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72" r:id="rId4"/>
    <p:sldId id="273" r:id="rId5"/>
    <p:sldId id="274" r:id="rId6"/>
    <p:sldId id="275" r:id="rId7"/>
    <p:sldId id="299" r:id="rId8"/>
    <p:sldId id="300" r:id="rId9"/>
    <p:sldId id="301" r:id="rId10"/>
    <p:sldId id="276" r:id="rId11"/>
    <p:sldId id="278" r:id="rId12"/>
    <p:sldId id="281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315" r:id="rId21"/>
    <p:sldId id="304" r:id="rId22"/>
    <p:sldId id="289" r:id="rId23"/>
    <p:sldId id="290" r:id="rId24"/>
    <p:sldId id="318" r:id="rId25"/>
    <p:sldId id="293" r:id="rId26"/>
    <p:sldId id="291" r:id="rId27"/>
    <p:sldId id="294" r:id="rId28"/>
    <p:sldId id="295" r:id="rId29"/>
    <p:sldId id="296" r:id="rId30"/>
    <p:sldId id="306" r:id="rId31"/>
    <p:sldId id="292" r:id="rId32"/>
    <p:sldId id="308" r:id="rId33"/>
    <p:sldId id="309" r:id="rId34"/>
    <p:sldId id="310" r:id="rId35"/>
    <p:sldId id="316" r:id="rId36"/>
    <p:sldId id="317" r:id="rId37"/>
    <p:sldId id="312" r:id="rId38"/>
    <p:sldId id="303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8" autoAdjust="0"/>
    <p:restoredTop sz="88654" autoAdjust="0"/>
  </p:normalViewPr>
  <p:slideViewPr>
    <p:cSldViewPr snapToGrid="0">
      <p:cViewPr varScale="1">
        <p:scale>
          <a:sx n="101" d="100"/>
          <a:sy n="101" d="100"/>
        </p:scale>
        <p:origin x="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js1.html on razor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js2.html on razor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js3.html on razor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js_cookies.html</a:t>
            </a:r>
            <a:r>
              <a:rPr lang="en-US" baseline="0" dirty="0"/>
              <a:t> on 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iframe.html</a:t>
            </a:r>
            <a:r>
              <a:rPr lang="en-US" baseline="0" dirty="0"/>
              <a:t> on 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dom_date.html on moxie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clobber.html on moxie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				</a:t>
            </a:r>
            <a:r>
              <a:rPr lang="en-US"/>
              <a:t>Fall 2020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old days, real men used TABLES to do layout</a:t>
            </a:r>
          </a:p>
          <a:p>
            <a:pPr lvl="1"/>
            <a:r>
              <a:rPr lang="en-US" dirty="0"/>
              <a:t>It was painful, but CSS isn’t exactly painless</a:t>
            </a:r>
          </a:p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ascading </a:t>
            </a:r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/>
              <a:t>tyle </a:t>
            </a:r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/>
              <a:t>heets</a:t>
            </a:r>
          </a:p>
          <a:p>
            <a:pPr lvl="1"/>
            <a:r>
              <a:rPr lang="en-US" dirty="0"/>
              <a:t>Not cross-site scripting (that’s XSS)</a:t>
            </a:r>
          </a:p>
          <a:p>
            <a:r>
              <a:rPr lang="en-US" dirty="0"/>
              <a:t>Allows an amazing level of control over how rendered pages look</a:t>
            </a:r>
          </a:p>
          <a:p>
            <a:r>
              <a:rPr lang="en-US" dirty="0"/>
              <a:t>Often shared across a site to give a uniform look and style</a:t>
            </a:r>
          </a:p>
          <a:p>
            <a:pPr lvl="1"/>
            <a:r>
              <a:rPr lang="en-US" dirty="0"/>
              <a:t>Recall DVWA</a:t>
            </a:r>
          </a:p>
          <a:p>
            <a:r>
              <a:rPr lang="en-US" dirty="0"/>
              <a:t>I have never seen a vulnerability related to CSS</a:t>
            </a:r>
          </a:p>
          <a:p>
            <a:pPr lvl="1"/>
            <a:r>
              <a:rPr lang="en-US" dirty="0"/>
              <a:t>Although </a:t>
            </a:r>
            <a:r>
              <a:rPr lang="en-US" dirty="0" err="1"/>
              <a:t>javascript</a:t>
            </a:r>
            <a:r>
              <a:rPr lang="en-US" dirty="0"/>
              <a:t> can appear in CSS(!)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known as </a:t>
            </a:r>
            <a:r>
              <a:rPr lang="en-US" dirty="0" err="1"/>
              <a:t>ECMAScript</a:t>
            </a:r>
            <a:endParaRPr lang="en-US" dirty="0"/>
          </a:p>
          <a:p>
            <a:pPr lvl="1"/>
            <a:r>
              <a:rPr lang="en-US" dirty="0"/>
              <a:t>It’s not a skin allergy</a:t>
            </a:r>
          </a:p>
          <a:p>
            <a:r>
              <a:rPr lang="en-US" dirty="0"/>
              <a:t>Used primarily in browsers, but embedded elsewhere</a:t>
            </a:r>
          </a:p>
          <a:p>
            <a:pPr lvl="1"/>
            <a:r>
              <a:rPr lang="en-US" dirty="0"/>
              <a:t>Famously in Adobe’s PDF reader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webservers</a:t>
            </a:r>
            <a:r>
              <a:rPr lang="en-US" dirty="0"/>
              <a:t> run it! (node.js)</a:t>
            </a:r>
          </a:p>
          <a:p>
            <a:r>
              <a:rPr lang="en-US" dirty="0"/>
              <a:t>Multi-paradigm language (imperative, functional, and </a:t>
            </a:r>
            <a:r>
              <a:rPr lang="en-US" dirty="0" err="1"/>
              <a:t>oo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Classes, you create objects and clone them to get inheritance</a:t>
            </a:r>
          </a:p>
          <a:p>
            <a:pPr lvl="1"/>
            <a:r>
              <a:rPr lang="en-US" dirty="0"/>
              <a:t>(Ok, as of 2015 </a:t>
            </a:r>
            <a:r>
              <a:rPr lang="en-US" dirty="0" err="1"/>
              <a:t>Javascript</a:t>
            </a:r>
            <a:r>
              <a:rPr lang="en-US" dirty="0"/>
              <a:t> now has classes…)</a:t>
            </a:r>
          </a:p>
          <a:p>
            <a:r>
              <a:rPr lang="en-US" dirty="0"/>
              <a:t>Three primitive types: string, numeric,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Several built-in objects: Date, Array, Math, </a:t>
            </a:r>
            <a:r>
              <a:rPr lang="en-US" dirty="0" err="1"/>
              <a:t>RegExp</a:t>
            </a:r>
            <a:r>
              <a:rPr lang="en-US" dirty="0"/>
              <a:t>, and String, Numeric, Boolean (wrappers)</a:t>
            </a:r>
          </a:p>
          <a:p>
            <a:r>
              <a:rPr lang="en-US" dirty="0"/>
              <a:t>Syntax is pretty familiar from C/Java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Allowing computation in the browser</a:t>
            </a:r>
          </a:p>
          <a:p>
            <a:pPr lvl="1"/>
            <a:r>
              <a:rPr lang="en-US" dirty="0"/>
              <a:t>Avoids network overhead, but often browser platforms are less powerful than server platforms, so we keep it </a:t>
            </a:r>
            <a:r>
              <a:rPr lang="en-US" dirty="0">
                <a:solidFill>
                  <a:srgbClr val="00B0F0"/>
                </a:solidFill>
              </a:rPr>
              <a:t>lightweight</a:t>
            </a:r>
          </a:p>
          <a:p>
            <a:r>
              <a:rPr lang="en-US" dirty="0"/>
              <a:t>Dynamic HTML using DOM</a:t>
            </a:r>
          </a:p>
          <a:p>
            <a:pPr lvl="1"/>
            <a:r>
              <a:rPr lang="en-US" dirty="0" err="1"/>
              <a:t>document.write</a:t>
            </a:r>
            <a:r>
              <a:rPr lang="en-US" dirty="0"/>
              <a:t>("&lt;h1&gt;" + name + "&lt;/h1&gt;") can write a variable text into an HTML page</a:t>
            </a:r>
          </a:p>
          <a:p>
            <a:r>
              <a:rPr lang="en-US" dirty="0"/>
              <a:t>React quickly to events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page finishes loading, user clicks on an HTML element, rollover effects</a:t>
            </a:r>
          </a:p>
          <a:p>
            <a:r>
              <a:rPr lang="en-US" dirty="0"/>
              <a:t>Form validation</a:t>
            </a:r>
          </a:p>
          <a:p>
            <a:r>
              <a:rPr lang="en-US" dirty="0"/>
              <a:t>Browser version detection</a:t>
            </a:r>
          </a:p>
          <a:p>
            <a:r>
              <a:rPr lang="en-US" dirty="0"/>
              <a:t>Cookie management</a:t>
            </a:r>
          </a:p>
          <a:p>
            <a:r>
              <a:rPr lang="en-US" dirty="0"/>
              <a:t>Note on Security: everything done in the browser is </a:t>
            </a:r>
            <a:r>
              <a:rPr lang="en-US" dirty="0">
                <a:solidFill>
                  <a:srgbClr val="00B0F0"/>
                </a:solidFill>
              </a:rPr>
              <a:t>subject to manipulation </a:t>
            </a:r>
            <a:r>
              <a:rPr lang="en-US" dirty="0"/>
              <a:t>by savvy users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HTML page, enclose in &lt;script&gt; tags</a:t>
            </a:r>
          </a:p>
          <a:p>
            <a:pPr lvl="1"/>
            <a:r>
              <a:rPr lang="en-US" dirty="0"/>
              <a:t>Used to have to put inside comment tags as well, when there was a chance some browsers wouldn’t speak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Core </a:t>
            </a:r>
            <a:r>
              <a:rPr lang="en-US" dirty="0">
                <a:solidFill>
                  <a:srgbClr val="00B0F0"/>
                </a:solidFill>
              </a:rPr>
              <a:t>computing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r>
              <a:rPr lang="en-US" dirty="0"/>
              <a:t> is close enough to what you’ve seen that you can read it</a:t>
            </a:r>
          </a:p>
          <a:p>
            <a:pPr lvl="1"/>
            <a:r>
              <a:rPr lang="en-US" dirty="0"/>
              <a:t>Or figure it out</a:t>
            </a:r>
          </a:p>
          <a:p>
            <a:r>
              <a:rPr lang="en-US" dirty="0"/>
              <a:t>Interaction with the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or the </a:t>
            </a:r>
            <a:r>
              <a:rPr lang="en-US" dirty="0">
                <a:solidFill>
                  <a:srgbClr val="00B0F0"/>
                </a:solidFill>
              </a:rPr>
              <a:t>document</a:t>
            </a:r>
            <a:r>
              <a:rPr lang="en-US" dirty="0"/>
              <a:t> is the new stuff </a:t>
            </a:r>
          </a:p>
          <a:p>
            <a:pPr lvl="1"/>
            <a:r>
              <a:rPr lang="en-US" dirty="0"/>
              <a:t>For me at least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{alert(Date());}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&lt;h1&gt; Simple Demo &lt;/h1&gt;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&lt;p id="demo"&gt;This is a paragraph.&lt;/p&gt;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()"&gt;Display Date&lt;/button&gt;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0968" y="2735179"/>
            <a:ext cx="377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here is in &lt;head&gt; section; they can go in the &lt;body&gt; too (at the bottom, by convention)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show_confirm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r=</a:t>
            </a:r>
            <a:r>
              <a:rPr lang="en-US" sz="19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confirm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("Press a button");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if (r==true)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  {  alert("You pressed OK!");  }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else  {  alert("You pressed Cancel!");  }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&lt;/script&gt;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&lt;/head&gt;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show_confirm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()" value="Show confirm box" /&gt;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009" y="2095662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means local (variables</a:t>
            </a:r>
          </a:p>
          <a:p>
            <a:r>
              <a:rPr lang="en-US" dirty="0"/>
              <a:t>are global by default)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3135" y="2990335"/>
            <a:ext cx="230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prompt</a:t>
            </a:r>
            <a:r>
              <a:rPr lang="en-US" dirty="0"/>
              <a:t>() instead of</a:t>
            </a:r>
          </a:p>
          <a:p>
            <a:r>
              <a:rPr lang="en-US" dirty="0">
                <a:solidFill>
                  <a:srgbClr val="00B0F0"/>
                </a:solidFill>
              </a:rPr>
              <a:t>confirm</a:t>
            </a:r>
            <a:r>
              <a:rPr lang="en-US" dirty="0"/>
              <a:t>() for text entry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 = "&lt;p&gt;Browser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CodeName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navigator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.appCodeName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txt+= "&lt;p&gt;Browser Name: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navigator.appName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txt+= "&lt;p&gt;Browser Version: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navigator.appVersion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txt+= "&lt;p&gt;Cookies Enabled: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navigator.cookieEnabled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txt+= "&lt;p&gt;Platform: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navigator.platform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txt+= "&lt;p&gt;User-agent header: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navigator.userAgent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"&lt;/p&gt;";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("example").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=txt;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990" y="4804610"/>
            <a:ext cx="6422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navigator</a:t>
            </a:r>
            <a:r>
              <a:rPr lang="en-US" dirty="0"/>
              <a:t> is a “browser object”; </a:t>
            </a:r>
            <a:r>
              <a:rPr lang="en-US" dirty="0" err="1"/>
              <a:t>javascript</a:t>
            </a:r>
            <a:r>
              <a:rPr lang="en-US" dirty="0"/>
              <a:t> can manipulate</a:t>
            </a:r>
          </a:p>
          <a:p>
            <a:r>
              <a:rPr lang="en-US" dirty="0"/>
              <a:t>its built-in objects, created objects, HTML DOM objects, and browser</a:t>
            </a:r>
          </a:p>
          <a:p>
            <a:r>
              <a:rPr lang="en-US" dirty="0"/>
              <a:t>objects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Cookie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311400"/>
            <a:ext cx="8597900" cy="222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Retrieval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6" y="1640297"/>
            <a:ext cx="7797800" cy="5003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4357" y="5911516"/>
            <a:ext cx="3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put it all together on razor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39" y="1950871"/>
            <a:ext cx="7010400" cy="3848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Browsers use a UI and a “layout engine”</a:t>
            </a:r>
          </a:p>
          <a:p>
            <a:pPr lvl="1"/>
            <a:r>
              <a:rPr lang="en-US" dirty="0"/>
              <a:t>The UI has the URL window, history control, preferences, options, etc., and it embeds the layout engine</a:t>
            </a:r>
          </a:p>
          <a:p>
            <a:pPr lvl="1"/>
            <a:r>
              <a:rPr lang="en-US" dirty="0"/>
              <a:t>The layout engine takes a URL and a graphical rectangle and basically turns a URL into a rendered page</a:t>
            </a:r>
          </a:p>
          <a:p>
            <a:pPr lvl="2"/>
            <a:r>
              <a:rPr lang="en-US" dirty="0"/>
              <a:t>So it handles loading of files (images, movies, text, HTML), cookies, links, all scripting, plug-ins, etc.</a:t>
            </a:r>
          </a:p>
          <a:p>
            <a:pPr lvl="2"/>
            <a:r>
              <a:rPr lang="en-US" dirty="0"/>
              <a:t>The layout engine is the real workhorse in the browser</a:t>
            </a:r>
          </a:p>
          <a:p>
            <a:pPr lvl="2"/>
            <a:r>
              <a:rPr lang="en-US" dirty="0"/>
              <a:t>The nice thing about this modularity is that layout engines can be embedded in other apps too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happens if I use burp to modify the header and remove the cookie?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Coolest </a:t>
            </a:r>
            <a:r>
              <a:rPr lang="en-US" dirty="0" err="1"/>
              <a:t>Javascript</a:t>
            </a:r>
            <a:r>
              <a:rPr lang="en-US" dirty="0"/>
              <a:t> Program ever…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Fabrice</a:t>
            </a:r>
            <a:r>
              <a:rPr lang="en-US" dirty="0"/>
              <a:t> </a:t>
            </a:r>
            <a:r>
              <a:rPr lang="en-US" dirty="0" err="1"/>
              <a:t>Bellard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qemu</a:t>
            </a:r>
            <a:r>
              <a:rPr lang="en-US" dirty="0"/>
              <a:t>, </a:t>
            </a:r>
            <a:r>
              <a:rPr lang="en-US" dirty="0" err="1"/>
              <a:t>FFmpeg</a:t>
            </a:r>
            <a:r>
              <a:rPr lang="en-US" dirty="0"/>
              <a:t>, Tiny C Compiler, won IOCC twice, broke the world record for digits of pi (2.7 trillion places) on a desktop PC, but best of all is his </a:t>
            </a:r>
            <a:r>
              <a:rPr lang="en-US" dirty="0" err="1"/>
              <a:t>js</a:t>
            </a:r>
            <a:r>
              <a:rPr lang="en-US" dirty="0"/>
              <a:t> PC emulator</a:t>
            </a:r>
          </a:p>
          <a:p>
            <a:r>
              <a:rPr lang="en-US" dirty="0"/>
              <a:t>Can compute pi directly in </a:t>
            </a:r>
            <a:r>
              <a:rPr lang="en-US" dirty="0" err="1"/>
              <a:t>js</a:t>
            </a:r>
            <a:r>
              <a:rPr lang="en-US" dirty="0"/>
              <a:t> as well</a:t>
            </a:r>
          </a:p>
          <a:p>
            <a:pPr lvl="1"/>
            <a:r>
              <a:rPr lang="en-US" dirty="0"/>
              <a:t>Closure version</a:t>
            </a:r>
          </a:p>
          <a:p>
            <a:r>
              <a:rPr lang="en-US" dirty="0"/>
              <a:t>Bubbles! (and dat.gui)</a:t>
            </a:r>
          </a:p>
          <a:p>
            <a:r>
              <a:rPr lang="en-US" dirty="0"/>
              <a:t>Freaky head (three.js)</a:t>
            </a:r>
          </a:p>
          <a:p>
            <a:r>
              <a:rPr lang="en-US" dirty="0"/>
              <a:t>100,000 stars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  <a:p>
            <a:pPr lvl="1"/>
            <a:r>
              <a:rPr lang="en-US" dirty="0"/>
              <a:t>A way of viewing a document as an object</a:t>
            </a:r>
          </a:p>
          <a:p>
            <a:pPr lvl="1"/>
            <a:r>
              <a:rPr lang="en-US" dirty="0"/>
              <a:t>Allows us to manipulate the current document with scripts</a:t>
            </a:r>
          </a:p>
          <a:p>
            <a:pPr lvl="2"/>
            <a:r>
              <a:rPr lang="en-US" dirty="0"/>
              <a:t>Supported by </a:t>
            </a:r>
            <a:r>
              <a:rPr lang="en-US" dirty="0" err="1"/>
              <a:t>Javascript</a:t>
            </a:r>
            <a:r>
              <a:rPr lang="en-US" dirty="0"/>
              <a:t>, Java, VBScript, etc.</a:t>
            </a:r>
          </a:p>
          <a:p>
            <a:pPr lvl="1"/>
            <a:r>
              <a:rPr lang="en-US" dirty="0"/>
              <a:t>We’ve already been using it in the </a:t>
            </a:r>
            <a:r>
              <a:rPr lang="en-US" dirty="0" err="1"/>
              <a:t>Javascript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You can manipulate virtually anything in an HTML document from scripts</a:t>
            </a:r>
          </a:p>
          <a:p>
            <a:pPr lvl="2"/>
            <a:r>
              <a:rPr lang="en-US" dirty="0"/>
              <a:t>Usually via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 attribute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an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&lt;p&gt;This is some text. This is some text. This is some text.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sz="18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=”http://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www.cs.colorado.edu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/~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&lt;p&gt;Your browser does not support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iframes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.&lt;/p&gt;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This is some text. This is some text. This is some text.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").align="right";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 </a:t>
            </a:r>
            <a:r>
              <a:rPr lang="en-US" dirty="0" err="1"/>
              <a:t>google</a:t>
            </a:r>
            <a:r>
              <a:rPr lang="en-US" dirty="0"/>
              <a:t> in an </a:t>
            </a:r>
            <a:r>
              <a:rPr lang="en-US" dirty="0" err="1"/>
              <a:t>iframe</a:t>
            </a:r>
            <a:r>
              <a:rPr lang="en-US" dirty="0"/>
              <a:t> won’t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with </a:t>
            </a:r>
            <a:r>
              <a:rPr lang="en-US" dirty="0" err="1"/>
              <a:t>google.com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Google sets “X-Frame-Options: &gt; SAMEORIGIN”</a:t>
            </a:r>
          </a:p>
          <a:p>
            <a:pPr marL="0" indent="0">
              <a:buNone/>
            </a:pPr>
            <a:r>
              <a:rPr lang="en-US" dirty="0"/>
              <a:t> in a header, preventing it from being embedded in an </a:t>
            </a:r>
            <a:r>
              <a:rPr lang="en-US" dirty="0" err="1"/>
              <a:t>iframe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Chrome (and virtually every other popular browser) respects this policy</a:t>
            </a:r>
          </a:p>
        </p:txBody>
      </p:sp>
    </p:spTree>
    <p:extLst>
      <p:ext uri="{BB962C8B-B14F-4D97-AF65-F5344CB8AC3E}">
        <p14:creationId xmlns:p14="http://schemas.microsoft.com/office/powerpoint/2010/main" val="15442372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part of an HTML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=Date();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&lt;h1&gt;DOM Demo&lt;/h1&gt;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displayDate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()"&gt;Display Date&lt;/button&gt;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AJAX (</a:t>
            </a:r>
            <a:r>
              <a:rPr lang="en-US" sz="3600" dirty="0" err="1">
                <a:solidFill>
                  <a:srgbClr val="00B0F0"/>
                </a:solidFill>
              </a:rPr>
              <a:t>A</a:t>
            </a:r>
            <a:r>
              <a:rPr lang="en-US" sz="3600" dirty="0" err="1"/>
              <a:t>sychronous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F0"/>
                </a:solidFill>
              </a:rPr>
              <a:t>J</a:t>
            </a:r>
            <a:r>
              <a:rPr lang="en-US" sz="3600" dirty="0" err="1"/>
              <a:t>avascript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nd </a:t>
            </a:r>
            <a:r>
              <a:rPr lang="en-US" sz="3600" dirty="0">
                <a:solidFill>
                  <a:srgbClr val="00B0F0"/>
                </a:solidFill>
              </a:rPr>
              <a:t>X</a:t>
            </a:r>
            <a:r>
              <a:rPr lang="en-US" sz="3600" dirty="0"/>
              <a:t>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It’s not a new technology</a:t>
            </a:r>
          </a:p>
          <a:p>
            <a:pPr lvl="1"/>
            <a:r>
              <a:rPr lang="en-US" dirty="0"/>
              <a:t>It’s a collection of existing technologies put together to improve the UX</a:t>
            </a:r>
          </a:p>
          <a:p>
            <a:pPr lvl="1"/>
            <a:r>
              <a:rPr lang="en-US" dirty="0"/>
              <a:t>Basically, </a:t>
            </a:r>
            <a:r>
              <a:rPr lang="en-US" dirty="0" err="1"/>
              <a:t>Javascript</a:t>
            </a:r>
            <a:r>
              <a:rPr lang="en-US" dirty="0"/>
              <a:t> phones home to the server to get updated information, and then (typically) updates the DOM with the result</a:t>
            </a:r>
          </a:p>
          <a:p>
            <a:pPr lvl="2"/>
            <a:r>
              <a:rPr lang="en-US" dirty="0"/>
              <a:t>Google does this as you type your search query</a:t>
            </a:r>
          </a:p>
          <a:p>
            <a:pPr lvl="3"/>
            <a:r>
              <a:rPr lang="en-US" dirty="0"/>
              <a:t>Called “Google Suggest”</a:t>
            </a:r>
          </a:p>
          <a:p>
            <a:pPr lvl="2"/>
            <a:r>
              <a:rPr lang="en-US" dirty="0"/>
              <a:t>Google Maps does this as you’ve probably noticed</a:t>
            </a:r>
          </a:p>
          <a:p>
            <a:pPr lvl="2"/>
            <a:r>
              <a:rPr lang="en-US" dirty="0"/>
              <a:t>It’s used all over these days!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AJAX: The </a:t>
            </a:r>
            <a:r>
              <a:rPr lang="en-US" sz="40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XMLHttpRequest</a:t>
            </a:r>
            <a:r>
              <a:rPr lang="en-US" sz="8000" dirty="0"/>
              <a:t>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3200" dirty="0"/>
              <a:t>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 means that </a:t>
            </a:r>
            <a:r>
              <a:rPr lang="en-US" dirty="0">
                <a:solidFill>
                  <a:srgbClr val="00B0F0"/>
                </a:solidFill>
              </a:rPr>
              <a:t>AJAX</a:t>
            </a:r>
            <a:r>
              <a:rPr lang="en-US" dirty="0"/>
              <a:t> is occurring</a:t>
            </a:r>
          </a:p>
          <a:p>
            <a:pPr lvl="1"/>
            <a:r>
              <a:rPr lang="en-US" dirty="0"/>
              <a:t>Typical approach: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code for IE7+, Firefox, Chrome, Opera, Safari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// code for IE6, IE5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dirty="0"/>
              <a:t> (declared on previous slide) object has 6 fields: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responseText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responseXML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status,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use, set up 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handler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This handler will be called every time there is a state-change event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dirty="0"/>
              <a:t> values are 0=uninitialized, 1=loading, 2=loaded, 3=interactive, 4=complete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loadXMLDoc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=function() {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==4 &amp;&amp;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==200)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("GET", "ajax_info.txt", true);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&lt;/script&gt; &lt;/head&gt;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"&gt;&lt;center&gt;&lt;h1&gt;Let AJAX change this text&lt;/h1&gt;&lt;/center&gt;&lt;/div&gt;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loadXMLDoc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()"&gt;Change Content&lt;/button&gt;</a:t>
            </a:r>
          </a:p>
          <a:p>
            <a:pPr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0885" y="2775284"/>
            <a:ext cx="316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is declared inline (called an “anonymous function”)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4507832" y="3064041"/>
            <a:ext cx="1155032" cy="184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Layout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Trident (IE)</a:t>
            </a:r>
          </a:p>
          <a:p>
            <a:pPr lvl="1"/>
            <a:r>
              <a:rPr lang="en-US" dirty="0"/>
              <a:t>Embedded in Outlook to support HTML in email, also in RealPlayer, </a:t>
            </a:r>
            <a:r>
              <a:rPr lang="en-US" dirty="0" err="1"/>
              <a:t>Winamp</a:t>
            </a:r>
            <a:r>
              <a:rPr lang="en-US" dirty="0"/>
              <a:t> mini-browsers</a:t>
            </a:r>
          </a:p>
          <a:p>
            <a:r>
              <a:rPr lang="en-US" dirty="0"/>
              <a:t>Presto (Opera)</a:t>
            </a:r>
          </a:p>
          <a:p>
            <a:r>
              <a:rPr lang="en-US" dirty="0"/>
              <a:t>KHTML (KDE, Open-source)</a:t>
            </a:r>
          </a:p>
          <a:p>
            <a:pPr lvl="1"/>
            <a:r>
              <a:rPr lang="en-US" dirty="0" err="1"/>
              <a:t>Konquerer</a:t>
            </a:r>
            <a:r>
              <a:rPr lang="en-US" dirty="0"/>
              <a:t>, forked to </a:t>
            </a:r>
            <a:r>
              <a:rPr lang="en-US" dirty="0" err="1"/>
              <a:t>Webkit</a:t>
            </a:r>
            <a:endParaRPr lang="en-US" dirty="0"/>
          </a:p>
          <a:p>
            <a:pPr lvl="2"/>
            <a:r>
              <a:rPr lang="en-US" dirty="0"/>
              <a:t>Used in Chrome and Safari, and Kindle browser</a:t>
            </a:r>
          </a:p>
          <a:p>
            <a:r>
              <a:rPr lang="en-US" dirty="0"/>
              <a:t>Gecko (Mozilla, Open-source)</a:t>
            </a:r>
          </a:p>
          <a:p>
            <a:pPr lvl="1"/>
            <a:r>
              <a:rPr lang="en-US" dirty="0"/>
              <a:t>Firefox, Thunderbird (email), </a:t>
            </a:r>
            <a:r>
              <a:rPr lang="en-US" dirty="0" err="1"/>
              <a:t>SeaMonkey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“Google Suggest” Type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>
                <a:solidFill>
                  <a:srgbClr val="00B0F0"/>
                </a:solidFill>
              </a:rPr>
              <a:t>gethint.php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dirty="0" err="1">
                <a:solidFill>
                  <a:srgbClr val="00B0F0"/>
                </a:solidFill>
              </a:rPr>
              <a:t>names.html</a:t>
            </a:r>
            <a:r>
              <a:rPr lang="en-US" dirty="0"/>
              <a:t> on razor</a:t>
            </a:r>
          </a:p>
          <a:p>
            <a:r>
              <a:rPr lang="en-US" dirty="0"/>
              <a:t>Note: this is easier using </a:t>
            </a:r>
            <a:r>
              <a:rPr lang="en-US" dirty="0" err="1"/>
              <a:t>javascript’s</a:t>
            </a:r>
            <a:r>
              <a:rPr lang="en-US" dirty="0"/>
              <a:t> “</a:t>
            </a:r>
            <a:r>
              <a:rPr lang="en-US" dirty="0" err="1"/>
              <a:t>ajax</a:t>
            </a:r>
            <a:r>
              <a:rPr lang="en-US" dirty="0"/>
              <a:t>” facility nowadays</a:t>
            </a:r>
          </a:p>
          <a:p>
            <a:r>
              <a:rPr lang="en-US" dirty="0" err="1"/>
              <a:t>jQuery</a:t>
            </a:r>
            <a:r>
              <a:rPr lang="en-US" dirty="0"/>
              <a:t> makes this even easier</a:t>
            </a:r>
          </a:p>
          <a:p>
            <a:r>
              <a:rPr lang="en-US" dirty="0"/>
              <a:t>Normally names would be in a database rather than hardcoded</a:t>
            </a:r>
          </a:p>
          <a:p>
            <a:r>
              <a:rPr lang="en-US" dirty="0"/>
              <a:t>Often we’d enable a selectable window popup rather than just listing suggestions</a:t>
            </a:r>
          </a:p>
          <a:p>
            <a:pPr lvl="1"/>
            <a:r>
              <a:rPr lang="en-US" dirty="0"/>
              <a:t>This isn’t hard to do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689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 is the most common way to write </a:t>
            </a:r>
            <a:r>
              <a:rPr lang="en-US" dirty="0" err="1"/>
              <a:t>javascript</a:t>
            </a:r>
            <a:r>
              <a:rPr lang="en-US" dirty="0"/>
              <a:t> in 2018</a:t>
            </a:r>
          </a:p>
          <a:p>
            <a:pPr lvl="1"/>
            <a:r>
              <a:rPr lang="en-US" dirty="0"/>
              <a:t>Or rather, to avoid writing as </a:t>
            </a:r>
            <a:r>
              <a:rPr lang="en-US" dirty="0">
                <a:solidFill>
                  <a:srgbClr val="00B0F0"/>
                </a:solidFill>
              </a:rPr>
              <a:t>much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is a </a:t>
            </a:r>
            <a:r>
              <a:rPr lang="en-US" dirty="0" err="1"/>
              <a:t>javascript</a:t>
            </a:r>
            <a:r>
              <a:rPr lang="en-US" dirty="0"/>
              <a:t> library providing support for simple animation, document modification, AJAX, CSS modification, etc</a:t>
            </a:r>
          </a:p>
          <a:p>
            <a:pPr lvl="1"/>
            <a:r>
              <a:rPr lang="en-US" dirty="0"/>
              <a:t>Almost all of the local start-ups want people who know this library</a:t>
            </a:r>
          </a:p>
          <a:p>
            <a:r>
              <a:rPr lang="en-US" dirty="0"/>
              <a:t>My favorite thing about </a:t>
            </a:r>
            <a:r>
              <a:rPr lang="en-US" dirty="0" err="1"/>
              <a:t>jQuery</a:t>
            </a:r>
            <a:r>
              <a:rPr lang="en-US" dirty="0"/>
              <a:t> is the “</a:t>
            </a:r>
            <a:r>
              <a:rPr lang="en-US" dirty="0">
                <a:solidFill>
                  <a:srgbClr val="00B0F0"/>
                </a:solidFill>
              </a:rPr>
              <a:t>minified</a:t>
            </a:r>
            <a:r>
              <a:rPr lang="en-US" dirty="0"/>
              <a:t>” version</a:t>
            </a:r>
          </a:p>
          <a:p>
            <a:pPr lvl="1"/>
            <a:r>
              <a:rPr lang="en-US" dirty="0"/>
              <a:t>8000+ lines of </a:t>
            </a:r>
            <a:r>
              <a:rPr lang="en-US" dirty="0" err="1"/>
              <a:t>javascript</a:t>
            </a:r>
            <a:r>
              <a:rPr lang="en-US" dirty="0"/>
              <a:t> converted into one line</a:t>
            </a:r>
          </a:p>
          <a:p>
            <a:pPr lvl="1"/>
            <a:r>
              <a:rPr lang="en-US" dirty="0"/>
              <a:t>Let’s see that in Python!</a:t>
            </a:r>
          </a:p>
          <a:p>
            <a:r>
              <a:rPr lang="en-US" dirty="0"/>
              <a:t>My second-favorite thing is that the single library call for </a:t>
            </a:r>
            <a:r>
              <a:rPr lang="en-US" dirty="0" err="1"/>
              <a:t>jQuery</a:t>
            </a:r>
            <a:r>
              <a:rPr lang="en-US" dirty="0"/>
              <a:t> is named “$”</a:t>
            </a:r>
          </a:p>
          <a:p>
            <a:r>
              <a:rPr lang="en-US" dirty="0"/>
              <a:t>Name one use of jQuery you’ve seen in this class already!</a:t>
            </a:r>
          </a:p>
          <a:p>
            <a:r>
              <a:rPr lang="en-US" dirty="0"/>
              <a:t>Supposedly obsolete in 2020 but still </a:t>
            </a:r>
            <a:r>
              <a:rPr lang="en-US"/>
              <a:t>commonly used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fundamental security mechanism is the </a:t>
            </a:r>
            <a:r>
              <a:rPr lang="en-US" dirty="0">
                <a:solidFill>
                  <a:srgbClr val="00B0F0"/>
                </a:solidFill>
              </a:rPr>
              <a:t>Same Origin Policy</a:t>
            </a:r>
          </a:p>
          <a:p>
            <a:pPr lvl="1"/>
            <a:r>
              <a:rPr lang="en-US" dirty="0"/>
              <a:t>Script A cannot see the DOM of script B unless they come from the same </a:t>
            </a:r>
            <a:r>
              <a:rPr lang="en-US" dirty="0">
                <a:solidFill>
                  <a:srgbClr val="00B0F0"/>
                </a:solidFill>
              </a:rPr>
              <a:t>place</a:t>
            </a:r>
          </a:p>
          <a:p>
            <a:pPr lvl="2"/>
            <a:r>
              <a:rPr lang="en-US" dirty="0"/>
              <a:t>Place is defined as </a:t>
            </a:r>
            <a:r>
              <a:rPr lang="en-US" dirty="0">
                <a:solidFill>
                  <a:srgbClr val="00B0F0"/>
                </a:solidFill>
              </a:rPr>
              <a:t>domain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protocol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port</a:t>
            </a:r>
          </a:p>
          <a:p>
            <a:pPr lvl="3"/>
            <a:r>
              <a:rPr lang="en-US" dirty="0"/>
              <a:t>Except </a:t>
            </a:r>
            <a:r>
              <a:rPr lang="en-US" dirty="0">
                <a:solidFill>
                  <a:srgbClr val="00B0F0"/>
                </a:solidFill>
              </a:rPr>
              <a:t>IE</a:t>
            </a:r>
            <a:r>
              <a:rPr lang="en-US" dirty="0"/>
              <a:t> doesn’t care about port</a:t>
            </a:r>
          </a:p>
          <a:p>
            <a:pPr lvl="1"/>
            <a:r>
              <a:rPr lang="en-US" dirty="0"/>
              <a:t>There have been bugs that allow scripts to violate this policy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, browser bugs</a:t>
            </a:r>
          </a:p>
          <a:p>
            <a:pPr lvl="1"/>
            <a:r>
              <a:rPr lang="en-US" dirty="0"/>
              <a:t>The bigger problem is that the policy is often </a:t>
            </a:r>
            <a:r>
              <a:rPr lang="en-US" dirty="0">
                <a:solidFill>
                  <a:srgbClr val="00B0F0"/>
                </a:solidFill>
              </a:rPr>
              <a:t>too restrictive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Work-around for SOP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script can set </a:t>
            </a:r>
            <a:r>
              <a:rPr lang="en-US" dirty="0" err="1">
                <a:solidFill>
                  <a:srgbClr val="00B0F0"/>
                </a:solidFill>
              </a:rPr>
              <a:t>document.domain</a:t>
            </a:r>
            <a:r>
              <a:rPr lang="en-US" dirty="0"/>
              <a:t> = </a:t>
            </a:r>
            <a:r>
              <a:rPr lang="en-US" dirty="0" err="1"/>
              <a:t>domain_prefix</a:t>
            </a:r>
            <a:endParaRPr lang="en-US" dirty="0"/>
          </a:p>
          <a:p>
            <a:pPr lvl="1"/>
            <a:r>
              <a:rPr lang="en-US" dirty="0"/>
              <a:t>So payments.example.com sets to </a:t>
            </a:r>
            <a:r>
              <a:rPr lang="en-US" dirty="0">
                <a:solidFill>
                  <a:srgbClr val="00B0F0"/>
                </a:solidFill>
              </a:rPr>
              <a:t>example.com</a:t>
            </a:r>
            <a:r>
              <a:rPr lang="en-US" dirty="0"/>
              <a:t>, and www.example.com sets to </a:t>
            </a:r>
            <a:r>
              <a:rPr lang="en-US" dirty="0">
                <a:solidFill>
                  <a:srgbClr val="00B0F0"/>
                </a:solidFill>
              </a:rPr>
              <a:t>example.com</a:t>
            </a:r>
          </a:p>
          <a:p>
            <a:pPr lvl="2"/>
            <a:r>
              <a:rPr lang="en-US" dirty="0"/>
              <a:t>But then user-page.example.com can do the same and access variables it perhaps should not!</a:t>
            </a:r>
          </a:p>
          <a:p>
            <a:r>
              <a:rPr lang="en-US" dirty="0"/>
              <a:t>Some scripts exploit browser bugs to get around this</a:t>
            </a:r>
          </a:p>
          <a:p>
            <a:pPr lvl="1"/>
            <a:r>
              <a:rPr lang="en-US" dirty="0"/>
              <a:t>If above is a problem or if scripts are from different domains</a:t>
            </a:r>
          </a:p>
          <a:p>
            <a:r>
              <a:rPr lang="en-US" dirty="0"/>
              <a:t>There is no useable mechanism to selectively sandbox and server-based channels are often too slow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Short: </a:t>
            </a:r>
            <a:r>
              <a:rPr lang="en-US" dirty="0" err="1"/>
              <a:t>Javascript</a:t>
            </a:r>
            <a:r>
              <a:rPr lang="en-US" dirty="0"/>
              <a:t> Security is a Mess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9820" y="1836674"/>
          <a:ext cx="8874180" cy="5021326"/>
        </p:xfrm>
        <a:graphic>
          <a:graphicData uri="http://schemas.openxmlformats.org/drawingml/2006/table">
            <a:tbl>
              <a:tblPr/>
              <a:tblGrid>
                <a:gridCol w="88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0083">
                <a:tc>
                  <a:txBody>
                    <a:bodyPr/>
                    <a:lstStyle/>
                    <a:p>
                      <a:r>
                        <a:rPr lang="en-US" sz="1100" b="1"/>
                        <a:t>Test description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MSIE6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MSIE7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MSIE8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FF2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FF3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Safari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Opera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Chrome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Android</a:t>
                      </a:r>
                      <a:endParaRPr lang="en-US" sz="1100"/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052">
                <a:tc>
                  <a:txBody>
                    <a:bodyPr/>
                    <a:lstStyle/>
                    <a:p>
                      <a:r>
                        <a:rPr lang="en-US" sz="1100" dirty="0"/>
                        <a:t>May </a:t>
                      </a:r>
                      <a:r>
                        <a:rPr lang="en-US" sz="1100" dirty="0" err="1"/>
                        <a:t>document.domain</a:t>
                      </a:r>
                      <a:r>
                        <a:rPr lang="en-US" sz="1100" dirty="0"/>
                        <a:t> be set to TLD alone?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533">
                <a:tc>
                  <a:txBody>
                    <a:bodyPr/>
                    <a:lstStyle/>
                    <a:p>
                      <a:r>
                        <a:rPr lang="en-US" sz="1100"/>
                        <a:t>May document.domain be set to TLD with a trailing dot?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189">
                <a:tc>
                  <a:txBody>
                    <a:bodyPr/>
                    <a:lstStyle/>
                    <a:p>
                      <a:r>
                        <a:rPr lang="en-US" sz="1100"/>
                        <a:t>May document.domain be set to right-hand IP address fragments?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706">
                <a:tc>
                  <a:txBody>
                    <a:bodyPr/>
                    <a:lstStyle/>
                    <a:p>
                      <a:r>
                        <a:rPr lang="en-US" sz="1100"/>
                        <a:t>Do port numbers wrap around in same origin checks?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uint32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uint32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uint16/32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uint16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n/a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706">
                <a:tc>
                  <a:txBody>
                    <a:bodyPr/>
                    <a:lstStyle/>
                    <a:p>
                      <a:r>
                        <a:rPr lang="en-US" sz="1100"/>
                        <a:t>May local HTML access unrelated local files via DOM?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n/a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533">
                <a:tc>
                  <a:txBody>
                    <a:bodyPr/>
                    <a:lstStyle/>
                    <a:p>
                      <a:r>
                        <a:rPr lang="en-US" sz="1100"/>
                        <a:t>May local HTML access sites on the Internet via DOM?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marL="8665" marR="8665" marT="8665" marB="866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that mess with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SOP applies only to protecting a DOM of one script from scripts originating elsewhere</a:t>
            </a:r>
          </a:p>
          <a:p>
            <a:pPr lvl="1"/>
            <a:r>
              <a:rPr lang="en-US" dirty="0"/>
              <a:t>Scripts can still directly affect the running of </a:t>
            </a:r>
            <a:r>
              <a:rPr lang="en-US" dirty="0">
                <a:solidFill>
                  <a:srgbClr val="00B0F0"/>
                </a:solidFill>
              </a:rPr>
              <a:t>other scripts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variables and functions are </a:t>
            </a:r>
            <a:r>
              <a:rPr lang="en-US" dirty="0">
                <a:solidFill>
                  <a:srgbClr val="00B0F0"/>
                </a:solidFill>
              </a:rPr>
              <a:t>global</a:t>
            </a:r>
          </a:p>
          <a:p>
            <a:pPr lvl="1"/>
            <a:r>
              <a:rPr lang="en-US" dirty="0"/>
              <a:t>Objects inherit from a global object</a:t>
            </a:r>
          </a:p>
          <a:p>
            <a:pPr lvl="1"/>
            <a:r>
              <a:rPr lang="en-US" dirty="0"/>
              <a:t>Scripts can</a:t>
            </a:r>
          </a:p>
          <a:p>
            <a:pPr lvl="2"/>
            <a:r>
              <a:rPr lang="en-US" dirty="0"/>
              <a:t>Mess with each other’s variables, functions, override native methods, transmit data anywhere, watch keystrokes, steal cookies,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Techcrunch</a:t>
            </a:r>
            <a:r>
              <a:rPr lang="en-US" dirty="0"/>
              <a:t> has 18 remotely-loaded </a:t>
            </a:r>
            <a:r>
              <a:rPr lang="en-US" dirty="0" err="1"/>
              <a:t>Javascript</a:t>
            </a:r>
            <a:r>
              <a:rPr lang="en-US" dirty="0"/>
              <a:t> scripts:</a:t>
            </a:r>
          </a:p>
          <a:p>
            <a:pPr lvl="1"/>
            <a:r>
              <a:rPr lang="en-US" dirty="0">
                <a:latin typeface="Calibri"/>
              </a:rPr>
              <a:t>mediaplex.com, scorecardresearch.com, quantserve.com, ixnp.com, doubleclick.net, googlesyndicaOon.com, crunchboard.com, snap.com, tweetmeme.com, google-analytics.com</a:t>
            </a:r>
          </a:p>
          <a:p>
            <a:pPr lvl="1"/>
            <a:r>
              <a:rPr lang="en-US" dirty="0">
                <a:latin typeface="Calibri"/>
              </a:rPr>
              <a:t>Get your 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evil</a:t>
            </a:r>
            <a:r>
              <a:rPr lang="en-US" dirty="0">
                <a:latin typeface="Calibri"/>
              </a:rPr>
              <a:t> script loaded, and you compromise the entire page</a:t>
            </a:r>
          </a:p>
          <a:p>
            <a:pPr lvl="2"/>
            <a:r>
              <a:rPr lang="en-US" dirty="0">
                <a:latin typeface="Calibri"/>
              </a:rPr>
              <a:t>DNS tricks used here, usually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AJAX has a SOP too</a:t>
            </a:r>
          </a:p>
          <a:p>
            <a:pPr lvl="1"/>
            <a:r>
              <a:rPr lang="en-US" dirty="0"/>
              <a:t>It’s different</a:t>
            </a:r>
          </a:p>
          <a:p>
            <a:pPr lvl="1"/>
            <a:r>
              <a:rPr lang="en-US" dirty="0"/>
              <a:t>Limitations are even worse (we often want to phone </a:t>
            </a:r>
            <a:r>
              <a:rPr lang="en-US" dirty="0">
                <a:solidFill>
                  <a:srgbClr val="00B0F0"/>
                </a:solidFill>
              </a:rPr>
              <a:t>not-home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JSONP</a:t>
            </a:r>
            <a:r>
              <a:rPr lang="en-US" dirty="0"/>
              <a:t> was usually used here</a:t>
            </a:r>
          </a:p>
          <a:p>
            <a:pPr lvl="1"/>
            <a:r>
              <a:rPr lang="en-US" dirty="0"/>
              <a:t>Now </a:t>
            </a:r>
            <a:r>
              <a:rPr lang="en-US" dirty="0">
                <a:solidFill>
                  <a:srgbClr val="00B0F0"/>
                </a:solidFill>
              </a:rPr>
              <a:t>CORS</a:t>
            </a:r>
            <a:r>
              <a:rPr lang="en-US" dirty="0"/>
              <a:t> is the correct solution</a:t>
            </a:r>
          </a:p>
          <a:p>
            <a:r>
              <a:rPr lang="en-US" dirty="0"/>
              <a:t>There are SOPs for cookies, Flash, Java, Silverlight, Gears, etc</a:t>
            </a:r>
          </a:p>
          <a:p>
            <a:r>
              <a:rPr lang="en-US" dirty="0"/>
              <a:t>We don’t have time to examine and compare/contrast all of these, but be aware</a:t>
            </a:r>
          </a:p>
          <a:p>
            <a:pPr lvl="1"/>
            <a:r>
              <a:rPr lang="en-US" dirty="0"/>
              <a:t>Client-side security is </a:t>
            </a:r>
            <a:r>
              <a:rPr lang="en-US" dirty="0">
                <a:solidFill>
                  <a:srgbClr val="00B0F0"/>
                </a:solidFill>
              </a:rPr>
              <a:t>hard</a:t>
            </a:r>
          </a:p>
          <a:p>
            <a:pPr lvl="1"/>
            <a:r>
              <a:rPr lang="en-US" dirty="0"/>
              <a:t>It’s mostly just broken… </a:t>
            </a:r>
            <a:r>
              <a:rPr lang="en-US" dirty="0">
                <a:solidFill>
                  <a:srgbClr val="00B0F0"/>
                </a:solidFill>
              </a:rPr>
              <a:t>GOOD LUCK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Plug-ins: Some popular ones…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 Applets</a:t>
            </a:r>
          </a:p>
          <a:p>
            <a:pPr lvl="1"/>
            <a:r>
              <a:rPr lang="en-US" dirty="0"/>
              <a:t>Run in a JVM plug-in</a:t>
            </a:r>
          </a:p>
          <a:p>
            <a:pPr lvl="2"/>
            <a:r>
              <a:rPr lang="en-US" dirty="0"/>
              <a:t>Sandboxed, good performance (</a:t>
            </a:r>
            <a:r>
              <a:rPr lang="en-US" dirty="0" err="1"/>
              <a:t>JITted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History of vulnerabilities specific to the security model though</a:t>
            </a:r>
          </a:p>
          <a:p>
            <a:pPr lvl="2"/>
            <a:r>
              <a:rPr lang="en-US" dirty="0"/>
              <a:t>WOEE</a:t>
            </a:r>
          </a:p>
          <a:p>
            <a:r>
              <a:rPr lang="en-US" dirty="0"/>
              <a:t>ActiveX Controls</a:t>
            </a:r>
          </a:p>
          <a:p>
            <a:pPr lvl="1"/>
            <a:r>
              <a:rPr lang="en-US" dirty="0"/>
              <a:t>Native win32 binaries, executing with full </a:t>
            </a:r>
            <a:r>
              <a:rPr lang="en-US" dirty="0" err="1"/>
              <a:t>privs</a:t>
            </a:r>
            <a:r>
              <a:rPr lang="en-US" dirty="0"/>
              <a:t> of the installing user</a:t>
            </a:r>
          </a:p>
          <a:p>
            <a:pPr lvl="1"/>
            <a:r>
              <a:rPr lang="en-US" dirty="0"/>
              <a:t>Poorly written ActiveX controls have been a common source of vulnerabilities</a:t>
            </a:r>
          </a:p>
          <a:p>
            <a:r>
              <a:rPr lang="en-US" dirty="0"/>
              <a:t>Flash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run in a VM</a:t>
            </a:r>
          </a:p>
          <a:p>
            <a:pPr lvl="1"/>
            <a:r>
              <a:rPr lang="en-US" dirty="0"/>
              <a:t>Scripting is </a:t>
            </a:r>
            <a:r>
              <a:rPr lang="en-US" dirty="0" err="1"/>
              <a:t>ActionScript</a:t>
            </a:r>
            <a:r>
              <a:rPr lang="en-US" dirty="0"/>
              <a:t> (almost the same as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/>
              <a:t>PDF</a:t>
            </a:r>
          </a:p>
          <a:p>
            <a:pPr lvl="1"/>
            <a:r>
              <a:rPr lang="en-US" dirty="0"/>
              <a:t>Can run </a:t>
            </a:r>
            <a:r>
              <a:rPr lang="en-US" dirty="0" err="1"/>
              <a:t>javascript</a:t>
            </a:r>
            <a:r>
              <a:rPr lang="en-US" dirty="0"/>
              <a:t>, other exploits possible, often trusted by users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Skylar’s</a:t>
            </a:r>
            <a:r>
              <a:rPr lang="en-US" dirty="0"/>
              <a:t> Company’s </a:t>
            </a:r>
            <a:r>
              <a:rPr lang="en-US" dirty="0" err="1"/>
              <a:t>Fave</a:t>
            </a:r>
            <a:r>
              <a:rPr lang="en-US" dirty="0"/>
              <a:t> Drop</a:t>
            </a:r>
          </a:p>
        </p:txBody>
      </p:sp>
      <p:pic>
        <p:nvPicPr>
          <p:cNvPr id="53252" name="Picture 4" descr="http://www.cert.org/blogs/vuls/2008/05/selfsig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69" y="1752859"/>
            <a:ext cx="7639311" cy="476716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 </a:t>
            </a:r>
            <a:r>
              <a:rPr lang="en-US" dirty="0" err="1"/>
              <a:t>vs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1991 everything was text, static HTML, and images</a:t>
            </a:r>
          </a:p>
          <a:p>
            <a:pPr lvl="1"/>
            <a:r>
              <a:rPr lang="en-US" dirty="0"/>
              <a:t>And things were actually more secure!</a:t>
            </a:r>
          </a:p>
          <a:p>
            <a:r>
              <a:rPr lang="en-US" dirty="0"/>
              <a:t>Starting around 2011 we added a ton of stuff to the browser</a:t>
            </a:r>
          </a:p>
          <a:p>
            <a:pPr lvl="1"/>
            <a:r>
              <a:rPr lang="en-US" dirty="0"/>
              <a:t>HTML5</a:t>
            </a:r>
          </a:p>
          <a:p>
            <a:pPr lvl="2"/>
            <a:r>
              <a:rPr lang="en-US" dirty="0"/>
              <a:t>XML support, stricter markup rules, video/audio tags</a:t>
            </a:r>
          </a:p>
          <a:p>
            <a:pPr lvl="1"/>
            <a:r>
              <a:rPr lang="en-US" dirty="0"/>
              <a:t>Scripting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, VBScript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CSS, XSL</a:t>
            </a:r>
          </a:p>
          <a:p>
            <a:pPr lvl="1"/>
            <a:r>
              <a:rPr lang="en-US" dirty="0"/>
              <a:t>Plug-ins</a:t>
            </a:r>
          </a:p>
          <a:p>
            <a:pPr lvl="2"/>
            <a:r>
              <a:rPr lang="en-US" dirty="0"/>
              <a:t>Acrobat reader, Flash, media players, tons more</a:t>
            </a:r>
          </a:p>
          <a:p>
            <a:r>
              <a:rPr lang="en-US" dirty="0"/>
              <a:t>Web 1.0: my homepage</a:t>
            </a:r>
          </a:p>
          <a:p>
            <a:r>
              <a:rPr lang="en-US" dirty="0"/>
              <a:t>Web 2.0: DVWA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Prereq</a:t>
            </a:r>
            <a:r>
              <a:rPr lang="en-US" dirty="0"/>
              <a:t> for this class, so we’re not doing it</a:t>
            </a:r>
          </a:p>
          <a:p>
            <a:r>
              <a:rPr lang="en-US" dirty="0"/>
              <a:t>I would guess that everyone knows the basics anyway?!</a:t>
            </a:r>
          </a:p>
          <a:p>
            <a:pPr lvl="1"/>
            <a:r>
              <a:rPr lang="en-US" dirty="0"/>
              <a:t>I put a tutorial link on our page</a:t>
            </a:r>
          </a:p>
          <a:p>
            <a:r>
              <a:rPr lang="en-US" dirty="0"/>
              <a:t>Probably the most important part of basic HTML for our purposes is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forms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 action="/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formprocessingscript.php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method="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&lt;div&gt;House number: &lt;input type="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housenumber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/&gt;&lt;/div&gt;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&lt;div&gt;Street: &lt;input type="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name="street" /&gt;&lt;/div&gt;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&lt;div&gt;&lt;input type="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value=“Go!”/&gt;&lt;/div&gt; &lt;/form&gt;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do radio buttons, checkboxes, dropdowns, text fill-in, password fields (automatically obscured), </a:t>
            </a:r>
            <a:r>
              <a:rPr lang="en-US" dirty="0" err="1"/>
              <a:t>textareas</a:t>
            </a:r>
            <a:r>
              <a:rPr lang="en-US" dirty="0"/>
              <a:t>, etc</a:t>
            </a:r>
          </a:p>
          <a:p>
            <a:r>
              <a:rPr lang="en-US" dirty="0"/>
              <a:t>Form fields can be hidden</a:t>
            </a:r>
          </a:p>
          <a:p>
            <a:pPr lvl="1"/>
            <a:r>
              <a:rPr lang="en-US" dirty="0"/>
              <a:t>Sometimes used in preference to cookies for keeping state</a:t>
            </a:r>
          </a:p>
          <a:p>
            <a:r>
              <a:rPr lang="en-US" dirty="0"/>
              <a:t>No filtering is done by default</a:t>
            </a:r>
          </a:p>
          <a:p>
            <a:pPr lvl="1"/>
            <a:r>
              <a:rPr lang="en-US" dirty="0"/>
              <a:t>We have to add </a:t>
            </a:r>
            <a:r>
              <a:rPr lang="en-US" dirty="0" err="1"/>
              <a:t>Javascript</a:t>
            </a:r>
            <a:r>
              <a:rPr lang="en-US" dirty="0"/>
              <a:t> (to filter on the browser-side, which is faster)</a:t>
            </a:r>
          </a:p>
          <a:p>
            <a:pPr lvl="1"/>
            <a:r>
              <a:rPr lang="en-US" dirty="0"/>
              <a:t>Or server-side filters (which is slower but more secure)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HTTP and HTML are text-based, they have support encodings for various symbols</a:t>
            </a:r>
          </a:p>
          <a:p>
            <a:pPr lvl="1"/>
            <a:r>
              <a:rPr lang="en-US" dirty="0"/>
              <a:t>URLs must be ASCII (0x20-0x7e), but several symbols have special meaning in URLs or HTTP, so they’re often encoded</a:t>
            </a:r>
          </a:p>
          <a:p>
            <a:pPr lvl="2"/>
            <a:r>
              <a:rPr lang="en-US" dirty="0"/>
              <a:t>Ex: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%3d =, %25 %, %20 &lt;space&gt;, %0a &lt;newline&gt;, %00 &lt;null&gt;, + &lt;space&gt;, </a:t>
            </a:r>
            <a:r>
              <a:rPr lang="en-US" dirty="0"/>
              <a:t>etc</a:t>
            </a:r>
          </a:p>
          <a:p>
            <a:pPr lvl="2"/>
            <a:r>
              <a:rPr lang="en-US" dirty="0"/>
              <a:t>If we are attacking a web-app and want to pass special chars as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, then encode as above; if we want to </a:t>
            </a:r>
            <a:r>
              <a:rPr lang="en-US" dirty="0">
                <a:solidFill>
                  <a:srgbClr val="00B0F0"/>
                </a:solidFill>
              </a:rPr>
              <a:t>preserve</a:t>
            </a:r>
            <a:r>
              <a:rPr lang="en-US" dirty="0"/>
              <a:t> their meaning (</a:t>
            </a:r>
            <a:r>
              <a:rPr lang="en-US" dirty="0" err="1"/>
              <a:t>eg</a:t>
            </a:r>
            <a:r>
              <a:rPr lang="en-US" dirty="0"/>
              <a:t>, add a </a:t>
            </a:r>
            <a:r>
              <a:rPr lang="en-US" dirty="0" err="1"/>
              <a:t>param</a:t>
            </a:r>
            <a:r>
              <a:rPr lang="en-US" dirty="0"/>
              <a:t> to a GET), then use literal form</a:t>
            </a:r>
          </a:p>
          <a:p>
            <a:pPr lvl="3"/>
            <a:r>
              <a:rPr lang="en-US" dirty="0" err="1"/>
              <a:t>eg</a:t>
            </a:r>
            <a:r>
              <a:rPr lang="en-US" dirty="0"/>
              <a:t>, http://example.com/app.php?field=%3d+%3d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transmit Unicode over HTTP</a:t>
            </a:r>
          </a:p>
          <a:p>
            <a:pPr lvl="1"/>
            <a:r>
              <a:rPr lang="en-US" dirty="0"/>
              <a:t>Use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%u</a:t>
            </a:r>
            <a:r>
              <a:rPr lang="en-US" dirty="0"/>
              <a:t> followed by the 16-bit Unicode in hex</a:t>
            </a:r>
          </a:p>
          <a:p>
            <a:pPr lvl="2"/>
            <a:r>
              <a:rPr lang="en-US" dirty="0"/>
              <a:t>Ex: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%u2215 /, %u00e9 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é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UTF-8 is a </a:t>
            </a:r>
            <a:r>
              <a:rPr lang="en-US" dirty="0">
                <a:solidFill>
                  <a:srgbClr val="00B0F0"/>
                </a:solidFill>
              </a:rPr>
              <a:t>variable-length</a:t>
            </a:r>
            <a:r>
              <a:rPr lang="en-US" dirty="0"/>
              <a:t> encoding with each byte prefixed by a % sign</a:t>
            </a:r>
          </a:p>
          <a:p>
            <a:pPr lvl="2"/>
            <a:r>
              <a:rPr lang="en-US" dirty="0"/>
              <a:t>Ex: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%c2%a9 ©, %e2%89%a0 ≠</a:t>
            </a:r>
          </a:p>
          <a:p>
            <a:r>
              <a:rPr lang="en-US" dirty="0"/>
              <a:t>Unicode is interesting for us because we can sometimes bypass sanitizers that fail to properly remove dangerous Unicode-encoded characters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you have no-doubt seen already</a:t>
            </a:r>
          </a:p>
          <a:p>
            <a:r>
              <a:rPr lang="en-US" dirty="0"/>
              <a:t>In HTML we have to encode chars that are special to the HTML parser</a:t>
            </a:r>
          </a:p>
          <a:p>
            <a:pPr lvl="1"/>
            <a:r>
              <a:rPr lang="en-US" dirty="0"/>
              <a:t>Ex: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quot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”,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apos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’, &amp;amp; &amp;,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&lt;, 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&gt;</a:t>
            </a:r>
          </a:p>
          <a:p>
            <a:r>
              <a:rPr lang="en-US" dirty="0"/>
              <a:t>Alternatively, we can use ASCII</a:t>
            </a:r>
          </a:p>
          <a:p>
            <a:pPr lvl="1"/>
            <a:r>
              <a:rPr lang="en-US" dirty="0"/>
              <a:t>Ex: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&amp;#34; ”, &amp;#39; ’</a:t>
            </a:r>
          </a:p>
          <a:p>
            <a:pPr lvl="1"/>
            <a:r>
              <a:rPr lang="en-US" dirty="0"/>
              <a:t>Ex: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&amp;#x22; ”, &amp;#27; ’</a:t>
            </a:r>
          </a:p>
          <a:p>
            <a:r>
              <a:rPr lang="en-US" dirty="0"/>
              <a:t>HTML encodings are commonly seen in the context of XSS</a:t>
            </a:r>
          </a:p>
          <a:p>
            <a:pPr lvl="1"/>
            <a:r>
              <a:rPr lang="en-US" dirty="0"/>
              <a:t>If special chars are echoed back </a:t>
            </a:r>
            <a:r>
              <a:rPr lang="en-US" dirty="0" err="1"/>
              <a:t>unencoded</a:t>
            </a:r>
            <a:r>
              <a:rPr lang="en-US" dirty="0"/>
              <a:t>, the site is probably vulnerable – more later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99921</TotalTime>
  <Words>3010</Words>
  <Application>Microsoft Macintosh PowerPoint</Application>
  <PresentationFormat>On-screen Show (4:3)</PresentationFormat>
  <Paragraphs>400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Ethical Hacking – Lecture 15</vt:lpstr>
      <vt:lpstr>The Browser Side</vt:lpstr>
      <vt:lpstr>Common Layout Engines</vt:lpstr>
      <vt:lpstr>Web 1.0 vs 2.0</vt:lpstr>
      <vt:lpstr>HTML Tutorial</vt:lpstr>
      <vt:lpstr>HTML Forms</vt:lpstr>
      <vt:lpstr>Encodings</vt:lpstr>
      <vt:lpstr>Unicode Encoding</vt:lpstr>
      <vt:lpstr>HTML Encoding</vt:lpstr>
      <vt:lpstr>CSS</vt:lpstr>
      <vt:lpstr>Javascript</vt:lpstr>
      <vt:lpstr>What’s it for?</vt:lpstr>
      <vt:lpstr>More Javascript</vt:lpstr>
      <vt:lpstr>First Example</vt:lpstr>
      <vt:lpstr>Example 2</vt:lpstr>
      <vt:lpstr>Browser Detection</vt:lpstr>
      <vt:lpstr>Set a Cookie</vt:lpstr>
      <vt:lpstr>Cookie Retrieval</vt:lpstr>
      <vt:lpstr>And Output</vt:lpstr>
      <vt:lpstr>Pop Quiz</vt:lpstr>
      <vt:lpstr>The Coolest Javascript Program ever…</vt:lpstr>
      <vt:lpstr>HTML DOM</vt:lpstr>
      <vt:lpstr>Aligning an iframe</vt:lpstr>
      <vt:lpstr>Note: google in an iframe won’t work</vt:lpstr>
      <vt:lpstr>Updating part of an HTML doc</vt:lpstr>
      <vt:lpstr>AJAX (Asychronous Javascript And XML)</vt:lpstr>
      <vt:lpstr>AJAX: The XMLHttpRequest Object</vt:lpstr>
      <vt:lpstr>Querying the Server</vt:lpstr>
      <vt:lpstr>AJAX Example</vt:lpstr>
      <vt:lpstr>“Google Suggest” Type Thing</vt:lpstr>
      <vt:lpstr>jQuery</vt:lpstr>
      <vt:lpstr>Javascript Security</vt:lpstr>
      <vt:lpstr>Work-around for SOP</vt:lpstr>
      <vt:lpstr>In Short: Javascript Security is a Mess</vt:lpstr>
      <vt:lpstr>Scripts that mess with scripts</vt:lpstr>
      <vt:lpstr>Script Injection</vt:lpstr>
      <vt:lpstr>AJAX </vt:lpstr>
      <vt:lpstr>Plug-ins: Some popular ones…</vt:lpstr>
      <vt:lpstr>Skylar’s Company’s Fave 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2017</cp:revision>
  <dcterms:created xsi:type="dcterms:W3CDTF">2006-08-16T00:00:00Z</dcterms:created>
  <dcterms:modified xsi:type="dcterms:W3CDTF">2020-12-03T16:44:15Z</dcterms:modified>
</cp:coreProperties>
</file>