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68" r:id="rId3"/>
    <p:sldId id="269" r:id="rId4"/>
    <p:sldId id="306" r:id="rId5"/>
    <p:sldId id="270" r:id="rId6"/>
    <p:sldId id="272" r:id="rId7"/>
    <p:sldId id="307" r:id="rId8"/>
    <p:sldId id="273" r:id="rId9"/>
    <p:sldId id="271" r:id="rId10"/>
    <p:sldId id="276" r:id="rId11"/>
    <p:sldId id="277" r:id="rId12"/>
    <p:sldId id="281" r:id="rId13"/>
    <p:sldId id="279" r:id="rId14"/>
    <p:sldId id="280" r:id="rId15"/>
    <p:sldId id="278" r:id="rId16"/>
    <p:sldId id="275" r:id="rId17"/>
    <p:sldId id="283" r:id="rId18"/>
    <p:sldId id="284" r:id="rId19"/>
    <p:sldId id="308" r:id="rId20"/>
    <p:sldId id="285" r:id="rId21"/>
    <p:sldId id="309" r:id="rId22"/>
    <p:sldId id="291" r:id="rId23"/>
    <p:sldId id="292" r:id="rId24"/>
    <p:sldId id="293" r:id="rId25"/>
    <p:sldId id="294" r:id="rId26"/>
    <p:sldId id="297" r:id="rId27"/>
    <p:sldId id="304" r:id="rId28"/>
    <p:sldId id="305" r:id="rId29"/>
    <p:sldId id="298" r:id="rId30"/>
    <p:sldId id="301" r:id="rId31"/>
    <p:sldId id="296" r:id="rId32"/>
    <p:sldId id="286" r:id="rId33"/>
    <p:sldId id="274" r:id="rId34"/>
    <p:sldId id="302" r:id="rId35"/>
    <p:sldId id="30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23" autoAdjust="0"/>
    <p:restoredTop sz="86536" autoAdjust="0"/>
  </p:normalViewPr>
  <p:slideViewPr>
    <p:cSldViewPr snapToGrid="0">
      <p:cViewPr varScale="1">
        <p:scale>
          <a:sx n="98" d="100"/>
          <a:sy n="98" d="100"/>
        </p:scale>
        <p:origin x="14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04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9C384-1DCB-4D80-B761-3EF626F16382}" type="datetimeFigureOut">
              <a:rPr lang="en-US" smtClean="0"/>
              <a:pPr/>
              <a:t>11/30/20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40489-379A-46B4-9239-9108C8C07B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58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40489-379A-46B4-9239-9108C8C07B9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40489-379A-46B4-9239-9108C8C07B9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see keylogger.html on moxie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40489-379A-46B4-9239-9108C8C07B9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11/30/20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11/30/20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11/30/20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jetty.codehaus.org/jetty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namb.la/popular/tech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035" y="4038600"/>
            <a:ext cx="8086165" cy="1828800"/>
          </a:xfrm>
        </p:spPr>
        <p:txBody>
          <a:bodyPr/>
          <a:lstStyle/>
          <a:p>
            <a:r>
              <a:rPr lang="en-US" dirty="0"/>
              <a:t>Ethical Hacking – Lecture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Black                                       </a:t>
            </a:r>
            <a:r>
              <a:rPr lang="en-US"/>
              <a:t>Fall 2020</a:t>
            </a:r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Session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Session tokens often integrate predictable info alongside some amount of randomness</a:t>
            </a:r>
          </a:p>
          <a:p>
            <a:pPr lvl="1"/>
            <a:r>
              <a:rPr lang="en-US" dirty="0"/>
              <a:t>Names, ids, IP </a:t>
            </a:r>
            <a:r>
              <a:rPr lang="en-US" dirty="0" err="1"/>
              <a:t>addrs</a:t>
            </a:r>
            <a:r>
              <a:rPr lang="en-US" dirty="0"/>
              <a:t>, email, acct numbers, etc</a:t>
            </a:r>
          </a:p>
          <a:p>
            <a:pPr lvl="1"/>
            <a:r>
              <a:rPr lang="en-US" dirty="0"/>
              <a:t>Along with counter (bad!), time-since-epoch (bad!), random number</a:t>
            </a:r>
          </a:p>
          <a:p>
            <a:pPr lvl="2"/>
            <a:r>
              <a:rPr lang="en-US" dirty="0"/>
              <a:t>This stuff will very often be encoded (base64, hex, etc) and sometimes encrypted and encoded</a:t>
            </a:r>
          </a:p>
          <a:p>
            <a:pPr lvl="2"/>
            <a:r>
              <a:rPr lang="en-US" dirty="0"/>
              <a:t>Crypto note: using an encrypted counter is just fine</a:t>
            </a:r>
          </a:p>
          <a:p>
            <a:r>
              <a:rPr lang="en-US" dirty="0"/>
              <a:t>Attacking session tokens</a:t>
            </a:r>
          </a:p>
          <a:p>
            <a:pPr lvl="1"/>
            <a:r>
              <a:rPr lang="en-US" dirty="0"/>
              <a:t>Log in as several different users and compare which parts of the tokens are different and how</a:t>
            </a:r>
          </a:p>
          <a:p>
            <a:pPr lvl="1"/>
            <a:r>
              <a:rPr lang="en-US" dirty="0"/>
              <a:t>Vary your IP </a:t>
            </a:r>
            <a:r>
              <a:rPr lang="en-US" dirty="0" err="1"/>
              <a:t>addr</a:t>
            </a:r>
            <a:endParaRPr lang="en-US" dirty="0"/>
          </a:p>
          <a:p>
            <a:pPr lvl="1"/>
            <a:r>
              <a:rPr lang="en-US" dirty="0"/>
              <a:t>Consider running statistical test (</a:t>
            </a:r>
            <a:r>
              <a:rPr lang="en-US" dirty="0" err="1"/>
              <a:t>Stompy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Submit modified tokens watch the server respond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Random Number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Netscape Session Keys – 1996 </a:t>
            </a: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RNG_CreateContext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lvl="1"/>
            <a:r>
              <a:rPr lang="en-US" sz="1800" dirty="0">
                <a:latin typeface="Courier New" pitchFamily="49" charset="0"/>
                <a:cs typeface="Courier New" pitchFamily="49" charset="0"/>
              </a:rPr>
              <a:t>  /* time since Jan 1, 1970 */</a:t>
            </a:r>
          </a:p>
          <a:p>
            <a:pPr lvl="1"/>
            <a:r>
              <a:rPr lang="en-US" sz="1800" dirty="0">
                <a:latin typeface="Courier New" pitchFamily="49" charset="0"/>
                <a:cs typeface="Courier New" pitchFamily="49" charset="0"/>
              </a:rPr>
              <a:t>  (seconds, microseconds) = time of day; </a:t>
            </a:r>
          </a:p>
          <a:p>
            <a:pPr lvl="1"/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process ID;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ppid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parent process ID; </a:t>
            </a:r>
          </a:p>
          <a:p>
            <a:pPr lvl="1"/>
            <a:r>
              <a:rPr lang="en-US" sz="1800" dirty="0">
                <a:latin typeface="Courier New" pitchFamily="49" charset="0"/>
                <a:cs typeface="Courier New" pitchFamily="49" charset="0"/>
              </a:rPr>
              <a:t>  a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mklcpr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(microseconds); </a:t>
            </a:r>
          </a:p>
          <a:p>
            <a:pPr lvl="1"/>
            <a:r>
              <a:rPr lang="en-US" sz="1800" dirty="0">
                <a:latin typeface="Courier New" pitchFamily="49" charset="0"/>
                <a:cs typeface="Courier New" pitchFamily="49" charset="0"/>
              </a:rPr>
              <a:t>  b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mklcpr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+ seconds +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ppid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&lt;&lt; 12)); </a:t>
            </a:r>
          </a:p>
          <a:p>
            <a:pPr lvl="1"/>
            <a:r>
              <a:rPr lang="en-US" sz="1800" dirty="0">
                <a:latin typeface="Courier New" pitchFamily="49" charset="0"/>
                <a:cs typeface="Courier New" pitchFamily="49" charset="0"/>
              </a:rPr>
              <a:t>  seed = MD5(a, b); </a:t>
            </a:r>
          </a:p>
          <a:p>
            <a:pPr lvl="1"/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mklcpr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(x) /* not cryptographically significant */ </a:t>
            </a:r>
          </a:p>
          <a:p>
            <a:pPr lvl="1"/>
            <a:r>
              <a:rPr lang="en-US" sz="1800" dirty="0">
                <a:latin typeface="Courier New" pitchFamily="49" charset="0"/>
                <a:cs typeface="Courier New" pitchFamily="49" charset="0"/>
              </a:rPr>
              <a:t>  return ((0xDEECE66D * x + 0x2BBB62DC) &gt;&gt; 1); 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Netscape Attack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you are on the same machine as the browser, it’s trivial to find the </a:t>
            </a:r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ppid</a:t>
            </a:r>
            <a:r>
              <a:rPr lang="en-US" dirty="0"/>
              <a:t> and probably guess the time value to within a few million</a:t>
            </a:r>
          </a:p>
          <a:p>
            <a:r>
              <a:rPr lang="en-US" dirty="0"/>
              <a:t>If you are remote</a:t>
            </a:r>
          </a:p>
          <a:p>
            <a:pPr lvl="1"/>
            <a:r>
              <a:rPr lang="en-US" dirty="0"/>
              <a:t>If this is the </a:t>
            </a:r>
            <a:r>
              <a:rPr lang="en-US" dirty="0">
                <a:solidFill>
                  <a:srgbClr val="00B0F0"/>
                </a:solidFill>
              </a:rPr>
              <a:t>non-US</a:t>
            </a:r>
            <a:r>
              <a:rPr lang="en-US" dirty="0"/>
              <a:t> version of the browser, keys were limited to 40 bits</a:t>
            </a:r>
          </a:p>
          <a:p>
            <a:pPr lvl="2"/>
            <a:r>
              <a:rPr lang="en-US" dirty="0" err="1"/>
              <a:t>gg</a:t>
            </a:r>
            <a:endParaRPr lang="en-US" dirty="0"/>
          </a:p>
          <a:p>
            <a:pPr lvl="1"/>
            <a:r>
              <a:rPr lang="en-US" dirty="0"/>
              <a:t>For the </a:t>
            </a:r>
            <a:r>
              <a:rPr lang="en-US" dirty="0">
                <a:solidFill>
                  <a:srgbClr val="00B0F0"/>
                </a:solidFill>
              </a:rPr>
              <a:t>domestic</a:t>
            </a:r>
            <a:r>
              <a:rPr lang="en-US" dirty="0"/>
              <a:t> browser it was 128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sendmail</a:t>
            </a:r>
            <a:r>
              <a:rPr lang="en-US" dirty="0"/>
              <a:t> to invalid user to get </a:t>
            </a:r>
            <a:r>
              <a:rPr lang="en-US" dirty="0" err="1"/>
              <a:t>pid</a:t>
            </a:r>
            <a:r>
              <a:rPr lang="en-US" dirty="0"/>
              <a:t> being used on target system (they’re incremental)</a:t>
            </a:r>
          </a:p>
          <a:p>
            <a:pPr lvl="2"/>
            <a:r>
              <a:rPr lang="en-US" dirty="0"/>
              <a:t>Parent </a:t>
            </a:r>
            <a:r>
              <a:rPr lang="en-US" dirty="0" err="1"/>
              <a:t>pid</a:t>
            </a:r>
            <a:r>
              <a:rPr lang="en-US" dirty="0"/>
              <a:t> is often 1 (if started from X11), else not much less than </a:t>
            </a:r>
            <a:r>
              <a:rPr lang="en-US" dirty="0" err="1"/>
              <a:t>pid</a:t>
            </a:r>
            <a:endParaRPr 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Poker Anyone? (ASFgames.com, 1999)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procedure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TDeck.Shuffle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ctr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: Byte;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: Byte;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random_number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: Byte; 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begin { Fill the deck with unique cards } 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ctr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:= 1 to 52 do 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Card[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ctr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:=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ctr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{ Generate a new seed based on the system clock }         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randomize; 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{ Randomly rearrange each card } 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ctr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:= 1 to 52 do 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begin 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random_number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:= random(51)+1; 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:= card[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random_number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]; card[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random_number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:= card[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ctr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]; card[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ctr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:=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end;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CurrentCard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:= 1; 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JustShuffled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:= True;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end;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200" dirty="0">
                <a:hlinkClick r:id="rId2"/>
              </a:rPr>
              <a:t>Jetty</a:t>
            </a:r>
            <a:r>
              <a:rPr lang="en-US" sz="3200" dirty="0"/>
              <a:t> used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java.util.Random</a:t>
            </a:r>
            <a:r>
              <a:rPr lang="en-US" sz="5400" dirty="0"/>
              <a:t> </a:t>
            </a:r>
            <a:r>
              <a:rPr lang="en-US" sz="3200" dirty="0"/>
              <a:t>for session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synchronized protected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next(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bits) {</a:t>
            </a:r>
          </a:p>
          <a:p>
            <a:pPr lvl="1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seed = (seed * 0x5DEECE66DL + 0xBL) &amp; ((1L &lt;&lt; 48) -1);</a:t>
            </a:r>
          </a:p>
          <a:p>
            <a:pPr lvl="1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return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)(seed &gt;&gt;&gt; (48 – bits));</a:t>
            </a:r>
          </a:p>
          <a:p>
            <a:pPr lvl="1"/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/>
              <a:t>That’s an LCG</a:t>
            </a:r>
          </a:p>
          <a:p>
            <a:r>
              <a:rPr lang="en-US" sz="2800" dirty="0"/>
              <a:t>Wasn’t intended for use in security-sensitive applications</a:t>
            </a:r>
          </a:p>
          <a:p>
            <a:pPr lvl="1"/>
            <a:r>
              <a:rPr lang="en-US" dirty="0"/>
              <a:t>You can get the next value from the current</a:t>
            </a:r>
          </a:p>
          <a:p>
            <a:pPr lvl="1"/>
            <a:r>
              <a:rPr lang="en-US" dirty="0"/>
              <a:t>Without much math,  you can get the previous value from the current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Liberal Cookie Scoping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x.y.com can set cookies for</a:t>
            </a:r>
          </a:p>
          <a:p>
            <a:pPr lvl="1"/>
            <a:r>
              <a:rPr lang="en-US" sz="1800" dirty="0">
                <a:latin typeface="Courier New" pitchFamily="49" charset="0"/>
                <a:cs typeface="Courier New" pitchFamily="49" charset="0"/>
              </a:rPr>
              <a:t>x.y.com</a:t>
            </a:r>
            <a:r>
              <a:rPr lang="en-US" dirty="0"/>
              <a:t> (duh),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w.x.y.com</a:t>
            </a:r>
            <a:r>
              <a:rPr lang="en-US" dirty="0"/>
              <a:t>, but also for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y.com</a:t>
            </a:r>
          </a:p>
          <a:p>
            <a:pPr lvl="1"/>
            <a:r>
              <a:rPr lang="en-US" dirty="0"/>
              <a:t>A cookie for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y.com</a:t>
            </a:r>
            <a:r>
              <a:rPr lang="en-US" dirty="0"/>
              <a:t> is sent when accessing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x.y.com</a:t>
            </a:r>
            <a:r>
              <a:rPr lang="en-US" dirty="0"/>
              <a:t> but also for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z.y.com</a:t>
            </a:r>
            <a:r>
              <a:rPr lang="en-US" dirty="0"/>
              <a:t> etc</a:t>
            </a:r>
          </a:p>
          <a:p>
            <a:r>
              <a:rPr lang="en-US" dirty="0"/>
              <a:t>Example: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blogs.com</a:t>
            </a:r>
            <a:r>
              <a:rPr lang="en-US" sz="3800" dirty="0"/>
              <a:t> </a:t>
            </a:r>
            <a:r>
              <a:rPr lang="en-US" dirty="0"/>
              <a:t>issues its users a session token with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domain=blogs.com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Each user then gets a </a:t>
            </a:r>
            <a:r>
              <a:rPr lang="en-US" dirty="0" err="1"/>
              <a:t>subdomain</a:t>
            </a:r>
            <a:r>
              <a:rPr lang="en-US" dirty="0"/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leeq.blogs.com</a:t>
            </a:r>
            <a:r>
              <a:rPr lang="en-US" dirty="0"/>
              <a:t>,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ali.blogs.com</a:t>
            </a:r>
            <a:r>
              <a:rPr lang="en-US" dirty="0"/>
              <a:t>, etc</a:t>
            </a: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jrblack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can now insert </a:t>
            </a:r>
            <a:r>
              <a:rPr lang="en-US" dirty="0" err="1"/>
              <a:t>javascript</a:t>
            </a:r>
            <a:r>
              <a:rPr lang="en-US" dirty="0"/>
              <a:t> into his blog such that when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ali</a:t>
            </a:r>
            <a:r>
              <a:rPr lang="en-US" dirty="0"/>
              <a:t> reads it,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ali’s</a:t>
            </a:r>
            <a:r>
              <a:rPr lang="en-US" dirty="0"/>
              <a:t> tokens are stolen</a:t>
            </a:r>
          </a:p>
          <a:p>
            <a:r>
              <a:rPr lang="en-US" dirty="0"/>
              <a:t>This may seem like an improbable and contrived situation</a:t>
            </a:r>
          </a:p>
          <a:p>
            <a:pPr lvl="1"/>
            <a:r>
              <a:rPr lang="en-US" dirty="0"/>
              <a:t>But could you set/read a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colorado.edu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cookie?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Scripting (XSS)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XSS is a very </a:t>
            </a:r>
            <a:r>
              <a:rPr lang="en-US" dirty="0">
                <a:solidFill>
                  <a:srgbClr val="00B0F0"/>
                </a:solidFill>
              </a:rPr>
              <a:t>common</a:t>
            </a:r>
            <a:r>
              <a:rPr lang="en-US" dirty="0"/>
              <a:t> vulnerability</a:t>
            </a:r>
          </a:p>
          <a:p>
            <a:pPr lvl="1"/>
            <a:r>
              <a:rPr lang="en-US" dirty="0"/>
              <a:t>Would be vulnerability of the decade except SQL injections are often far more serious</a:t>
            </a:r>
          </a:p>
          <a:p>
            <a:pPr lvl="1"/>
            <a:r>
              <a:rPr lang="en-US" dirty="0"/>
              <a:t>XSS is used for a </a:t>
            </a:r>
            <a:r>
              <a:rPr lang="en-US" dirty="0">
                <a:solidFill>
                  <a:srgbClr val="00B0F0"/>
                </a:solidFill>
              </a:rPr>
              <a:t>client </a:t>
            </a:r>
            <a:r>
              <a:rPr lang="en-US" dirty="0"/>
              <a:t>to attack </a:t>
            </a:r>
            <a:r>
              <a:rPr lang="en-US" dirty="0">
                <a:solidFill>
                  <a:srgbClr val="00B0F0"/>
                </a:solidFill>
              </a:rPr>
              <a:t>another client</a:t>
            </a:r>
            <a:r>
              <a:rPr lang="en-US" dirty="0"/>
              <a:t>, not to attack a server</a:t>
            </a:r>
          </a:p>
          <a:p>
            <a:r>
              <a:rPr lang="en-US" dirty="0"/>
              <a:t>An XSS vulnerability is as simple as echoing back user-input without sanitizing</a:t>
            </a:r>
          </a:p>
          <a:p>
            <a:pPr lvl="1"/>
            <a:r>
              <a:rPr lang="en-US" dirty="0"/>
              <a:t>Ex: You submit: “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XYZ!!(2</a:t>
            </a:r>
            <a:r>
              <a:rPr lang="en-US" dirty="0"/>
              <a:t>” to a search engine and it replies with “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XYZ!!(2 no results found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See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xss.php</a:t>
            </a:r>
            <a:r>
              <a:rPr lang="en-US" dirty="0"/>
              <a:t> on razor</a:t>
            </a:r>
          </a:p>
          <a:p>
            <a:pPr lvl="2"/>
            <a:r>
              <a:rPr lang="en-US" dirty="0"/>
              <a:t>Used to require tricks because of Chrome’s anti-XSS protection</a:t>
            </a:r>
          </a:p>
          <a:p>
            <a:pPr lvl="3"/>
            <a:r>
              <a:rPr lang="en-US" dirty="0"/>
              <a:t>Chrome XSS auditor removed in July 2019; other browsers don’t have any analogous feature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idea of XSS is for an attacker to inject malicious </a:t>
            </a:r>
            <a:r>
              <a:rPr lang="en-US" dirty="0" err="1"/>
              <a:t>javascript</a:t>
            </a:r>
            <a:r>
              <a:rPr lang="en-US" dirty="0"/>
              <a:t> into a security context that it does not own</a:t>
            </a:r>
          </a:p>
          <a:p>
            <a:pPr lvl="1"/>
            <a:r>
              <a:rPr lang="en-US" dirty="0"/>
              <a:t>And, as we know, this means things like session tokens can be sent anywhere we like</a:t>
            </a:r>
          </a:p>
          <a:p>
            <a:r>
              <a:rPr lang="en-US" dirty="0"/>
              <a:t>Consider “Reflected XSS”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607" y="444843"/>
            <a:ext cx="19240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1239" y="249582"/>
            <a:ext cx="1421475" cy="1752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5389" y="4869342"/>
            <a:ext cx="24669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2388973" y="757881"/>
            <a:ext cx="296562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4151873" y="3015045"/>
            <a:ext cx="2594919" cy="782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V="1">
            <a:off x="1021494" y="2899721"/>
            <a:ext cx="2776151" cy="8484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01330" y="1280984"/>
            <a:ext cx="296562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35114" y="5511114"/>
            <a:ext cx="162615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Typically called</a:t>
            </a:r>
          </a:p>
          <a:p>
            <a:r>
              <a:rPr lang="en-US" dirty="0"/>
              <a:t>“reflected” XSS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72897" y="3348680"/>
            <a:ext cx="301050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Link to bank with malicious </a:t>
            </a:r>
          </a:p>
          <a:p>
            <a:r>
              <a:rPr lang="en-US" dirty="0" err="1"/>
              <a:t>javascript</a:t>
            </a:r>
            <a:r>
              <a:rPr lang="en-US" dirty="0"/>
              <a:t> given as parameter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39080" y="304800"/>
            <a:ext cx="23631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user connects to evil site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10249" y="1363361"/>
            <a:ext cx="240360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executes as if</a:t>
            </a:r>
          </a:p>
          <a:p>
            <a:r>
              <a:rPr lang="en-US" dirty="0"/>
              <a:t>from bank; tokens stolen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0043" y="3612292"/>
            <a:ext cx="230659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malicious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reflected back to user with bank’s security context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/>
      <p:bldP spid="23" grpId="0"/>
      <p:bldP spid="24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on home/razor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establish a super valuable cookie from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jrblack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/stateful.php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It’s super valuable</a:t>
            </a:r>
          </a:p>
          <a:p>
            <a:r>
              <a:rPr lang="en-US" dirty="0"/>
              <a:t>Visit </a:t>
            </a:r>
            <a:r>
              <a:rPr lang="en-US" dirty="0" err="1"/>
              <a:t>welcome.html</a:t>
            </a:r>
            <a:r>
              <a:rPr lang="en-US" dirty="0"/>
              <a:t> on home</a:t>
            </a:r>
          </a:p>
          <a:p>
            <a:pPr lvl="1"/>
            <a:r>
              <a:rPr lang="en-US" dirty="0"/>
              <a:t>You feel safe, right?</a:t>
            </a:r>
          </a:p>
          <a:p>
            <a:pPr lvl="1"/>
            <a:r>
              <a:rPr lang="en-US" dirty="0"/>
              <a:t>Here’s the flow for the link: click on it, retrieves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jrblack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/xss.php</a:t>
            </a:r>
            <a:r>
              <a:rPr lang="en-US" dirty="0"/>
              <a:t>, this </a:t>
            </a:r>
            <a:r>
              <a:rPr lang="en-US" dirty="0" err="1"/>
              <a:t>echos</a:t>
            </a:r>
            <a:r>
              <a:rPr lang="en-US" dirty="0"/>
              <a:t> back a script to the browser that is </a:t>
            </a:r>
            <a:r>
              <a:rPr lang="en-US" dirty="0" err="1"/>
              <a:t>evaulated</a:t>
            </a:r>
            <a:r>
              <a:rPr lang="en-US" dirty="0"/>
              <a:t> under 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razor </a:t>
            </a:r>
            <a:r>
              <a:rPr lang="en-US" dirty="0"/>
              <a:t>DOM SOP, that cookie is appended and it forwards to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jrblack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xss_log.php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with cookie as </a:t>
            </a:r>
            <a:r>
              <a:rPr lang="en-US" dirty="0" err="1"/>
              <a:t>param</a:t>
            </a:r>
            <a:r>
              <a:rPr lang="en-US" dirty="0"/>
              <a:t>, and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xss_log.php</a:t>
            </a:r>
            <a:r>
              <a:rPr lang="en-US" sz="2000" dirty="0"/>
              <a:t> </a:t>
            </a:r>
            <a:r>
              <a:rPr lang="en-US" dirty="0"/>
              <a:t>logs it to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xss_log.txt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Session-Based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HTTP is </a:t>
            </a:r>
            <a:r>
              <a:rPr lang="en-US" dirty="0">
                <a:solidFill>
                  <a:srgbClr val="00B0F0"/>
                </a:solidFill>
              </a:rPr>
              <a:t>connectionless</a:t>
            </a:r>
          </a:p>
          <a:p>
            <a:pPr lvl="1"/>
            <a:r>
              <a:rPr lang="en-US" dirty="0"/>
              <a:t>But many/most apps want to maintain </a:t>
            </a:r>
            <a:r>
              <a:rPr lang="en-US" dirty="0">
                <a:solidFill>
                  <a:srgbClr val="00B0F0"/>
                </a:solidFill>
              </a:rPr>
              <a:t>state</a:t>
            </a:r>
          </a:p>
          <a:p>
            <a:pPr lvl="1"/>
            <a:r>
              <a:rPr lang="en-US" dirty="0"/>
              <a:t>Using IP addresses is an </a:t>
            </a:r>
            <a:r>
              <a:rPr lang="en-US" dirty="0">
                <a:solidFill>
                  <a:srgbClr val="00B0F0"/>
                </a:solidFill>
              </a:rPr>
              <a:t>imperfect</a:t>
            </a:r>
            <a:r>
              <a:rPr lang="en-US" dirty="0"/>
              <a:t> solution</a:t>
            </a:r>
          </a:p>
          <a:p>
            <a:pPr lvl="2"/>
            <a:r>
              <a:rPr lang="en-US" dirty="0"/>
              <a:t>Why?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Cookies</a:t>
            </a:r>
            <a:r>
              <a:rPr lang="en-US" dirty="0"/>
              <a:t> were invented to solve exactly this problem</a:t>
            </a:r>
          </a:p>
          <a:p>
            <a:pPr lvl="1"/>
            <a:r>
              <a:rPr lang="en-US" dirty="0"/>
              <a:t>There are </a:t>
            </a:r>
            <a:r>
              <a:rPr lang="en-US" dirty="0">
                <a:solidFill>
                  <a:srgbClr val="00B0F0"/>
                </a:solidFill>
              </a:rPr>
              <a:t>other</a:t>
            </a:r>
            <a:r>
              <a:rPr lang="en-US" dirty="0"/>
              <a:t> (</a:t>
            </a:r>
            <a:r>
              <a:rPr lang="en-US" dirty="0" err="1"/>
              <a:t>klunky</a:t>
            </a:r>
            <a:r>
              <a:rPr lang="en-US" dirty="0"/>
              <a:t>) ways to handle sessions but they’re </a:t>
            </a:r>
            <a:r>
              <a:rPr lang="en-US" dirty="0">
                <a:solidFill>
                  <a:srgbClr val="00B0F0"/>
                </a:solidFill>
              </a:rPr>
              <a:t>rare</a:t>
            </a:r>
            <a:r>
              <a:rPr lang="en-US" dirty="0"/>
              <a:t> these days</a:t>
            </a:r>
          </a:p>
          <a:p>
            <a:pPr lvl="2"/>
            <a:r>
              <a:rPr lang="en-US" dirty="0"/>
              <a:t>All browsers support cookies these days</a:t>
            </a:r>
          </a:p>
          <a:p>
            <a:pPr lvl="3"/>
            <a:r>
              <a:rPr lang="en-US" dirty="0"/>
              <a:t>Although some users turn them off</a:t>
            </a:r>
          </a:p>
          <a:p>
            <a:pPr lvl="2"/>
            <a:r>
              <a:rPr lang="en-US" dirty="0"/>
              <a:t>The other ways are no better (and often worse) from a security standpoint</a:t>
            </a:r>
          </a:p>
          <a:p>
            <a:pPr lvl="3"/>
            <a:r>
              <a:rPr lang="en-US" dirty="0"/>
              <a:t>Consider embedding session ids in the URL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XSS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577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Stored XSS is very similar</a:t>
            </a:r>
          </a:p>
          <a:p>
            <a:pPr lvl="1"/>
            <a:r>
              <a:rPr lang="en-US" dirty="0"/>
              <a:t>Instead of using a reflection bug, the attacker </a:t>
            </a:r>
            <a:r>
              <a:rPr lang="en-US" dirty="0">
                <a:solidFill>
                  <a:srgbClr val="00B0F0"/>
                </a:solidFill>
              </a:rPr>
              <a:t>stores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in a place where the victim is likely to read it (and thereby execute it)</a:t>
            </a:r>
          </a:p>
          <a:p>
            <a:pPr lvl="2"/>
            <a:r>
              <a:rPr lang="en-US" dirty="0"/>
              <a:t>Sometimes called a “drive-by download”</a:t>
            </a:r>
          </a:p>
          <a:p>
            <a:pPr lvl="1"/>
            <a:r>
              <a:rPr lang="en-US" dirty="0"/>
              <a:t>It’s usually the server’s responsibility to sanitize user input before storing it</a:t>
            </a:r>
          </a:p>
          <a:p>
            <a:pPr lvl="2"/>
            <a:r>
              <a:rPr lang="en-US" dirty="0"/>
              <a:t>Consider a public forum where various users post their thoughts</a:t>
            </a:r>
          </a:p>
          <a:p>
            <a:pPr lvl="3"/>
            <a:r>
              <a:rPr lang="en-US" dirty="0"/>
              <a:t>And their exploit code…</a:t>
            </a:r>
          </a:p>
          <a:p>
            <a:pPr lvl="1"/>
            <a:r>
              <a:rPr lang="en-US" dirty="0"/>
              <a:t>Stored XSS is usually considered </a:t>
            </a:r>
            <a:r>
              <a:rPr lang="en-US" dirty="0">
                <a:solidFill>
                  <a:srgbClr val="00B0F0"/>
                </a:solidFill>
              </a:rPr>
              <a:t>more</a:t>
            </a:r>
            <a:r>
              <a:rPr lang="en-US" dirty="0"/>
              <a:t> serious</a:t>
            </a:r>
          </a:p>
          <a:p>
            <a:pPr lvl="2"/>
            <a:r>
              <a:rPr lang="en-US" dirty="0"/>
              <a:t>No need to induce the user to establish a session then visit </a:t>
            </a:r>
            <a:r>
              <a:rPr lang="en-US" dirty="0" err="1"/>
              <a:t>drevil’s</a:t>
            </a:r>
            <a:r>
              <a:rPr lang="en-US" dirty="0"/>
              <a:t> site, which can be hard some times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Blade Level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Blade level07 uses this idea</a:t>
            </a:r>
          </a:p>
          <a:p>
            <a:pPr lvl="1"/>
            <a:r>
              <a:rPr lang="en-US" dirty="0"/>
              <a:t>admin visits this page every so often</a:t>
            </a:r>
          </a:p>
          <a:p>
            <a:pPr lvl="1"/>
            <a:r>
              <a:rPr lang="en-US" dirty="0"/>
              <a:t>I have a </a:t>
            </a:r>
            <a:r>
              <a:rPr lang="en-US" dirty="0" err="1"/>
              <a:t>casperjs</a:t>
            </a:r>
            <a:r>
              <a:rPr lang="en-US" dirty="0"/>
              <a:t> script that will do this 44 </a:t>
            </a:r>
            <a:r>
              <a:rPr lang="en-US" dirty="0" err="1"/>
              <a:t>mins</a:t>
            </a:r>
            <a:r>
              <a:rPr lang="en-US" dirty="0"/>
              <a:t> after every hour</a:t>
            </a:r>
          </a:p>
          <a:p>
            <a:pPr lvl="1"/>
            <a:r>
              <a:rPr lang="en-US" dirty="0"/>
              <a:t>Redirects mean you </a:t>
            </a:r>
            <a:r>
              <a:rPr lang="en-US" dirty="0" err="1"/>
              <a:t>wanna</a:t>
            </a:r>
            <a:r>
              <a:rPr lang="en-US" dirty="0"/>
              <a:t> be first</a:t>
            </a:r>
          </a:p>
          <a:p>
            <a:pPr lvl="2"/>
            <a:r>
              <a:rPr lang="en-US" dirty="0"/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yourscript?steal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=cookie</a:t>
            </a:r>
            <a:r>
              <a:rPr lang="en-US" dirty="0"/>
              <a:t>&gt; is more neighborly</a:t>
            </a:r>
          </a:p>
          <a:p>
            <a:pPr lvl="2"/>
            <a:r>
              <a:rPr lang="en-US" dirty="0">
                <a:sym typeface="Wingdings" pitchFamily="2" charset="2"/>
              </a:rPr>
              <a:t>Or maybe </a:t>
            </a:r>
            <a:r>
              <a:rPr lang="en-US" sz="21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&lt;script&gt; new Image().</a:t>
            </a:r>
            <a:r>
              <a:rPr lang="en-US" sz="21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src</a:t>
            </a:r>
            <a:r>
              <a:rPr lang="en-US" sz="21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=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2"/>
            <a:r>
              <a:rPr lang="en-US" dirty="0">
                <a:sym typeface="Wingdings" pitchFamily="2" charset="2"/>
              </a:rPr>
              <a:t>Or </a:t>
            </a:r>
            <a:r>
              <a:rPr lang="en-US" sz="21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document.location</a:t>
            </a:r>
            <a:endParaRPr lang="en-US" dirty="0">
              <a:sym typeface="Wingdings" pitchFamily="2" charset="2"/>
            </a:endParaRPr>
          </a:p>
          <a:p>
            <a:pPr lvl="2"/>
            <a:r>
              <a:rPr lang="en-US" dirty="0">
                <a:sym typeface="Wingdings" pitchFamily="2" charset="2"/>
              </a:rPr>
              <a:t>Ajax should work too (haven’t tested)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Payloads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stole the cookies</a:t>
            </a:r>
          </a:p>
          <a:p>
            <a:pPr lvl="1"/>
            <a:r>
              <a:rPr lang="en-US" dirty="0"/>
              <a:t>Often useful, common payload</a:t>
            </a:r>
          </a:p>
          <a:p>
            <a:r>
              <a:rPr lang="en-US" dirty="0"/>
              <a:t>What else can we do with malicious </a:t>
            </a:r>
            <a:r>
              <a:rPr lang="en-US" dirty="0" err="1"/>
              <a:t>javascript</a:t>
            </a:r>
            <a:r>
              <a:rPr lang="en-US" dirty="0"/>
              <a:t> executing in someone else’s context?</a:t>
            </a:r>
          </a:p>
          <a:p>
            <a:pPr lvl="1"/>
            <a:r>
              <a:rPr lang="en-US" dirty="0"/>
              <a:t>Site Defacement </a:t>
            </a:r>
          </a:p>
          <a:p>
            <a:pPr lvl="2"/>
            <a:r>
              <a:rPr lang="en-US" dirty="0"/>
              <a:t>either by modifying static HTML or by injecting remote script references (aka </a:t>
            </a:r>
            <a:r>
              <a:rPr lang="en-US" dirty="0">
                <a:sym typeface="Wingdings" pitchFamily="2" charset="2"/>
              </a:rPr>
              <a:t>“virtual defacement”)</a:t>
            </a:r>
          </a:p>
          <a:p>
            <a:pPr lvl="1"/>
            <a:r>
              <a:rPr lang="en-US" dirty="0">
                <a:sym typeface="Wingdings" pitchFamily="2" charset="2"/>
              </a:rPr>
              <a:t>Injecting </a:t>
            </a:r>
            <a:r>
              <a:rPr lang="en-US" dirty="0" err="1">
                <a:sym typeface="Wingdings" pitchFamily="2" charset="2"/>
              </a:rPr>
              <a:t>trojan</a:t>
            </a:r>
            <a:r>
              <a:rPr lang="en-US" dirty="0">
                <a:sym typeface="Wingdings" pitchFamily="2" charset="2"/>
              </a:rPr>
              <a:t> behavior</a:t>
            </a:r>
          </a:p>
          <a:p>
            <a:pPr lvl="2"/>
            <a:r>
              <a:rPr lang="en-US" dirty="0">
                <a:sym typeface="Wingdings" pitchFamily="2" charset="2"/>
              </a:rPr>
              <a:t>Deface page to add further data-entry fields which are then stolen by attacker</a:t>
            </a:r>
            <a:endParaRPr lang="en-US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944" y="0"/>
            <a:ext cx="7204104" cy="664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204105" y="1418602"/>
            <a:ext cx="161515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 proper domain name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3751604" y="572568"/>
            <a:ext cx="3418318" cy="9913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73652" y="5392397"/>
            <a:ext cx="243555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SSL would be enabled, if this were an SSL site</a:t>
            </a:r>
          </a:p>
        </p:txBody>
      </p:sp>
      <p:sp>
        <p:nvSpPr>
          <p:cNvPr id="10" name="Oval 9"/>
          <p:cNvSpPr/>
          <p:nvPr/>
        </p:nvSpPr>
        <p:spPr>
          <a:xfrm>
            <a:off x="6682811" y="6379435"/>
            <a:ext cx="358924" cy="3589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766988" y="6049000"/>
            <a:ext cx="856003" cy="42016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Payloads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Steal auto-complete info</a:t>
            </a:r>
          </a:p>
          <a:p>
            <a:pPr lvl="1"/>
            <a:r>
              <a:rPr lang="en-US" dirty="0"/>
              <a:t>Payload instantiates a form, wait for auto-complete, sends info back to attacker</a:t>
            </a:r>
          </a:p>
          <a:p>
            <a:pPr lvl="1"/>
            <a:r>
              <a:rPr lang="en-US" dirty="0"/>
              <a:t>Same trick can steal passwords from Firefox password manager</a:t>
            </a:r>
          </a:p>
          <a:p>
            <a:r>
              <a:rPr lang="en-US" dirty="0"/>
              <a:t>Abuse Trusted Sites</a:t>
            </a:r>
          </a:p>
          <a:p>
            <a:pPr lvl="1"/>
            <a:r>
              <a:rPr lang="en-US" dirty="0"/>
              <a:t>Trusted sites are configured in IE to allow complete trust</a:t>
            </a:r>
          </a:p>
          <a:p>
            <a:pPr lvl="1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&lt;script&gt; </a:t>
            </a:r>
          </a:p>
          <a:p>
            <a:pPr lvl="1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o 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ActiveXObject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WScript.shell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’);</a:t>
            </a:r>
          </a:p>
          <a:p>
            <a:pPr lvl="1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o.Run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(‘calc.exe’); </a:t>
            </a:r>
          </a:p>
          <a:p>
            <a:pPr lvl="1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can do a lot!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Key logger</a:t>
            </a:r>
          </a:p>
          <a:p>
            <a:pPr lvl="1"/>
            <a:r>
              <a:rPr lang="en-US" dirty="0"/>
              <a:t>You can capture all keystrokes typed while a browser window is open</a:t>
            </a:r>
          </a:p>
          <a:p>
            <a:pPr lvl="2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document.onkeypress</a:t>
            </a:r>
            <a:r>
              <a:rPr lang="en-US" dirty="0"/>
              <a:t> can be set to any function you like</a:t>
            </a:r>
          </a:p>
          <a:p>
            <a:r>
              <a:rPr lang="en-US" dirty="0"/>
              <a:t>Grab the clipboard</a:t>
            </a:r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window.clipboardData.getData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(‘Text’)</a:t>
            </a:r>
          </a:p>
          <a:p>
            <a:r>
              <a:rPr lang="en-US" dirty="0"/>
              <a:t>Steal history and search queries</a:t>
            </a:r>
          </a:p>
          <a:p>
            <a:pPr lvl="1"/>
            <a:r>
              <a:rPr lang="en-US" dirty="0"/>
              <a:t>Brute force attack: enumerate web sites of interest or search terms of interest, generate a link for them, then use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getComputedStyle</a:t>
            </a:r>
            <a:r>
              <a:rPr lang="en-US" dirty="0"/>
              <a:t> to see if they have been visited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Samy</a:t>
            </a:r>
            <a:r>
              <a:rPr lang="en-US" dirty="0"/>
              <a:t> XSS worm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Oct, 2005: </a:t>
            </a:r>
            <a:r>
              <a:rPr lang="en-US" dirty="0" err="1"/>
              <a:t>myspace</a:t>
            </a:r>
            <a:r>
              <a:rPr lang="en-US" dirty="0"/>
              <a:t> had an XSS vulnerability</a:t>
            </a:r>
          </a:p>
          <a:p>
            <a:pPr lvl="1"/>
            <a:r>
              <a:rPr lang="en-US" dirty="0"/>
              <a:t>They used &lt;script&gt; filters, but 19-yr old </a:t>
            </a:r>
            <a:r>
              <a:rPr lang="en-US" dirty="0" err="1"/>
              <a:t>Samy</a:t>
            </a:r>
            <a:r>
              <a:rPr lang="en-US" dirty="0"/>
              <a:t> </a:t>
            </a:r>
            <a:r>
              <a:rPr lang="en-US" dirty="0" err="1"/>
              <a:t>Kamkar</a:t>
            </a:r>
            <a:r>
              <a:rPr lang="en-US" dirty="0"/>
              <a:t> found a way to bypass all of them</a:t>
            </a:r>
          </a:p>
          <a:p>
            <a:pPr lvl="1"/>
            <a:r>
              <a:rPr lang="en-US" dirty="0"/>
              <a:t>He built an AJAX app so that every view of his profile added him as a friend and posted “…and most of all, </a:t>
            </a:r>
            <a:r>
              <a:rPr lang="en-US" dirty="0" err="1"/>
              <a:t>Samy</a:t>
            </a:r>
            <a:r>
              <a:rPr lang="en-US" dirty="0"/>
              <a:t> is my hero” to their page</a:t>
            </a:r>
          </a:p>
          <a:p>
            <a:pPr lvl="1"/>
            <a:r>
              <a:rPr lang="en-US" dirty="0"/>
              <a:t>He also had the worm install itself so that any viewer of the page would propagate the worm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Samy</a:t>
            </a:r>
            <a:r>
              <a:rPr lang="en-US" dirty="0"/>
              <a:t> Worm Payload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Parse current </a:t>
            </a:r>
            <a:r>
              <a:rPr lang="en-US" dirty="0" err="1"/>
              <a:t>myspace</a:t>
            </a:r>
            <a:r>
              <a:rPr lang="en-US" dirty="0"/>
              <a:t> page to extract the viewer’s user id</a:t>
            </a:r>
          </a:p>
          <a:p>
            <a:r>
              <a:rPr lang="en-US" dirty="0"/>
              <a:t>If current page issuer ==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profile.myspace.com</a:t>
            </a:r>
            <a:r>
              <a:rPr lang="en-US" dirty="0"/>
              <a:t>, switch to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www.myspace.com</a:t>
            </a:r>
            <a:r>
              <a:rPr lang="en-US" dirty="0"/>
              <a:t> with same relative URL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profile.myspace.com</a:t>
            </a:r>
            <a:r>
              <a:rPr lang="en-US" dirty="0"/>
              <a:t> is only for viewing profiles;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www.myspace.com</a:t>
            </a:r>
            <a:r>
              <a:rPr lang="en-US" dirty="0"/>
              <a:t> can do more including add friend</a:t>
            </a:r>
          </a:p>
          <a:p>
            <a:pPr lvl="1"/>
            <a:r>
              <a:rPr lang="en-US" dirty="0"/>
              <a:t>AJAX requires same-origin, so script had to rewrite URL</a:t>
            </a:r>
          </a:p>
          <a:p>
            <a:r>
              <a:rPr lang="en-US" dirty="0"/>
              <a:t>Parse current page to get the worm’s source and URL-encode it</a:t>
            </a:r>
          </a:p>
          <a:p>
            <a:r>
              <a:rPr lang="en-US" dirty="0"/>
              <a:t>Make a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/>
              <a:t> to the viewer’s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Add Friend </a:t>
            </a:r>
            <a:r>
              <a:rPr lang="en-US" dirty="0"/>
              <a:t>page to obtain the per-page token that it contains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Samy</a:t>
            </a:r>
            <a:r>
              <a:rPr lang="en-US" dirty="0"/>
              <a:t> Worm Payload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per-page token to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dirty="0"/>
              <a:t> to viewer’s Add Friend page to add </a:t>
            </a:r>
            <a:r>
              <a:rPr lang="en-US" dirty="0" err="1"/>
              <a:t>Samy</a:t>
            </a:r>
            <a:r>
              <a:rPr lang="en-US" dirty="0"/>
              <a:t> as a friend</a:t>
            </a:r>
          </a:p>
          <a:p>
            <a:r>
              <a:rPr lang="en-US" dirty="0"/>
              <a:t>GET to viewer’s Add Hero page to extract the per-page token there</a:t>
            </a:r>
          </a:p>
          <a:p>
            <a:r>
              <a:rPr lang="en-US" dirty="0"/>
              <a:t>Use that per-page token to POST to viewer’s Add Hero page to add </a:t>
            </a:r>
            <a:r>
              <a:rPr lang="en-US" dirty="0" err="1"/>
              <a:t>Samy</a:t>
            </a:r>
            <a:r>
              <a:rPr lang="en-US" dirty="0"/>
              <a:t> as hero; also embed the worm here</a:t>
            </a:r>
          </a:p>
          <a:p>
            <a:r>
              <a:rPr lang="en-US" dirty="0"/>
              <a:t>Full </a:t>
            </a:r>
            <a:r>
              <a:rPr lang="en-US" dirty="0">
                <a:hlinkClick r:id="rId2"/>
              </a:rPr>
              <a:t>explanation</a:t>
            </a:r>
            <a:endParaRPr lang="en-US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25" y="209550"/>
            <a:ext cx="5643563" cy="6440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Cookies for Session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server wants to maintain information about the current client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Encode</a:t>
            </a:r>
            <a:r>
              <a:rPr lang="en-US" dirty="0"/>
              <a:t> state into an alphanumeric string</a:t>
            </a:r>
          </a:p>
          <a:p>
            <a:pPr lvl="1"/>
            <a:r>
              <a:rPr lang="en-US" dirty="0"/>
              <a:t>Use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Set-cookie=string</a:t>
            </a:r>
            <a:r>
              <a:rPr lang="en-US" dirty="0"/>
              <a:t> and send to browser</a:t>
            </a:r>
          </a:p>
          <a:p>
            <a:pPr lvl="2"/>
            <a:r>
              <a:rPr lang="en-US" dirty="0"/>
              <a:t>Optionally set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expires</a:t>
            </a:r>
            <a:r>
              <a:rPr lang="en-US" dirty="0"/>
              <a:t>,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domain</a:t>
            </a:r>
            <a:r>
              <a:rPr lang="en-US" dirty="0"/>
              <a:t>,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,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secure</a:t>
            </a:r>
            <a:r>
              <a:rPr lang="en-US" dirty="0"/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httponly</a:t>
            </a:r>
            <a:r>
              <a:rPr lang="en-US" dirty="0"/>
              <a:t> values as well</a:t>
            </a:r>
          </a:p>
          <a:p>
            <a:pPr lvl="1"/>
            <a:r>
              <a:rPr lang="en-US" dirty="0"/>
              <a:t>Now each time the browser wishes to connect to a given domain, it checks its cookie store and transmits all matching cookies</a:t>
            </a:r>
          </a:p>
          <a:p>
            <a:pPr lvl="2"/>
            <a:r>
              <a:rPr lang="en-US" dirty="0"/>
              <a:t>Unlike the </a:t>
            </a:r>
            <a:r>
              <a:rPr lang="en-US" dirty="0" err="1"/>
              <a:t>javascript</a:t>
            </a:r>
            <a:r>
              <a:rPr lang="en-US" dirty="0"/>
              <a:t> SOP, </a:t>
            </a:r>
            <a:r>
              <a:rPr lang="en-US" dirty="0">
                <a:solidFill>
                  <a:srgbClr val="00B0F0"/>
                </a:solidFill>
              </a:rPr>
              <a:t>protocol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port</a:t>
            </a:r>
            <a:r>
              <a:rPr lang="en-US" dirty="0"/>
              <a:t> are not relevant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3650" y="1066800"/>
            <a:ext cx="497205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8" y="300038"/>
            <a:ext cx="191452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3825" y="4562475"/>
            <a:ext cx="2200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years probation, 90 days community service, and a book-deal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XSS Vulnerabilities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Try entering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&gt;&lt;script&gt;alert(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document.cookie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)&lt;/script&gt; </a:t>
            </a:r>
            <a:r>
              <a:rPr lang="en-US" dirty="0"/>
              <a:t>in every user-input vector and monitor for appearance of this string from the site</a:t>
            </a:r>
          </a:p>
          <a:p>
            <a:pPr lvl="1"/>
            <a:r>
              <a:rPr lang="en-US" dirty="0"/>
              <a:t>If string comes back unmodified, jackpot</a:t>
            </a:r>
          </a:p>
          <a:p>
            <a:pPr lvl="2"/>
            <a:r>
              <a:rPr lang="en-US" dirty="0"/>
              <a:t>This is automatable</a:t>
            </a:r>
          </a:p>
          <a:p>
            <a:pPr lvl="2"/>
            <a:r>
              <a:rPr lang="en-US" dirty="0"/>
              <a:t>Some XSS </a:t>
            </a:r>
            <a:r>
              <a:rPr lang="en-US" dirty="0" err="1"/>
              <a:t>vulns</a:t>
            </a:r>
            <a:r>
              <a:rPr lang="en-US" dirty="0"/>
              <a:t> will not be found by this technique, however, since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&lt;script&gt; </a:t>
            </a:r>
            <a:r>
              <a:rPr lang="en-US" dirty="0"/>
              <a:t>is often filtered out (as are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 &gt; /)</a:t>
            </a:r>
          </a:p>
          <a:p>
            <a:pPr lvl="2"/>
            <a:r>
              <a:rPr lang="en-US" dirty="0"/>
              <a:t>Some XSS filters will miss &gt;&lt;script &gt;, &gt;&lt;</a:t>
            </a:r>
            <a:r>
              <a:rPr lang="en-US" dirty="0" err="1"/>
              <a:t>ScRiPt</a:t>
            </a:r>
            <a:r>
              <a:rPr lang="en-US" dirty="0"/>
              <a:t>&gt;, %3e%3cscript%3e, &gt;&lt;</a:t>
            </a:r>
            <a:r>
              <a:rPr lang="en-US" dirty="0" err="1"/>
              <a:t>scr</a:t>
            </a:r>
            <a:r>
              <a:rPr lang="en-US" dirty="0"/>
              <a:t>&lt;script&gt;</a:t>
            </a:r>
            <a:r>
              <a:rPr lang="en-US" dirty="0" err="1"/>
              <a:t>ipt</a:t>
            </a:r>
            <a:r>
              <a:rPr lang="en-US" dirty="0"/>
              <a:t>&gt;, %00&gt;&lt;script&gt;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CSRF – Cross Site Request Forgery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Very </a:t>
            </a:r>
            <a:r>
              <a:rPr lang="en-US" dirty="0">
                <a:solidFill>
                  <a:srgbClr val="00B0F0"/>
                </a:solidFill>
              </a:rPr>
              <a:t>similar</a:t>
            </a:r>
            <a:r>
              <a:rPr lang="en-US" dirty="0"/>
              <a:t> to XSS</a:t>
            </a:r>
          </a:p>
          <a:p>
            <a:pPr lvl="1"/>
            <a:r>
              <a:rPr lang="en-US" dirty="0"/>
              <a:t>Trust relationship is </a:t>
            </a:r>
            <a:r>
              <a:rPr lang="en-US" dirty="0">
                <a:solidFill>
                  <a:srgbClr val="00B0F0"/>
                </a:solidFill>
              </a:rPr>
              <a:t>reversed</a:t>
            </a:r>
          </a:p>
          <a:p>
            <a:pPr lvl="1"/>
            <a:r>
              <a:rPr lang="en-US" dirty="0"/>
              <a:t>These can often be more damaging</a:t>
            </a:r>
          </a:p>
          <a:p>
            <a:r>
              <a:rPr lang="en-US" dirty="0"/>
              <a:t>Suppose once again a user has a live session id</a:t>
            </a:r>
          </a:p>
          <a:p>
            <a:r>
              <a:rPr lang="en-US" dirty="0"/>
              <a:t>Suppose server has a (vulnerable) script that does something </a:t>
            </a:r>
            <a:r>
              <a:rPr lang="en-US" dirty="0">
                <a:solidFill>
                  <a:srgbClr val="00B0F0"/>
                </a:solidFill>
              </a:rPr>
              <a:t>important</a:t>
            </a:r>
          </a:p>
          <a:p>
            <a:pPr lvl="1"/>
            <a:r>
              <a:rPr lang="en-US" dirty="0"/>
              <a:t>Check out DVWA example</a:t>
            </a:r>
          </a:p>
          <a:p>
            <a:r>
              <a:rPr lang="en-US" dirty="0"/>
              <a:t>Now third-party script can call vulnerable script with parameters supplied</a:t>
            </a:r>
          </a:p>
          <a:p>
            <a:pPr lvl="1"/>
            <a:r>
              <a:rPr lang="en-US" dirty="0"/>
              <a:t>Vulnerable script executes in security context of </a:t>
            </a:r>
            <a:r>
              <a:rPr lang="en-US" dirty="0">
                <a:solidFill>
                  <a:srgbClr val="00B0F0"/>
                </a:solidFill>
              </a:rPr>
              <a:t>victim’s</a:t>
            </a:r>
            <a:r>
              <a:rPr lang="en-US" dirty="0"/>
              <a:t> browser</a:t>
            </a:r>
          </a:p>
          <a:p>
            <a:pPr lvl="1"/>
            <a:r>
              <a:rPr lang="en-US" dirty="0"/>
              <a:t>Causes potentially damaging result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Fixation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a PHP application at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safe.com</a:t>
            </a:r>
            <a:r>
              <a:rPr lang="en-US" dirty="0"/>
              <a:t> starts with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start_session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as usual</a:t>
            </a:r>
          </a:p>
          <a:p>
            <a:r>
              <a:rPr lang="en-US" dirty="0"/>
              <a:t>A user </a:t>
            </a:r>
            <a:r>
              <a:rPr lang="en-US" dirty="0">
                <a:solidFill>
                  <a:srgbClr val="00B0F0"/>
                </a:solidFill>
              </a:rPr>
              <a:t>arrives</a:t>
            </a:r>
            <a:r>
              <a:rPr lang="en-US" dirty="0"/>
              <a:t>, obtains a </a:t>
            </a:r>
            <a:r>
              <a:rPr lang="en-US" dirty="0">
                <a:solidFill>
                  <a:srgbClr val="00B0F0"/>
                </a:solidFill>
              </a:rPr>
              <a:t>session id</a:t>
            </a:r>
            <a:r>
              <a:rPr lang="en-US" dirty="0"/>
              <a:t>, then </a:t>
            </a:r>
            <a:r>
              <a:rPr lang="en-US" dirty="0">
                <a:solidFill>
                  <a:srgbClr val="00B0F0"/>
                </a:solidFill>
              </a:rPr>
              <a:t>logs in</a:t>
            </a:r>
          </a:p>
          <a:p>
            <a:pPr lvl="1"/>
            <a:r>
              <a:rPr lang="en-US" dirty="0"/>
              <a:t>This of course upgrades the session to “logged in”</a:t>
            </a:r>
          </a:p>
          <a:p>
            <a:r>
              <a:rPr lang="en-US" dirty="0" err="1"/>
              <a:t>Sesssion</a:t>
            </a:r>
            <a:r>
              <a:rPr lang="en-US" dirty="0"/>
              <a:t> Fixation involves </a:t>
            </a:r>
            <a:r>
              <a:rPr lang="en-US" dirty="0">
                <a:solidFill>
                  <a:srgbClr val="00B0F0"/>
                </a:solidFill>
              </a:rPr>
              <a:t>feeding</a:t>
            </a:r>
            <a:r>
              <a:rPr lang="en-US" dirty="0"/>
              <a:t> the user a session token that he then uses to log into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safe.com</a:t>
            </a:r>
          </a:p>
          <a:p>
            <a:pPr lvl="1"/>
            <a:r>
              <a:rPr lang="en-US" dirty="0"/>
              <a:t>After the user logs in, we know his session token and can hijack his session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Fixation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to feed the session token to the user?</a:t>
            </a:r>
          </a:p>
          <a:p>
            <a:pPr lvl="1"/>
            <a:r>
              <a:rPr lang="en-US" dirty="0"/>
              <a:t>If the session id is part of the URL, add it</a:t>
            </a:r>
          </a:p>
          <a:p>
            <a:pPr lvl="2"/>
            <a:r>
              <a:rPr lang="en-US" sz="1600" dirty="0">
                <a:latin typeface="Courier New" pitchFamily="49" charset="0"/>
                <a:cs typeface="Courier New" pitchFamily="49" charset="0"/>
              </a:rPr>
              <a:t>Ex: https://safe.com/login.php?SessId=128af93e18200fd7611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If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safe.com</a:t>
            </a:r>
            <a:r>
              <a:rPr lang="en-US" dirty="0">
                <a:solidFill>
                  <a:prstClr val="black"/>
                </a:solidFill>
              </a:rPr>
              <a:t> uses cookies to manage session ids, we can use an </a:t>
            </a:r>
            <a:r>
              <a:rPr lang="en-US" dirty="0">
                <a:solidFill>
                  <a:srgbClr val="00B0F0"/>
                </a:solidFill>
              </a:rPr>
              <a:t>XSS</a:t>
            </a:r>
            <a:r>
              <a:rPr lang="en-US" dirty="0">
                <a:solidFill>
                  <a:prstClr val="black"/>
                </a:solidFill>
              </a:rPr>
              <a:t> or </a:t>
            </a:r>
            <a:r>
              <a:rPr lang="en-US" dirty="0">
                <a:solidFill>
                  <a:srgbClr val="00B0F0"/>
                </a:solidFill>
              </a:rPr>
              <a:t>header injection </a:t>
            </a:r>
            <a:r>
              <a:rPr lang="en-US" dirty="0">
                <a:solidFill>
                  <a:prstClr val="black"/>
                </a:solidFill>
              </a:rPr>
              <a:t>to set a cookie</a:t>
            </a:r>
          </a:p>
          <a:p>
            <a:pPr lvl="2"/>
            <a:r>
              <a:rPr lang="en-US" dirty="0">
                <a:solidFill>
                  <a:prstClr val="black"/>
                </a:solidFill>
              </a:rPr>
              <a:t>One example of header injection is “response splitting”</a:t>
            </a:r>
          </a:p>
          <a:p>
            <a:pPr lvl="2"/>
            <a:r>
              <a:rPr lang="en-US" dirty="0">
                <a:solidFill>
                  <a:prstClr val="black"/>
                </a:solidFill>
              </a:rPr>
              <a:t>Suppose a GET </a:t>
            </a:r>
            <a:r>
              <a:rPr lang="en-US" dirty="0" err="1">
                <a:solidFill>
                  <a:prstClr val="black"/>
                </a:solidFill>
              </a:rPr>
              <a:t>param</a:t>
            </a:r>
            <a:r>
              <a:rPr lang="en-US" dirty="0">
                <a:solidFill>
                  <a:prstClr val="black"/>
                </a:solidFill>
              </a:rPr>
              <a:t> takes its value and uses it to set a header value (like a cookie)</a:t>
            </a:r>
          </a:p>
          <a:p>
            <a:pPr lvl="2"/>
            <a:r>
              <a:rPr lang="en-US" dirty="0">
                <a:solidFill>
                  <a:prstClr val="black"/>
                </a:solidFill>
              </a:rPr>
              <a:t>Ex: www.example.com?name=john</a:t>
            </a:r>
          </a:p>
          <a:p>
            <a:pPr lvl="2"/>
            <a:r>
              <a:rPr lang="en-US" dirty="0">
                <a:solidFill>
                  <a:prstClr val="black"/>
                </a:solidFill>
              </a:rPr>
              <a:t>But now we send www.example.com?name=j%0d%0aSet-Cookie%3a%20PHPSESSID%3d1234567890abcdefg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Practices (for security)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session token on first visit</a:t>
            </a:r>
          </a:p>
          <a:p>
            <a:r>
              <a:rPr lang="en-US" dirty="0"/>
              <a:t>When performing authentication, destroy the old session and create a new one</a:t>
            </a:r>
          </a:p>
          <a:p>
            <a:r>
              <a:rPr lang="en-US" dirty="0"/>
              <a:t>Expire sessions after a short period (30-60 </a:t>
            </a:r>
            <a:r>
              <a:rPr lang="en-US" dirty="0" err="1"/>
              <a:t>mins</a:t>
            </a:r>
            <a:r>
              <a:rPr lang="en-US" dirty="0"/>
              <a:t>)</a:t>
            </a:r>
          </a:p>
          <a:p>
            <a:r>
              <a:rPr lang="en-US" dirty="0"/>
              <a:t>Destroy sessions after logout</a:t>
            </a:r>
          </a:p>
          <a:p>
            <a:r>
              <a:rPr lang="en-US" dirty="0"/>
              <a:t>Use SSL and mark session cookies as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secure</a:t>
            </a:r>
          </a:p>
          <a:p>
            <a:r>
              <a:rPr lang="en-US" dirty="0"/>
              <a:t>Monitor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User-Agent</a:t>
            </a:r>
            <a:r>
              <a:rPr lang="en-US" dirty="0"/>
              <a:t> header; it shouldn’t change during a session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Scoping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default, scope is limited to all URLs on current host name</a:t>
            </a:r>
          </a:p>
          <a:p>
            <a:pPr lvl="1"/>
            <a:r>
              <a:rPr lang="en-US" dirty="0"/>
              <a:t>Can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path=</a:t>
            </a:r>
            <a:r>
              <a:rPr lang="en-US" dirty="0"/>
              <a:t> to give specific path prefix</a:t>
            </a:r>
          </a:p>
          <a:p>
            <a:pPr lvl="2"/>
            <a:r>
              <a:rPr lang="en-US" dirty="0"/>
              <a:t>Dumb </a:t>
            </a:r>
            <a:r>
              <a:rPr lang="en-US" dirty="0">
                <a:solidFill>
                  <a:srgbClr val="00B0F0"/>
                </a:solidFill>
              </a:rPr>
              <a:t>left-substring match </a:t>
            </a:r>
            <a:r>
              <a:rPr lang="en-US" dirty="0"/>
              <a:t>check</a:t>
            </a:r>
          </a:p>
          <a:p>
            <a:pPr lvl="1"/>
            <a:r>
              <a:rPr lang="en-US" dirty="0"/>
              <a:t>Can broaden to other DNS names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domain=</a:t>
            </a:r>
          </a:p>
          <a:p>
            <a:pPr lvl="2"/>
            <a:r>
              <a:rPr lang="en-US" dirty="0"/>
              <a:t>May specify any fully-qualified right-hand segment of the current host name, up to one-level below TLD</a:t>
            </a:r>
          </a:p>
          <a:p>
            <a:pPr lvl="2"/>
            <a:r>
              <a:rPr lang="en-US" dirty="0"/>
              <a:t>Examples: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www.foo.bar.example.com</a:t>
            </a:r>
            <a:r>
              <a:rPr lang="en-US" dirty="0"/>
              <a:t> may set a cookie to be sent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bar.example.com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example.com</a:t>
            </a:r>
            <a:r>
              <a:rPr lang="en-US" dirty="0"/>
              <a:t>, but not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other.example.com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*.com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Session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saw this already	</a:t>
            </a:r>
          </a:p>
          <a:p>
            <a:pPr lvl="1"/>
            <a:r>
              <a:rPr lang="en-US" dirty="0"/>
              <a:t>The cookie value is a 32-char session identifier that indexes a server-side store</a:t>
            </a:r>
          </a:p>
          <a:p>
            <a:r>
              <a:rPr lang="en-US" dirty="0"/>
              <a:t>PHP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start_session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algorithm:</a:t>
            </a:r>
          </a:p>
          <a:p>
            <a:pPr lvl="1"/>
            <a:r>
              <a:rPr lang="en-US" dirty="0"/>
              <a:t>If browser sent a cookie with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PHPSESSID</a:t>
            </a:r>
            <a:r>
              <a:rPr lang="en-US" dirty="0"/>
              <a:t> provided</a:t>
            </a:r>
          </a:p>
          <a:p>
            <a:pPr lvl="2"/>
            <a:r>
              <a:rPr lang="en-US" dirty="0"/>
              <a:t>Look up context from server’s store</a:t>
            </a:r>
          </a:p>
          <a:p>
            <a:pPr lvl="2"/>
            <a:r>
              <a:rPr lang="en-US" dirty="0"/>
              <a:t>Set $_SESSION super global to reflect context</a:t>
            </a:r>
          </a:p>
          <a:p>
            <a:pPr lvl="1"/>
            <a:r>
              <a:rPr lang="en-US" dirty="0"/>
              <a:t>If no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PHPSESSID</a:t>
            </a:r>
            <a:r>
              <a:rPr lang="en-US" dirty="0"/>
              <a:t> provided</a:t>
            </a:r>
          </a:p>
          <a:p>
            <a:pPr lvl="2"/>
            <a:r>
              <a:rPr lang="en-US" dirty="0"/>
              <a:t>Generate a new session ID and set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PHPSESSID </a:t>
            </a:r>
          </a:p>
          <a:p>
            <a:pPr lvl="2"/>
            <a:r>
              <a:rPr lang="en-US" dirty="0"/>
              <a:t>Add a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Set-cookie</a:t>
            </a:r>
            <a:r>
              <a:rPr lang="en-US" dirty="0"/>
              <a:t> header to response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(Tracking) 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113421"/>
          </a:xfrm>
        </p:spPr>
        <p:txBody>
          <a:bodyPr>
            <a:normAutofit fontScale="92500"/>
          </a:bodyPr>
          <a:lstStyle/>
          <a:p>
            <a:r>
              <a:rPr lang="en-US" dirty="0"/>
              <a:t>First-party cookie</a:t>
            </a:r>
          </a:p>
          <a:p>
            <a:pPr lvl="1"/>
            <a:r>
              <a:rPr lang="en-US" dirty="0"/>
              <a:t>Sent by domain X with domain=X (or default)</a:t>
            </a:r>
          </a:p>
          <a:p>
            <a:r>
              <a:rPr lang="en-US" dirty="0"/>
              <a:t>Third-party cookie</a:t>
            </a:r>
          </a:p>
          <a:p>
            <a:pPr lvl="1"/>
            <a:r>
              <a:rPr lang="en-US" dirty="0"/>
              <a:t>Ad company (usually) in an </a:t>
            </a:r>
            <a:r>
              <a:rPr lang="en-US" dirty="0" err="1"/>
              <a:t>iframe</a:t>
            </a:r>
            <a:r>
              <a:rPr lang="en-US" dirty="0"/>
              <a:t> sets a cookie when loaded from site A, gets it back when fetched from site B</a:t>
            </a:r>
          </a:p>
          <a:p>
            <a:pPr lvl="2"/>
            <a:r>
              <a:rPr lang="en-US" dirty="0"/>
              <a:t>Used for </a:t>
            </a:r>
            <a:r>
              <a:rPr lang="en-US" dirty="0">
                <a:solidFill>
                  <a:srgbClr val="00B0F0"/>
                </a:solidFill>
              </a:rPr>
              <a:t>tracking</a:t>
            </a:r>
            <a:r>
              <a:rPr lang="en-US" dirty="0"/>
              <a:t> users</a:t>
            </a:r>
          </a:p>
          <a:p>
            <a:pPr lvl="2"/>
            <a:r>
              <a:rPr lang="en-US" dirty="0"/>
              <a:t>RFC2109 specifies that browsers should </a:t>
            </a:r>
            <a:r>
              <a:rPr lang="en-US" dirty="0">
                <a:solidFill>
                  <a:srgbClr val="00B0F0"/>
                </a:solidFill>
              </a:rPr>
              <a:t>deny</a:t>
            </a:r>
            <a:r>
              <a:rPr lang="en-US" dirty="0"/>
              <a:t> third-party cookies by default</a:t>
            </a:r>
          </a:p>
          <a:p>
            <a:pPr lvl="3"/>
            <a:r>
              <a:rPr lang="en-US" dirty="0"/>
              <a:t>IE, Firefox, Safari, Opera and Chrome all </a:t>
            </a:r>
            <a:r>
              <a:rPr lang="en-US" dirty="0">
                <a:solidFill>
                  <a:srgbClr val="00B0F0"/>
                </a:solidFill>
              </a:rPr>
              <a:t>accept</a:t>
            </a:r>
            <a:r>
              <a:rPr lang="en-US" dirty="0"/>
              <a:t> them by default</a:t>
            </a:r>
          </a:p>
          <a:p>
            <a:pPr lvl="3"/>
            <a:r>
              <a:rPr lang="en-US" dirty="0"/>
              <a:t>All </a:t>
            </a:r>
            <a:r>
              <a:rPr lang="en-US" dirty="0">
                <a:solidFill>
                  <a:srgbClr val="00B0F0"/>
                </a:solidFill>
              </a:rPr>
              <a:t>but</a:t>
            </a:r>
            <a:r>
              <a:rPr lang="en-US" dirty="0"/>
              <a:t> FF2 and Opera allow user to turn them off</a:t>
            </a:r>
          </a:p>
          <a:p>
            <a:pPr lvl="3"/>
            <a:r>
              <a:rPr lang="en-US" dirty="0"/>
              <a:t>Turning off third-party cookies does not prevent cross-site tracking (which can be done with cache-validation hacks or window.name trickery) but does break many legitimate apps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Super-cookie</a:t>
            </a:r>
          </a:p>
          <a:p>
            <a:pPr lvl="1"/>
            <a:r>
              <a:rPr lang="en-US" dirty="0"/>
              <a:t>A cookie with a </a:t>
            </a:r>
            <a:r>
              <a:rPr lang="en-US" dirty="0">
                <a:solidFill>
                  <a:srgbClr val="00B0F0"/>
                </a:solidFill>
              </a:rPr>
              <a:t>Public Suffix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, .com, .</a:t>
            </a:r>
            <a:r>
              <a:rPr lang="en-US" dirty="0" err="1"/>
              <a:t>co.uk</a:t>
            </a:r>
            <a:r>
              <a:rPr lang="en-US" dirty="0"/>
              <a:t>, .k12.ca.us</a:t>
            </a:r>
          </a:p>
          <a:p>
            <a:pPr lvl="2"/>
            <a:r>
              <a:rPr lang="en-US" dirty="0"/>
              <a:t>Obviously, no one </a:t>
            </a:r>
            <a:r>
              <a:rPr lang="en-US" dirty="0">
                <a:solidFill>
                  <a:srgbClr val="00B0F0"/>
                </a:solidFill>
              </a:rPr>
              <a:t>should</a:t>
            </a:r>
            <a:r>
              <a:rPr lang="en-US" dirty="0"/>
              <a:t> be able to set these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Zombie 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Zombie Cookie</a:t>
            </a:r>
          </a:p>
          <a:p>
            <a:pPr lvl="1"/>
            <a:r>
              <a:rPr lang="en-US" dirty="0"/>
              <a:t>A cookie that keeps coming back to life after it was deleted</a:t>
            </a:r>
          </a:p>
          <a:p>
            <a:pPr lvl="2"/>
            <a:r>
              <a:rPr lang="en-US" dirty="0"/>
              <a:t>Usually achieved by a client-side script storing it somewhere else (</a:t>
            </a:r>
            <a:r>
              <a:rPr lang="en-US" dirty="0" err="1"/>
              <a:t>eg</a:t>
            </a:r>
            <a:r>
              <a:rPr lang="en-US" dirty="0"/>
              <a:t>, in a Flash cache) so that some other script can re-establish it</a:t>
            </a:r>
          </a:p>
          <a:p>
            <a:pPr lvl="1"/>
            <a:r>
              <a:rPr lang="en-US" dirty="0"/>
              <a:t>There is a lawsuit pending against a handful of web giants who use zombie cookies</a:t>
            </a:r>
          </a:p>
          <a:p>
            <a:pPr lvl="2"/>
            <a:r>
              <a:rPr lang="en-US" dirty="0" err="1"/>
              <a:t>Scribd</a:t>
            </a:r>
            <a:r>
              <a:rPr lang="en-US" dirty="0"/>
              <a:t>, </a:t>
            </a:r>
            <a:r>
              <a:rPr lang="en-US" dirty="0" err="1"/>
              <a:t>Hulu</a:t>
            </a:r>
            <a:r>
              <a:rPr lang="en-US" dirty="0"/>
              <a:t>, MySpace, YouTube, ESPN, …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Cookies for Session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They are essentially a </a:t>
            </a:r>
            <a:r>
              <a:rPr lang="en-US" dirty="0">
                <a:solidFill>
                  <a:srgbClr val="00B0F0"/>
                </a:solidFill>
              </a:rPr>
              <a:t>temporary password</a:t>
            </a:r>
          </a:p>
          <a:p>
            <a:pPr lvl="1"/>
            <a:r>
              <a:rPr lang="en-US" dirty="0"/>
              <a:t>Difficult to guess, not short enough to brute-force, unique</a:t>
            </a:r>
          </a:p>
          <a:p>
            <a:pPr lvl="2"/>
            <a:r>
              <a:rPr lang="en-US" dirty="0"/>
              <a:t>These are often violated by using insufficient randomness, being too short, using counters, etc</a:t>
            </a:r>
          </a:p>
          <a:p>
            <a:r>
              <a:rPr lang="en-US" dirty="0"/>
              <a:t>Many apps that lock-out password attempts fail to guard against brute force attacks on session ids</a:t>
            </a:r>
          </a:p>
          <a:p>
            <a:pPr lvl="1"/>
            <a:r>
              <a:rPr lang="en-US" dirty="0"/>
              <a:t>So short session ids are very vulnerable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121148</TotalTime>
  <Words>2644</Words>
  <Application>Microsoft Macintosh PowerPoint</Application>
  <PresentationFormat>On-screen Show (4:3)</PresentationFormat>
  <Paragraphs>263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Calibri</vt:lpstr>
      <vt:lpstr>Courier New</vt:lpstr>
      <vt:lpstr>Tw Cen MT</vt:lpstr>
      <vt:lpstr>Wingdings</vt:lpstr>
      <vt:lpstr>Wingdings 2</vt:lpstr>
      <vt:lpstr>Median</vt:lpstr>
      <vt:lpstr>Ethical Hacking – Lecture 18</vt:lpstr>
      <vt:lpstr>Session-Based Attacks</vt:lpstr>
      <vt:lpstr>Using Cookies for Session Management</vt:lpstr>
      <vt:lpstr>Cookie Scoping Rules</vt:lpstr>
      <vt:lpstr>PHP Session Management</vt:lpstr>
      <vt:lpstr>Third-Party (Tracking) Cookies</vt:lpstr>
      <vt:lpstr>Super Cookies</vt:lpstr>
      <vt:lpstr>Zombie Cookies</vt:lpstr>
      <vt:lpstr>Using Cookies for Session Management</vt:lpstr>
      <vt:lpstr>Structured Session Tokens</vt:lpstr>
      <vt:lpstr>Bad Random Number Generators</vt:lpstr>
      <vt:lpstr>Netscape Attack (cont)</vt:lpstr>
      <vt:lpstr>Poker Anyone? (ASFgames.com, 1999)</vt:lpstr>
      <vt:lpstr>Jetty used java.util.Random for session tokens</vt:lpstr>
      <vt:lpstr>Liberal Cookie Scoping</vt:lpstr>
      <vt:lpstr>Cross-Site Scripting (XSS)</vt:lpstr>
      <vt:lpstr>XSS</vt:lpstr>
      <vt:lpstr>PowerPoint Presentation</vt:lpstr>
      <vt:lpstr>Example on home/razor</vt:lpstr>
      <vt:lpstr>Stored XSS</vt:lpstr>
      <vt:lpstr>Blade Level 7</vt:lpstr>
      <vt:lpstr>XSS Payloads</vt:lpstr>
      <vt:lpstr>PowerPoint Presentation</vt:lpstr>
      <vt:lpstr>XSS Payloads (cont)</vt:lpstr>
      <vt:lpstr>Javascript can do a lot!</vt:lpstr>
      <vt:lpstr>Samy XSS worm</vt:lpstr>
      <vt:lpstr>Samy Worm Payload</vt:lpstr>
      <vt:lpstr>Samy Worm Payload (cont)</vt:lpstr>
      <vt:lpstr>PowerPoint Presentation</vt:lpstr>
      <vt:lpstr>PowerPoint Presentation</vt:lpstr>
      <vt:lpstr>Finding XSS Vulnerabilities</vt:lpstr>
      <vt:lpstr>CSRF – Cross Site Request Forgery</vt:lpstr>
      <vt:lpstr>Session Fixation</vt:lpstr>
      <vt:lpstr>Session Fixation (cont)</vt:lpstr>
      <vt:lpstr>Good Practices (for security)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hacking 101</dc:title>
  <dc:creator>John</dc:creator>
  <cp:lastModifiedBy>John Black</cp:lastModifiedBy>
  <cp:revision>2054</cp:revision>
  <dcterms:created xsi:type="dcterms:W3CDTF">2006-08-16T00:00:00Z</dcterms:created>
  <dcterms:modified xsi:type="dcterms:W3CDTF">2020-12-03T02:13:27Z</dcterms:modified>
</cp:coreProperties>
</file>