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8" r:id="rId3"/>
    <p:sldId id="289" r:id="rId4"/>
    <p:sldId id="290" r:id="rId5"/>
    <p:sldId id="291" r:id="rId6"/>
    <p:sldId id="296" r:id="rId7"/>
    <p:sldId id="297" r:id="rId8"/>
    <p:sldId id="298" r:id="rId9"/>
    <p:sldId id="304" r:id="rId10"/>
    <p:sldId id="301" r:id="rId11"/>
    <p:sldId id="302" r:id="rId12"/>
    <p:sldId id="300" r:id="rId13"/>
    <p:sldId id="305" r:id="rId14"/>
    <p:sldId id="306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88654" autoAdjust="0"/>
  </p:normalViewPr>
  <p:slideViewPr>
    <p:cSldViewPr snapToGrid="0">
      <p:cViewPr varScale="1">
        <p:scale>
          <a:sx n="101" d="100"/>
          <a:sy n="101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</a:t>
            </a:r>
            <a:r>
              <a:rPr lang="en-US"/>
              <a:t>– Lecture </a:t>
            </a:r>
            <a:r>
              <a:rPr lang="en-US" dirty="0"/>
              <a:t>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</a:t>
            </a:r>
            <a:r>
              <a:rPr lang="en-US"/>
              <a:t>Spring 2020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names?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‘ UNION ALL SELECT table_name,1 from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information_schema.tables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</a:t>
            </a:r>
          </a:p>
          <a:p>
            <a:r>
              <a:rPr lang="en-US" dirty="0"/>
              <a:t>Column names?</a:t>
            </a:r>
          </a:p>
          <a:p>
            <a:pPr lvl="1">
              <a:buClr>
                <a:srgbClr val="94B6D2"/>
              </a:buClr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 UNION ALL SELECT column_name,1 from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information_schema.columns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table_schema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=database()--</a:t>
            </a:r>
          </a:p>
          <a:p>
            <a:pPr lvl="1">
              <a:buClr>
                <a:srgbClr val="94B6D2"/>
              </a:buClr>
            </a:pPr>
            <a:r>
              <a:rPr lang="en-US" dirty="0"/>
              <a:t>This is column names for </a:t>
            </a:r>
            <a:r>
              <a:rPr lang="en-US" dirty="0">
                <a:solidFill>
                  <a:srgbClr val="00B0F0"/>
                </a:solidFill>
              </a:rPr>
              <a:t>all</a:t>
            </a:r>
            <a:r>
              <a:rPr lang="en-US" dirty="0"/>
              <a:t> tables at once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UNION ALL select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user,password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dvwa.users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 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dvwa.users</a:t>
            </a:r>
            <a:r>
              <a:rPr lang="en-US" dirty="0"/>
              <a:t> is a reference to </a:t>
            </a:r>
            <a:r>
              <a:rPr lang="en-US" dirty="0" err="1"/>
              <a:t>database.table</a:t>
            </a:r>
            <a:endParaRPr lang="en-US" dirty="0"/>
          </a:p>
          <a:p>
            <a:pPr lvl="2"/>
            <a:r>
              <a:rPr lang="en-US" dirty="0"/>
              <a:t>Just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dirty="0"/>
              <a:t> by itself is fine too</a:t>
            </a:r>
          </a:p>
          <a:p>
            <a:r>
              <a:rPr lang="en-US" dirty="0"/>
              <a:t>Let’s crack these?</a:t>
            </a:r>
          </a:p>
          <a:p>
            <a:pPr lvl="1"/>
            <a:r>
              <a:rPr lang="en-US" dirty="0"/>
              <a:t>md5this.com works fine</a:t>
            </a:r>
          </a:p>
          <a:p>
            <a:pPr lvl="1"/>
            <a:r>
              <a:rPr lang="en-US" dirty="0"/>
              <a:t>Or just </a:t>
            </a:r>
            <a:r>
              <a:rPr lang="en-US" dirty="0" err="1"/>
              <a:t>google</a:t>
            </a:r>
            <a:r>
              <a:rPr lang="en-US" dirty="0"/>
              <a:t> the hash (if no salt!)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DVWA SQL—Medium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substantive difference is the use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mysql_real_escape_string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It’s </a:t>
            </a:r>
            <a:r>
              <a:rPr lang="en-US" dirty="0">
                <a:solidFill>
                  <a:srgbClr val="00B0F0"/>
                </a:solidFill>
              </a:rPr>
              <a:t>real</a:t>
            </a:r>
          </a:p>
          <a:p>
            <a:pPr lvl="1"/>
            <a:r>
              <a:rPr lang="en-US" dirty="0"/>
              <a:t>This means we will escape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\x00, \n, \r, \, ', " </a:t>
            </a:r>
            <a:r>
              <a:rPr lang="pt-BR" dirty="0"/>
              <a:t>and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\x1a </a:t>
            </a:r>
            <a:r>
              <a:rPr lang="pt-BR" dirty="0"/>
              <a:t>by prepending a backslash</a:t>
            </a:r>
          </a:p>
          <a:p>
            <a:pPr lvl="2"/>
            <a:r>
              <a:rPr lang="pt-BR" dirty="0"/>
              <a:t>So we </a:t>
            </a:r>
            <a:r>
              <a:rPr lang="pt-BR" dirty="0">
                <a:solidFill>
                  <a:srgbClr val="00B0F0"/>
                </a:solidFill>
              </a:rPr>
              <a:t>can’t use quotes </a:t>
            </a:r>
            <a:r>
              <a:rPr lang="pt-BR" dirty="0"/>
              <a:t>anymore, in particular </a:t>
            </a:r>
            <a:r>
              <a:rPr lang="pt-BR" dirty="0">
                <a:sym typeface="Wingdings" pitchFamily="2" charset="2"/>
              </a:rPr>
              <a:t></a:t>
            </a:r>
          </a:p>
          <a:p>
            <a:pPr lvl="1"/>
            <a:r>
              <a:rPr lang="pt-BR" dirty="0">
                <a:sym typeface="Wingdings" pitchFamily="2" charset="2"/>
              </a:rPr>
              <a:t>But there’s another important subtle difference</a:t>
            </a:r>
          </a:p>
          <a:p>
            <a:pPr lvl="2"/>
            <a:r>
              <a:rPr lang="pt-BR" dirty="0">
                <a:sym typeface="Wingdings" pitchFamily="2" charset="2"/>
              </a:rPr>
              <a:t>Single quotes around 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$id </a:t>
            </a:r>
            <a:r>
              <a:rPr lang="pt-BR" dirty="0">
                <a:sym typeface="Wingdings" pitchFamily="2" charset="2"/>
              </a:rPr>
              <a:t>are missing </a:t>
            </a:r>
          </a:p>
          <a:p>
            <a:pPr lvl="2"/>
            <a:r>
              <a:rPr lang="pt-BR" dirty="0">
                <a:sym typeface="Wingdings" pitchFamily="2" charset="2"/>
              </a:rPr>
              <a:t>So exploit with </a:t>
            </a:r>
            <a:r>
              <a:rPr lang="pt-BR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UNION ALL SELECT user,password FROM dvwa.users--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Impossible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Uses parameterized SQL queries</a:t>
            </a:r>
          </a:p>
          <a:p>
            <a:pPr lvl="1"/>
            <a:r>
              <a:rPr lang="en-US" dirty="0"/>
              <a:t>This is the CORRECT way to defend against injections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Unfortunately it’s not used much!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xkcd</a:t>
            </a:r>
            <a:r>
              <a:rPr lang="en-US" dirty="0">
                <a:sym typeface="Wingdings"/>
              </a:rPr>
              <a:t> was informed but ignored this 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588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Bobby Tables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15" y="2228099"/>
            <a:ext cx="7979642" cy="24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14750" y="5800725"/>
            <a:ext cx="273607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Won’t work from PHP, right?</a:t>
            </a:r>
          </a:p>
        </p:txBody>
      </p:sp>
    </p:spTree>
    <p:extLst>
      <p:ext uri="{BB962C8B-B14F-4D97-AF65-F5344CB8AC3E}">
        <p14:creationId xmlns:p14="http://schemas.microsoft.com/office/powerpoint/2010/main" val="5628928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Injection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Bugs are categorized into “normal” and “blind”</a:t>
            </a:r>
          </a:p>
          <a:p>
            <a:pPr lvl="1"/>
            <a:r>
              <a:rPr lang="en-US" dirty="0"/>
              <a:t>Blind is harder</a:t>
            </a:r>
          </a:p>
          <a:p>
            <a:pPr lvl="1"/>
            <a:r>
              <a:rPr lang="en-US" dirty="0"/>
              <a:t>Blind usually means that no errors are returned, and errors are extremely useful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Look at Blind SQL Injection (DVWA)</a:t>
            </a:r>
          </a:p>
          <a:p>
            <a:pPr lvl="1"/>
            <a:r>
              <a:rPr lang="en-US" dirty="0"/>
              <a:t>Note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or die() </a:t>
            </a:r>
            <a:r>
              <a:rPr lang="en-US" dirty="0"/>
              <a:t>was removed, and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mysql_numrows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suppresses errors</a:t>
            </a:r>
          </a:p>
          <a:p>
            <a:pPr lvl="2"/>
            <a:r>
              <a:rPr lang="en-US" dirty="0"/>
              <a:t>The most important lesson here: PHP is dumb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SQL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like always:</a:t>
            </a:r>
          </a:p>
          <a:p>
            <a:pPr lvl="1"/>
            <a:r>
              <a:rPr lang="en-US" dirty="0"/>
              <a:t>Every entry point is interesting: GET, POST, form fields, cookies, headers, etc</a:t>
            </a:r>
          </a:p>
          <a:p>
            <a:pPr lvl="1"/>
            <a:r>
              <a:rPr lang="en-US" dirty="0"/>
              <a:t>We’re looking for errors (normal) or evidence of any SQL usage (blind)</a:t>
            </a:r>
          </a:p>
          <a:p>
            <a:pPr lvl="1"/>
            <a:r>
              <a:rPr lang="en-US" dirty="0" err="1"/>
              <a:t>Fuzzing</a:t>
            </a:r>
            <a:r>
              <a:rPr lang="en-US" dirty="0"/>
              <a:t> is useful for normal scans</a:t>
            </a:r>
          </a:p>
          <a:p>
            <a:pPr lvl="2"/>
            <a:r>
              <a:rPr lang="en-US" dirty="0"/>
              <a:t>Try ‘, ‘’, ‘||’</a:t>
            </a:r>
            <a:r>
              <a:rPr lang="en-US" dirty="0" err="1"/>
              <a:t>Foo</a:t>
            </a:r>
            <a:r>
              <a:rPr lang="en-US" dirty="0"/>
              <a:t>, ‘+’</a:t>
            </a:r>
            <a:r>
              <a:rPr lang="en-US" dirty="0" err="1"/>
              <a:t>Foo</a:t>
            </a:r>
            <a:r>
              <a:rPr lang="en-US" dirty="0"/>
              <a:t>, ‘ ‘</a:t>
            </a:r>
            <a:r>
              <a:rPr lang="en-US" dirty="0" err="1"/>
              <a:t>Foo</a:t>
            </a:r>
            <a:endParaRPr lang="en-US" dirty="0"/>
          </a:p>
          <a:p>
            <a:pPr lvl="1"/>
            <a:r>
              <a:rPr lang="en-US" dirty="0"/>
              <a:t>Wildcards like % are useful for blind scans</a:t>
            </a:r>
          </a:p>
          <a:p>
            <a:pPr lvl="2"/>
            <a:r>
              <a:rPr lang="en-US" dirty="0"/>
              <a:t>% is like * in most other places assuming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dirty="0"/>
              <a:t> is used</a:t>
            </a:r>
          </a:p>
          <a:p>
            <a:pPr lvl="3"/>
            <a:r>
              <a:rPr lang="en-US" dirty="0"/>
              <a:t>Watch out for URL encodings with %</a:t>
            </a:r>
          </a:p>
          <a:p>
            <a:pPr lvl="2"/>
            <a:r>
              <a:rPr lang="en-US" dirty="0"/>
              <a:t>Numeric expressions also useful, 1+1, 67-ASCII(‘A’)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Statement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lvl="1"/>
            <a:r>
              <a:rPr lang="en-US" dirty="0"/>
              <a:t>Often used in login checks</a:t>
            </a:r>
          </a:p>
          <a:p>
            <a:pPr lvl="1"/>
            <a:r>
              <a:rPr lang="en-US" dirty="0"/>
              <a:t>Sometimes can be used to retrieve sensitive info (</a:t>
            </a:r>
            <a:r>
              <a:rPr lang="en-US" dirty="0" err="1"/>
              <a:t>eg</a:t>
            </a:r>
            <a:r>
              <a:rPr lang="en-US" dirty="0"/>
              <a:t>, password hashes)</a:t>
            </a:r>
          </a:p>
          <a:p>
            <a:pPr lvl="1"/>
            <a:r>
              <a:rPr lang="en-US" dirty="0"/>
              <a:t>Normally it’s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that receives the injection</a:t>
            </a:r>
          </a:p>
          <a:p>
            <a:pPr lvl="2"/>
            <a:r>
              <a:rPr lang="en-US" dirty="0"/>
              <a:t>Sometimes injections occur in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or table/column name fields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INSERT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INSERT INTO users (username, password, id,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privs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VALUES (‘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’, ‘secret’, 2248, 1);</a:t>
            </a:r>
          </a:p>
          <a:p>
            <a:pPr lvl="1"/>
            <a:r>
              <a:rPr lang="en-US" dirty="0"/>
              <a:t>Injections to username or password require proper syntax</a:t>
            </a:r>
          </a:p>
          <a:p>
            <a:pPr lvl="1"/>
            <a:r>
              <a:rPr lang="en-US" dirty="0"/>
              <a:t>Ex: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’, ‘bar’, 999, 0)--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lvl="1"/>
            <a:r>
              <a:rPr lang="en-US" dirty="0"/>
              <a:t>etc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Honestly, almost everything has been code injection in this class</a:t>
            </a:r>
          </a:p>
          <a:p>
            <a:r>
              <a:rPr lang="en-US" dirty="0"/>
              <a:t>The granddaddy of all interpreter-based injections is the SQL injection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issue this SQL query: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author, title FROM books WHERE publisher=‘Wiley’;</a:t>
            </a:r>
          </a:p>
          <a:p>
            <a:pPr lvl="1">
              <a:buClr>
                <a:srgbClr val="94B6D2"/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dirty="0">
                <a:solidFill>
                  <a:prstClr val="black"/>
                </a:solidFill>
              </a:rPr>
              <a:t>But what if…</a:t>
            </a:r>
          </a:p>
          <a:p>
            <a:pPr lvl="1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author, title FROM books WHERE publisher=‘O’Reilly’;</a:t>
            </a:r>
          </a:p>
          <a:p>
            <a:pPr lvl="1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Why does this fail?</a:t>
            </a:r>
          </a:p>
          <a:p>
            <a:pPr lvl="1"/>
            <a:r>
              <a:rPr lang="en-US" dirty="0"/>
              <a:t>Now suppose you get to control the value of the publisher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insert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Wiley’ OR‘1’=‘1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Resulting string is …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publisher=‘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Wiley’ OR‘1’=‘1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’;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We succeed 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 we see </a:t>
            </a:r>
            <a:r>
              <a:rPr lang="en-US" dirty="0">
                <a:solidFill>
                  <a:srgbClr val="00B0F0"/>
                </a:solidFill>
              </a:rPr>
              <a:t>all</a:t>
            </a:r>
            <a:r>
              <a:rPr lang="en-US" dirty="0"/>
              <a:t> rows of the table</a:t>
            </a:r>
          </a:p>
          <a:p>
            <a:pPr lvl="1"/>
            <a:r>
              <a:rPr lang="en-US" dirty="0"/>
              <a:t>Note: PHP 3+ disallow semicolons in </a:t>
            </a:r>
            <a:r>
              <a:rPr lang="en-US" dirty="0" err="1"/>
              <a:t>mysql_query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Which means you cannot issue multiple queries in order to be more efficient</a:t>
            </a:r>
          </a:p>
          <a:p>
            <a:pPr lvl="2"/>
            <a:r>
              <a:rPr lang="en-US" dirty="0"/>
              <a:t>We must protect people from their own idiocy!</a:t>
            </a:r>
          </a:p>
          <a:p>
            <a:pPr lvl="2"/>
            <a:r>
              <a:rPr lang="en-US" dirty="0"/>
              <a:t>Of course </a:t>
            </a:r>
            <a:r>
              <a:rPr lang="en-US" sz="2000" dirty="0"/>
              <a:t>there are trivial work-</a:t>
            </a:r>
            <a:r>
              <a:rPr lang="en-US" sz="2000" dirty="0" err="1"/>
              <a:t>arounds</a:t>
            </a:r>
            <a:r>
              <a:rPr lang="en-US" sz="2000" dirty="0"/>
              <a:t> </a:t>
            </a:r>
            <a:r>
              <a:rPr lang="en-US" sz="1800" dirty="0"/>
              <a:t>so it’s another example of removing </a:t>
            </a:r>
            <a:r>
              <a:rPr lang="en-US" sz="1600" dirty="0"/>
              <a:t>usability and fixing </a:t>
            </a:r>
            <a:r>
              <a:rPr lang="en-US" sz="1400" dirty="0"/>
              <a:t>nothing…</a:t>
            </a:r>
            <a:endParaRPr lang="en-US" dirty="0"/>
          </a:p>
          <a:p>
            <a:pPr lvl="7"/>
            <a:r>
              <a:rPr lang="en-US" sz="1200" dirty="0"/>
              <a:t>/rant off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login code from DVWA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0025" y="1600200"/>
            <a:ext cx="8943975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  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$id = $_GET['id'];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   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 "SELECT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FROM users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WHERE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 '$id'";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$result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or die('&lt;pre&gt;' .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 . '&lt;/pre&gt;' );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$num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mysql_numrows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($result);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= 0;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while 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&lt; $num) {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$first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result,$i,"first_name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$last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mysql_result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result,$i,"last_name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3181350"/>
            <a:ext cx="1723549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‘ OR‘1’=‘1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238626" y="2257425"/>
            <a:ext cx="1114425" cy="2381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43475" y="1533525"/>
            <a:ext cx="402907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 semicolon needed here; in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command line, you must use semicolon to terminate lines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86275" y="3162300"/>
            <a:ext cx="226695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DVWA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check out the SQL Injection demo</a:t>
            </a:r>
          </a:p>
          <a:p>
            <a:pPr lvl="1"/>
            <a:r>
              <a:rPr lang="en-US" dirty="0"/>
              <a:t>Try ‘</a:t>
            </a:r>
          </a:p>
          <a:p>
            <a:pPr lvl="1"/>
            <a:r>
              <a:rPr lang="en-US" dirty="0"/>
              <a:t>Look at source</a:t>
            </a:r>
          </a:p>
          <a:p>
            <a:pPr lvl="1"/>
            <a:r>
              <a:rPr lang="en-US" dirty="0"/>
              <a:t>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‘ OR‘1’=‘1</a:t>
            </a:r>
          </a:p>
          <a:p>
            <a:pPr lvl="2"/>
            <a:r>
              <a:rPr lang="en-US" dirty="0"/>
              <a:t>Matches every user!</a:t>
            </a:r>
          </a:p>
          <a:p>
            <a:pPr lvl="1"/>
            <a:r>
              <a:rPr lang="en-US" dirty="0"/>
              <a:t>How about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‘ OR 1=1-- 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dirty="0"/>
              <a:t> indicates a trailing comment, often useful</a:t>
            </a:r>
          </a:p>
          <a:p>
            <a:pPr lvl="2"/>
            <a:r>
              <a:rPr lang="en-US" dirty="0"/>
              <a:t>Note we need a space after the </a:t>
            </a:r>
            <a:r>
              <a:rPr lang="mr-IN" sz="2000" dirty="0">
                <a:latin typeface="Courier New" pitchFamily="49" charset="0"/>
                <a:cs typeface="Courier New" pitchFamily="49" charset="0"/>
              </a:rPr>
              <a:t>–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700" dirty="0">
                <a:latin typeface="Courier New" pitchFamily="49" charset="0"/>
                <a:cs typeface="Courier New" pitchFamily="49" charset="0"/>
              </a:rPr>
              <a:t>I don’t know why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DVWA SQL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Let’s discover how many columns the </a:t>
            </a:r>
            <a:r>
              <a:rPr lang="en-US" dirty="0">
                <a:solidFill>
                  <a:srgbClr val="00B0F0"/>
                </a:solidFill>
              </a:rPr>
              <a:t>result</a:t>
            </a:r>
            <a:r>
              <a:rPr lang="en-US" dirty="0"/>
              <a:t> has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‘ ORDER BY 1--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‘ ORDER BY 2-- 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‘ ORDER BY 3-- </a:t>
            </a:r>
          </a:p>
          <a:p>
            <a:pPr lvl="2"/>
            <a:r>
              <a:rPr lang="en-US" dirty="0"/>
              <a:t>Aha!</a:t>
            </a:r>
          </a:p>
          <a:p>
            <a:r>
              <a:rPr lang="en-US" dirty="0"/>
              <a:t>What are the columns?</a:t>
            </a:r>
          </a:p>
          <a:p>
            <a:pPr lvl="1"/>
            <a:r>
              <a:rPr lang="en-US" dirty="0"/>
              <a:t>Probably first and last name?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‘ OR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=‘admin’--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‘ OR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=‘admin’--</a:t>
            </a:r>
          </a:p>
          <a:p>
            <a:pPr lvl="2"/>
            <a:r>
              <a:rPr lang="en-US" dirty="0"/>
              <a:t>Duh, it’s in the source… but we </a:t>
            </a:r>
            <a:r>
              <a:rPr lang="en-US" dirty="0">
                <a:solidFill>
                  <a:srgbClr val="00B0F0"/>
                </a:solidFill>
              </a:rPr>
              <a:t>normally</a:t>
            </a:r>
            <a:r>
              <a:rPr lang="en-US" dirty="0"/>
              <a:t> don’t have source</a:t>
            </a:r>
          </a:p>
          <a:p>
            <a:pPr lvl="2"/>
            <a:r>
              <a:rPr lang="en-US" dirty="0"/>
              <a:t>So we have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last_name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DVWA SQL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Database version is always good to know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‘ UNION ALL SELECT 1,@@VERSION—</a:t>
            </a:r>
          </a:p>
          <a:p>
            <a:pPr lvl="2"/>
            <a:r>
              <a:rPr lang="en-US" sz="2000" dirty="0"/>
              <a:t>Could have used NULL instead of ‘1’ if we didn’t know type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dirty="0"/>
              <a:t> joins the results of two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statements into the same output table</a:t>
            </a:r>
          </a:p>
          <a:p>
            <a:pPr lvl="3"/>
            <a:r>
              <a:rPr lang="en-US" dirty="0"/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must have the same number of cols, in the same order, with similar </a:t>
            </a:r>
            <a:r>
              <a:rPr lang="en-US" dirty="0" err="1"/>
              <a:t>datatypes</a:t>
            </a:r>
            <a:endParaRPr lang="en-US" dirty="0"/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UNION ALL </a:t>
            </a:r>
            <a:r>
              <a:rPr lang="en-US" dirty="0"/>
              <a:t>allows duplicate rows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@@VERSION </a:t>
            </a:r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mysql</a:t>
            </a:r>
            <a:r>
              <a:rPr lang="en-US" dirty="0">
                <a:sym typeface="Wingdings" pitchFamily="2" charset="2"/>
              </a:rPr>
              <a:t> string constant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DVWA SQL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into </a:t>
            </a:r>
            <a:r>
              <a:rPr lang="en-US" dirty="0" err="1"/>
              <a:t>mysql</a:t>
            </a:r>
            <a:r>
              <a:rPr lang="en-US" dirty="0"/>
              <a:t> command line and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information_schema.tables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Add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table_schema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=‘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dvwa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dirty="0"/>
              <a:t>Change to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information_schema.columns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r>
              <a:rPr lang="en-US" sz="2400" dirty="0"/>
              <a:t>Shows every column (</a:t>
            </a:r>
            <a:r>
              <a:rPr lang="en-US" sz="2400" dirty="0" err="1"/>
              <a:t>incl</a:t>
            </a:r>
            <a:r>
              <a:rPr lang="en-US" sz="2400" dirty="0"/>
              <a:t> name and type) in the given table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700" dirty="0"/>
              <a:t>Change to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information_schema.schemata</a:t>
            </a:r>
            <a:r>
              <a:rPr lang="en-US" sz="2700" u="sng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 dirty="0"/>
              <a:t>Shows all databases</a:t>
            </a:r>
            <a:endParaRPr lang="en-US" sz="2400" u="sng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118204</TotalTime>
  <Words>1089</Words>
  <Application>Microsoft Macintosh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Tw Cen MT</vt:lpstr>
      <vt:lpstr>Wingdings</vt:lpstr>
      <vt:lpstr>Wingdings 2</vt:lpstr>
      <vt:lpstr>Median</vt:lpstr>
      <vt:lpstr>Ethical Hacking – Lecture 19</vt:lpstr>
      <vt:lpstr>Code Injection</vt:lpstr>
      <vt:lpstr>SQL Injections</vt:lpstr>
      <vt:lpstr>SQL Injections (cont)</vt:lpstr>
      <vt:lpstr>PHP login code from DVWA</vt:lpstr>
      <vt:lpstr>Playing with DVWA</vt:lpstr>
      <vt:lpstr>DVWA SQL (cont)</vt:lpstr>
      <vt:lpstr>DVWA SQL (cont)</vt:lpstr>
      <vt:lpstr>DVWA SQL (cont)</vt:lpstr>
      <vt:lpstr>Schema info</vt:lpstr>
      <vt:lpstr>Password Hashes</vt:lpstr>
      <vt:lpstr>DVWA SQL—Medium Level</vt:lpstr>
      <vt:lpstr>Impossible Level</vt:lpstr>
      <vt:lpstr>Bobby Tables</vt:lpstr>
      <vt:lpstr>Types of SQL Injection Bugs</vt:lpstr>
      <vt:lpstr>Finding SQL injections</vt:lpstr>
      <vt:lpstr>Various Statement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2039</cp:revision>
  <dcterms:created xsi:type="dcterms:W3CDTF">2006-08-16T00:00:00Z</dcterms:created>
  <dcterms:modified xsi:type="dcterms:W3CDTF">2020-12-10T03:43:08Z</dcterms:modified>
</cp:coreProperties>
</file>