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395" r:id="rId5"/>
    <p:sldId id="416" r:id="rId6"/>
    <p:sldId id="419" r:id="rId7"/>
    <p:sldId id="420" r:id="rId8"/>
    <p:sldId id="417" r:id="rId9"/>
    <p:sldId id="421" r:id="rId10"/>
    <p:sldId id="415" r:id="rId11"/>
    <p:sldId id="422" r:id="rId12"/>
    <p:sldId id="423" r:id="rId13"/>
    <p:sldId id="424" r:id="rId14"/>
    <p:sldId id="428" r:id="rId15"/>
    <p:sldId id="425" r:id="rId16"/>
    <p:sldId id="440" r:id="rId17"/>
    <p:sldId id="426" r:id="rId18"/>
    <p:sldId id="439" r:id="rId19"/>
    <p:sldId id="430" r:id="rId20"/>
    <p:sldId id="431" r:id="rId21"/>
    <p:sldId id="432" r:id="rId22"/>
    <p:sldId id="429" r:id="rId23"/>
    <p:sldId id="441" r:id="rId24"/>
    <p:sldId id="435" r:id="rId25"/>
    <p:sldId id="433" r:id="rId26"/>
    <p:sldId id="436" r:id="rId27"/>
    <p:sldId id="437" r:id="rId28"/>
    <p:sldId id="443" r:id="rId29"/>
    <p:sldId id="438" r:id="rId30"/>
    <p:sldId id="444" r:id="rId31"/>
    <p:sldId id="434" r:id="rId32"/>
    <p:sldId id="349" r:id="rId33"/>
    <p:sldId id="412" r:id="rId34"/>
    <p:sldId id="413" r:id="rId35"/>
    <p:sldId id="414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indeavr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8.png"/><Relationship Id="rId10" Type="http://schemas.openxmlformats.org/officeDocument/2006/relationships/image" Target="../media/image4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37547" y="3914957"/>
            <a:ext cx="116974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сметки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91" y="3733800"/>
            <a:ext cx="4524360" cy="25453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03598"/>
            <a:ext cx="10363200" cy="820600"/>
          </a:xfrm>
        </p:spPr>
        <p:txBody>
          <a:bodyPr/>
          <a:lstStyle/>
          <a:p>
            <a:r>
              <a:rPr lang="bg-BG" dirty="0" smtClean="0"/>
              <a:t>Поздрав по име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2094917" y="1201184"/>
            <a:ext cx="6324600" cy="17458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3293857"/>
            <a:ext cx="5505352" cy="12224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20923014" lon="20641711" rev="126000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06828">
            <a:off x="4609251" y="2515974"/>
            <a:ext cx="5905027" cy="1668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777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776302"/>
            <a:ext cx="10363200" cy="820600"/>
          </a:xfrm>
        </p:spPr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4470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1463296"/>
            <a:ext cx="9905998" cy="29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area);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776302"/>
            <a:ext cx="10363200" cy="820600"/>
          </a:xfrm>
        </p:spPr>
        <p:txBody>
          <a:bodyPr/>
          <a:lstStyle/>
          <a:p>
            <a:r>
              <a:rPr lang="bg-BG" dirty="0" smtClean="0"/>
              <a:t>Лице на трапец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4470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3" y="1244168"/>
            <a:ext cx="5443997" cy="3099232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70" y="1552945"/>
            <a:ext cx="5307842" cy="21296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4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100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/>
              <a:t>EUR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03598"/>
            <a:ext cx="10363200" cy="820600"/>
          </a:xfrm>
        </p:spPr>
        <p:txBody>
          <a:bodyPr/>
          <a:lstStyle/>
          <a:p>
            <a:r>
              <a:rPr lang="bg-BG" dirty="0" smtClean="0"/>
              <a:t>Периметър и лице на кръг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2286000"/>
            <a:ext cx="6140982" cy="200977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59" y="1246094"/>
            <a:ext cx="5121153" cy="163224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14" y="2826523"/>
            <a:ext cx="5172698" cy="166927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64" y="1036942"/>
            <a:ext cx="4765331" cy="155451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5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03598"/>
            <a:ext cx="10972798" cy="820600"/>
          </a:xfrm>
        </p:spPr>
        <p:txBody>
          <a:bodyPr/>
          <a:lstStyle/>
          <a:p>
            <a:r>
              <a:rPr lang="bg-BG" dirty="0" smtClean="0"/>
              <a:t>Лице на правоъгълник в равнината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6817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86553" y="1521514"/>
            <a:ext cx="9220200" cy="2763277"/>
            <a:chOff x="1598612" y="1521514"/>
            <a:chExt cx="9220200" cy="276327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612" y="1521514"/>
              <a:ext cx="3158031" cy="2763277"/>
            </a:xfrm>
            <a:prstGeom prst="roundRect">
              <a:avLst>
                <a:gd name="adj" fmla="val 684"/>
              </a:avLst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6771" y="1521514"/>
              <a:ext cx="5582041" cy="2763277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pPr lvl="0"/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/>
              <a:t>к</a:t>
            </a:r>
            <a:r>
              <a:rPr lang="bg-BG" dirty="0" smtClean="0"/>
              <a:t>онвертор </a:t>
            </a:r>
            <a:r>
              <a:rPr lang="bg-BG" dirty="0"/>
              <a:t>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 smtClean="0"/>
              <a:t>EUR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828800"/>
            <a:ext cx="5638802" cy="23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8077200" cy="45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425368"/>
            <a:ext cx="10668000" cy="4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3827929"/>
            <a:ext cx="5602866" cy="24788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143000"/>
            <a:ext cx="5415892" cy="2553891"/>
          </a:xfrm>
          <a:prstGeom prst="wedgeRoundRectCallout">
            <a:avLst>
              <a:gd name="adj1" fmla="val -71955"/>
              <a:gd name="adj2" fmla="val 6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"BGN to EUR"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1143000"/>
            <a:ext cx="3703419" cy="2553891"/>
          </a:xfrm>
          <a:prstGeom prst="wedgeRoundRectCallout">
            <a:avLst>
              <a:gd name="adj1" fmla="val -7793"/>
              <a:gd name="adj2" fmla="val 9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917323"/>
            <a:ext cx="4730092" cy="2553891"/>
          </a:xfrm>
          <a:prstGeom prst="wedgeRoundRectCallout">
            <a:avLst>
              <a:gd name="adj1" fmla="val -76955"/>
              <a:gd name="adj2" fmla="val 1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" y="1152564"/>
            <a:ext cx="10944002" cy="52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        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numericUpDownAmount_KeyUp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KeyEventArgs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от </a:t>
            </a:r>
            <a:r>
              <a:rPr lang="en-US" dirty="0" smtClean="0"/>
              <a:t>BGN </a:t>
            </a:r>
            <a:r>
              <a:rPr lang="bg-BG" dirty="0" smtClean="0"/>
              <a:t>към </a:t>
            </a:r>
            <a:r>
              <a:rPr lang="en-US" dirty="0" smtClean="0"/>
              <a:t>EUR – </a:t>
            </a:r>
            <a:r>
              <a:rPr lang="bg-BG" dirty="0" smtClean="0"/>
              <a:t>логика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526060"/>
            <a:ext cx="10668000" cy="4126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amountEUR = amountBGN *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BGN = " +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Math.Round(amountEUR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+ " EUR";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6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* a);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към </a:t>
            </a:r>
            <a:r>
              <a:rPr lang="en-US" dirty="0"/>
              <a:t>EUR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741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4" y="887250"/>
            <a:ext cx="6857998" cy="31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62304" y="312420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700496"/>
            <a:ext cx="10363200" cy="820600"/>
          </a:xfrm>
        </p:spPr>
        <p:txBody>
          <a:bodyPr/>
          <a:lstStyle/>
          <a:p>
            <a:r>
              <a:rPr lang="bg-BG" dirty="0" smtClean="0"/>
              <a:t>Пресмятане на лице на квадрат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05960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5859">
            <a:off x="3539684" y="1980906"/>
            <a:ext cx="7133422" cy="1905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3990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 smtClean="0"/>
              <a:t> от азбуката</a:t>
            </a:r>
            <a:r>
              <a:rPr lang="en-US" dirty="0" smtClean="0"/>
              <a:t> (</a:t>
            </a:r>
            <a:r>
              <a:rPr lang="bg-BG" dirty="0" smtClean="0"/>
              <a:t>символ)</a:t>
            </a:r>
            <a:r>
              <a:rPr lang="en-US" dirty="0" smtClean="0"/>
              <a:t>: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'</a:t>
            </a:r>
            <a:r>
              <a:rPr lang="en-US" dirty="0" smtClean="0"/>
              <a:t>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',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 smtClean="0"/>
              <a:t> от седмицата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("Centimeters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776302"/>
            <a:ext cx="10363200" cy="820600"/>
          </a:xfrm>
        </p:spPr>
        <p:txBody>
          <a:bodyPr/>
          <a:lstStyle/>
          <a:p>
            <a:r>
              <a:rPr lang="bg-BG" dirty="0" smtClean="0"/>
              <a:t>От инчове към сантиметри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4470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1835">
            <a:off x="3450301" y="1219764"/>
            <a:ext cx="6705602" cy="19056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00" y="2519545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2474">
            <a:off x="5174306" y="2700539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10701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1632</Words>
  <Application>Microsoft Office PowerPoint</Application>
  <PresentationFormat>Custom</PresentationFormat>
  <Paragraphs>290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SoftUni 16x9</vt:lpstr>
      <vt:lpstr>Прости пресмятания</vt:lpstr>
      <vt:lpstr>Съдържание</vt:lpstr>
      <vt:lpstr>Четене на числа от конзолата</vt:lpstr>
      <vt:lpstr>Пресмятане на лице на квадрат </vt:lpstr>
      <vt:lpstr>Пресмятания в програмирането</vt:lpstr>
      <vt:lpstr>Типове данни и променливи</vt:lpstr>
      <vt:lpstr>Четене на дробно число</vt:lpstr>
      <vt:lpstr>От инчове към сантиметри</vt:lpstr>
      <vt:lpstr>Четене и печатане на текст</vt:lpstr>
      <vt:lpstr>Поздрав по име</vt:lpstr>
      <vt:lpstr>Съединяване на текст и числа</vt:lpstr>
      <vt:lpstr>Съединяване на текст и числа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Лице на трапец</vt:lpstr>
      <vt:lpstr>Периметър и лице на кръг – пример</vt:lpstr>
      <vt:lpstr>Периметър и лице на кръг</vt:lpstr>
      <vt:lpstr>Лице на правоъгълник в равнината – пример</vt:lpstr>
      <vt:lpstr>Лице на правоъгълник в равнината</vt:lpstr>
      <vt:lpstr>Графично приложение: конвертор от BGN към EUR</vt:lpstr>
      <vt:lpstr>Конвертор за валути</vt:lpstr>
      <vt:lpstr>Нареждане на контролите в редактора</vt:lpstr>
      <vt:lpstr>Настройки на отделните контроли</vt:lpstr>
      <vt:lpstr>Обработка на събития</vt:lpstr>
      <vt:lpstr>Събития по контролите</vt:lpstr>
      <vt:lpstr>Конвертиране от BGN към EUR – логика</vt:lpstr>
      <vt:lpstr>Графично приложение: конвертор от BGN към EUR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2016-02-01T16:38:57Z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