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6C9CC0-FE3B-4CD5-B4C5-4B52CD88B8FE}">
          <p14:sldIdLst>
            <p14:sldId id="267"/>
            <p14:sldId id="256"/>
          </p14:sldIdLst>
        </p14:section>
        <p14:section name="Untitled Section" id="{678828F3-0676-49D9-8E91-91F8465684E3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uwanshikrishna395@gmail.com" initials="r" lastIdx="1" clrIdx="0">
    <p:extLst>
      <p:ext uri="{19B8F6BF-5375-455C-9EA6-DF929625EA0E}">
        <p15:presenceInfo xmlns:p15="http://schemas.microsoft.com/office/powerpoint/2012/main" userId="b72eb38c11fb81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E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462C4-46E6-C04C-9D1E-A6510ADD2A66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A688A-E294-F04A-9FD3-0E5A55A1F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6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robot is a often controlled by a computer, that can perform tasks automatically. Robots can very widely in form and function, form industrial robotic arms to autonomous vehicles and even domestic devices.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A688A-E294-F04A-9FD3-0E5A55A1F3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4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81" y="802299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6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1" y="329309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5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7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96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1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278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082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8" y="1756130"/>
            <a:ext cx="8643155" cy="1887950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7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6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8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2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51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71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3" y="2023005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3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14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2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6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2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3"/>
            <a:ext cx="3275013" cy="2248181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33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8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7" y="1129513"/>
            <a:ext cx="5532328" cy="1830584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4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30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3" y="5469858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3" y="318642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3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7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8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80" y="804521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80" y="2015733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9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1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96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rp.org/journal/paperinformation.aspx?paperid=90517" TargetMode="External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robot-moustache-la-science-161367/" TargetMode="External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vexrobotics/9151414233" TargetMode="External" /><Relationship Id="rId7" Type="http://schemas.openxmlformats.org/officeDocument/2006/relationships/hyperlink" Target="https://sat.wikipedia.org/wiki/%E1%B1%A8%E1%B1%9A%E1%B1%B5%E1%B1%9A%E1%B1%B4" TargetMode="External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5.jpeg" /><Relationship Id="rId5" Type="http://schemas.openxmlformats.org/officeDocument/2006/relationships/hyperlink" Target="https://www.flickr.com/photos/vexrobotics/9153638608" TargetMode="External" /><Relationship Id="rId4" Type="http://schemas.openxmlformats.org/officeDocument/2006/relationships/image" Target="../media/image4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vexrobotics/9153638450" TargetMode="External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machine-neon-ornamented-overwatch-rakan-khamash-zenyatta-overwatch-wallpaper-ucwza" TargetMode="External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robot-ex-machina-alicia-vikander-artificial-intelligence-wallpaper-uombn" TargetMode="External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94634/friendly-robot-remix" TargetMode="External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vexrobotics/9153638450" TargetMode="External" /><Relationship Id="rId7" Type="http://schemas.openxmlformats.org/officeDocument/2006/relationships/hyperlink" Target="https://www.coderdojocomo.it/risorse/consigli-per-gli-acquisti/2018/02/mbot-programmazione-robotica-ed-elettronica/" TargetMode="External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11.jpeg" /><Relationship Id="rId5" Type="http://schemas.openxmlformats.org/officeDocument/2006/relationships/hyperlink" Target="https://www.flickr.com/photos/si-mocs/7028274341" TargetMode="External" /><Relationship Id="rId4" Type="http://schemas.openxmlformats.org/officeDocument/2006/relationships/image" Target="../media/image10.jpe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FEE3514-7176-DEEF-C817-D3F7F8A8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0883" y="2035968"/>
            <a:ext cx="7875984" cy="951011"/>
          </a:xfrm>
          <a:solidFill>
            <a:schemeClr val="accent6"/>
          </a:solidFill>
          <a:ln>
            <a:solidFill>
              <a:schemeClr val="accent3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i="1" u="sng">
                <a:solidFill>
                  <a:schemeClr val="bg2"/>
                </a:solidFill>
              </a:rPr>
              <a:t>INSTITUTE FOR EXCELLENCE IN HIGHER EDUCATION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CE17E3-4DD8-64B5-18DF-41E9C8F59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8011" y="3871020"/>
            <a:ext cx="3331794" cy="152259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>
                <a:solidFill>
                  <a:schemeClr val="accent4"/>
                </a:solidFill>
              </a:rPr>
              <a:t>Name:-Krishna </a:t>
            </a:r>
            <a:r>
              <a:rPr lang="en-US" b="1" err="1">
                <a:solidFill>
                  <a:schemeClr val="accent4"/>
                </a:solidFill>
              </a:rPr>
              <a:t>Raghuwanshi</a:t>
            </a:r>
            <a:endParaRPr lang="en-US" b="1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b="1" u="sng">
                <a:solidFill>
                  <a:schemeClr val="accent4"/>
                </a:solidFill>
              </a:rPr>
              <a:t>Class:- B.SC 2</a:t>
            </a:r>
            <a:r>
              <a:rPr lang="en-US" b="1" u="sng" baseline="30000">
                <a:solidFill>
                  <a:schemeClr val="accent4"/>
                </a:solidFill>
              </a:rPr>
              <a:t>nd</a:t>
            </a:r>
            <a:r>
              <a:rPr lang="en-US" b="1" u="sng">
                <a:solidFill>
                  <a:schemeClr val="accent4"/>
                </a:solidFill>
              </a:rPr>
              <a:t> year (mathematics)</a:t>
            </a:r>
          </a:p>
          <a:p>
            <a:pPr marL="0" indent="0">
              <a:buNone/>
            </a:pPr>
            <a:r>
              <a:rPr lang="en-US" b="1" u="sng">
                <a:solidFill>
                  <a:schemeClr val="accent4"/>
                </a:solidFill>
              </a:rPr>
              <a:t>Roll number:-324439</a:t>
            </a:r>
          </a:p>
          <a:p>
            <a:pPr marL="0" indent="0">
              <a:buNone/>
            </a:pPr>
            <a:r>
              <a:rPr lang="en-US" b="1" u="sng">
                <a:solidFill>
                  <a:schemeClr val="accent4"/>
                </a:solidFill>
              </a:rPr>
              <a:t>Subject:-computer science</a:t>
            </a:r>
          </a:p>
          <a:p>
            <a:pPr marL="0" indent="0">
              <a:buNone/>
            </a:pPr>
            <a:r>
              <a:rPr lang="en-US" b="1" u="sng">
                <a:solidFill>
                  <a:schemeClr val="accent4"/>
                </a:solidFill>
              </a:rPr>
              <a:t>Topic:-Robotics</a:t>
            </a:r>
          </a:p>
          <a:p>
            <a:pPr marL="0" indent="0">
              <a:buNone/>
            </a:pPr>
            <a:endParaRPr lang="en-US" b="1" u="sng">
              <a:solidFill>
                <a:schemeClr val="accent4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D0EF63-C44D-66BD-77B3-563028176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935" y="3367405"/>
            <a:ext cx="3806934" cy="252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32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9FEB5B-8BAC-F6CF-E620-C1684DF94693}"/>
              </a:ext>
            </a:extLst>
          </p:cNvPr>
          <p:cNvSpPr/>
          <p:nvPr/>
        </p:nvSpPr>
        <p:spPr>
          <a:xfrm>
            <a:off x="3220997" y="1071071"/>
            <a:ext cx="4949914" cy="6924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u="sng" spc="38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 Laws of Robotics </a:t>
            </a:r>
            <a:endParaRPr lang="en-US" sz="4050" u="sng" cap="none" spc="38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3AA8CE-6217-C474-D671-062BF71E3F5E}"/>
              </a:ext>
            </a:extLst>
          </p:cNvPr>
          <p:cNvSpPr/>
          <p:nvPr/>
        </p:nvSpPr>
        <p:spPr>
          <a:xfrm>
            <a:off x="2386968" y="2076153"/>
            <a:ext cx="6892290" cy="27726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35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    A robot may not injure humanity .</a:t>
            </a:r>
          </a:p>
          <a:p>
            <a:pPr marL="214313" indent="-214313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35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    A robot must obey orders given it by human beings.</a:t>
            </a:r>
          </a:p>
          <a:p>
            <a:pPr marL="214313" indent="-214313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en-US" sz="135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    A robot must protect its own existence .</a:t>
            </a:r>
          </a:p>
          <a:p>
            <a:pPr>
              <a:lnSpc>
                <a:spcPct val="300000"/>
              </a:lnSpc>
            </a:pPr>
            <a:r>
              <a:rPr lang="en-US" sz="1350">
                <a:ln>
                  <a:solidFill>
                    <a:schemeClr val="accent6"/>
                  </a:solidFill>
                </a:ln>
                <a:solidFill>
                  <a:schemeClr val="accent6"/>
                </a:solidFill>
              </a:rPr>
              <a:t>    </a:t>
            </a:r>
          </a:p>
          <a:p>
            <a:endParaRPr lang="en-IN" sz="1350"/>
          </a:p>
        </p:txBody>
      </p:sp>
    </p:spTree>
    <p:extLst>
      <p:ext uri="{BB962C8B-B14F-4D97-AF65-F5344CB8AC3E}">
        <p14:creationId xmlns:p14="http://schemas.microsoft.com/office/powerpoint/2010/main" val="1576912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9D52787-900F-5AE6-8574-4F1E00BF9609}"/>
              </a:ext>
            </a:extLst>
          </p:cNvPr>
          <p:cNvSpPr/>
          <p:nvPr/>
        </p:nvSpPr>
        <p:spPr>
          <a:xfrm>
            <a:off x="2971013" y="1002492"/>
            <a:ext cx="5678478" cy="13157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The first robot </a:t>
            </a:r>
            <a:r>
              <a:rPr lang="en-US" sz="4050" b="1" cap="none" spc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Unimate</a:t>
            </a:r>
            <a:endParaRPr lang="en-US" sz="405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8EC610-71B8-004B-9039-9B3D0B29FDD0}"/>
              </a:ext>
            </a:extLst>
          </p:cNvPr>
          <p:cNvSpPr/>
          <p:nvPr/>
        </p:nvSpPr>
        <p:spPr>
          <a:xfrm>
            <a:off x="1735456" y="1694989"/>
            <a:ext cx="7875270" cy="31318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350">
                <a:ln>
                  <a:solidFill>
                    <a:schemeClr val="tx1"/>
                  </a:solidFill>
                </a:ln>
              </a:rPr>
              <a:t>The first industrial robot the </a:t>
            </a:r>
            <a:r>
              <a:rPr lang="en-US" sz="1350" err="1">
                <a:ln>
                  <a:solidFill>
                    <a:schemeClr val="tx1"/>
                  </a:solidFill>
                </a:ln>
              </a:rPr>
              <a:t>Unimate</a:t>
            </a:r>
            <a:r>
              <a:rPr lang="en-US" sz="1350">
                <a:ln>
                  <a:solidFill>
                    <a:schemeClr val="tx1"/>
                  </a:solidFill>
                </a:ln>
              </a:rPr>
              <a:t> was install-</a:t>
            </a:r>
          </a:p>
          <a:p>
            <a:pPr>
              <a:lnSpc>
                <a:spcPct val="150000"/>
              </a:lnSpc>
            </a:pPr>
            <a:r>
              <a:rPr lang="en-US" sz="1350">
                <a:ln>
                  <a:solidFill>
                    <a:schemeClr val="tx1"/>
                  </a:solidFill>
                </a:ln>
              </a:rPr>
              <a:t>ed by General Motors in (1961).</a:t>
            </a:r>
          </a:p>
          <a:p>
            <a:pPr>
              <a:lnSpc>
                <a:spcPct val="150000"/>
              </a:lnSpc>
            </a:pPr>
            <a:r>
              <a:rPr lang="en-US" sz="1350">
                <a:ln>
                  <a:solidFill>
                    <a:schemeClr val="tx1"/>
                  </a:solidFill>
                </a:ln>
              </a:rPr>
              <a:t>This robot featured a motorized arm with over </a:t>
            </a: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en-US" sz="1350">
                <a:ln>
                  <a:solidFill>
                    <a:schemeClr val="tx1"/>
                  </a:solidFill>
                </a:ln>
              </a:rPr>
              <a:t>two- ton weight . It carried by step command-s</a:t>
            </a:r>
          </a:p>
          <a:p>
            <a:pPr marL="214313" indent="-214313">
              <a:lnSpc>
                <a:spcPct val="150000"/>
              </a:lnSpc>
              <a:buFontTx/>
              <a:buChar char="-"/>
            </a:pPr>
            <a:r>
              <a:rPr lang="en-US" sz="1350">
                <a:ln>
                  <a:solidFill>
                    <a:schemeClr val="tx1"/>
                  </a:solidFill>
                </a:ln>
              </a:rPr>
              <a:t>s that were stored on the magnetic drum.</a:t>
            </a:r>
            <a:endParaRPr lang="en-IN" sz="135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094F2A-F102-6334-5A23-834366F98ECA}"/>
              </a:ext>
            </a:extLst>
          </p:cNvPr>
          <p:cNvSpPr/>
          <p:nvPr/>
        </p:nvSpPr>
        <p:spPr>
          <a:xfrm>
            <a:off x="6518910" y="1863090"/>
            <a:ext cx="3874770" cy="3131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B8EBA-EF17-67D8-C28C-FFD9EB460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05881" y="1863090"/>
            <a:ext cx="3887800" cy="313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8225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316691-F757-3806-A86A-E77AB4AAD959}"/>
              </a:ext>
            </a:extLst>
          </p:cNvPr>
          <p:cNvSpPr/>
          <p:nvPr/>
        </p:nvSpPr>
        <p:spPr>
          <a:xfrm>
            <a:off x="2484120" y="1691641"/>
            <a:ext cx="6595110" cy="228524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72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</a:t>
            </a:r>
          </a:p>
          <a:p>
            <a:pPr algn="ctr"/>
            <a:r>
              <a:rPr lang="en-US" sz="72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 </a:t>
            </a:r>
            <a:endParaRPr lang="en-US" sz="72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D1F49C-B4A7-46DC-8D01-C58E3DA15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27493" y="1120899"/>
            <a:ext cx="2903474" cy="368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7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D92CA7-3729-D9BA-6781-71651B9F75E1}"/>
              </a:ext>
            </a:extLst>
          </p:cNvPr>
          <p:cNvSpPr/>
          <p:nvPr/>
        </p:nvSpPr>
        <p:spPr>
          <a:xfrm>
            <a:off x="4272915" y="1828799"/>
            <a:ext cx="3763804" cy="6924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ROBOTICS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211346-1F66-2FF6-DFAC-7186DE590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1594" y="2946797"/>
            <a:ext cx="4036219" cy="31075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1E81F9-0600-7F55-A273-AD768CAF13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357813" y="2946797"/>
            <a:ext cx="3053953" cy="29210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CA9055-0ACF-2DDA-46C9-A7F078A09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411766" y="2946797"/>
            <a:ext cx="2926111" cy="310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45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95FDB3-ABD7-5819-37A8-452D7C2F1811}"/>
              </a:ext>
            </a:extLst>
          </p:cNvPr>
          <p:cNvSpPr/>
          <p:nvPr/>
        </p:nvSpPr>
        <p:spPr>
          <a:xfrm>
            <a:off x="2321720" y="2134063"/>
            <a:ext cx="4286249" cy="6924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b="1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ROBOTICS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16F4D1-BAF2-BEA9-F022-B8D50AE08C4F}"/>
              </a:ext>
            </a:extLst>
          </p:cNvPr>
          <p:cNvSpPr/>
          <p:nvPr/>
        </p:nvSpPr>
        <p:spPr>
          <a:xfrm rot="10800000" flipV="1">
            <a:off x="517921" y="3021982"/>
            <a:ext cx="7697391" cy="16850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100" b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Robotics is a branch of engineering and computer science that involves the conception , design, manufacture and operation of robots . The objective of the robotics field is to create intelligent machines that can assist humans in a variety of ways . </a:t>
            </a:r>
            <a:endParaRPr lang="en-US" sz="2100" b="1" cap="none" spc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1B7922-2D76-39D7-A0C4-E3AAA96E1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43937" y="2636487"/>
            <a:ext cx="3372839" cy="30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717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F64B86-474B-B621-9CCA-5084A436B1ED}"/>
              </a:ext>
            </a:extLst>
          </p:cNvPr>
          <p:cNvSpPr/>
          <p:nvPr/>
        </p:nvSpPr>
        <p:spPr>
          <a:xfrm>
            <a:off x="3631261" y="482204"/>
            <a:ext cx="5655614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WHAT IS ROBOTICS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110000-A430-B525-A18A-C4F1B5FDAE66}"/>
              </a:ext>
            </a:extLst>
          </p:cNvPr>
          <p:cNvSpPr/>
          <p:nvPr/>
        </p:nvSpPr>
        <p:spPr>
          <a:xfrm>
            <a:off x="2411014" y="1571624"/>
            <a:ext cx="7447361" cy="408979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 robots is a machine ,often controlled </a:t>
            </a:r>
          </a:p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by a computer, that can  perform tasks </a:t>
            </a:r>
          </a:p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automatically. Robots can very widely in</a:t>
            </a:r>
          </a:p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form and function, from industrial </a:t>
            </a:r>
          </a:p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robotic arms to autonomous vehicle</a:t>
            </a:r>
          </a:p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and even domestic devices.</a:t>
            </a:r>
          </a:p>
          <a:p>
            <a:pPr algn="ctr"/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endParaRPr lang="en-US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en-US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   </a:t>
            </a:r>
          </a:p>
        </p:txBody>
      </p:sp>
    </p:spTree>
    <p:extLst>
      <p:ext uri="{BB962C8B-B14F-4D97-AF65-F5344CB8AC3E}">
        <p14:creationId xmlns:p14="http://schemas.microsoft.com/office/powerpoint/2010/main" val="3583682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C322C9-E42F-08E9-E919-5CD102231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857250"/>
            <a:ext cx="9144000" cy="482726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C33D36-9989-4E01-277C-DDE39601DDFB}"/>
              </a:ext>
            </a:extLst>
          </p:cNvPr>
          <p:cNvSpPr/>
          <p:nvPr/>
        </p:nvSpPr>
        <p:spPr>
          <a:xfrm>
            <a:off x="2430815" y="1173487"/>
            <a:ext cx="7330373" cy="13157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WHY IS ROBOTICS NEEDED…?</a:t>
            </a:r>
            <a:endParaRPr lang="en-US" sz="4050" b="1" cap="none" spc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D6ADC-8813-AF2A-C1A0-9544D3D359D5}"/>
              </a:ext>
            </a:extLst>
          </p:cNvPr>
          <p:cNvSpPr/>
          <p:nvPr/>
        </p:nvSpPr>
        <p:spPr>
          <a:xfrm>
            <a:off x="1669187" y="2197511"/>
            <a:ext cx="8853626" cy="214674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7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Robotics is needed because :-</a:t>
            </a:r>
          </a:p>
          <a:p>
            <a:pPr marL="428625" indent="-428625">
              <a:buFont typeface="Arial" panose="020B0604020202020204" pitchFamily="34" charset="0"/>
              <a:buChar char="•"/>
            </a:pPr>
            <a:r>
              <a:rPr lang="en-US" sz="27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Speed</a:t>
            </a:r>
          </a:p>
          <a:p>
            <a:pPr marL="514350" indent="-514350" algn="ctr">
              <a:buFont typeface="Arial" panose="020B0604020202020204" pitchFamily="34" charset="0"/>
              <a:buChar char="•"/>
            </a:pPr>
            <a:r>
              <a:rPr lang="en-US" sz="27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Can work in hazardous/dangerous temperature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7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Can do repetitive tasks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7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Can do work with accuracy </a:t>
            </a:r>
            <a:endParaRPr lang="en-US" sz="2700" b="1" cap="none" spc="38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755672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2F9EB8-EEB8-F2C7-6D3D-D72A9420C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1" y="884002"/>
            <a:ext cx="9068528" cy="45286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7BFCE77-ED31-EC25-11F4-A63C8E588423}"/>
              </a:ext>
            </a:extLst>
          </p:cNvPr>
          <p:cNvSpPr/>
          <p:nvPr/>
        </p:nvSpPr>
        <p:spPr>
          <a:xfrm>
            <a:off x="3013305" y="945342"/>
            <a:ext cx="6165390" cy="131574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ROBOTIC TECHNOLOGY 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9ACE04E-0689-E492-526A-960F1F01B5C5}"/>
              </a:ext>
            </a:extLst>
          </p:cNvPr>
          <p:cNvSpPr/>
          <p:nvPr/>
        </p:nvSpPr>
        <p:spPr>
          <a:xfrm>
            <a:off x="1901837" y="2418429"/>
            <a:ext cx="1111469" cy="2799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BD7CE0-20CD-026E-9FDE-6618031BD2A6}"/>
              </a:ext>
            </a:extLst>
          </p:cNvPr>
          <p:cNvSpPr/>
          <p:nvPr/>
        </p:nvSpPr>
        <p:spPr>
          <a:xfrm>
            <a:off x="3285798" y="2212148"/>
            <a:ext cx="2991507" cy="5770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300" b="1" cap="none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Processors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DC89909-0CBE-24CE-5A1D-08484F4EE7B9}"/>
              </a:ext>
            </a:extLst>
          </p:cNvPr>
          <p:cNvSpPr/>
          <p:nvPr/>
        </p:nvSpPr>
        <p:spPr>
          <a:xfrm>
            <a:off x="1901837" y="2942784"/>
            <a:ext cx="1111469" cy="2799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C9530B0-E8DA-7C2F-BDB2-88476F5C1C81}"/>
              </a:ext>
            </a:extLst>
          </p:cNvPr>
          <p:cNvSpPr/>
          <p:nvPr/>
        </p:nvSpPr>
        <p:spPr>
          <a:xfrm>
            <a:off x="1913125" y="3472561"/>
            <a:ext cx="1111469" cy="2799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739E079-FC6A-FEDA-1BE4-474C1400BB56}"/>
              </a:ext>
            </a:extLst>
          </p:cNvPr>
          <p:cNvSpPr/>
          <p:nvPr/>
        </p:nvSpPr>
        <p:spPr>
          <a:xfrm>
            <a:off x="1913125" y="4523014"/>
            <a:ext cx="1111469" cy="2799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39E2F26-0CE5-8A41-1400-6F93337E6100}"/>
              </a:ext>
            </a:extLst>
          </p:cNvPr>
          <p:cNvSpPr/>
          <p:nvPr/>
        </p:nvSpPr>
        <p:spPr>
          <a:xfrm>
            <a:off x="1913125" y="4950027"/>
            <a:ext cx="1111469" cy="2799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D892C6E-DB9A-3DFF-A180-6CE0E5ED218E}"/>
              </a:ext>
            </a:extLst>
          </p:cNvPr>
          <p:cNvSpPr/>
          <p:nvPr/>
        </p:nvSpPr>
        <p:spPr>
          <a:xfrm>
            <a:off x="1913125" y="4096000"/>
            <a:ext cx="1111469" cy="2799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85E7C6-AC3D-B741-1CD0-3F28B7E9AD34}"/>
              </a:ext>
            </a:extLst>
          </p:cNvPr>
          <p:cNvSpPr/>
          <p:nvPr/>
        </p:nvSpPr>
        <p:spPr>
          <a:xfrm>
            <a:off x="3668867" y="2794211"/>
            <a:ext cx="1661753" cy="5770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300" b="1" cap="none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Sensors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D2FBDF5-6279-E22B-AE02-29686D8D1836}"/>
              </a:ext>
            </a:extLst>
          </p:cNvPr>
          <p:cNvSpPr/>
          <p:nvPr/>
        </p:nvSpPr>
        <p:spPr>
          <a:xfrm>
            <a:off x="3621258" y="3371291"/>
            <a:ext cx="2320587" cy="10849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300" b="1" cap="none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Controllers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0DF7C1-10BB-21F5-6D32-29566B0F1BE2}"/>
              </a:ext>
            </a:extLst>
          </p:cNvPr>
          <p:cNvSpPr/>
          <p:nvPr/>
        </p:nvSpPr>
        <p:spPr>
          <a:xfrm>
            <a:off x="3531623" y="3945933"/>
            <a:ext cx="2101778" cy="5770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3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Actuators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A09ED2-33A6-D093-D911-725E5A7FF4A8}"/>
              </a:ext>
            </a:extLst>
          </p:cNvPr>
          <p:cNvSpPr/>
          <p:nvPr/>
        </p:nvSpPr>
        <p:spPr>
          <a:xfrm>
            <a:off x="3475303" y="4419978"/>
            <a:ext cx="1855316" cy="1084912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300" b="1" cap="none" spc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Effectors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6948C9-8706-332A-1B33-B35B91978114}"/>
              </a:ext>
            </a:extLst>
          </p:cNvPr>
          <p:cNvSpPr/>
          <p:nvPr/>
        </p:nvSpPr>
        <p:spPr>
          <a:xfrm>
            <a:off x="3382230" y="4897622"/>
            <a:ext cx="1761269" cy="5770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33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Arms</a:t>
            </a:r>
          </a:p>
        </p:txBody>
      </p:sp>
    </p:spTree>
    <p:extLst>
      <p:ext uri="{BB962C8B-B14F-4D97-AF65-F5344CB8AC3E}">
        <p14:creationId xmlns:p14="http://schemas.microsoft.com/office/powerpoint/2010/main" val="70873016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F363F6-A717-B5F7-0F7E-4EC33E0880F7}"/>
              </a:ext>
            </a:extLst>
          </p:cNvPr>
          <p:cNvSpPr/>
          <p:nvPr/>
        </p:nvSpPr>
        <p:spPr>
          <a:xfrm>
            <a:off x="4284208" y="979631"/>
            <a:ext cx="3943628" cy="6924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b="1" cap="none" spc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Types of Robot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18A596-F5AE-F4BE-7609-5AEA7740519F}"/>
              </a:ext>
            </a:extLst>
          </p:cNvPr>
          <p:cNvSpPr/>
          <p:nvPr/>
        </p:nvSpPr>
        <p:spPr>
          <a:xfrm>
            <a:off x="2022954" y="1672130"/>
            <a:ext cx="5745804" cy="2839239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0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Mobile Robots.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0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Stationary Robots.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0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Remote Controlled Robots.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0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Autonomous Robot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0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Virtual Robots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0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Ai Robots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45128B-931E-B6C9-E6C7-80A05FAED501}"/>
              </a:ext>
            </a:extLst>
          </p:cNvPr>
          <p:cNvSpPr/>
          <p:nvPr/>
        </p:nvSpPr>
        <p:spPr>
          <a:xfrm>
            <a:off x="2022955" y="1712067"/>
            <a:ext cx="8195541" cy="32357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7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Mobile Robots.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7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Stationary Robots.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7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Remote Controlled Robots.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7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Autonomous Robot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7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Virtual Robots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700" b="1" spc="38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Ai Robots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1F677A-4E2D-74F1-A4CF-B7E7CAB8C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88748" y="1910177"/>
            <a:ext cx="2094138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92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043C53-16F7-ACE7-65BF-B00F49DA6CD4}"/>
              </a:ext>
            </a:extLst>
          </p:cNvPr>
          <p:cNvSpPr/>
          <p:nvPr/>
        </p:nvSpPr>
        <p:spPr>
          <a:xfrm>
            <a:off x="3809646" y="686721"/>
            <a:ext cx="5435207" cy="692497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b="1" u="sng" cap="none" spc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ROBOTIC HISTORY 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B9C3A12-B9EA-5F5A-2F8F-1B5C68E8250B}"/>
              </a:ext>
            </a:extLst>
          </p:cNvPr>
          <p:cNvSpPr/>
          <p:nvPr/>
        </p:nvSpPr>
        <p:spPr>
          <a:xfrm>
            <a:off x="1866900" y="1825451"/>
            <a:ext cx="3886200" cy="142625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C3D409D-B62D-88A4-9194-FA7B0B46751D}"/>
              </a:ext>
            </a:extLst>
          </p:cNvPr>
          <p:cNvSpPr/>
          <p:nvPr/>
        </p:nvSpPr>
        <p:spPr>
          <a:xfrm>
            <a:off x="1866900" y="3097531"/>
            <a:ext cx="4080510" cy="12573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6091D8-786A-0972-5662-5B3347CB55FD}"/>
              </a:ext>
            </a:extLst>
          </p:cNvPr>
          <p:cNvSpPr/>
          <p:nvPr/>
        </p:nvSpPr>
        <p:spPr>
          <a:xfrm>
            <a:off x="1786892" y="4403899"/>
            <a:ext cx="4080510" cy="1257300"/>
          </a:xfrm>
          <a:prstGeom prst="rightArrow">
            <a:avLst>
              <a:gd name="adj1" fmla="val 61364"/>
              <a:gd name="adj2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41907B-F388-2380-27BB-035BB5BFA241}"/>
              </a:ext>
            </a:extLst>
          </p:cNvPr>
          <p:cNvSpPr/>
          <p:nvPr/>
        </p:nvSpPr>
        <p:spPr>
          <a:xfrm>
            <a:off x="1672590" y="2271049"/>
            <a:ext cx="3403730" cy="7155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1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use of the word “Robotics</a:t>
            </a:r>
            <a:endParaRPr lang="en-US" sz="405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87314E-55EF-D57E-AADF-CA3AB9B97708}"/>
              </a:ext>
            </a:extLst>
          </p:cNvPr>
          <p:cNvSpPr/>
          <p:nvPr/>
        </p:nvSpPr>
        <p:spPr>
          <a:xfrm>
            <a:off x="1672590" y="3507115"/>
            <a:ext cx="4080510" cy="438581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4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Three Laws of Robotics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76A87-EB49-D80E-E71C-6A67A779A134}"/>
              </a:ext>
            </a:extLst>
          </p:cNvPr>
          <p:cNvSpPr/>
          <p:nvPr/>
        </p:nvSpPr>
        <p:spPr>
          <a:xfrm>
            <a:off x="1445173" y="4813034"/>
            <a:ext cx="4080510" cy="392415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100" b="1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first robot “Unimate</a:t>
            </a:r>
            <a:endParaRPr lang="en-US" sz="4950" b="1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A0E5F9-0924-6E25-66F4-78F743101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22844" y="1891495"/>
            <a:ext cx="2382066" cy="9545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65F7A9-E8CC-491E-F9F6-AEE55F9B9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44593" y="2985878"/>
            <a:ext cx="2718627" cy="1109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C0FC47-7534-3F89-CC51-CD8EE89699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089704" y="4305969"/>
            <a:ext cx="3017519" cy="9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0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C9BE04-1BFE-C85C-7A86-B79339FF6125}"/>
              </a:ext>
            </a:extLst>
          </p:cNvPr>
          <p:cNvSpPr/>
          <p:nvPr/>
        </p:nvSpPr>
        <p:spPr>
          <a:xfrm>
            <a:off x="2127661" y="1025351"/>
            <a:ext cx="7433766" cy="69249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4050" b="1" u="sng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use of the world Robotic </a:t>
            </a:r>
            <a:endParaRPr lang="en-US" sz="4050" b="1" u="sng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4DAA77-3AC8-F35D-B3B5-6F3646C706A1}"/>
              </a:ext>
            </a:extLst>
          </p:cNvPr>
          <p:cNvSpPr/>
          <p:nvPr/>
        </p:nvSpPr>
        <p:spPr>
          <a:xfrm>
            <a:off x="2351611" y="1914525"/>
            <a:ext cx="6985867" cy="2708910"/>
          </a:xfrm>
          <a:prstGeom prst="rect">
            <a:avLst/>
          </a:prstGeom>
          <a:solidFill>
            <a:srgbClr val="002060"/>
          </a:solidFill>
          <a:ln>
            <a:solidFill>
              <a:schemeClr val="tx2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ln>
                  <a:solidFill>
                    <a:schemeClr val="accent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The world robot was introduced to the public by Czech writer </a:t>
            </a:r>
            <a:r>
              <a:rPr lang="en-US" sz="1350" dirty="0" err="1">
                <a:ln>
                  <a:solidFill>
                    <a:schemeClr val="accent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karel</a:t>
            </a:r>
            <a:endParaRPr lang="en-US" sz="1350" dirty="0">
              <a:ln>
                <a:solidFill>
                  <a:schemeClr val="accent6"/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1350" dirty="0">
                <a:ln>
                  <a:solidFill>
                    <a:schemeClr val="accent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(1890-1983) in his play R.U.R published in 1920 . The play begins in a</a:t>
            </a:r>
          </a:p>
          <a:p>
            <a:r>
              <a:rPr lang="en-US" sz="1350" dirty="0">
                <a:ln>
                  <a:solidFill>
                    <a:schemeClr val="accent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Factory that makes artificial people called robotics .</a:t>
            </a:r>
          </a:p>
          <a:p>
            <a:r>
              <a:rPr lang="en-US" sz="1350" dirty="0">
                <a:ln>
                  <a:solidFill>
                    <a:schemeClr val="accent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The world used to </a:t>
            </a:r>
            <a:r>
              <a:rPr lang="en-US" sz="1350">
                <a:ln>
                  <a:solidFill>
                    <a:schemeClr val="accent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describe this </a:t>
            </a:r>
            <a:r>
              <a:rPr lang="en-US" sz="1350" dirty="0">
                <a:ln>
                  <a:solidFill>
                    <a:schemeClr val="accent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field of study. American scientist &amp;</a:t>
            </a:r>
          </a:p>
          <a:p>
            <a:r>
              <a:rPr lang="en-US" sz="1350" dirty="0">
                <a:ln>
                  <a:solidFill>
                    <a:schemeClr val="accent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Science fiction writer made the robot form .</a:t>
            </a:r>
          </a:p>
          <a:p>
            <a:r>
              <a:rPr lang="en-US" sz="1350" dirty="0">
                <a:ln>
                  <a:solidFill>
                    <a:schemeClr val="accent6"/>
                  </a:solidFill>
                </a:ln>
                <a:solidFill>
                  <a:schemeClr val="accent6">
                    <a:lumMod val="20000"/>
                    <a:lumOff val="80000"/>
                  </a:schemeClr>
                </a:solidFill>
              </a:rPr>
              <a:t>Studying robotics </a:t>
            </a:r>
            <a:endParaRPr lang="en-IN" sz="1350" dirty="0">
              <a:ln>
                <a:solidFill>
                  <a:schemeClr val="accent6"/>
                </a:solidFill>
              </a:ln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13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Gallery</vt:lpstr>
      <vt:lpstr>INSTITUTE FOR EXCELLENCE IN HIGHER EDUCATION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 thakur</dc:creator>
  <cp:lastModifiedBy>raghuwanshikrishna395@gmail.com</cp:lastModifiedBy>
  <cp:revision>5</cp:revision>
  <dcterms:created xsi:type="dcterms:W3CDTF">2025-08-09T17:02:33Z</dcterms:created>
  <dcterms:modified xsi:type="dcterms:W3CDTF">2025-09-01T15:10:27Z</dcterms:modified>
</cp:coreProperties>
</file>