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2"/>
    <p:sldId id="263" r:id="rId3"/>
    <p:sldId id="266" r:id="rId4"/>
    <p:sldId id="258" r:id="rId5"/>
    <p:sldId id="288"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5F9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53"/>
  </p:normalViewPr>
  <p:slideViewPr>
    <p:cSldViewPr snapToGrid="0" snapToObjects="1">
      <p:cViewPr varScale="1">
        <p:scale>
          <a:sx n="52" d="100"/>
          <a:sy n="52" d="100"/>
        </p:scale>
        <p:origin x="12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a:extLst>
              <a:ext uri="{FF2B5EF4-FFF2-40B4-BE49-F238E27FC236}">
                <a16:creationId xmlns:a16="http://schemas.microsoft.com/office/drawing/2014/main" id="{F47CD3BD-A387-7F40-ACF5-2B1B39BE1E86}"/>
              </a:ext>
            </a:extLst>
          </p:cNvPr>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a:extLst>
              <a:ext uri="{FF2B5EF4-FFF2-40B4-BE49-F238E27FC236}">
                <a16:creationId xmlns:a16="http://schemas.microsoft.com/office/drawing/2014/main" id="{B8396492-B780-D240-829F-00D97E67965D}"/>
              </a:ext>
            </a:extLst>
          </p:cNvPr>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a:extLst>
              <a:ext uri="{FF2B5EF4-FFF2-40B4-BE49-F238E27FC236}">
                <a16:creationId xmlns:a16="http://schemas.microsoft.com/office/drawing/2014/main" id="{861B9A0E-31C6-9346-9D37-EF10F3CAFF97}"/>
              </a:ext>
            </a:extLst>
          </p:cNvPr>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a:extLst>
              <a:ext uri="{FF2B5EF4-FFF2-40B4-BE49-F238E27FC236}">
                <a16:creationId xmlns:a16="http://schemas.microsoft.com/office/drawing/2014/main" id="{36143BAE-5E2C-7F41-BC81-09098781A6FE}"/>
              </a:ext>
            </a:extLst>
          </p:cNvPr>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a:extLst>
              <a:ext uri="{FF2B5EF4-FFF2-40B4-BE49-F238E27FC236}">
                <a16:creationId xmlns:a16="http://schemas.microsoft.com/office/drawing/2014/main" id="{8C8D1548-9593-4C43-A993-E2E4FC2FDFC4}"/>
              </a:ext>
            </a:extLst>
          </p:cNvPr>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a:extLst>
              <a:ext uri="{FF2B5EF4-FFF2-40B4-BE49-F238E27FC236}">
                <a16:creationId xmlns:a16="http://schemas.microsoft.com/office/drawing/2014/main" id="{DA6B0B96-6DA7-6A44-BF0F-324E5C36EAD4}"/>
              </a:ext>
            </a:extLst>
          </p:cNvPr>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a:extLst>
              <a:ext uri="{FF2B5EF4-FFF2-40B4-BE49-F238E27FC236}">
                <a16:creationId xmlns:a16="http://schemas.microsoft.com/office/drawing/2014/main" id="{FDD7233C-789B-F645-9A93-0902FD37E3F5}"/>
              </a:ext>
            </a:extLst>
          </p:cNvPr>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a:extLst>
              <a:ext uri="{FF2B5EF4-FFF2-40B4-BE49-F238E27FC236}">
                <a16:creationId xmlns:a16="http://schemas.microsoft.com/office/drawing/2014/main" id="{D930F49C-53E0-C34B-A26B-D3B43ED98E32}"/>
              </a:ext>
            </a:extLst>
          </p:cNvPr>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a:extLst>
              <a:ext uri="{FF2B5EF4-FFF2-40B4-BE49-F238E27FC236}">
                <a16:creationId xmlns:a16="http://schemas.microsoft.com/office/drawing/2014/main" id="{5F6CE79E-0A3F-7B4A-9BE6-2ADCFAD4BDFE}"/>
              </a:ext>
            </a:extLst>
          </p:cNvPr>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a:extLst>
              <a:ext uri="{FF2B5EF4-FFF2-40B4-BE49-F238E27FC236}">
                <a16:creationId xmlns:a16="http://schemas.microsoft.com/office/drawing/2014/main" id="{83E167CB-CF06-A64A-9F6D-FD99857D6488}"/>
              </a:ext>
            </a:extLst>
          </p:cNvPr>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a:extLst>
              <a:ext uri="{FF2B5EF4-FFF2-40B4-BE49-F238E27FC236}">
                <a16:creationId xmlns:a16="http://schemas.microsoft.com/office/drawing/2014/main" id="{6632B09F-922C-7547-AEFA-D41EE26742DA}"/>
              </a:ext>
            </a:extLst>
          </p:cNvPr>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4000463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a:extLst>
              <a:ext uri="{FF2B5EF4-FFF2-40B4-BE49-F238E27FC236}">
                <a16:creationId xmlns:a16="http://schemas.microsoft.com/office/drawing/2014/main" id="{3B2B5356-D75D-4F42-BCA3-3EA90378412F}"/>
              </a:ext>
            </a:extLst>
          </p:cNvPr>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a:extLst>
              <a:ext uri="{FF2B5EF4-FFF2-40B4-BE49-F238E27FC236}">
                <a16:creationId xmlns:a16="http://schemas.microsoft.com/office/drawing/2014/main" id="{837EB3C7-4AD3-4741-AF17-C9D8B4CE4C88}"/>
              </a:ext>
            </a:extLst>
          </p:cNvPr>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a:extLst>
              <a:ext uri="{FF2B5EF4-FFF2-40B4-BE49-F238E27FC236}">
                <a16:creationId xmlns:a16="http://schemas.microsoft.com/office/drawing/2014/main" id="{1C67F7C5-10B0-744C-AE47-1BB7F2C46321}"/>
              </a:ext>
            </a:extLst>
          </p:cNvPr>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a:extLst>
              <a:ext uri="{FF2B5EF4-FFF2-40B4-BE49-F238E27FC236}">
                <a16:creationId xmlns:a16="http://schemas.microsoft.com/office/drawing/2014/main" id="{032A1A0A-E2A3-F845-BBC3-793DD16C0F6A}"/>
              </a:ext>
            </a:extLst>
          </p:cNvPr>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a:extLst>
              <a:ext uri="{FF2B5EF4-FFF2-40B4-BE49-F238E27FC236}">
                <a16:creationId xmlns:a16="http://schemas.microsoft.com/office/drawing/2014/main" id="{FE1C41BC-E172-B044-8023-5C089A56879E}"/>
              </a:ext>
            </a:extLst>
          </p:cNvPr>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a:extLst>
              <a:ext uri="{FF2B5EF4-FFF2-40B4-BE49-F238E27FC236}">
                <a16:creationId xmlns:a16="http://schemas.microsoft.com/office/drawing/2014/main" id="{B6C615F0-3A31-C240-997E-FEC17ECFE1B3}"/>
              </a:ext>
            </a:extLst>
          </p:cNvPr>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a:extLst>
              <a:ext uri="{FF2B5EF4-FFF2-40B4-BE49-F238E27FC236}">
                <a16:creationId xmlns:a16="http://schemas.microsoft.com/office/drawing/2014/main" id="{3881F6F7-9883-E140-9C25-C7AB0977C9EE}"/>
              </a:ext>
            </a:extLst>
          </p:cNvPr>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a:extLst>
              <a:ext uri="{FF2B5EF4-FFF2-40B4-BE49-F238E27FC236}">
                <a16:creationId xmlns:a16="http://schemas.microsoft.com/office/drawing/2014/main" id="{B1F31A74-229A-EF4C-BCE8-7DE84B4ADB20}"/>
              </a:ext>
            </a:extLst>
          </p:cNvPr>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a:extLst>
              <a:ext uri="{FF2B5EF4-FFF2-40B4-BE49-F238E27FC236}">
                <a16:creationId xmlns:a16="http://schemas.microsoft.com/office/drawing/2014/main" id="{3CD5F662-C087-A148-B3BF-1557D6696A0A}"/>
              </a:ext>
            </a:extLst>
          </p:cNvPr>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a:extLst>
              <a:ext uri="{FF2B5EF4-FFF2-40B4-BE49-F238E27FC236}">
                <a16:creationId xmlns:a16="http://schemas.microsoft.com/office/drawing/2014/main" id="{AEE8F5D1-FA84-E849-A0F8-194E15C7AF6D}"/>
              </a:ext>
            </a:extLst>
          </p:cNvPr>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a:extLst>
              <a:ext uri="{FF2B5EF4-FFF2-40B4-BE49-F238E27FC236}">
                <a16:creationId xmlns:a16="http://schemas.microsoft.com/office/drawing/2014/main" id="{203EBA19-EF70-4C44-ACAC-C6E2CA4D8768}"/>
              </a:ext>
            </a:extLst>
          </p:cNvPr>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a:extLst>
              <a:ext uri="{FF2B5EF4-FFF2-40B4-BE49-F238E27FC236}">
                <a16:creationId xmlns:a16="http://schemas.microsoft.com/office/drawing/2014/main" id="{091600B4-215C-B64B-99D1-199C5DDA2454}"/>
              </a:ext>
            </a:extLst>
          </p:cNvPr>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a:extLst>
              <a:ext uri="{FF2B5EF4-FFF2-40B4-BE49-F238E27FC236}">
                <a16:creationId xmlns:a16="http://schemas.microsoft.com/office/drawing/2014/main" id="{64C4E337-ADD3-BB41-B198-45738D967EF0}"/>
              </a:ext>
            </a:extLst>
          </p:cNvPr>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a:extLst>
              <a:ext uri="{FF2B5EF4-FFF2-40B4-BE49-F238E27FC236}">
                <a16:creationId xmlns:a16="http://schemas.microsoft.com/office/drawing/2014/main" id="{27E259D7-419F-444C-90F8-75E8BCA89F3E}"/>
              </a:ext>
            </a:extLst>
          </p:cNvPr>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a:extLst>
              <a:ext uri="{FF2B5EF4-FFF2-40B4-BE49-F238E27FC236}">
                <a16:creationId xmlns:a16="http://schemas.microsoft.com/office/drawing/2014/main" id="{45C8F71B-F599-8849-AEEB-43D51CE9CC06}"/>
              </a:ext>
            </a:extLst>
          </p:cNvPr>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a:extLst>
              <a:ext uri="{FF2B5EF4-FFF2-40B4-BE49-F238E27FC236}">
                <a16:creationId xmlns:a16="http://schemas.microsoft.com/office/drawing/2014/main" id="{F02BDC7C-1317-2148-AB84-D5A5F5B7F93B}"/>
              </a:ext>
            </a:extLst>
          </p:cNvPr>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a:extLst>
              <a:ext uri="{FF2B5EF4-FFF2-40B4-BE49-F238E27FC236}">
                <a16:creationId xmlns:a16="http://schemas.microsoft.com/office/drawing/2014/main" id="{6B685AEF-9E1D-084E-868D-7D14C94FA1EB}"/>
              </a:ext>
            </a:extLst>
          </p:cNvPr>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63026858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9919" b="19919"/>
          <a:stretch>
            <a:fillRect/>
          </a:stretch>
        </p:blipFill>
        <p:spPr>
          <a:xfrm>
            <a:off x="2781300" y="1333500"/>
            <a:ext cx="27590750" cy="11049000"/>
          </a:xfrm>
          <a:prstGeom prst="roundRect">
            <a:avLst>
              <a:gd name="adj" fmla="val 50000"/>
            </a:avLst>
          </a:prstGeom>
        </p:spPr>
      </p:pic>
      <p:sp>
        <p:nvSpPr>
          <p:cNvPr id="38" name="Кружок"/>
          <p:cNvSpPr/>
          <p:nvPr/>
        </p:nvSpPr>
        <p:spPr>
          <a:xfrm>
            <a:off x="3706961" y="2071117"/>
            <a:ext cx="9400878" cy="9400879"/>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0" name="Radiance"/>
          <p:cNvSpPr txBox="1"/>
          <p:nvPr/>
        </p:nvSpPr>
        <p:spPr>
          <a:xfrm>
            <a:off x="4626799" y="3676858"/>
            <a:ext cx="7561201" cy="2595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8000" b="0">
                <a:solidFill>
                  <a:srgbClr val="31333E"/>
                </a:solidFill>
                <a:latin typeface="Maven Pro Bold"/>
                <a:ea typeface="Maven Pro Bold"/>
                <a:cs typeface="Maven Pro Bold"/>
                <a:sym typeface="Maven Pro Bold"/>
              </a:defRPr>
            </a:lvl1pPr>
          </a:lstStyle>
          <a:p>
            <a:r>
              <a:rPr lang="ru-RU" sz="5400" dirty="0" smtClean="0">
                <a:solidFill>
                  <a:schemeClr val="tx1"/>
                </a:solidFill>
                <a:latin typeface="Montserrat ExtraBold" panose="00000900000000000000" pitchFamily="2" charset="-52"/>
              </a:rPr>
              <a:t>Веб-приложение для анализа функций</a:t>
            </a:r>
            <a:endParaRPr sz="5400" dirty="0">
              <a:solidFill>
                <a:schemeClr val="tx1"/>
              </a:solidFill>
              <a:latin typeface="Montserrat ExtraBold" panose="00000900000000000000" pitchFamily="2" charset="-52"/>
            </a:endParaRPr>
          </a:p>
        </p:txBody>
      </p:sp>
      <p:sp>
        <p:nvSpPr>
          <p:cNvPr id="41" name="Premium PowerPoint, Keynote, Google Slides Template"/>
          <p:cNvSpPr txBox="1"/>
          <p:nvPr/>
        </p:nvSpPr>
        <p:spPr>
          <a:xfrm>
            <a:off x="6164932" y="8894394"/>
            <a:ext cx="4484936"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000" b="0">
                <a:solidFill>
                  <a:srgbClr val="646979"/>
                </a:solidFill>
                <a:latin typeface="OpenSans-Regular"/>
                <a:ea typeface="OpenSans-Regular"/>
                <a:cs typeface="OpenSans-Regular"/>
                <a:sym typeface="OpenSans-Regular"/>
              </a:defRPr>
            </a:lvl1pPr>
          </a:lstStyle>
          <a:p>
            <a:r>
              <a:rPr lang="ru-RU" dirty="0" smtClean="0">
                <a:solidFill>
                  <a:schemeClr val="bg2"/>
                </a:solidFill>
              </a:rPr>
              <a:t>Выполнил Камушков Фёдор  10Б</a:t>
            </a:r>
          </a:p>
          <a:p>
            <a:r>
              <a:rPr lang="ru-RU" dirty="0" smtClean="0">
                <a:solidFill>
                  <a:schemeClr val="bg2"/>
                </a:solidFill>
              </a:rPr>
              <a:t>Научный руководитель: </a:t>
            </a:r>
            <a:endParaRPr dirty="0">
              <a:solidFill>
                <a:schemeClr val="bg2"/>
              </a:solidFill>
            </a:endParaRPr>
          </a:p>
        </p:txBody>
      </p:sp>
      <p:grpSp>
        <p:nvGrpSpPr>
          <p:cNvPr id="44" name="Группа"/>
          <p:cNvGrpSpPr/>
          <p:nvPr/>
        </p:nvGrpSpPr>
        <p:grpSpPr>
          <a:xfrm>
            <a:off x="7251825" y="9908843"/>
            <a:ext cx="2602337" cy="449759"/>
            <a:chOff x="-39269" y="0"/>
            <a:chExt cx="953089" cy="449759"/>
          </a:xfrm>
        </p:grpSpPr>
        <p:sp>
          <p:nvSpPr>
            <p:cNvPr id="42" name="Закругленный прямоугольник"/>
            <p:cNvSpPr/>
            <p:nvPr/>
          </p:nvSpPr>
          <p:spPr>
            <a:xfrm>
              <a:off x="0" y="0"/>
              <a:ext cx="850404" cy="449759"/>
            </a:xfrm>
            <a:prstGeom prst="roundRect">
              <a:avLst>
                <a:gd name="adj" fmla="val 18045"/>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 name="PRO"/>
            <p:cNvSpPr txBox="1"/>
            <p:nvPr/>
          </p:nvSpPr>
          <p:spPr>
            <a:xfrm>
              <a:off x="-39269" y="35086"/>
              <a:ext cx="953089" cy="379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1800">
                  <a:solidFill>
                    <a:srgbClr val="646979"/>
                  </a:solidFill>
                  <a:latin typeface="OpenSans-Bold"/>
                  <a:ea typeface="OpenSans-Bold"/>
                  <a:cs typeface="OpenSans-Bold"/>
                  <a:sym typeface="OpenSans-Bold"/>
                </a:defRPr>
              </a:lvl1pPr>
            </a:lstStyle>
            <a:p>
              <a:r>
                <a:rPr lang="ru-RU" dirty="0" smtClean="0">
                  <a:solidFill>
                    <a:schemeClr val="bg2"/>
                  </a:solidFill>
                </a:rPr>
                <a:t>Ярославль 2025 г.</a:t>
              </a:r>
              <a:endParaRPr dirty="0">
                <a:solidFill>
                  <a:schemeClr val="bg2"/>
                </a:solidFill>
              </a:endParaRPr>
            </a:p>
          </p:txBody>
        </p:sp>
      </p:gr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11" name="Кружок"/>
          <p:cNvSpPr/>
          <p:nvPr/>
        </p:nvSpPr>
        <p:spPr>
          <a:xfrm>
            <a:off x="3435480" y="1785887"/>
            <a:ext cx="10652671" cy="10652672"/>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lit esse cillum dolore eu fugiat nulla pariatur. Excepteur sint occaecat c idatat non proident, sunt in culpa qui officia deserunt mollit anim id est laborum.…"/>
          <p:cNvSpPr txBox="1"/>
          <p:nvPr/>
        </p:nvSpPr>
        <p:spPr>
          <a:xfrm>
            <a:off x="9515552" y="5419691"/>
            <a:ext cx="12115372" cy="2983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ru-RU" sz="2600" b="0" dirty="0">
                <a:solidFill>
                  <a:srgbClr val="646979"/>
                </a:solidFill>
                <a:latin typeface="Montserrat" panose="00000500000000000000" pitchFamily="2" charset="-52"/>
                <a:ea typeface="Open Sans"/>
                <a:cs typeface="Open Sans"/>
              </a:rPr>
              <a:t>В</a:t>
            </a:r>
            <a:r>
              <a:rPr lang="ru-RU" sz="2600" b="0" dirty="0" smtClean="0">
                <a:solidFill>
                  <a:srgbClr val="646979"/>
                </a:solidFill>
                <a:latin typeface="Montserrat" panose="00000500000000000000" pitchFamily="2" charset="-52"/>
                <a:ea typeface="Open Sans"/>
                <a:cs typeface="Open Sans"/>
              </a:rPr>
              <a:t>о </a:t>
            </a:r>
            <a:r>
              <a:rPr lang="ru-RU" sz="2600" b="0" dirty="0">
                <a:solidFill>
                  <a:srgbClr val="646979"/>
                </a:solidFill>
                <a:latin typeface="Montserrat" panose="00000500000000000000" pitchFamily="2" charset="-52"/>
                <a:ea typeface="Open Sans"/>
                <a:cs typeface="Open Sans"/>
              </a:rPr>
              <a:t>множестве сферах научной и творческой деятельности необходимо описать зависимость между </a:t>
            </a:r>
            <a:r>
              <a:rPr lang="ru-RU" sz="2600" b="0" dirty="0" smtClean="0">
                <a:solidFill>
                  <a:srgbClr val="646979"/>
                </a:solidFill>
                <a:latin typeface="Montserrat" panose="00000500000000000000" pitchFamily="2" charset="-52"/>
                <a:ea typeface="Open Sans"/>
                <a:cs typeface="Open Sans"/>
              </a:rPr>
              <a:t>переменными</a:t>
            </a:r>
            <a:r>
              <a:rPr lang="ru-RU" sz="2600" b="0" dirty="0">
                <a:solidFill>
                  <a:srgbClr val="646979"/>
                </a:solidFill>
                <a:latin typeface="Montserrat" panose="00000500000000000000" pitchFamily="2" charset="-52"/>
                <a:ea typeface="Open Sans"/>
                <a:cs typeface="Open Sans"/>
              </a:rPr>
              <a:t> </a:t>
            </a:r>
            <a:r>
              <a:rPr lang="ru-RU" sz="2600" b="0" dirty="0" smtClean="0">
                <a:solidFill>
                  <a:srgbClr val="646979"/>
                </a:solidFill>
                <a:latin typeface="Montserrat" panose="00000500000000000000" pitchFamily="2" charset="-52"/>
                <a:ea typeface="Open Sans"/>
                <a:cs typeface="Open Sans"/>
              </a:rPr>
              <a:t>при помощи функций. Однако расчёты занимают много времени и требуют сложных вычислений. С целью экономии времени и сил, </a:t>
            </a:r>
            <a:r>
              <a:rPr lang="ru-RU" sz="2600" b="0" dirty="0" smtClean="0">
                <a:solidFill>
                  <a:srgbClr val="646979"/>
                </a:solidFill>
                <a:latin typeface="Montserrat" panose="00000500000000000000" pitchFamily="2" charset="-52"/>
                <a:ea typeface="Open Sans"/>
                <a:cs typeface="Open Sans"/>
              </a:rPr>
              <a:t>я создал</a:t>
            </a:r>
            <a:r>
              <a:rPr lang="ru-RU" sz="2600" b="0" dirty="0" smtClean="0">
                <a:solidFill>
                  <a:srgbClr val="646979"/>
                </a:solidFill>
                <a:latin typeface="Montserrat" panose="00000500000000000000" pitchFamily="2" charset="-52"/>
                <a:ea typeface="Open Sans"/>
                <a:cs typeface="Open Sans"/>
              </a:rPr>
              <a:t> </a:t>
            </a:r>
            <a:r>
              <a:rPr lang="ru-RU" sz="2600" b="0" dirty="0" smtClean="0">
                <a:solidFill>
                  <a:srgbClr val="646979"/>
                </a:solidFill>
                <a:latin typeface="Montserrat" panose="00000500000000000000" pitchFamily="2" charset="-52"/>
                <a:ea typeface="Open Sans"/>
                <a:cs typeface="Open Sans"/>
              </a:rPr>
              <a:t>веб-приложение для расчёта и исследования функций и построения их графиков</a:t>
            </a:r>
            <a:endParaRPr lang="ru-RU" sz="2600" b="0" dirty="0">
              <a:solidFill>
                <a:srgbClr val="646979"/>
              </a:solidFill>
              <a:latin typeface="Montserrat" panose="00000500000000000000" pitchFamily="2" charset="-52"/>
              <a:ea typeface="Open Sans"/>
              <a:cs typeface="Open Sans"/>
            </a:endParaRPr>
          </a:p>
        </p:txBody>
      </p:sp>
      <p:grpSp>
        <p:nvGrpSpPr>
          <p:cNvPr id="115" name="Группа"/>
          <p:cNvGrpSpPr/>
          <p:nvPr/>
        </p:nvGrpSpPr>
        <p:grpSpPr>
          <a:xfrm>
            <a:off x="4495536" y="5855508"/>
            <a:ext cx="7445401" cy="2509926"/>
            <a:chOff x="2100972" y="1147210"/>
            <a:chExt cx="7445400" cy="2509925"/>
          </a:xfrm>
        </p:grpSpPr>
        <p:sp>
          <p:nvSpPr>
            <p:cNvPr id="113" name="Title text slide"/>
            <p:cNvSpPr txBox="1"/>
            <p:nvPr/>
          </p:nvSpPr>
          <p:spPr>
            <a:xfrm>
              <a:off x="2100972" y="1147210"/>
              <a:ext cx="7445400" cy="19492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12000" b="0">
                  <a:solidFill>
                    <a:srgbClr val="31333D"/>
                  </a:solidFill>
                  <a:latin typeface="Maven Pro Medium"/>
                  <a:ea typeface="Maven Pro Medium"/>
                  <a:cs typeface="Maven Pro Medium"/>
                  <a:sym typeface="Maven Pro Medium"/>
                </a:defRPr>
              </a:lvl1pPr>
            </a:lstStyle>
            <a:p>
              <a:r>
                <a:rPr lang="ru-RU" dirty="0" smtClean="0">
                  <a:latin typeface="Montserrat ExtraBold" panose="00000900000000000000" pitchFamily="2" charset="-52"/>
                </a:rPr>
                <a:t>Идея</a:t>
              </a:r>
              <a:endParaRPr dirty="0">
                <a:latin typeface="Montserrat ExtraBold" panose="00000900000000000000" pitchFamily="2" charset="-52"/>
              </a:endParaRPr>
            </a:p>
          </p:txBody>
        </p:sp>
        <p:sp>
          <p:nvSpPr>
            <p:cNvPr id="114" name="Фигура"/>
            <p:cNvSpPr/>
            <p:nvPr/>
          </p:nvSpPr>
          <p:spPr>
            <a:xfrm>
              <a:off x="3718119" y="3096462"/>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Кружок"/>
          <p:cNvSpPr/>
          <p:nvPr/>
        </p:nvSpPr>
        <p:spPr>
          <a:xfrm>
            <a:off x="11830595" y="-2114005"/>
            <a:ext cx="17944010" cy="1794401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7" name="Title text slide"/>
          <p:cNvSpPr txBox="1"/>
          <p:nvPr/>
        </p:nvSpPr>
        <p:spPr>
          <a:xfrm>
            <a:off x="2394563" y="2066134"/>
            <a:ext cx="10201763"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dirty="0" smtClean="0">
                <a:latin typeface="Montserrat ExtraBold" panose="00000900000000000000" pitchFamily="2" charset="-52"/>
              </a:rPr>
              <a:t>Основные задачи</a:t>
            </a:r>
            <a:endParaRPr dirty="0">
              <a:latin typeface="Montserrat ExtraBold" panose="00000900000000000000" pitchFamily="2" charset="-52"/>
            </a:endParaRPr>
          </a:p>
        </p:txBody>
      </p:sp>
      <p:sp>
        <p:nvSpPr>
          <p:cNvPr id="13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9"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2451369" y="6113362"/>
            <a:ext cx="5790327" cy="2687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ru-RU" sz="2800" dirty="0" smtClean="0">
                <a:latin typeface="Montserrat" panose="00000500000000000000" pitchFamily="2" charset="-52"/>
              </a:rPr>
              <a:t>Изучить </a:t>
            </a:r>
            <a:r>
              <a:rPr lang="ru-RU" sz="2800" dirty="0" err="1" smtClean="0">
                <a:latin typeface="Montserrat" panose="00000500000000000000" pitchFamily="2" charset="-52"/>
              </a:rPr>
              <a:t>фреймворк</a:t>
            </a:r>
            <a:r>
              <a:rPr lang="ru-RU" sz="2800" dirty="0" smtClean="0">
                <a:latin typeface="Montserrat" panose="00000500000000000000" pitchFamily="2" charset="-52"/>
              </a:rPr>
              <a:t> </a:t>
            </a:r>
            <a:r>
              <a:rPr lang="en-US" sz="2800" dirty="0">
                <a:latin typeface="Montserrat" panose="00000500000000000000" pitchFamily="2" charset="-52"/>
              </a:rPr>
              <a:t>Flask</a:t>
            </a:r>
            <a:r>
              <a:rPr lang="ru-RU" sz="2800" dirty="0">
                <a:latin typeface="Montserrat" panose="00000500000000000000" pitchFamily="2" charset="-52"/>
              </a:rPr>
              <a:t> и </a:t>
            </a:r>
            <a:r>
              <a:rPr lang="ru-RU" sz="2800" dirty="0" smtClean="0">
                <a:latin typeface="Montserrat" panose="00000500000000000000" pitchFamily="2" charset="-52"/>
              </a:rPr>
              <a:t>библиотеку </a:t>
            </a:r>
            <a:r>
              <a:rPr lang="en-US" sz="2800" dirty="0" err="1" smtClean="0">
                <a:latin typeface="Montserrat" panose="00000500000000000000" pitchFamily="2" charset="-52"/>
              </a:rPr>
              <a:t>Matplotlib</a:t>
            </a:r>
            <a:r>
              <a:rPr lang="ru-RU" sz="2800" dirty="0">
                <a:latin typeface="Montserrat" panose="00000500000000000000" pitchFamily="2" charset="-52"/>
              </a:rPr>
              <a:t>, необходимые для создания графического </a:t>
            </a:r>
            <a:r>
              <a:rPr lang="ru-RU" sz="2800" dirty="0" smtClean="0">
                <a:latin typeface="Montserrat" panose="00000500000000000000" pitchFamily="2" charset="-52"/>
              </a:rPr>
              <a:t>веб-приложения</a:t>
            </a:r>
            <a:endParaRPr lang="ru-RU" sz="2800" dirty="0">
              <a:latin typeface="Montserrat" panose="00000500000000000000" pitchFamily="2" charset="-52"/>
            </a:endParaRPr>
          </a:p>
        </p:txBody>
      </p:sp>
      <p:sp>
        <p:nvSpPr>
          <p:cNvPr id="140"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9701163" y="6113362"/>
            <a:ext cx="5790326" cy="16132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lvl="0"/>
            <a:r>
              <a:rPr lang="ru-RU" sz="2800" dirty="0" smtClean="0">
                <a:latin typeface="Montserrat" panose="00000500000000000000" pitchFamily="2" charset="-52"/>
              </a:rPr>
              <a:t>Изучить </a:t>
            </a:r>
            <a:r>
              <a:rPr lang="ru-RU" sz="2800" dirty="0">
                <a:latin typeface="Montserrat" panose="00000500000000000000" pitchFamily="2" charset="-52"/>
              </a:rPr>
              <a:t>элементарные функции, их свойства и графики</a:t>
            </a:r>
          </a:p>
        </p:txBody>
      </p:sp>
      <p:sp>
        <p:nvSpPr>
          <p:cNvPr id="141"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16167704" y="6145211"/>
            <a:ext cx="5790327" cy="21303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lvl="0"/>
            <a:r>
              <a:rPr lang="ru-RU" sz="2800" dirty="0" smtClean="0">
                <a:latin typeface="Montserrat" panose="00000500000000000000" pitchFamily="2" charset="-52"/>
              </a:rPr>
              <a:t>Создать </a:t>
            </a:r>
            <a:r>
              <a:rPr lang="ru-RU" sz="2800" dirty="0">
                <a:latin typeface="Montserrat" panose="00000500000000000000" pitchFamily="2" charset="-52"/>
              </a:rPr>
              <a:t>веб-приложение на языке программирование </a:t>
            </a:r>
            <a:r>
              <a:rPr lang="en-US" sz="2800" dirty="0">
                <a:latin typeface="Montserrat" panose="00000500000000000000" pitchFamily="2" charset="-52"/>
              </a:rPr>
              <a:t>python</a:t>
            </a:r>
            <a:r>
              <a:rPr lang="ru-RU" sz="2800" dirty="0">
                <a:latin typeface="Montserrat" panose="00000500000000000000" pitchFamily="2" charset="-52"/>
              </a:rPr>
              <a:t>, используя полученную информацию</a:t>
            </a: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28375" y="4988788"/>
            <a:ext cx="1124574" cy="1124574"/>
          </a:xfrm>
          <a:prstGeom prst="rect">
            <a:avLst/>
          </a:prstGeom>
          <a:noFill/>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8723" y="4988788"/>
            <a:ext cx="1124574" cy="1124574"/>
          </a:xfrm>
          <a:prstGeom prst="rect">
            <a:avLst/>
          </a:prstGeom>
        </p:spPr>
      </p:pic>
      <p:pic>
        <p:nvPicPr>
          <p:cNvPr id="8" name="Рисунок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46840" y="4984651"/>
            <a:ext cx="1128711" cy="1128711"/>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1450581"/>
            <a:ext cx="10169292" cy="2564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dirty="0" smtClean="0">
                <a:latin typeface="Montserrat ExtraBold" panose="00000900000000000000" pitchFamily="2" charset="-52"/>
              </a:rPr>
              <a:t>Принцип работы приложения</a:t>
            </a:r>
            <a:endParaRPr dirty="0">
              <a:latin typeface="Montserrat ExtraBold" panose="00000900000000000000" pitchFamily="2" charset="-52"/>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394564" y="5033264"/>
            <a:ext cx="9216375" cy="53840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ru-RU" dirty="0" smtClean="0"/>
              <a:t>На данный момент процесс построения графика происходит следующим образом: у пользователя есть поле для ввода функции и изображение последней введённой функции. Пользователь должен ввести функцию, удовлетворяющую стандартам </a:t>
            </a:r>
            <a:r>
              <a:rPr lang="en-US" dirty="0" smtClean="0"/>
              <a:t>pep8</a:t>
            </a:r>
            <a:r>
              <a:rPr lang="ru-RU" dirty="0" smtClean="0"/>
              <a:t>. Затем при нажатии кнопки </a:t>
            </a:r>
            <a:r>
              <a:rPr lang="en-US" dirty="0" smtClean="0"/>
              <a:t>enter </a:t>
            </a:r>
            <a:r>
              <a:rPr lang="ru-RU" dirty="0" smtClean="0"/>
              <a:t>программа генерирует массивы координат </a:t>
            </a:r>
            <a:r>
              <a:rPr lang="en-US" dirty="0" smtClean="0"/>
              <a:t>x </a:t>
            </a:r>
            <a:r>
              <a:rPr lang="ru-RU" dirty="0" smtClean="0"/>
              <a:t>и </a:t>
            </a:r>
            <a:r>
              <a:rPr lang="en-US" dirty="0" smtClean="0"/>
              <a:t>y </a:t>
            </a:r>
            <a:r>
              <a:rPr lang="ru-RU" dirty="0" smtClean="0"/>
              <a:t>и сохраняет в файл </a:t>
            </a:r>
            <a:r>
              <a:rPr lang="en-US" dirty="0" smtClean="0"/>
              <a:t>graf_picture.png</a:t>
            </a:r>
            <a:r>
              <a:rPr lang="ru-RU" dirty="0" smtClean="0"/>
              <a:t> график, построенный при помощи библиотеки </a:t>
            </a:r>
            <a:r>
              <a:rPr lang="en-US" dirty="0" err="1" smtClean="0"/>
              <a:t>matplotlib</a:t>
            </a:r>
            <a:r>
              <a:rPr lang="en-US" dirty="0" smtClean="0"/>
              <a:t> </a:t>
            </a:r>
            <a:r>
              <a:rPr lang="ru-RU" dirty="0" smtClean="0"/>
              <a:t>исходя из координат в массивах</a:t>
            </a:r>
            <a:r>
              <a:rPr lang="ru-RU" dirty="0" smtClean="0"/>
              <a:t>. Также есть кнопка – заглушка, которая в будущем позволит добавлять сразу несколько графиков на одну координатную плоскость.</a:t>
            </a:r>
            <a:endParaRPr dirty="0"/>
          </a:p>
        </p:txBody>
      </p:sp>
      <p:sp>
        <p:nvSpPr>
          <p:cNvPr id="48" name="Фигура"/>
          <p:cNvSpPr/>
          <p:nvPr/>
        </p:nvSpPr>
        <p:spPr>
          <a:xfrm>
            <a:off x="2476369" y="4144574"/>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 name="Рисунок 3"/>
          <p:cNvPicPr>
            <a:picLocks noChangeAspect="1"/>
          </p:cNvPicPr>
          <p:nvPr/>
        </p:nvPicPr>
        <p:blipFill>
          <a:blip r:embed="rId2"/>
          <a:stretch>
            <a:fillRect/>
          </a:stretch>
        </p:blipFill>
        <p:spPr>
          <a:xfrm>
            <a:off x="11938418" y="4144574"/>
            <a:ext cx="11790426" cy="6297874"/>
          </a:xfrm>
          <a:prstGeom prst="rect">
            <a:avLst/>
          </a:prstGeom>
          <a:ln>
            <a:solidFill>
              <a:schemeClr val="tx1">
                <a:lumMod val="50000"/>
              </a:schemeClr>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667" r="16667"/>
          <a:stretch>
            <a:fillRect/>
          </a:stretch>
        </p:blipFill>
        <p:spPr>
          <a:xfrm>
            <a:off x="-5842000" y="-2159000"/>
            <a:ext cx="18034000" cy="18034000"/>
          </a:xfrm>
          <a:prstGeom prst="ellipse">
            <a:avLst/>
          </a:prstGeom>
        </p:spPr>
      </p:pic>
      <p:sp>
        <p:nvSpPr>
          <p:cNvPr id="817" name="Contact us"/>
          <p:cNvSpPr txBox="1"/>
          <p:nvPr/>
        </p:nvSpPr>
        <p:spPr>
          <a:xfrm>
            <a:off x="13724404" y="2166090"/>
            <a:ext cx="7767163" cy="2564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dirty="0" smtClean="0">
                <a:latin typeface="Montserrat ExtraBold" panose="00000900000000000000" pitchFamily="2" charset="-52"/>
              </a:rPr>
              <a:t>Спасибо за внимание</a:t>
            </a:r>
            <a:endParaRPr dirty="0">
              <a:latin typeface="Montserrat ExtraBold" panose="00000900000000000000" pitchFamily="2" charset="-52"/>
            </a:endParaRPr>
          </a:p>
        </p:txBody>
      </p:sp>
      <p:sp>
        <p:nvSpPr>
          <p:cNvPr id="818" name="Фигура"/>
          <p:cNvSpPr/>
          <p:nvPr/>
        </p:nvSpPr>
        <p:spPr>
          <a:xfrm>
            <a:off x="15881472" y="4708831"/>
            <a:ext cx="1576919"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9" name="Lorem ipsum sed dolor sit sed amet, consectetur adipiscing elit, sed do eiusmod tempor incididunt ut labore et dolore magna aliqua. Ut proideenim ad minim veniam, laboris quis proident nostrud exercitation ullamco laboris nisi ut aliquip ex ea commo ut consequat. Duis aute irure dolor in"/>
          <p:cNvSpPr txBox="1"/>
          <p:nvPr/>
        </p:nvSpPr>
        <p:spPr>
          <a:xfrm>
            <a:off x="14704328" y="5885027"/>
            <a:ext cx="7767163" cy="5386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dirty="0" err="1" smtClean="0"/>
              <a:t>Qr</a:t>
            </a:r>
            <a:r>
              <a:rPr lang="en-US" dirty="0" smtClean="0"/>
              <a:t> </a:t>
            </a:r>
            <a:r>
              <a:rPr lang="ru-RU" dirty="0" smtClean="0"/>
              <a:t>код на </a:t>
            </a:r>
            <a:r>
              <a:rPr lang="ru-RU" dirty="0" err="1" smtClean="0"/>
              <a:t>репозиторий</a:t>
            </a:r>
            <a:r>
              <a:rPr lang="ru-RU" dirty="0" smtClean="0"/>
              <a:t> </a:t>
            </a:r>
            <a:r>
              <a:rPr lang="en-US" dirty="0" err="1" smtClean="0"/>
              <a:t>Github</a:t>
            </a:r>
            <a:r>
              <a:rPr lang="ru-RU" dirty="0" smtClean="0"/>
              <a:t>:</a:t>
            </a:r>
            <a:endParaRPr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4328" y="6551652"/>
            <a:ext cx="4439436" cy="4439436"/>
          </a:xfrm>
          <a:prstGeom prst="rect">
            <a:avLst/>
          </a:prstGeom>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142</TotalTime>
  <Words>186</Words>
  <Application>Microsoft Office PowerPoint</Application>
  <PresentationFormat>Произвольный</PresentationFormat>
  <Paragraphs>14</Paragraphs>
  <Slides>5</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5</vt:i4>
      </vt:variant>
    </vt:vector>
  </HeadingPairs>
  <TitlesOfParts>
    <vt:vector size="16" baseType="lpstr">
      <vt:lpstr>Helvetica Neue</vt:lpstr>
      <vt:lpstr>Helvetica Neue Light</vt:lpstr>
      <vt:lpstr>Helvetica Neue Medium</vt:lpstr>
      <vt:lpstr>Maven Pro Bold</vt:lpstr>
      <vt:lpstr>Maven Pro Medium</vt:lpstr>
      <vt:lpstr>Montserrat</vt:lpstr>
      <vt:lpstr>Montserrat ExtraBold</vt:lpstr>
      <vt:lpstr>Open Sans</vt:lpstr>
      <vt:lpstr>OpenSans-Bold</vt:lpstr>
      <vt:lpstr>OpenSans-Regular</vt:lpstr>
      <vt:lpstr>White</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Strann1k228</dc:creator>
  <cp:lastModifiedBy>Strann1k228</cp:lastModifiedBy>
  <cp:revision>18</cp:revision>
  <dcterms:modified xsi:type="dcterms:W3CDTF">2024-05-06T18:32:06Z</dcterms:modified>
</cp:coreProperties>
</file>