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2" r:id="rId3"/>
    <p:sldId id="263" r:id="rId4"/>
    <p:sldId id="264" r:id="rId5"/>
    <p:sldId id="267" r:id="rId6"/>
    <p:sldId id="259" r:id="rId7"/>
    <p:sldId id="266" r:id="rId8"/>
    <p:sldId id="271" r:id="rId9"/>
    <p:sldId id="260" r:id="rId10"/>
    <p:sldId id="265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BFBFF"/>
    <a:srgbClr val="F3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30" autoAdjust="0"/>
  </p:normalViewPr>
  <p:slideViewPr>
    <p:cSldViewPr snapToGrid="0">
      <p:cViewPr varScale="1">
        <p:scale>
          <a:sx n="105" d="100"/>
          <a:sy n="10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189B-79F6-4EB1-A92C-5A8BE9F0FF6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73BAA-C269-4D70-9BD8-99E0395C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2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8FF9-DABC-45ED-BD97-110B8F1C31C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85B2-31AD-445C-B988-BB72369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Strargo" TargetMode="External"/><Relationship Id="rId2" Type="http://schemas.openxmlformats.org/officeDocument/2006/relationships/hyperlink" Target="https://t.me/Alex_Parkhom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the_uncle_honor" TargetMode="External"/><Relationship Id="rId5" Type="http://schemas.openxmlformats.org/officeDocument/2006/relationships/hyperlink" Target="https://t.me/kristy48" TargetMode="External"/><Relationship Id="rId4" Type="http://schemas.openxmlformats.org/officeDocument/2006/relationships/hyperlink" Target="https://t.me/twi9g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7783"/>
            <a:ext cx="7772400" cy="1928051"/>
          </a:xfrm>
        </p:spPr>
        <p:txBody>
          <a:bodyPr/>
          <a:lstStyle/>
          <a:p>
            <a:r>
              <a:rPr lang="en-US" dirty="0">
                <a:solidFill>
                  <a:srgbClr val="F3F7FE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Mirror Reflection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59622"/>
            <a:ext cx="6858000" cy="1655762"/>
          </a:xfrm>
        </p:spPr>
        <p:txBody>
          <a:bodyPr/>
          <a:lstStyle/>
          <a:p>
            <a:r>
              <a:rPr lang="ru-RU" dirty="0"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РОСАТОМ КЕЙС</a:t>
            </a:r>
            <a:r>
              <a:rPr lang="en-US" dirty="0">
                <a:solidFill>
                  <a:srgbClr val="FBFBFF"/>
                </a:solidFill>
                <a:effectLst>
                  <a:glow rad="127000">
                    <a:srgbClr val="CC0099">
                      <a:alpha val="35000"/>
                    </a:srgbClr>
                  </a:glow>
                </a:effectLst>
              </a:rPr>
              <a:t> #1.</a:t>
            </a:r>
          </a:p>
        </p:txBody>
      </p:sp>
    </p:spTree>
    <p:extLst>
      <p:ext uri="{BB962C8B-B14F-4D97-AF65-F5344CB8AC3E}">
        <p14:creationId xmlns:p14="http://schemas.microsoft.com/office/powerpoint/2010/main" val="33416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5BFB74-C8AA-4665-993F-EDA4A7B3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5379"/>
            <a:ext cx="7886700" cy="168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</a:rPr>
              <a:t>	Мы можем предположить, что внедрение автоматизированной системы разработки </a:t>
            </a:r>
            <a:r>
              <a:rPr lang="ru-RU" sz="2000" dirty="0" err="1">
                <a:solidFill>
                  <a:schemeClr val="bg1"/>
                </a:solidFill>
              </a:rPr>
              <a:t>одностраничников</a:t>
            </a:r>
            <a:r>
              <a:rPr lang="ru-RU" sz="2000" dirty="0">
                <a:solidFill>
                  <a:schemeClr val="bg1"/>
                </a:solidFill>
              </a:rPr>
              <a:t> позволит сократить время на их изучение более чем в два раза, тем самым пропорционально сократить потерю средств и увеличить эффективность работы сотрудников.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D5CFA0-8A9E-4677-A32B-42ED603A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1" y="169075"/>
            <a:ext cx="6040598" cy="10239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Экономический эффект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8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E9A7E9F-8901-4125-82DE-9A0E3445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226821"/>
            <a:ext cx="7517130" cy="41224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>
                <a:solidFill>
                  <a:schemeClr val="bg1"/>
                </a:solidFill>
              </a:rPr>
              <a:t>Задача разделена на 4 подзадачи: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Поиск ключевых слов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Поиск шаблонов, используя ключевые слова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Проработка дизайна одностраничного документа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Создание механизма генерации </a:t>
            </a:r>
            <a:r>
              <a:rPr lang="en-US" sz="1600" dirty="0">
                <a:solidFill>
                  <a:schemeClr val="bg1"/>
                </a:solidFill>
              </a:rPr>
              <a:t>html</a:t>
            </a:r>
            <a:r>
              <a:rPr lang="ru-RU" sz="1600" dirty="0">
                <a:solidFill>
                  <a:schemeClr val="bg1"/>
                </a:solidFill>
              </a:rPr>
              <a:t> документов.</a:t>
            </a:r>
          </a:p>
          <a:p>
            <a:pPr marL="457200" lvl="1" indent="0" algn="just">
              <a:buNone/>
            </a:pPr>
            <a:r>
              <a:rPr lang="ru-RU" sz="1600" dirty="0">
                <a:solidFill>
                  <a:schemeClr val="bg1"/>
                </a:solidFill>
              </a:rPr>
              <a:t>	На каждый пункт отводится, по нашим предположениям 7 дней, учитывая наши наработки в течении данного </a:t>
            </a:r>
            <a:r>
              <a:rPr lang="ru-RU" sz="1600" dirty="0" err="1">
                <a:solidFill>
                  <a:schemeClr val="bg1"/>
                </a:solidFill>
              </a:rPr>
              <a:t>хакатона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marL="457200" lvl="1" indent="0" algn="just">
              <a:buNone/>
            </a:pPr>
            <a:r>
              <a:rPr lang="ru-RU" sz="1600" dirty="0">
                <a:solidFill>
                  <a:schemeClr val="bg1"/>
                </a:solidFill>
              </a:rPr>
              <a:t>	Для интеграцией с  системой «РОСАТОМ»	понадобится дополнительное время для ознакомления с их </a:t>
            </a:r>
            <a:r>
              <a:rPr lang="en-US" sz="1600" dirty="0" err="1">
                <a:solidFill>
                  <a:schemeClr val="bg1"/>
                </a:solidFill>
              </a:rPr>
              <a:t>api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Порядок внедрения:</a:t>
            </a:r>
          </a:p>
          <a:p>
            <a:pPr lvl="2" algn="just"/>
            <a:r>
              <a:rPr lang="ru-RU" sz="1600" dirty="0">
                <a:solidFill>
                  <a:schemeClr val="bg1"/>
                </a:solidFill>
              </a:rPr>
              <a:t>Доработка компонентов сервиса по выборке ключевой информации из документации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 algn="just"/>
            <a:r>
              <a:rPr lang="ru-RU" sz="1600" dirty="0">
                <a:solidFill>
                  <a:schemeClr val="bg1"/>
                </a:solidFill>
              </a:rPr>
              <a:t>Доработка компонентов сервиса связанной с отображением информации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 algn="just"/>
            <a:r>
              <a:rPr lang="ru-RU" sz="1600" dirty="0">
                <a:solidFill>
                  <a:schemeClr val="bg1"/>
                </a:solidFill>
              </a:rPr>
              <a:t>Интеграция нашего сервиса с сервисом авторизации «РОСАТОМ»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lvl="2" algn="just"/>
            <a:r>
              <a:rPr lang="ru-RU" sz="1600" dirty="0">
                <a:solidFill>
                  <a:schemeClr val="bg1"/>
                </a:solidFill>
              </a:rPr>
              <a:t>Интеграция нашего сервиса с базой данных сотрудников и должностей.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781968-B336-41E8-B72F-2E5638F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61" y="202896"/>
            <a:ext cx="6040598" cy="102392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Информация о реализации решения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94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E8A1C3-D7E9-4AD3-8D19-0C557368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41" y="317196"/>
            <a:ext cx="6040598" cy="102392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Масштабируемость решения 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Объект 15">
            <a:extLst>
              <a:ext uri="{FF2B5EF4-FFF2-40B4-BE49-F238E27FC236}">
                <a16:creationId xmlns:a16="http://schemas.microsoft.com/office/drawing/2014/main" id="{DDA5703A-9271-4A6E-A706-0F2EB3F1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1" y="1653971"/>
            <a:ext cx="4955565" cy="48868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8B769-BB0F-48A8-8F90-30FA81FF1D59}"/>
              </a:ext>
            </a:extLst>
          </p:cNvPr>
          <p:cNvSpPr txBox="1"/>
          <p:nvPr/>
        </p:nvSpPr>
        <p:spPr>
          <a:xfrm>
            <a:off x="5202936" y="1653971"/>
            <a:ext cx="3877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Данная архитектура сервиса позволяет быстро и дёшево производить горизонтальное масштабирование всего сервиса, то есть увеличивая число серверов СУБД можно разделить общую загрузку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9042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B38286F-C01B-407A-85D4-B30A378D6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60583"/>
              </p:ext>
            </p:extLst>
          </p:nvPr>
        </p:nvGraphicFramePr>
        <p:xfrm>
          <a:off x="393192" y="1203960"/>
          <a:ext cx="8037576" cy="512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21">
                  <a:extLst>
                    <a:ext uri="{9D8B030D-6E8A-4147-A177-3AD203B41FA5}">
                      <a16:colId xmlns:a16="http://schemas.microsoft.com/office/drawing/2014/main" val="604307556"/>
                    </a:ext>
                  </a:extLst>
                </a:gridCol>
                <a:gridCol w="3135435">
                  <a:extLst>
                    <a:ext uri="{9D8B030D-6E8A-4147-A177-3AD203B41FA5}">
                      <a16:colId xmlns:a16="http://schemas.microsoft.com/office/drawing/2014/main" val="38692611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974333764"/>
                    </a:ext>
                  </a:extLst>
                </a:gridCol>
              </a:tblGrid>
              <a:tr h="54254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Ф.И.О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Чем занимался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Контакты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31923"/>
                  </a:ext>
                </a:extLst>
              </a:tr>
              <a:tr h="86799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Пархомов Александр Сергеевич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архитектуры, организация облачного хранилища, капитан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t.me/Alex_Parkhomov"/>
                        </a:rPr>
                        <a:t>https://t.me/Alex_Parkhomov</a:t>
                      </a:r>
                      <a:r>
                        <a:rPr lang="ru-RU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8155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Куранов</a:t>
                      </a:r>
                      <a:r>
                        <a:rPr lang="ru-RU" dirty="0"/>
                        <a:t> Илья Вячеславович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Разработка алгоритма поиска ключевой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https://t.me/Strargo"/>
                        </a:rPr>
                        <a:t>https://t.me/Strargo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8565"/>
                  </a:ext>
                </a:extLst>
              </a:tr>
              <a:tr h="789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Самойлов Вадим Дмитриевич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Разработка алгоритма отбора ключевой информации по шаблону, </a:t>
                      </a:r>
                      <a:r>
                        <a:rPr lang="ru-RU" dirty="0" err="1"/>
                        <a:t>сериализация</a:t>
                      </a:r>
                      <a:r>
                        <a:rPr lang="ru-RU" dirty="0"/>
                        <a:t> исходных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https://t.me/twi9gy"/>
                        </a:rPr>
                        <a:t>https://t.me/twi9gy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2416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Курбатова Кристина Александровна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</a:t>
                      </a:r>
                      <a:r>
                        <a:rPr lang="en-US" dirty="0"/>
                        <a:t>UX &amp; UI </a:t>
                      </a:r>
                      <a:r>
                        <a:rPr lang="ru-RU" dirty="0"/>
                        <a:t>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https://t.me/kristy48"/>
                        </a:rPr>
                        <a:t>https://t.me/kristy48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56414"/>
                  </a:ext>
                </a:extLst>
              </a:tr>
              <a:tr h="8071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Рыбин Артем Юрьевич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и оптимизация шаблона для одностраничных документаций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https://t.me/the_uncle_honor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1308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1760CB3-BFD6-409C-8948-D3932465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41" y="317196"/>
            <a:ext cx="6040598" cy="102392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Команда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38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E90A3D-E3E9-43D7-AAA9-3B3B1824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34" y="2897060"/>
            <a:ext cx="7886700" cy="1063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866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8853-BC8A-40E4-8D83-56DD3042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49" y="1186219"/>
            <a:ext cx="7886700" cy="5754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Мы команда </a:t>
            </a:r>
            <a:r>
              <a:rPr lang="en-US" i="1" dirty="0">
                <a:solidFill>
                  <a:schemeClr val="bg1"/>
                </a:solidFill>
              </a:rPr>
              <a:t>Mirror reflection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студенты кафедры АСУ ЛГТУ.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22212-6582-4521-91C5-6A4A97A3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51" y="0"/>
            <a:ext cx="5361089" cy="83051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Кто мы?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F20A40-9AC8-4F58-94FB-CD560913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" y="1711354"/>
            <a:ext cx="7449424" cy="49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EE67-1D8D-49AF-AFCC-36A61DB1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44" y="1429718"/>
            <a:ext cx="8515350" cy="49812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Наша цель помочь новым сотрудникам корпорации «РОСАТОМ» в получении информации о своей должности в комфортном для восприятия виде.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	Опытные же сотрудники могут отследить изменения, связанные с их должностью или должностями.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	Наш проект поможет оптимизировать процессы деятельности сотрудников, оперативно изменять алгоритм действий при внесении изменений в нормативы, ускорить внедрение в компании новых систем, преобразить взаимодействие сотрудников компании с бизнес-процессами.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E4BFA4-D5F9-4D60-8035-3CDD2857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105" y="171741"/>
            <a:ext cx="5361089" cy="1023924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Кому мы помогаем?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35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5B0CC1-86BC-4690-909F-278E787D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500"/>
            <a:ext cx="7886700" cy="4983964"/>
          </a:xfrm>
        </p:spPr>
        <p:txBody>
          <a:bodyPr>
            <a:normAutofit/>
          </a:bodyPr>
          <a:lstStyle/>
          <a:p>
            <a:pPr lvl="1" algn="just"/>
            <a:r>
              <a:rPr lang="ru-RU" sz="2000" dirty="0">
                <a:solidFill>
                  <a:schemeClr val="bg1"/>
                </a:solidFill>
              </a:rPr>
              <a:t>Повышенная трата времени на изучение документации (порядка одного месяца)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1" algn="just"/>
            <a:r>
              <a:rPr lang="ru-RU" sz="2000" dirty="0">
                <a:solidFill>
                  <a:schemeClr val="bg1"/>
                </a:solidFill>
              </a:rPr>
              <a:t>Экономические затраты, где ежегодная потеря средств может составлять до 1 млрд рублей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lvl="1" algn="just"/>
            <a:r>
              <a:rPr lang="ru-RU" sz="2000" dirty="0">
                <a:solidFill>
                  <a:schemeClr val="bg1"/>
                </a:solidFill>
              </a:rPr>
              <a:t>Опытные сотрудники сталкиваются с изменениями нормативов или руководств уже по факту исполнения документов или иных действий. В связи с чем, им приходится изучать проведенные изменения и переделывать часть выполненной работы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1" algn="just"/>
            <a:r>
              <a:rPr lang="ru-RU" sz="2000" dirty="0">
                <a:solidFill>
                  <a:schemeClr val="bg1"/>
                </a:solidFill>
              </a:rPr>
              <a:t>Внедрение новых систем, например электронный документооборот, в крупных организациях проходит со значительными затруднениями. Особенно в плане изучения дополнительных функций системы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F0918E-5820-4372-8660-A4952C68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1" y="169075"/>
            <a:ext cx="6040598" cy="10239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Проблематика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302A668-A5C4-4638-8274-B1E0D820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47" y="958245"/>
            <a:ext cx="7886700" cy="446719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Проблемы задачи планируется разрешить следующим образом: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Сотрудникам более не придётся искать информацию на отдельных источниках, вся она будет собрана на одном сервисе, это облегчает поиск документации.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Созданные одностраничные документы будут помогать сотрудникам быстрее находить КЛЮЧЕВУЮ информацию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что сократит время на ознакомление с документацией.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Опытным сотрудникам в личным кабинете будут приходить уведомления об изменениях в документации, что поможет быстрее изучить ОБНОВЛЁННУЮ информацию, а не перечитывать весь документ.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</a:rPr>
              <a:t>Каждая одностраничная документация будет связана со специальностями, которые в ней отражены. Например, в предложении «Назначение на должность </a:t>
            </a:r>
            <a:r>
              <a:rPr lang="ru-RU" sz="1800" u="sng" dirty="0">
                <a:solidFill>
                  <a:schemeClr val="bg1"/>
                </a:solidFill>
              </a:rPr>
              <a:t>коммерческого агента</a:t>
            </a:r>
            <a:r>
              <a:rPr lang="ru-RU" sz="1800" dirty="0">
                <a:solidFill>
                  <a:schemeClr val="bg1"/>
                </a:solidFill>
              </a:rPr>
              <a:t> и освобождение от нее производится приказом </a:t>
            </a:r>
            <a:r>
              <a:rPr lang="ru-RU" sz="1800" u="sng" dirty="0">
                <a:solidFill>
                  <a:schemeClr val="bg1"/>
                </a:solidFill>
              </a:rPr>
              <a:t>директора предприятия</a:t>
            </a:r>
            <a:r>
              <a:rPr lang="ru-RU" sz="1800" dirty="0">
                <a:solidFill>
                  <a:schemeClr val="bg1"/>
                </a:solidFill>
              </a:rPr>
              <a:t>.» программа будет находить две должности. В личном кабинете сотрудников данных специальностей будет отображаться одностраничный документ.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6E03B7-0D99-4897-A07C-FCB97766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21" y="0"/>
            <a:ext cx="6040598" cy="10239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Решение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39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55ED41-59D2-4119-BED7-2DD29C8E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" y="17092"/>
            <a:ext cx="7886700" cy="5554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Разработка макета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4163189-DA21-4CB7-A798-DB45B8CDF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86" y="572568"/>
            <a:ext cx="4263416" cy="6235893"/>
          </a:xfrm>
        </p:spPr>
      </p:pic>
    </p:spTree>
    <p:extLst>
      <p:ext uri="{BB962C8B-B14F-4D97-AF65-F5344CB8AC3E}">
        <p14:creationId xmlns:p14="http://schemas.microsoft.com/office/powerpoint/2010/main" val="41492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2689B2-10FB-4C4F-8081-2FF83CC1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27" y="1125885"/>
            <a:ext cx="7886700" cy="3530005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Внедрение легких для восприятия одностраничные схемы, основанные на ключевой информации собранной с помощью алгоритмов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а именно поиска ключевых слов в файле документации и последующий отбор информации по шаблону используя регулярные выражения.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ru-RU" sz="2000" dirty="0">
                <a:solidFill>
                  <a:schemeClr val="bg1"/>
                </a:solidFill>
              </a:rPr>
              <a:t>Для реализации задачи преобразования и выявления основной информации  были использованы следующие библиотеки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</a:t>
            </a:r>
            <a:r>
              <a:rPr lang="ru-RU" sz="2000" dirty="0">
                <a:solidFill>
                  <a:schemeClr val="bg1"/>
                </a:solidFill>
              </a:rPr>
              <a:t>:</a:t>
            </a:r>
          </a:p>
          <a:p>
            <a:pPr lvl="1" algn="just"/>
            <a:r>
              <a:rPr lang="en-US" sz="2000" dirty="0" err="1">
                <a:solidFill>
                  <a:schemeClr val="bg1"/>
                </a:solidFill>
              </a:rPr>
              <a:t>Striprtf</a:t>
            </a:r>
            <a:r>
              <a:rPr lang="en-US" sz="2000" dirty="0">
                <a:solidFill>
                  <a:schemeClr val="bg1"/>
                </a:solidFill>
              </a:rPr>
              <a:t> – </a:t>
            </a:r>
            <a:r>
              <a:rPr lang="ru-RU" sz="2000" dirty="0">
                <a:solidFill>
                  <a:schemeClr val="bg1"/>
                </a:solidFill>
              </a:rPr>
              <a:t>для </a:t>
            </a:r>
            <a:r>
              <a:rPr lang="ru-RU" sz="2000" dirty="0" err="1">
                <a:solidFill>
                  <a:schemeClr val="bg1"/>
                </a:solidFill>
              </a:rPr>
              <a:t>парсинга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.rtf </a:t>
            </a:r>
            <a:r>
              <a:rPr lang="ru-RU" sz="2000" dirty="0">
                <a:solidFill>
                  <a:schemeClr val="bg1"/>
                </a:solidFill>
              </a:rPr>
              <a:t>файлов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re </a:t>
            </a:r>
            <a:r>
              <a:rPr lang="ru-RU" sz="2000" dirty="0">
                <a:solidFill>
                  <a:schemeClr val="bg1"/>
                </a:solidFill>
              </a:rPr>
              <a:t>- для регулярных выражений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endParaRPr lang="ru-RU" sz="2000" dirty="0">
              <a:solidFill>
                <a:schemeClr val="bg1"/>
              </a:solidFill>
            </a:endParaRPr>
          </a:p>
          <a:p>
            <a:pPr lvl="1" algn="just"/>
            <a:r>
              <a:rPr lang="en-US" sz="2000" dirty="0">
                <a:solidFill>
                  <a:schemeClr val="bg1"/>
                </a:solidFill>
              </a:rPr>
              <a:t>json </a:t>
            </a:r>
            <a:r>
              <a:rPr lang="ru-RU" sz="2000" dirty="0">
                <a:solidFill>
                  <a:schemeClr val="bg1"/>
                </a:solidFill>
              </a:rPr>
              <a:t>- для </a:t>
            </a:r>
            <a:r>
              <a:rPr lang="ru-RU" sz="2000" dirty="0" err="1">
                <a:solidFill>
                  <a:schemeClr val="bg1"/>
                </a:solidFill>
              </a:rPr>
              <a:t>сериализации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algn="just">
              <a:buFontTx/>
              <a:buChar char="-"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8E7AEC5-4BB1-45D2-B20A-4917BF5C2810}"/>
              </a:ext>
            </a:extLst>
          </p:cNvPr>
          <p:cNvSpPr txBox="1">
            <a:spLocks/>
          </p:cNvSpPr>
          <p:nvPr/>
        </p:nvSpPr>
        <p:spPr>
          <a:xfrm>
            <a:off x="628650" y="4573761"/>
            <a:ext cx="7886700" cy="20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ru-RU" sz="2000" dirty="0">
                <a:solidFill>
                  <a:schemeClr val="bg1"/>
                </a:solidFill>
              </a:rPr>
              <a:t>Для реализации задачи генерации одностраничных файлов, был выбран фреймворк </a:t>
            </a:r>
            <a:r>
              <a:rPr lang="en-US" sz="2000" dirty="0" err="1">
                <a:solidFill>
                  <a:srgbClr val="CC0099"/>
                </a:solidFill>
              </a:rPr>
              <a:t>Symfony</a:t>
            </a:r>
            <a:r>
              <a:rPr lang="en-US" sz="2000" dirty="0">
                <a:solidFill>
                  <a:srgbClr val="CC0099"/>
                </a:solidFill>
              </a:rPr>
              <a:t>.</a:t>
            </a:r>
            <a:r>
              <a:rPr lang="ru-RU" sz="2000" dirty="0">
                <a:solidFill>
                  <a:srgbClr val="CC0099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640952-13BC-47C6-8287-51D78FA4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41" y="109581"/>
            <a:ext cx="6040598" cy="10239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BFBFF"/>
                </a:solidFill>
                <a:latin typeface="+mn-lt"/>
              </a:rPr>
              <a:t>Решение</a:t>
            </a:r>
            <a:endParaRPr lang="en-US" dirty="0">
              <a:solidFill>
                <a:srgbClr val="FBFB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56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AEC311-A859-4E98-868D-0DBCBD071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748" y="1359281"/>
            <a:ext cx="8554212" cy="1859407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ru-RU" sz="1600" dirty="0">
                <a:solidFill>
                  <a:schemeClr val="bg1"/>
                </a:solidFill>
              </a:rPr>
              <a:t>Список должностей</a:t>
            </a:r>
          </a:p>
          <a:p>
            <a:pPr algn="just">
              <a:buFontTx/>
              <a:buChar char="-"/>
            </a:pPr>
            <a:r>
              <a:rPr lang="ru-RU" sz="1600" dirty="0">
                <a:solidFill>
                  <a:schemeClr val="bg1"/>
                </a:solidFill>
              </a:rPr>
              <a:t>Поиск должностей производится двумя способами:</a:t>
            </a:r>
          </a:p>
          <a:p>
            <a:pPr lvl="1" algn="just"/>
            <a:r>
              <a:rPr lang="ru-RU" sz="1700" dirty="0">
                <a:solidFill>
                  <a:schemeClr val="bg1"/>
                </a:solidFill>
              </a:rPr>
              <a:t>Нормализация слов в каждом предложении, а затем поиск в полученном предложении ключевых слов и проверка на совпадение</a:t>
            </a:r>
            <a:r>
              <a:rPr lang="en-US" sz="1700" dirty="0">
                <a:solidFill>
                  <a:schemeClr val="bg1"/>
                </a:solidFill>
              </a:rPr>
              <a:t>;</a:t>
            </a:r>
            <a:endParaRPr lang="ru-RU" sz="1700" dirty="0">
              <a:solidFill>
                <a:schemeClr val="bg1"/>
              </a:solidFill>
            </a:endParaRPr>
          </a:p>
          <a:p>
            <a:pPr lvl="1" algn="just"/>
            <a:r>
              <a:rPr lang="ru-RU" sz="1600" dirty="0">
                <a:solidFill>
                  <a:schemeClr val="bg1"/>
                </a:solidFill>
              </a:rPr>
              <a:t>Без нормализации слов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</a:rPr>
              <a:t>	Далее составлялось множество из результатов поиска, на тот случай если они будут отличаться.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09AF44-A199-4C7B-AE8F-6C1995DC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6138"/>
            <a:ext cx="7886700" cy="10048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BFBFF"/>
                </a:solidFill>
              </a:rPr>
              <a:t>Создание алгоритма поиска ключевых слов в документе</a:t>
            </a:r>
            <a:endParaRPr lang="en-US" dirty="0">
              <a:solidFill>
                <a:srgbClr val="FBFB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6C771C-D3AD-4601-8E60-DBE0FD3E4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4626"/>
            <a:ext cx="9144000" cy="14479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906AC3-02D3-47F0-B2F8-6DF94B67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3579885"/>
            <a:ext cx="6496050" cy="1276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845FC3-D5A7-45BF-BCF5-3FF204A84037}"/>
              </a:ext>
            </a:extLst>
          </p:cNvPr>
          <p:cNvSpPr txBox="1"/>
          <p:nvPr/>
        </p:nvSpPr>
        <p:spPr>
          <a:xfrm>
            <a:off x="2293239" y="3233217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Входные данные: 013.</a:t>
            </a:r>
            <a:r>
              <a:rPr lang="en-US" dirty="0">
                <a:solidFill>
                  <a:schemeClr val="bg1"/>
                </a:solidFill>
              </a:rPr>
              <a:t>rtf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CF5A-2448-4B7D-ACDF-52507FAC86D6}"/>
              </a:ext>
            </a:extLst>
          </p:cNvPr>
          <p:cNvSpPr txBox="1"/>
          <p:nvPr/>
        </p:nvSpPr>
        <p:spPr>
          <a:xfrm>
            <a:off x="2293239" y="4797029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Результат:</a:t>
            </a:r>
          </a:p>
        </p:txBody>
      </p:sp>
    </p:spTree>
    <p:extLst>
      <p:ext uri="{BB962C8B-B14F-4D97-AF65-F5344CB8AC3E}">
        <p14:creationId xmlns:p14="http://schemas.microsoft.com/office/powerpoint/2010/main" val="352661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A297138-763F-4E7A-AB00-9D5C7E7E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733" y="835723"/>
            <a:ext cx="8642234" cy="238564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bg1"/>
                </a:solidFill>
              </a:rPr>
              <a:t>	С помощью алгоритмов питона, регулярных выражений, специальных библиотек (для считывания </a:t>
            </a:r>
            <a:r>
              <a:rPr lang="en-US" sz="2200" dirty="0">
                <a:solidFill>
                  <a:schemeClr val="bg1"/>
                </a:solidFill>
              </a:rPr>
              <a:t>.rtf </a:t>
            </a:r>
            <a:r>
              <a:rPr lang="ru-RU" sz="2200" dirty="0">
                <a:solidFill>
                  <a:schemeClr val="bg1"/>
                </a:solidFill>
              </a:rPr>
              <a:t>и его обработки) исходные данные были преобразованы в файл формата </a:t>
            </a:r>
            <a:r>
              <a:rPr lang="en-US" sz="2200" dirty="0">
                <a:solidFill>
                  <a:schemeClr val="bg1"/>
                </a:solidFill>
              </a:rPr>
              <a:t>.json. </a:t>
            </a:r>
            <a:r>
              <a:rPr lang="ru-RU" sz="2200" dirty="0">
                <a:solidFill>
                  <a:schemeClr val="bg1"/>
                </a:solidFill>
              </a:rPr>
              <a:t>	Данный файл отражает структуру текста, передав его на сервер приложения мы получим объекты описывающие нашу документацию. Для того, чтобы отобразить корректно данные в разработанном макете.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C000F4-D93B-47DB-8831-D27B2D56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7172"/>
            <a:ext cx="7886700" cy="55547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BFBFF"/>
                </a:solidFill>
              </a:rPr>
              <a:t>Создание механизма </a:t>
            </a:r>
            <a:r>
              <a:rPr lang="ru-RU" dirty="0" err="1">
                <a:solidFill>
                  <a:srgbClr val="FBFBFF"/>
                </a:solidFill>
              </a:rPr>
              <a:t>сериализации</a:t>
            </a:r>
            <a:endParaRPr lang="en-US" dirty="0">
              <a:solidFill>
                <a:srgbClr val="FBFB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CBA4DB-AFCB-45F4-AB0A-BA20AA06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" y="2564853"/>
            <a:ext cx="9078003" cy="41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459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Mirror Reflection</vt:lpstr>
      <vt:lpstr>Кто мы?</vt:lpstr>
      <vt:lpstr>Кому мы помогаем?</vt:lpstr>
      <vt:lpstr>Проблематика</vt:lpstr>
      <vt:lpstr>Решение</vt:lpstr>
      <vt:lpstr>Разработка макета</vt:lpstr>
      <vt:lpstr>Решение</vt:lpstr>
      <vt:lpstr>Создание алгоритма поиска ключевых слов в документе</vt:lpstr>
      <vt:lpstr>Создание механизма сериализации</vt:lpstr>
      <vt:lpstr>Экономический эффект</vt:lpstr>
      <vt:lpstr>Информация о реализации решения</vt:lpstr>
      <vt:lpstr>Масштабируемость решения </vt:lpstr>
      <vt:lpstr>Команда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Artem Rybin</cp:lastModifiedBy>
  <cp:revision>40</cp:revision>
  <dcterms:created xsi:type="dcterms:W3CDTF">2019-08-22T12:35:04Z</dcterms:created>
  <dcterms:modified xsi:type="dcterms:W3CDTF">2020-06-07T07:53:25Z</dcterms:modified>
</cp:coreProperties>
</file>