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679"/>
    <a:srgbClr val="FF4E5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 snapToGrid="0" snapToObjects="1">
      <p:cViewPr varScale="1">
        <p:scale>
          <a:sx n="69" d="100"/>
          <a:sy n="69" d="100"/>
        </p:scale>
        <p:origin x="11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1BC608-368E-D54F-B2D1-668599502B6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FF68D08-F6E3-7E44-8550-F49DF82C43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delt-g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469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+mn-lt"/>
              </a:rPr>
              <a:t>Temporary</a:t>
            </a:r>
            <a:br>
              <a:rPr lang="en-US" altLang="zh-CN" sz="4400" dirty="0" smtClean="0">
                <a:solidFill>
                  <a:schemeClr val="bg1"/>
                </a:solidFill>
                <a:latin typeface="+mn-lt"/>
              </a:rPr>
            </a:br>
            <a:r>
              <a:rPr lang="en-US" altLang="zh-CN" sz="4400" dirty="0" smtClean="0">
                <a:solidFill>
                  <a:schemeClr val="bg1"/>
                </a:solidFill>
                <a:latin typeface="+mn-lt"/>
              </a:rPr>
              <a:t>political map</a:t>
            </a:r>
            <a:r>
              <a:rPr lang="en-US" altLang="zh-CN" sz="4400" dirty="0" smtClean="0">
                <a:solidFill>
                  <a:schemeClr val="bg1"/>
                </a:solidFill>
              </a:rPr>
              <a:t/>
            </a:r>
            <a:br>
              <a:rPr lang="en-US" altLang="zh-CN" sz="4400" dirty="0" smtClean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</a:rPr>
              <a:t>- Watching our world </a:t>
            </a:r>
            <a:r>
              <a:rPr lang="en-US" altLang="zh-CN" sz="3200" dirty="0">
                <a:solidFill>
                  <a:schemeClr val="bg1"/>
                </a:solidFill>
              </a:rPr>
              <a:t>u</a:t>
            </a:r>
            <a:r>
              <a:rPr lang="en-US" altLang="zh-CN" sz="3200" dirty="0" smtClean="0">
                <a:solidFill>
                  <a:schemeClr val="bg1"/>
                </a:solidFill>
              </a:rPr>
              <a:t>nfold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CS</a:t>
            </a:r>
            <a:r>
              <a:rPr lang="en-US" altLang="zh-CN" sz="3200" dirty="0" smtClean="0">
                <a:solidFill>
                  <a:srgbClr val="FF6600"/>
                </a:solidFill>
              </a:rPr>
              <a:t>467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Project2</a:t>
            </a:r>
            <a:endParaRPr 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THANK YOU</a:t>
            </a:r>
            <a:r>
              <a:rPr lang="zh-CN" altLang="en-US" sz="8000" dirty="0"/>
              <a:t>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6600"/>
                </a:solidFill>
              </a:rPr>
              <a:t>CS467</a:t>
            </a:r>
            <a:r>
              <a:rPr lang="zh-CN" altLang="en-US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</a:rPr>
              <a:t>PROJECT2</a:t>
            </a:r>
            <a:r>
              <a:rPr lang="zh-CN" altLang="en-US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</a:rPr>
              <a:t>–</a:t>
            </a:r>
            <a:r>
              <a:rPr lang="zh-CN" altLang="en-US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</a:rPr>
              <a:t>Temporary political </a:t>
            </a:r>
            <a:r>
              <a:rPr lang="en-US" altLang="zh-CN" dirty="0">
                <a:solidFill>
                  <a:srgbClr val="FF6600"/>
                </a:solidFill>
              </a:rPr>
              <a:t>map</a:t>
            </a:r>
            <a:r>
              <a:rPr lang="zh-CN" altLang="en-US" dirty="0" smtClean="0">
                <a:solidFill>
                  <a:srgbClr val="FF6600"/>
                </a:solidFill>
              </a:rPr>
              <a:t> 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Team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members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4152" y="1930735"/>
            <a:ext cx="6945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r>
              <a:rPr lang="en-US" sz="3200" dirty="0" err="1" smtClean="0">
                <a:cs typeface="Times New Roman"/>
              </a:rPr>
              <a:t>Panindra</a:t>
            </a:r>
            <a:r>
              <a:rPr lang="zh-CN" alt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Tumkur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Seetharamu</a:t>
            </a:r>
            <a:r>
              <a:rPr lang="en-US" sz="3200" dirty="0" smtClean="0">
                <a:cs typeface="Times New Roman"/>
              </a:rPr>
              <a:t> 		</a:t>
            </a:r>
            <a:br>
              <a:rPr lang="en-US" sz="3200" dirty="0" smtClean="0">
                <a:cs typeface="Times New Roman"/>
              </a:rPr>
            </a:br>
            <a:r>
              <a:rPr lang="en-US" sz="3200" dirty="0" err="1" smtClean="0">
                <a:cs typeface="Times New Roman"/>
              </a:rPr>
              <a:t>Shubhanshu</a:t>
            </a:r>
            <a:r>
              <a:rPr lang="zh-CN" altLang="en-US" sz="3200" dirty="0" smtClean="0">
                <a:cs typeface="Times New Roman"/>
              </a:rPr>
              <a:t> </a:t>
            </a:r>
            <a:r>
              <a:rPr lang="en-US" sz="3200" dirty="0" smtClean="0">
                <a:cs typeface="Times New Roman"/>
              </a:rPr>
              <a:t>Mishra </a:t>
            </a:r>
          </a:p>
          <a:p>
            <a:pPr algn="ctr"/>
            <a:r>
              <a:rPr lang="en-US" sz="3200" dirty="0" smtClean="0">
                <a:cs typeface="Times New Roman"/>
              </a:rPr>
              <a:t>Xiaodan</a:t>
            </a:r>
            <a:r>
              <a:rPr lang="zh-CN" altLang="en-US" sz="3200" dirty="0" smtClean="0">
                <a:cs typeface="Times New Roman"/>
              </a:rPr>
              <a:t> </a:t>
            </a:r>
            <a:r>
              <a:rPr lang="en-US" altLang="zh-CN" sz="3200" dirty="0" smtClean="0">
                <a:cs typeface="Times New Roman"/>
              </a:rPr>
              <a:t>Zhang</a:t>
            </a:r>
            <a:endParaRPr lang="en-US" sz="3200" dirty="0" smtClean="0"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Research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4152" y="1930735"/>
            <a:ext cx="69458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events happened between politically significant countries during a specific time period?</a:t>
            </a:r>
          </a:p>
          <a:p>
            <a:endParaRPr lang="en-US" altLang="zh-CN" sz="2400" dirty="0" smtClean="0"/>
          </a:p>
          <a:p>
            <a:pPr marL="457200" indent="-457200">
              <a:buFont typeface="Arial"/>
              <a:buChar char="•"/>
            </a:pPr>
            <a:r>
              <a:rPr lang="en-US" altLang="zh-CN" sz="2400" dirty="0" smtClean="0"/>
              <a:t>How are the associations or relationships </a:t>
            </a:r>
            <a:r>
              <a:rPr lang="en-US" altLang="zh-CN" sz="2400" dirty="0" smtClean="0"/>
              <a:t>across 4 categorie</a:t>
            </a:r>
            <a:r>
              <a:rPr lang="en-US" altLang="zh-CN" sz="2400" dirty="0" smtClean="0"/>
              <a:t>s (Verbal Cooperation/Conflict and Material Cooperation/Conflict) of the selected country with other </a:t>
            </a:r>
            <a:r>
              <a:rPr lang="en-US" altLang="zh-CN" sz="2400" dirty="0" smtClean="0"/>
              <a:t>countries?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86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motivation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1720" y="1749325"/>
            <a:ext cx="701677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Understand the relationships between politically significant countries in the world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Find how the relationships between these countries change over time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Promote peace by building technology that helps people better understand each other</a:t>
            </a:r>
          </a:p>
          <a:p>
            <a:r>
              <a:rPr lang="en-US" sz="1400" dirty="0" smtClean="0">
                <a:latin typeface="Arial"/>
                <a:cs typeface="Arial"/>
              </a:rPr>
              <a:t> 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0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Intended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audience</a:t>
            </a:r>
            <a:endParaRPr lang="en-US" altLang="zh-C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2615" y="1749325"/>
            <a:ext cx="68940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People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 interested in political analysis between countries in the world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People who want to promote peace and decrease world conflict between countries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People who like to study history, military and politics</a:t>
            </a:r>
          </a:p>
        </p:txBody>
      </p:sp>
    </p:spTree>
    <p:extLst>
      <p:ext uri="{BB962C8B-B14F-4D97-AF65-F5344CB8AC3E}">
        <p14:creationId xmlns:p14="http://schemas.microsoft.com/office/powerpoint/2010/main" val="4122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 smtClean="0"/>
              <a:t>Data source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2614" y="1749325"/>
            <a:ext cx="7255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Global Database of Events, Language, and Tone </a:t>
            </a:r>
            <a:r>
              <a:rPr lang="en-US" sz="2000" dirty="0"/>
              <a:t>(GDELT Project) (http://</a:t>
            </a:r>
            <a:r>
              <a:rPr lang="en-US" sz="2000" dirty="0" err="1"/>
              <a:t>gdeltproject.org</a:t>
            </a:r>
            <a:r>
              <a:rPr lang="en-US" sz="2000" dirty="0"/>
              <a:t>/) is an initiative to construct a catalog of human societal-scale behavior and beliefs across all countries of the world, connecting every person, organization, location, count, theme, news source, and event across the planet into a single massive network that captures what's happening around the world, what its context is and who's involved, and how the world is feeling about it, every single </a:t>
            </a:r>
            <a:r>
              <a:rPr lang="en-US" sz="2000" dirty="0" smtClean="0"/>
              <a:t>day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Fields we use: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Year, Actor1Geo_CountryCode, Actor2Geo_CountryCode</a:t>
            </a:r>
            <a:r>
              <a:rPr lang="en-US" sz="2000" dirty="0"/>
              <a:t>, </a:t>
            </a:r>
            <a:r>
              <a:rPr lang="en-US" sz="2000" dirty="0" err="1" smtClean="0"/>
              <a:t>QuadClass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62615" y="6298743"/>
            <a:ext cx="6264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https://</a:t>
            </a:r>
            <a:r>
              <a:rPr lang="en-US" sz="1400" dirty="0" err="1"/>
              <a:t>bigquery.cloud.google.com</a:t>
            </a:r>
            <a:r>
              <a:rPr lang="en-US" sz="1400" dirty="0"/>
              <a:t>/table/</a:t>
            </a:r>
            <a:r>
              <a:rPr lang="en-US" sz="1400" dirty="0" err="1"/>
              <a:t>gdelt-bq:full.events?pli</a:t>
            </a:r>
            <a:r>
              <a:rPr lang="en-US" sz="1400" dirty="0"/>
              <a:t>=1 </a:t>
            </a:r>
          </a:p>
        </p:txBody>
      </p:sp>
    </p:spTree>
    <p:extLst>
      <p:ext uri="{BB962C8B-B14F-4D97-AF65-F5344CB8AC3E}">
        <p14:creationId xmlns:p14="http://schemas.microsoft.com/office/powerpoint/2010/main" val="5640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0" y="177800"/>
            <a:ext cx="8966200" cy="5102255"/>
            <a:chOff x="0" y="177800"/>
            <a:chExt cx="8966200" cy="5102255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177800"/>
              <a:ext cx="8966200" cy="5102255"/>
              <a:chOff x="0" y="177800"/>
              <a:chExt cx="8966200" cy="510225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0" y="177800"/>
                <a:ext cx="8966200" cy="5102255"/>
                <a:chOff x="0" y="355600"/>
                <a:chExt cx="8966200" cy="5102255"/>
              </a:xfrm>
            </p:grpSpPr>
            <p:pic>
              <p:nvPicPr>
                <p:cNvPr id="4" name="Picture 3" descr="Screen Shot 2014-10-18 at 8.11.45 PM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8966200" cy="4868133"/>
                </a:xfrm>
                <a:prstGeom prst="rect">
                  <a:avLst/>
                </a:prstGeom>
              </p:spPr>
            </p:pic>
            <p:grpSp>
              <p:nvGrpSpPr>
                <p:cNvPr id="20" name="Group 19"/>
                <p:cNvGrpSpPr/>
                <p:nvPr/>
              </p:nvGrpSpPr>
              <p:grpSpPr>
                <a:xfrm>
                  <a:off x="558800" y="4753833"/>
                  <a:ext cx="8089900" cy="704022"/>
                  <a:chOff x="558800" y="4753833"/>
                  <a:chExt cx="8089900" cy="704022"/>
                </a:xfrm>
              </p:grpSpPr>
              <p:sp>
                <p:nvSpPr>
                  <p:cNvPr id="8" name="Action Button: Forward or Next 7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558800" y="4753833"/>
                    <a:ext cx="508000" cy="469900"/>
                  </a:xfrm>
                  <a:prstGeom prst="actionButtonForwardNex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1066800" y="4988783"/>
                    <a:ext cx="739525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09600" y="5257800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1980</a:t>
                    </a:r>
                    <a:endParaRPr lang="en-US" sz="700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669175" y="5257800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1999</a:t>
                    </a:r>
                    <a:endParaRPr lang="en-US" sz="700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4864100" y="4753833"/>
                    <a:ext cx="76200" cy="4699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258850" y="5257800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2014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93700" y="2767340"/>
                <a:ext cx="1159584" cy="1540312"/>
                <a:chOff x="393700" y="2767340"/>
                <a:chExt cx="1159584" cy="154031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93700" y="3201268"/>
                  <a:ext cx="1159584" cy="253916"/>
                  <a:chOff x="393700" y="3143250"/>
                  <a:chExt cx="1159584" cy="253916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393700" y="3159755"/>
                    <a:ext cx="228600" cy="228600"/>
                  </a:xfrm>
                  <a:prstGeom prst="rect">
                    <a:avLst/>
                  </a:prstGeom>
                  <a:solidFill>
                    <a:srgbClr val="66B679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35000" y="3143250"/>
                    <a:ext cx="91828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Cooperation</a:t>
                    </a:r>
                    <a:endParaRPr lang="en-US" sz="105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3700" y="2767340"/>
                  <a:ext cx="966873" cy="261610"/>
                  <a:chOff x="393700" y="3143250"/>
                  <a:chExt cx="966873" cy="261610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93700" y="3159755"/>
                    <a:ext cx="228600" cy="228600"/>
                  </a:xfrm>
                  <a:prstGeom prst="rect">
                    <a:avLst/>
                  </a:prstGeom>
                  <a:solidFill>
                    <a:srgbClr val="FF4E5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35000" y="3143250"/>
                    <a:ext cx="7255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Conflicts</a:t>
                    </a:r>
                    <a:endParaRPr lang="en-US" sz="105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3700" y="3627502"/>
                  <a:ext cx="949979" cy="253916"/>
                  <a:chOff x="393700" y="3143250"/>
                  <a:chExt cx="949979" cy="253916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393700" y="3159755"/>
                    <a:ext cx="228600" cy="2286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000" y="3143250"/>
                    <a:ext cx="708679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Selected</a:t>
                    </a: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393700" y="4053736"/>
                  <a:ext cx="919932" cy="253916"/>
                  <a:chOff x="393700" y="3143250"/>
                  <a:chExt cx="919932" cy="253916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393700" y="3159755"/>
                    <a:ext cx="228600" cy="2286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35000" y="3143250"/>
                    <a:ext cx="67863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No Data</a:t>
                    </a:r>
                  </a:p>
                </p:txBody>
              </p:sp>
            </p:grpSp>
          </p:grpSp>
        </p:grpSp>
        <p:sp>
          <p:nvSpPr>
            <p:cNvPr id="6" name="TextBox 5"/>
            <p:cNvSpPr txBox="1"/>
            <p:nvPr/>
          </p:nvSpPr>
          <p:spPr>
            <a:xfrm>
              <a:off x="2768600" y="1346200"/>
              <a:ext cx="3429000" cy="36933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Search Country  …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200" y="5531006"/>
            <a:ext cx="63273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Either search or click on the country to see its relation with other countries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Click on the play button to see the evolution across years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ove the slider to focus on a given year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opacity of the color indicates the number of events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Countries with similar relations with US tend to get clustered together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531006"/>
            <a:ext cx="232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Concepts used: </a:t>
            </a:r>
            <a:r>
              <a:rPr lang="en-US" sz="1200" dirty="0" smtClean="0"/>
              <a:t>Overview, Detail, Color Scheme,</a:t>
            </a:r>
          </a:p>
          <a:p>
            <a:pPr algn="r"/>
            <a:r>
              <a:rPr lang="en-US" sz="1200" dirty="0" smtClean="0"/>
              <a:t> Map concepts with edges, nodes and districts.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755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0" y="5531006"/>
            <a:ext cx="232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Concepts used: </a:t>
            </a:r>
            <a:r>
              <a:rPr lang="en-US" sz="1200" dirty="0" smtClean="0"/>
              <a:t>Overview, Detail, Color Scheme,</a:t>
            </a:r>
          </a:p>
          <a:p>
            <a:pPr algn="r"/>
            <a:r>
              <a:rPr lang="en-US" sz="1200" dirty="0" smtClean="0"/>
              <a:t> Map concepts with edges, nodes and districts. </a:t>
            </a:r>
            <a:endParaRPr lang="en-US" sz="1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0" y="177800"/>
            <a:ext cx="8966200" cy="5102255"/>
            <a:chOff x="0" y="177800"/>
            <a:chExt cx="8966200" cy="5102255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177800"/>
              <a:ext cx="8966200" cy="5102255"/>
              <a:chOff x="0" y="177800"/>
              <a:chExt cx="8966200" cy="51022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0" y="177800"/>
                <a:ext cx="8966200" cy="5102255"/>
                <a:chOff x="0" y="177800"/>
                <a:chExt cx="8966200" cy="510225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0" y="177800"/>
                  <a:ext cx="8966200" cy="5102255"/>
                  <a:chOff x="0" y="355600"/>
                  <a:chExt cx="8966200" cy="5102255"/>
                </a:xfrm>
              </p:grpSpPr>
              <p:pic>
                <p:nvPicPr>
                  <p:cNvPr id="32" name="Picture 31" descr="Screen Shot 2014-10-18 at 8.11.45 PM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355600"/>
                    <a:ext cx="8966200" cy="4868133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58800" y="4753833"/>
                    <a:ext cx="8089900" cy="704022"/>
                    <a:chOff x="558800" y="4753833"/>
                    <a:chExt cx="8089900" cy="704022"/>
                  </a:xfrm>
                </p:grpSpPr>
                <p:sp>
                  <p:nvSpPr>
                    <p:cNvPr id="34" name="Action Button: Forward or Next 33">
                      <a:hlinkClick r:id="" action="ppaction://noaction" highlightClick="1"/>
                    </p:cNvPr>
                    <p:cNvSpPr/>
                    <p:nvPr/>
                  </p:nvSpPr>
                  <p:spPr>
                    <a:xfrm>
                      <a:off x="558800" y="4753833"/>
                      <a:ext cx="508000" cy="469900"/>
                    </a:xfrm>
                    <a:prstGeom prst="actionButtonForwardNex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1066800" y="4988783"/>
                      <a:ext cx="739525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609600" y="5257800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1980</a:t>
                      </a:r>
                      <a:endParaRPr lang="en-US" sz="700" dirty="0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669175" y="5257800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1999</a:t>
                      </a:r>
                      <a:endParaRPr lang="en-US" sz="700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864100" y="4753833"/>
                      <a:ext cx="76200" cy="4699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8258850" y="5257800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2014</a:t>
                      </a:r>
                      <a:endParaRPr lang="en-US" sz="700" dirty="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93700" y="2767340"/>
                  <a:ext cx="1159584" cy="1540312"/>
                  <a:chOff x="393700" y="2767340"/>
                  <a:chExt cx="1159584" cy="1540312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393700" y="3201268"/>
                    <a:ext cx="1159584" cy="253916"/>
                    <a:chOff x="393700" y="3143250"/>
                    <a:chExt cx="1159584" cy="253916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93700" y="3159755"/>
                      <a:ext cx="228600" cy="228600"/>
                    </a:xfrm>
                    <a:prstGeom prst="rect">
                      <a:avLst/>
                    </a:prstGeom>
                    <a:solidFill>
                      <a:srgbClr val="66B679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635000" y="3143250"/>
                      <a:ext cx="91828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 smtClean="0"/>
                        <a:t>Cooperation</a:t>
                      </a:r>
                      <a:endParaRPr lang="en-US" sz="1050" dirty="0"/>
                    </a:p>
                  </p:txBody>
                </p: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93700" y="2767340"/>
                    <a:ext cx="966873" cy="261610"/>
                    <a:chOff x="393700" y="3143250"/>
                    <a:chExt cx="966873" cy="261610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3700" y="3159755"/>
                      <a:ext cx="228600" cy="228600"/>
                    </a:xfrm>
                    <a:prstGeom prst="rect">
                      <a:avLst/>
                    </a:prstGeom>
                    <a:solidFill>
                      <a:srgbClr val="FF4E52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35000" y="3143250"/>
                      <a:ext cx="7255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 smtClean="0"/>
                        <a:t>Conflicts</a:t>
                      </a:r>
                      <a:endParaRPr lang="en-US" sz="1050" dirty="0"/>
                    </a:p>
                  </p:txBody>
                </p: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93700" y="3627502"/>
                    <a:ext cx="949979" cy="253916"/>
                    <a:chOff x="393700" y="3143250"/>
                    <a:chExt cx="949979" cy="253916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93700" y="3159755"/>
                      <a:ext cx="228600" cy="2286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635000" y="3143250"/>
                      <a:ext cx="7086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 smtClean="0"/>
                        <a:t>Selected</a:t>
                      </a: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93700" y="4053736"/>
                    <a:ext cx="919932" cy="253916"/>
                    <a:chOff x="393700" y="3143250"/>
                    <a:chExt cx="919932" cy="25391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93700" y="3159755"/>
                      <a:ext cx="228600" cy="2286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35000" y="3143250"/>
                      <a:ext cx="67863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 smtClean="0"/>
                        <a:t>No Data</a:t>
                      </a:r>
                    </a:p>
                  </p:txBody>
                </p:sp>
              </p:grp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2768600" y="1346200"/>
                <a:ext cx="3429000" cy="369332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Search Country  …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00800" y="1485900"/>
              <a:ext cx="1270000" cy="635000"/>
              <a:chOff x="6400800" y="1485900"/>
              <a:chExt cx="1270000" cy="635000"/>
            </a:xfrm>
          </p:grpSpPr>
          <p:sp>
            <p:nvSpPr>
              <p:cNvPr id="3" name="Rectangular Callout 2"/>
              <p:cNvSpPr/>
              <p:nvPr/>
            </p:nvSpPr>
            <p:spPr>
              <a:xfrm>
                <a:off x="6400800" y="1485900"/>
                <a:ext cx="1270000" cy="635000"/>
              </a:xfrm>
              <a:prstGeom prst="wedgeRectCallout">
                <a:avLst>
                  <a:gd name="adj1" fmla="val -46833"/>
                  <a:gd name="adj2" fmla="val 67628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00800" y="1485900"/>
                <a:ext cx="1193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Russia</a:t>
                </a:r>
                <a:r>
                  <a:rPr lang="en-US" sz="600" b="1" dirty="0"/>
                  <a:t> </a:t>
                </a:r>
                <a:r>
                  <a:rPr lang="en-US" sz="600" b="1" dirty="0" smtClean="0"/>
                  <a:t>(1999)</a:t>
                </a:r>
              </a:p>
              <a:p>
                <a:r>
                  <a:rPr lang="en-US" sz="600" dirty="0" smtClean="0"/>
                  <a:t>Verbal Cooperation: 20019</a:t>
                </a:r>
                <a:endParaRPr lang="en-US" sz="600" dirty="0"/>
              </a:p>
              <a:p>
                <a:r>
                  <a:rPr lang="en-US" sz="600" dirty="0" smtClean="0"/>
                  <a:t>Material Cooperation</a:t>
                </a:r>
                <a:r>
                  <a:rPr lang="en-US" sz="600" dirty="0"/>
                  <a:t>: </a:t>
                </a:r>
                <a:r>
                  <a:rPr lang="en-US" sz="600" dirty="0" smtClean="0"/>
                  <a:t>4003</a:t>
                </a:r>
              </a:p>
              <a:p>
                <a:r>
                  <a:rPr lang="en-US" sz="600" dirty="0"/>
                  <a:t>Verbal </a:t>
                </a:r>
                <a:r>
                  <a:rPr lang="en-US" sz="600" dirty="0" smtClean="0"/>
                  <a:t>Conflict: 1345</a:t>
                </a:r>
                <a:endParaRPr lang="en-US" sz="600" dirty="0"/>
              </a:p>
              <a:p>
                <a:r>
                  <a:rPr lang="en-US" sz="600" dirty="0" smtClean="0"/>
                  <a:t>Material Conflict: 30134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03201" y="5531006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Mouse-over: Display the detail of the four events statistics of </a:t>
            </a:r>
            <a:r>
              <a:rPr lang="en-US" sz="1400" dirty="0" smtClean="0"/>
              <a:t>country </a:t>
            </a:r>
            <a:r>
              <a:rPr lang="en-US" sz="1400" dirty="0" err="1" smtClean="0"/>
              <a:t>v.s</a:t>
            </a:r>
            <a:r>
              <a:rPr lang="en-US" sz="1400" dirty="0" smtClean="0"/>
              <a:t>. the selected country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opacity of the color indicates the number of events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Countries with similar relations with US tend to get clustered together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690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Tools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analysis</a:t>
            </a:r>
            <a:endParaRPr lang="en-US" altLang="zh-C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2615" y="1749325"/>
            <a:ext cx="68940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Tools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400" dirty="0" smtClean="0"/>
              <a:t>Google </a:t>
            </a:r>
            <a:r>
              <a:rPr lang="en-US" altLang="zh-CN" sz="2400" dirty="0" err="1" smtClean="0"/>
              <a:t>BigQuery</a:t>
            </a:r>
            <a:r>
              <a:rPr lang="en-US" altLang="zh-CN" sz="2400" dirty="0" smtClean="0"/>
              <a:t> for querying and extracting data from the entire quarter-billion-record GDELT Event Database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400" dirty="0"/>
              <a:t>D3</a:t>
            </a:r>
            <a:r>
              <a:rPr lang="zh-CN" altLang="en-US" sz="2400" dirty="0"/>
              <a:t> </a:t>
            </a:r>
            <a:r>
              <a:rPr lang="en-US" altLang="zh-CN" sz="2400" dirty="0"/>
              <a:t>for data </a:t>
            </a:r>
            <a:r>
              <a:rPr lang="en-US" altLang="zh-CN" sz="2400" dirty="0" smtClean="0"/>
              <a:t>visualization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Analysis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Use Python to clean and group data extracted from GDELT data 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311</TotalTime>
  <Words>447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黑体</vt:lpstr>
      <vt:lpstr>Arial</vt:lpstr>
      <vt:lpstr>Arial Black</vt:lpstr>
      <vt:lpstr>Times New Roman</vt:lpstr>
      <vt:lpstr>Essential</vt:lpstr>
      <vt:lpstr>Temporary political map - Watching our world unfold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Strike </dc:title>
  <dc:creator>Xiaodan Zhang</dc:creator>
  <cp:lastModifiedBy>Shubhanshu Mishra</cp:lastModifiedBy>
  <cp:revision>74</cp:revision>
  <dcterms:created xsi:type="dcterms:W3CDTF">2014-10-15T23:18:35Z</dcterms:created>
  <dcterms:modified xsi:type="dcterms:W3CDTF">2014-10-19T01:48:58Z</dcterms:modified>
</cp:coreProperties>
</file>