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495" r:id="rId3"/>
    <p:sldId id="504" r:id="rId4"/>
    <p:sldId id="505" r:id="rId5"/>
    <p:sldId id="506" r:id="rId6"/>
    <p:sldId id="503" r:id="rId7"/>
    <p:sldId id="497" r:id="rId8"/>
    <p:sldId id="496" r:id="rId9"/>
    <p:sldId id="498" r:id="rId10"/>
    <p:sldId id="500" r:id="rId11"/>
    <p:sldId id="499" r:id="rId12"/>
    <p:sldId id="501" r:id="rId13"/>
    <p:sldId id="502" r:id="rId14"/>
    <p:sldId id="507" r:id="rId15"/>
    <p:sldId id="528" r:id="rId16"/>
    <p:sldId id="527" r:id="rId17"/>
    <p:sldId id="520" r:id="rId18"/>
    <p:sldId id="521" r:id="rId19"/>
    <p:sldId id="522" r:id="rId20"/>
    <p:sldId id="532" r:id="rId21"/>
    <p:sldId id="523" r:id="rId22"/>
    <p:sldId id="530" r:id="rId23"/>
    <p:sldId id="529" r:id="rId24"/>
    <p:sldId id="524" r:id="rId25"/>
    <p:sldId id="525" r:id="rId26"/>
    <p:sldId id="531" r:id="rId27"/>
    <p:sldId id="526" r:id="rId28"/>
    <p:sldId id="533" r:id="rId29"/>
    <p:sldId id="512" r:id="rId30"/>
    <p:sldId id="515" r:id="rId31"/>
    <p:sldId id="516" r:id="rId32"/>
    <p:sldId id="517" r:id="rId33"/>
    <p:sldId id="534" r:id="rId34"/>
    <p:sldId id="535" r:id="rId35"/>
    <p:sldId id="539" r:id="rId36"/>
    <p:sldId id="536" r:id="rId37"/>
    <p:sldId id="537" r:id="rId38"/>
    <p:sldId id="538" r:id="rId39"/>
    <p:sldId id="540" r:id="rId40"/>
    <p:sldId id="541" r:id="rId41"/>
    <p:sldId id="542" r:id="rId42"/>
  </p:sldIdLst>
  <p:sldSz cx="12192000" cy="6858000"/>
  <p:notesSz cx="10234613" cy="70993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71" autoAdjust="0"/>
    <p:restoredTop sz="94660"/>
  </p:normalViewPr>
  <p:slideViewPr>
    <p:cSldViewPr>
      <p:cViewPr varScale="1">
        <p:scale>
          <a:sx n="71" d="100"/>
          <a:sy n="71" d="100"/>
        </p:scale>
        <p:origin x="86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435475" cy="3556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797550" y="0"/>
            <a:ext cx="4435475" cy="355600"/>
          </a:xfrm>
          <a:prstGeom prst="rect">
            <a:avLst/>
          </a:prstGeom>
        </p:spPr>
        <p:txBody>
          <a:bodyPr vert="horz" lIns="91440" tIns="45720" rIns="91440" bIns="45720" rtlCol="0"/>
          <a:lstStyle>
            <a:lvl1pPr algn="r">
              <a:defRPr sz="1200"/>
            </a:lvl1pPr>
          </a:lstStyle>
          <a:p>
            <a:fld id="{C0ABBD24-5418-4C33-AB00-E5AD0CBFEC0B}" type="datetimeFigureOut">
              <a:rPr lang="es-ES" smtClean="0"/>
              <a:t>18/04/2021</a:t>
            </a:fld>
            <a:endParaRPr lang="es-ES"/>
          </a:p>
        </p:txBody>
      </p:sp>
      <p:sp>
        <p:nvSpPr>
          <p:cNvPr id="4" name="Marcador de imagen de diapositiva 3"/>
          <p:cNvSpPr>
            <a:spLocks noGrp="1" noRot="1" noChangeAspect="1"/>
          </p:cNvSpPr>
          <p:nvPr>
            <p:ph type="sldImg" idx="2"/>
          </p:nvPr>
        </p:nvSpPr>
        <p:spPr>
          <a:xfrm>
            <a:off x="2987675" y="887413"/>
            <a:ext cx="4259263" cy="2395537"/>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023938" y="3416300"/>
            <a:ext cx="8186737" cy="2795588"/>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6743700"/>
            <a:ext cx="4435475" cy="3556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797550" y="6743700"/>
            <a:ext cx="4435475" cy="355600"/>
          </a:xfrm>
          <a:prstGeom prst="rect">
            <a:avLst/>
          </a:prstGeom>
        </p:spPr>
        <p:txBody>
          <a:bodyPr vert="horz" lIns="91440" tIns="45720" rIns="91440" bIns="45720" rtlCol="0" anchor="b"/>
          <a:lstStyle>
            <a:lvl1pPr algn="r">
              <a:defRPr sz="1200"/>
            </a:lvl1pPr>
          </a:lstStyle>
          <a:p>
            <a:fld id="{E815AD74-C417-428A-8CD0-89477447DB63}" type="slidenum">
              <a:rPr lang="es-ES" smtClean="0"/>
              <a:t>‹Nº›</a:t>
            </a:fld>
            <a:endParaRPr lang="es-ES"/>
          </a:p>
        </p:txBody>
      </p:sp>
    </p:spTree>
    <p:extLst>
      <p:ext uri="{BB962C8B-B14F-4D97-AF65-F5344CB8AC3E}">
        <p14:creationId xmlns:p14="http://schemas.microsoft.com/office/powerpoint/2010/main" val="1777978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462" y="165938"/>
            <a:ext cx="12218924" cy="697230"/>
          </a:xfrm>
          <a:prstGeom prst="rect">
            <a:avLst/>
          </a:prstGeom>
        </p:spPr>
        <p:txBody>
          <a:bodyPr wrap="square" lIns="0" tIns="0" rIns="0" bIns="0">
            <a:spAutoFit/>
          </a:bodyPr>
          <a:lstStyle>
            <a:lvl1pPr>
              <a:defRPr sz="4400" b="0" i="0" u="heavy">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chemeClr val="tx1"/>
                </a:solidFill>
                <a:latin typeface="Calibri Light"/>
                <a:cs typeface="Calibri Light"/>
              </a:defRPr>
            </a:lvl1pPr>
          </a:lstStyle>
          <a:p>
            <a:endParaRPr dirty="0"/>
          </a:p>
        </p:txBody>
      </p:sp>
      <p:sp>
        <p:nvSpPr>
          <p:cNvPr id="3" name="Holder 3"/>
          <p:cNvSpPr>
            <a:spLocks noGrp="1"/>
          </p:cNvSpPr>
          <p:nvPr>
            <p:ph type="body" idx="1"/>
          </p:nvPr>
        </p:nvSpPr>
        <p:spPr/>
        <p:txBody>
          <a:bodyPr lIns="0" tIns="0" rIns="0" bIns="0"/>
          <a:lstStyle>
            <a:lvl1pPr>
              <a:defRPr sz="4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4/18/2021</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4/18/2021</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4/18/2021</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dirty="0" smtClean="0"/>
              <a:t>Haga clic para modificar el estilo de título del patrón</a:t>
            </a:r>
            <a:endParaRPr lang="es-ES"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C63ACCAC-8F93-4A33-9FB4-CDAA6AE3BDD0}" type="datetimeFigureOut">
              <a:rPr lang="es-ES" smtClean="0"/>
              <a:t>18/04/2021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3441E1C-8270-489B-8A79-632987D1C15E}" type="slidenum">
              <a:rPr lang="es-ES" smtClean="0"/>
              <a:t>‹Nº›</a:t>
            </a:fld>
            <a:endParaRPr lang="es-ES"/>
          </a:p>
        </p:txBody>
      </p:sp>
      <p:cxnSp>
        <p:nvCxnSpPr>
          <p:cNvPr id="10" name="Conector recto 9"/>
          <p:cNvCxnSpPr/>
          <p:nvPr userDrawn="1"/>
        </p:nvCxnSpPr>
        <p:spPr>
          <a:xfrm>
            <a:off x="0" y="919157"/>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704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462" y="165938"/>
            <a:ext cx="12218924" cy="697230"/>
          </a:xfrm>
          <a:prstGeom prst="rect">
            <a:avLst/>
          </a:prstGeom>
        </p:spPr>
        <p:txBody>
          <a:bodyPr wrap="square" lIns="0" tIns="0" rIns="0" bIns="0">
            <a:spAutoFit/>
          </a:bodyPr>
          <a:lstStyle>
            <a:lvl1pPr>
              <a:defRPr sz="4400" b="0" i="0" u="heavy">
                <a:solidFill>
                  <a:schemeClr val="tx1"/>
                </a:solidFill>
                <a:latin typeface="Calibri Light"/>
                <a:cs typeface="Calibri Light"/>
              </a:defRPr>
            </a:lvl1pPr>
          </a:lstStyle>
          <a:p>
            <a:endParaRPr dirty="0"/>
          </a:p>
        </p:txBody>
      </p:sp>
      <p:sp>
        <p:nvSpPr>
          <p:cNvPr id="3" name="Holder 3"/>
          <p:cNvSpPr>
            <a:spLocks noGrp="1"/>
          </p:cNvSpPr>
          <p:nvPr>
            <p:ph type="body" idx="1"/>
          </p:nvPr>
        </p:nvSpPr>
        <p:spPr>
          <a:xfrm>
            <a:off x="1726691" y="1905851"/>
            <a:ext cx="8738616" cy="212344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4/18/2021</a:t>
            </a:fld>
            <a:endParaRPr lang="en-US"/>
          </a:p>
        </p:txBody>
      </p:sp>
      <p:sp>
        <p:nvSpPr>
          <p:cNvPr id="6" name="Holder 6"/>
          <p:cNvSpPr>
            <a:spLocks noGrp="1"/>
          </p:cNvSpPr>
          <p:nvPr>
            <p:ph type="sldNum" sz="quarter" idx="7"/>
          </p:nvPr>
        </p:nvSpPr>
        <p:spPr>
          <a:xfrm>
            <a:off x="11171428" y="6467043"/>
            <a:ext cx="20955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cxnSp>
        <p:nvCxnSpPr>
          <p:cNvPr id="7" name="Conector recto 6"/>
          <p:cNvCxnSpPr/>
          <p:nvPr userDrawn="1"/>
        </p:nvCxnSpPr>
        <p:spPr>
          <a:xfrm>
            <a:off x="-13462" y="990600"/>
            <a:ext cx="122189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xyz@ejemplo.com"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image" Target="../media/image22.jp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1726691" y="1905851"/>
            <a:ext cx="8738616" cy="1320874"/>
          </a:xfrm>
          <a:prstGeom prst="rect">
            <a:avLst/>
          </a:prstGeom>
        </p:spPr>
        <p:txBody>
          <a:bodyPr vert="horz" wrap="square" lIns="0" tIns="12700" rIns="0" bIns="0" rtlCol="0">
            <a:spAutoFit/>
          </a:bodyPr>
          <a:lstStyle/>
          <a:p>
            <a:pPr marL="12700" algn="ctr">
              <a:lnSpc>
                <a:spcPts val="5080"/>
              </a:lnSpc>
            </a:pPr>
            <a:r>
              <a:rPr lang="es-ES" spc="25" dirty="0" smtClean="0"/>
              <a:t>DISSENY BASE DE DADES MYSQL Y MONGO</a:t>
            </a:r>
            <a:endParaRPr lang="es-ES" spc="25"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1477328"/>
          </a:xfrm>
          <a:prstGeom prst="rect">
            <a:avLst/>
          </a:prstGeom>
        </p:spPr>
        <p:txBody>
          <a:bodyPr vert="horz" wrap="square" lIns="0" tIns="0" rIns="0" bIns="0" rtlCol="0">
            <a:spAutoFit/>
          </a:bodyPr>
          <a:lstStyle/>
          <a:p>
            <a:pPr marL="12700"/>
            <a:r>
              <a:rPr sz="2400" b="1" spc="15" dirty="0" smtClean="0">
                <a:latin typeface="Arial" panose="020B0604020202020204" pitchFamily="34" charset="0"/>
                <a:cs typeface="Arial" panose="020B0604020202020204" pitchFamily="34" charset="0"/>
              </a:rPr>
              <a:t>Pas</a:t>
            </a:r>
            <a:r>
              <a:rPr sz="2400" b="1" spc="-70" dirty="0" smtClean="0">
                <a:latin typeface="Arial" panose="020B0604020202020204" pitchFamily="34" charset="0"/>
                <a:cs typeface="Arial" panose="020B0604020202020204" pitchFamily="34" charset="0"/>
              </a:rPr>
              <a:t> </a:t>
            </a:r>
            <a:r>
              <a:rPr lang="es-ES" sz="2400" b="1" spc="10" dirty="0">
                <a:latin typeface="Arial" panose="020B0604020202020204" pitchFamily="34" charset="0"/>
                <a:cs typeface="Arial" panose="020B0604020202020204" pitchFamily="34" charset="0"/>
              </a:rPr>
              <a:t>6</a:t>
            </a:r>
            <a:r>
              <a:rPr sz="2400" b="1" spc="10"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En </a:t>
            </a:r>
            <a:r>
              <a:rPr lang="es-ES" sz="2400" dirty="0">
                <a:latin typeface="Arial" panose="020B0604020202020204" pitchFamily="34" charset="0"/>
                <a:cs typeface="Arial" panose="020B0604020202020204" pitchFamily="34" charset="0"/>
              </a:rPr>
              <a:t>el cas de les </a:t>
            </a:r>
            <a:r>
              <a:rPr lang="es-ES" sz="2400" dirty="0" err="1">
                <a:latin typeface="Arial" panose="020B0604020202020204" pitchFamily="34" charset="0"/>
                <a:cs typeface="Arial" panose="020B0604020202020204" pitchFamily="34" charset="0"/>
              </a:rPr>
              <a:t>pizzes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existeixen</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diverses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categories</a:t>
            </a:r>
            <a:r>
              <a:rPr lang="es-ES" sz="2400" dirty="0">
                <a:latin typeface="Arial" panose="020B0604020202020204" pitchFamily="34" charset="0"/>
                <a:cs typeface="Arial" panose="020B0604020202020204" pitchFamily="34" charset="0"/>
              </a:rPr>
              <a:t> que poden </a:t>
            </a:r>
            <a:r>
              <a:rPr lang="es-ES" sz="2400" dirty="0" err="1">
                <a:latin typeface="Arial" panose="020B0604020202020204" pitchFamily="34" charset="0"/>
                <a:cs typeface="Arial" panose="020B0604020202020204" pitchFamily="34" charset="0"/>
              </a:rPr>
              <a:t>anar</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canviant</a:t>
            </a:r>
            <a:r>
              <a:rPr lang="es-ES" sz="2400" dirty="0">
                <a:latin typeface="Arial" panose="020B0604020202020204" pitchFamily="34" charset="0"/>
                <a:cs typeface="Arial" panose="020B0604020202020204" pitchFamily="34" charset="0"/>
              </a:rPr>
              <a:t> de </a:t>
            </a:r>
            <a:r>
              <a:rPr lang="es-ES" sz="2400" dirty="0" err="1">
                <a:latin typeface="Arial" panose="020B0604020202020204" pitchFamily="34" charset="0"/>
                <a:cs typeface="Arial" panose="020B0604020202020204" pitchFamily="34" charset="0"/>
              </a:rPr>
              <a:t>nom</a:t>
            </a:r>
            <a:r>
              <a:rPr lang="es-ES" sz="2400" dirty="0">
                <a:latin typeface="Arial" panose="020B0604020202020204" pitchFamily="34" charset="0"/>
                <a:cs typeface="Arial" panose="020B0604020202020204" pitchFamily="34" charset="0"/>
              </a:rPr>
              <a:t> al </a:t>
            </a:r>
            <a:r>
              <a:rPr lang="es-ES" sz="2400" dirty="0" err="1">
                <a:latin typeface="Arial" panose="020B0604020202020204" pitchFamily="34" charset="0"/>
                <a:cs typeface="Arial" panose="020B0604020202020204" pitchFamily="34" charset="0"/>
              </a:rPr>
              <a:t>llarg</a:t>
            </a:r>
            <a:r>
              <a:rPr lang="es-ES" sz="2400" dirty="0">
                <a:latin typeface="Arial" panose="020B0604020202020204" pitchFamily="34" charset="0"/>
                <a:cs typeface="Arial" panose="020B0604020202020204" pitchFamily="34" charset="0"/>
              </a:rPr>
              <a:t> de </a:t>
            </a:r>
            <a:r>
              <a:rPr lang="es-ES" sz="2400" dirty="0" err="1">
                <a:latin typeface="Arial" panose="020B0604020202020204" pitchFamily="34" charset="0"/>
                <a:cs typeface="Arial" panose="020B0604020202020204" pitchFamily="34" charset="0"/>
              </a:rPr>
              <a:t>l'any</a:t>
            </a:r>
            <a:r>
              <a:rPr lang="es-ES" sz="2400" dirty="0">
                <a:latin typeface="Arial" panose="020B0604020202020204" pitchFamily="34" charset="0"/>
                <a:cs typeface="Arial" panose="020B0604020202020204" pitchFamily="34" charset="0"/>
              </a:rPr>
              <a:t>. Una pizza </a:t>
            </a:r>
            <a:r>
              <a:rPr lang="es-ES" sz="2400" dirty="0" err="1">
                <a:latin typeface="Arial" panose="020B0604020202020204" pitchFamily="34" charset="0"/>
                <a:cs typeface="Arial" panose="020B0604020202020204" pitchFamily="34" charset="0"/>
              </a:rPr>
              <a:t>només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pot</a:t>
            </a:r>
            <a:r>
              <a:rPr lang="es-ES" sz="2400" dirty="0">
                <a:latin typeface="Arial" panose="020B0604020202020204" pitchFamily="34" charset="0"/>
                <a:cs typeface="Arial" panose="020B0604020202020204" pitchFamily="34" charset="0"/>
              </a:rPr>
              <a:t> estar </a:t>
            </a:r>
            <a:r>
              <a:rPr lang="es-ES" sz="2400" dirty="0" err="1">
                <a:latin typeface="Arial" panose="020B0604020202020204" pitchFamily="34" charset="0"/>
                <a:cs typeface="Arial" panose="020B0604020202020204" pitchFamily="34" charset="0"/>
              </a:rPr>
              <a:t>dins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d'una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categoria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però</a:t>
            </a:r>
            <a:r>
              <a:rPr lang="es-ES" sz="2400" dirty="0">
                <a:latin typeface="Arial" panose="020B0604020202020204" pitchFamily="34" charset="0"/>
                <a:cs typeface="Arial" panose="020B0604020202020204" pitchFamily="34" charset="0"/>
              </a:rPr>
              <a:t> una </a:t>
            </a:r>
            <a:r>
              <a:rPr lang="es-ES" sz="2400" dirty="0" err="1">
                <a:latin typeface="Arial" panose="020B0604020202020204" pitchFamily="34" charset="0"/>
                <a:cs typeface="Arial" panose="020B0604020202020204" pitchFamily="34" charset="0"/>
              </a:rPr>
              <a:t>categoria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pot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tenir</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moltes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pizzes</a:t>
            </a:r>
            <a:r>
              <a:rPr lang="es-ES" sz="2400" dirty="0">
                <a:latin typeface="Arial" panose="020B0604020202020204" pitchFamily="34" charset="0"/>
                <a:cs typeface="Arial" panose="020B0604020202020204" pitchFamily="34" charset="0"/>
              </a:rPr>
              <a:t>. De cada </a:t>
            </a:r>
            <a:r>
              <a:rPr lang="es-ES" sz="2400" dirty="0" err="1">
                <a:latin typeface="Arial" panose="020B0604020202020204" pitchFamily="34" charset="0"/>
                <a:cs typeface="Arial" panose="020B0604020202020204" pitchFamily="34" charset="0"/>
              </a:rPr>
              <a:t>categoria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s'emmagatzema</a:t>
            </a:r>
            <a:r>
              <a:rPr lang="es-ES" sz="2400" dirty="0">
                <a:latin typeface="Arial" panose="020B0604020202020204" pitchFamily="34" charset="0"/>
                <a:cs typeface="Arial" panose="020B0604020202020204" pitchFamily="34" charset="0"/>
              </a:rPr>
              <a:t> un identificador </a:t>
            </a:r>
            <a:r>
              <a:rPr lang="es-ES" sz="2400" dirty="0" err="1">
                <a:latin typeface="Arial" panose="020B0604020202020204" pitchFamily="34" charset="0"/>
                <a:cs typeface="Arial" panose="020B0604020202020204" pitchFamily="34" charset="0"/>
              </a:rPr>
              <a:t>únic</a:t>
            </a:r>
            <a:r>
              <a:rPr lang="es-ES" sz="2400" dirty="0">
                <a:latin typeface="Arial" panose="020B0604020202020204" pitchFamily="34" charset="0"/>
                <a:cs typeface="Arial" panose="020B0604020202020204" pitchFamily="34" charset="0"/>
              </a:rPr>
              <a:t> i un </a:t>
            </a:r>
            <a:r>
              <a:rPr lang="es-ES" sz="2400" dirty="0" err="1">
                <a:latin typeface="Arial" panose="020B0604020202020204" pitchFamily="34" charset="0"/>
                <a:cs typeface="Arial" panose="020B0604020202020204" pitchFamily="34" charset="0"/>
              </a:rPr>
              <a:t>nom</a:t>
            </a:r>
            <a:r>
              <a:rPr lang="es-ES" sz="2400" dirty="0">
                <a:latin typeface="Arial" panose="020B0604020202020204" pitchFamily="34" charset="0"/>
                <a:cs typeface="Arial" panose="020B0604020202020204" pitchFamily="34" charset="0"/>
              </a:rPr>
              <a:t>. </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tabLst>
                <a:tab pos="0" algn="l"/>
              </a:tabLst>
            </a:pPr>
            <a:r>
              <a:rPr lang="es-ES" b="1" u="none" spc="25" dirty="0"/>
              <a:t>2. PIZZERIA </a:t>
            </a:r>
            <a:r>
              <a:rPr lang="es-ES" b="1" u="none" spc="25" dirty="0" smtClean="0"/>
              <a:t>MYSQL</a:t>
            </a:r>
            <a:endParaRPr b="1" u="none" spc="45" dirty="0"/>
          </a:p>
        </p:txBody>
      </p:sp>
      <p:pic>
        <p:nvPicPr>
          <p:cNvPr id="6" name="Imagen 5"/>
          <p:cNvPicPr>
            <a:picLocks noChangeAspect="1"/>
          </p:cNvPicPr>
          <p:nvPr/>
        </p:nvPicPr>
        <p:blipFill>
          <a:blip r:embed="rId2"/>
          <a:stretch>
            <a:fillRect/>
          </a:stretch>
        </p:blipFill>
        <p:spPr>
          <a:xfrm>
            <a:off x="1609725" y="2962275"/>
            <a:ext cx="8972550" cy="2905125"/>
          </a:xfrm>
          <a:prstGeom prst="rect">
            <a:avLst/>
          </a:prstGeom>
          <a:ln>
            <a:solidFill>
              <a:schemeClr val="tx1"/>
            </a:solidFill>
          </a:ln>
        </p:spPr>
      </p:pic>
    </p:spTree>
    <p:extLst>
      <p:ext uri="{BB962C8B-B14F-4D97-AF65-F5344CB8AC3E}">
        <p14:creationId xmlns:p14="http://schemas.microsoft.com/office/powerpoint/2010/main" val="837747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77600" cy="1107996"/>
          </a:xfrm>
          <a:prstGeom prst="rect">
            <a:avLst/>
          </a:prstGeom>
        </p:spPr>
        <p:txBody>
          <a:bodyPr vert="horz" wrap="square" lIns="0" tIns="0" rIns="0" bIns="0" rtlCol="0">
            <a:spAutoFit/>
          </a:bodyPr>
          <a:lstStyle/>
          <a:p>
            <a:pPr marL="12700"/>
            <a:r>
              <a:rPr sz="2400" b="1" spc="15" dirty="0" smtClean="0">
                <a:latin typeface="Arial" panose="020B0604020202020204" pitchFamily="34" charset="0"/>
                <a:cs typeface="Arial" panose="020B0604020202020204" pitchFamily="34" charset="0"/>
              </a:rPr>
              <a:t>Pas</a:t>
            </a:r>
            <a:r>
              <a:rPr sz="2400" b="1" spc="-70" dirty="0" smtClean="0">
                <a:latin typeface="Arial" panose="020B0604020202020204" pitchFamily="34" charset="0"/>
                <a:cs typeface="Arial" panose="020B0604020202020204" pitchFamily="34" charset="0"/>
              </a:rPr>
              <a:t> </a:t>
            </a:r>
            <a:r>
              <a:rPr lang="es-ES" sz="2400" b="1" spc="10" dirty="0" smtClean="0">
                <a:latin typeface="Arial" panose="020B0604020202020204" pitchFamily="34" charset="0"/>
                <a:cs typeface="Arial" panose="020B0604020202020204" pitchFamily="34" charset="0"/>
              </a:rPr>
              <a:t>7</a:t>
            </a:r>
            <a:r>
              <a:rPr sz="2400" b="1" spc="10"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Una </a:t>
            </a:r>
            <a:r>
              <a:rPr lang="es-ES" sz="2400" dirty="0">
                <a:latin typeface="Arial" panose="020B0604020202020204" pitchFamily="34" charset="0"/>
                <a:cs typeface="Arial" panose="020B0604020202020204" pitchFamily="34" charset="0"/>
              </a:rPr>
              <a:t>comanda </a:t>
            </a:r>
            <a:r>
              <a:rPr lang="es-ES" sz="2400" dirty="0" err="1">
                <a:latin typeface="Arial" panose="020B0604020202020204" pitchFamily="34" charset="0"/>
                <a:cs typeface="Arial" panose="020B0604020202020204" pitchFamily="34" charset="0"/>
              </a:rPr>
              <a:t>és</a:t>
            </a:r>
            <a:r>
              <a:rPr lang="es-ES" sz="2400" dirty="0">
                <a:latin typeface="Arial" panose="020B0604020202020204" pitchFamily="34" charset="0"/>
                <a:cs typeface="Arial" panose="020B0604020202020204" pitchFamily="34" charset="0"/>
              </a:rPr>
              <a:t> gestionada per una única botiga i una botiga </a:t>
            </a:r>
            <a:r>
              <a:rPr lang="es-ES" sz="2400" dirty="0" err="1">
                <a:latin typeface="Arial" panose="020B0604020202020204" pitchFamily="34" charset="0"/>
                <a:cs typeface="Arial" panose="020B0604020202020204" pitchFamily="34" charset="0"/>
              </a:rPr>
              <a:t>pot</a:t>
            </a:r>
            <a:r>
              <a:rPr lang="es-ES" sz="2400" dirty="0">
                <a:latin typeface="Arial" panose="020B0604020202020204" pitchFamily="34" charset="0"/>
                <a:cs typeface="Arial" panose="020B0604020202020204" pitchFamily="34" charset="0"/>
              </a:rPr>
              <a:t> gestionar </a:t>
            </a:r>
            <a:r>
              <a:rPr lang="es-ES" sz="2400" dirty="0" err="1">
                <a:latin typeface="Arial" panose="020B0604020202020204" pitchFamily="34" charset="0"/>
                <a:cs typeface="Arial" panose="020B0604020202020204" pitchFamily="34" charset="0"/>
              </a:rPr>
              <a:t>moltes</a:t>
            </a:r>
            <a:r>
              <a:rPr lang="es-ES" sz="2400" dirty="0">
                <a:latin typeface="Arial" panose="020B0604020202020204" pitchFamily="34" charset="0"/>
                <a:cs typeface="Arial" panose="020B0604020202020204" pitchFamily="34" charset="0"/>
              </a:rPr>
              <a:t> comandes. De cada botiga </a:t>
            </a:r>
            <a:r>
              <a:rPr lang="es-ES" sz="2400" dirty="0" err="1">
                <a:latin typeface="Arial" panose="020B0604020202020204" pitchFamily="34" charset="0"/>
                <a:cs typeface="Arial" panose="020B0604020202020204" pitchFamily="34" charset="0"/>
              </a:rPr>
              <a:t>s'emmagatzema</a:t>
            </a:r>
            <a:r>
              <a:rPr lang="es-ES" sz="2400" dirty="0">
                <a:latin typeface="Arial" panose="020B0604020202020204" pitchFamily="34" charset="0"/>
                <a:cs typeface="Arial" panose="020B0604020202020204" pitchFamily="34" charset="0"/>
              </a:rPr>
              <a:t> un identificador </a:t>
            </a:r>
            <a:r>
              <a:rPr lang="es-ES" sz="2400" dirty="0" err="1">
                <a:latin typeface="Arial" panose="020B0604020202020204" pitchFamily="34" charset="0"/>
                <a:cs typeface="Arial" panose="020B0604020202020204" pitchFamily="34" charset="0"/>
              </a:rPr>
              <a:t>únic</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adreça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codi</a:t>
            </a:r>
            <a:r>
              <a:rPr lang="es-ES" sz="2400" dirty="0">
                <a:latin typeface="Arial" panose="020B0604020202020204" pitchFamily="34" charset="0"/>
                <a:cs typeface="Arial" panose="020B0604020202020204" pitchFamily="34" charset="0"/>
              </a:rPr>
              <a:t> postal, </a:t>
            </a:r>
            <a:r>
              <a:rPr lang="es-ES" sz="2400" dirty="0" err="1">
                <a:latin typeface="Arial" panose="020B0604020202020204" pitchFamily="34" charset="0"/>
                <a:cs typeface="Arial" panose="020B0604020202020204" pitchFamily="34" charset="0"/>
              </a:rPr>
              <a:t>localitat</a:t>
            </a:r>
            <a:r>
              <a:rPr lang="es-ES" sz="2400" dirty="0">
                <a:latin typeface="Arial" panose="020B0604020202020204" pitchFamily="34" charset="0"/>
                <a:cs typeface="Arial" panose="020B0604020202020204" pitchFamily="34" charset="0"/>
              </a:rPr>
              <a:t> i </a:t>
            </a:r>
            <a:r>
              <a:rPr lang="es-ES" sz="2400" dirty="0" err="1">
                <a:latin typeface="Arial" panose="020B0604020202020204" pitchFamily="34" charset="0"/>
                <a:cs typeface="Arial" panose="020B0604020202020204" pitchFamily="34" charset="0"/>
              </a:rPr>
              <a:t>província</a:t>
            </a:r>
            <a:r>
              <a:rPr lang="es-ES" sz="2400" dirty="0">
                <a:latin typeface="Arial" panose="020B0604020202020204" pitchFamily="34" charset="0"/>
                <a:cs typeface="Arial" panose="020B0604020202020204" pitchFamily="34" charset="0"/>
              </a:rPr>
              <a:t>. </a:t>
            </a:r>
            <a:endParaRPr lang="es-ES" sz="2400" dirty="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2. PIZZERIA </a:t>
            </a:r>
            <a:r>
              <a:rPr lang="es-ES" b="1" u="none" spc="25" dirty="0" smtClean="0"/>
              <a:t>MYSQL</a:t>
            </a:r>
            <a:endParaRPr b="1" u="none" spc="45" dirty="0"/>
          </a:p>
        </p:txBody>
      </p:sp>
      <p:pic>
        <p:nvPicPr>
          <p:cNvPr id="7" name="Imagen 6"/>
          <p:cNvPicPr>
            <a:picLocks noChangeAspect="1"/>
          </p:cNvPicPr>
          <p:nvPr/>
        </p:nvPicPr>
        <p:blipFill>
          <a:blip r:embed="rId2"/>
          <a:stretch>
            <a:fillRect/>
          </a:stretch>
        </p:blipFill>
        <p:spPr>
          <a:xfrm>
            <a:off x="3597249" y="2526487"/>
            <a:ext cx="5470551" cy="4102913"/>
          </a:xfrm>
          <a:prstGeom prst="rect">
            <a:avLst/>
          </a:prstGeom>
          <a:ln>
            <a:solidFill>
              <a:schemeClr val="tx1"/>
            </a:solidFill>
          </a:ln>
        </p:spPr>
      </p:pic>
    </p:spTree>
    <p:extLst>
      <p:ext uri="{BB962C8B-B14F-4D97-AF65-F5344CB8AC3E}">
        <p14:creationId xmlns:p14="http://schemas.microsoft.com/office/powerpoint/2010/main" val="1367176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0896600" cy="1107996"/>
          </a:xfrm>
          <a:prstGeom prst="rect">
            <a:avLst/>
          </a:prstGeom>
        </p:spPr>
        <p:txBody>
          <a:bodyPr vert="horz" wrap="square" lIns="0" tIns="0" rIns="0" bIns="0" rtlCol="0">
            <a:spAutoFit/>
          </a:bodyPr>
          <a:lstStyle/>
          <a:p>
            <a:pPr marL="12700"/>
            <a:r>
              <a:rPr sz="2400" b="1" spc="15" dirty="0" smtClean="0">
                <a:latin typeface="Arial"/>
                <a:cs typeface="Arial"/>
              </a:rPr>
              <a:t>Pas</a:t>
            </a:r>
            <a:r>
              <a:rPr sz="2400" b="1" spc="-70" dirty="0" smtClean="0">
                <a:latin typeface="Arial"/>
                <a:cs typeface="Arial"/>
              </a:rPr>
              <a:t> </a:t>
            </a:r>
            <a:r>
              <a:rPr lang="es-ES" sz="2400" b="1" spc="10" dirty="0">
                <a:latin typeface="Arial"/>
                <a:cs typeface="Arial"/>
              </a:rPr>
              <a:t>8</a:t>
            </a:r>
            <a:r>
              <a:rPr sz="2400" b="1" spc="10" dirty="0" smtClean="0">
                <a:latin typeface="Arial"/>
                <a:cs typeface="Arial"/>
              </a:rPr>
              <a:t>.</a:t>
            </a:r>
            <a:r>
              <a:rPr lang="es-ES" sz="2400" dirty="0" smtClean="0"/>
              <a:t> </a:t>
            </a:r>
            <a:r>
              <a:rPr lang="es-ES" sz="2400" dirty="0" smtClean="0">
                <a:latin typeface="Arial" panose="020B0604020202020204" pitchFamily="34" charset="0"/>
                <a:cs typeface="Arial" panose="020B0604020202020204" pitchFamily="34" charset="0"/>
              </a:rPr>
              <a:t>En </a:t>
            </a:r>
            <a:r>
              <a:rPr lang="es-ES" sz="2400" dirty="0">
                <a:latin typeface="Arial" panose="020B0604020202020204" pitchFamily="34" charset="0"/>
                <a:cs typeface="Arial" panose="020B0604020202020204" pitchFamily="34" charset="0"/>
              </a:rPr>
              <a:t>una botiga poden </a:t>
            </a:r>
            <a:r>
              <a:rPr lang="es-ES" sz="2400" dirty="0" err="1">
                <a:latin typeface="Arial" panose="020B0604020202020204" pitchFamily="34" charset="0"/>
                <a:cs typeface="Arial" panose="020B0604020202020204" pitchFamily="34" charset="0"/>
              </a:rPr>
              <a:t>treballar</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molts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empleats</a:t>
            </a:r>
            <a:r>
              <a:rPr lang="es-ES" sz="2400" dirty="0">
                <a:latin typeface="Arial" panose="020B0604020202020204" pitchFamily="34" charset="0"/>
                <a:cs typeface="Arial" panose="020B0604020202020204" pitchFamily="34" charset="0"/>
              </a:rPr>
              <a:t> i un </a:t>
            </a:r>
            <a:r>
              <a:rPr lang="es-ES" sz="2400" dirty="0" err="1">
                <a:latin typeface="Arial" panose="020B0604020202020204" pitchFamily="34" charset="0"/>
                <a:cs typeface="Arial" panose="020B0604020202020204" pitchFamily="34" charset="0"/>
              </a:rPr>
              <a:t>empleat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només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pot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treballar</a:t>
            </a:r>
            <a:r>
              <a:rPr lang="es-ES" sz="2400" dirty="0">
                <a:latin typeface="Arial" panose="020B0604020202020204" pitchFamily="34" charset="0"/>
                <a:cs typeface="Arial" panose="020B0604020202020204" pitchFamily="34" charset="0"/>
              </a:rPr>
              <a:t> en una botiga. De cada </a:t>
            </a:r>
            <a:r>
              <a:rPr lang="es-ES" sz="2400" dirty="0" err="1">
                <a:latin typeface="Arial" panose="020B0604020202020204" pitchFamily="34" charset="0"/>
                <a:cs typeface="Arial" panose="020B0604020202020204" pitchFamily="34" charset="0"/>
              </a:rPr>
              <a:t>empleat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s'emmagatzema</a:t>
            </a:r>
            <a:r>
              <a:rPr lang="es-ES" sz="2400" dirty="0">
                <a:latin typeface="Arial" panose="020B0604020202020204" pitchFamily="34" charset="0"/>
                <a:cs typeface="Arial" panose="020B0604020202020204" pitchFamily="34" charset="0"/>
              </a:rPr>
              <a:t> un identificador </a:t>
            </a:r>
            <a:r>
              <a:rPr lang="es-ES" sz="2400" dirty="0" err="1">
                <a:latin typeface="Arial" panose="020B0604020202020204" pitchFamily="34" charset="0"/>
                <a:cs typeface="Arial" panose="020B0604020202020204" pitchFamily="34" charset="0"/>
              </a:rPr>
              <a:t>únic</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nom</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cognoms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nif</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telèfon</a:t>
            </a:r>
            <a:r>
              <a:rPr lang="es-ES" sz="2400" dirty="0">
                <a:latin typeface="Arial" panose="020B0604020202020204" pitchFamily="34" charset="0"/>
                <a:cs typeface="Arial" panose="020B0604020202020204" pitchFamily="34" charset="0"/>
              </a:rPr>
              <a:t> i si treballa </a:t>
            </a:r>
            <a:r>
              <a:rPr lang="es-ES" sz="2400" dirty="0" err="1">
                <a:latin typeface="Arial" panose="020B0604020202020204" pitchFamily="34" charset="0"/>
                <a:cs typeface="Arial" panose="020B0604020202020204" pitchFamily="34" charset="0"/>
              </a:rPr>
              <a:t>com</a:t>
            </a:r>
            <a:r>
              <a:rPr lang="es-ES" sz="2400" dirty="0">
                <a:latin typeface="Arial" panose="020B0604020202020204" pitchFamily="34" charset="0"/>
                <a:cs typeface="Arial" panose="020B0604020202020204" pitchFamily="34" charset="0"/>
              </a:rPr>
              <a:t> a </a:t>
            </a:r>
            <a:r>
              <a:rPr lang="es-ES" sz="2400" dirty="0" err="1">
                <a:latin typeface="Arial" panose="020B0604020202020204" pitchFamily="34" charset="0"/>
                <a:cs typeface="Arial" panose="020B0604020202020204" pitchFamily="34" charset="0"/>
              </a:rPr>
              <a:t>cuiner</a:t>
            </a:r>
            <a:r>
              <a:rPr lang="es-ES" sz="2400" dirty="0">
                <a:latin typeface="Arial" panose="020B0604020202020204" pitchFamily="34" charset="0"/>
                <a:cs typeface="Arial" panose="020B0604020202020204" pitchFamily="34" charset="0"/>
              </a:rPr>
              <a:t> o repartidor. </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2. PIZZERIA </a:t>
            </a:r>
            <a:r>
              <a:rPr lang="es-ES" b="1" u="none" spc="25" dirty="0" smtClean="0"/>
              <a:t>MYSQL </a:t>
            </a:r>
            <a:endParaRPr b="1" u="none" spc="45" dirty="0"/>
          </a:p>
        </p:txBody>
      </p:sp>
      <p:pic>
        <p:nvPicPr>
          <p:cNvPr id="4" name="Imagen 3"/>
          <p:cNvPicPr>
            <a:picLocks noChangeAspect="1"/>
          </p:cNvPicPr>
          <p:nvPr/>
        </p:nvPicPr>
        <p:blipFill>
          <a:blip r:embed="rId2"/>
          <a:stretch>
            <a:fillRect/>
          </a:stretch>
        </p:blipFill>
        <p:spPr>
          <a:xfrm>
            <a:off x="457200" y="2667000"/>
            <a:ext cx="6477000" cy="3238500"/>
          </a:xfrm>
          <a:prstGeom prst="rect">
            <a:avLst/>
          </a:prstGeom>
          <a:ln>
            <a:solidFill>
              <a:schemeClr val="tx1"/>
            </a:solidFill>
          </a:ln>
        </p:spPr>
      </p:pic>
      <p:pic>
        <p:nvPicPr>
          <p:cNvPr id="5" name="Imagen 4"/>
          <p:cNvPicPr>
            <a:picLocks noChangeAspect="1"/>
          </p:cNvPicPr>
          <p:nvPr/>
        </p:nvPicPr>
        <p:blipFill>
          <a:blip r:embed="rId3"/>
          <a:stretch>
            <a:fillRect/>
          </a:stretch>
        </p:blipFill>
        <p:spPr>
          <a:xfrm>
            <a:off x="7277678" y="2438400"/>
            <a:ext cx="4714297" cy="4343400"/>
          </a:xfrm>
          <a:prstGeom prst="rect">
            <a:avLst/>
          </a:prstGeom>
          <a:ln>
            <a:solidFill>
              <a:schemeClr val="tx1"/>
            </a:solidFill>
          </a:ln>
        </p:spPr>
      </p:pic>
    </p:spTree>
    <p:extLst>
      <p:ext uri="{BB962C8B-B14F-4D97-AF65-F5344CB8AC3E}">
        <p14:creationId xmlns:p14="http://schemas.microsoft.com/office/powerpoint/2010/main" val="2969842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1107996"/>
          </a:xfrm>
          <a:prstGeom prst="rect">
            <a:avLst/>
          </a:prstGeom>
        </p:spPr>
        <p:txBody>
          <a:bodyPr vert="horz" wrap="square" lIns="0" tIns="0" rIns="0" bIns="0" rtlCol="0">
            <a:spAutoFit/>
          </a:bodyPr>
          <a:lstStyle/>
          <a:p>
            <a:pPr marL="12700"/>
            <a:r>
              <a:rPr sz="2400" b="1" spc="15" dirty="0" smtClean="0">
                <a:latin typeface="Arial" panose="020B0604020202020204" pitchFamily="34" charset="0"/>
                <a:cs typeface="Arial" panose="020B0604020202020204" pitchFamily="34" charset="0"/>
              </a:rPr>
              <a:t>Pas</a:t>
            </a:r>
            <a:r>
              <a:rPr sz="2400" b="1" spc="-70" dirty="0" smtClean="0">
                <a:latin typeface="Arial" panose="020B0604020202020204" pitchFamily="34" charset="0"/>
                <a:cs typeface="Arial" panose="020B0604020202020204" pitchFamily="34" charset="0"/>
              </a:rPr>
              <a:t> </a:t>
            </a:r>
            <a:r>
              <a:rPr lang="es-ES" sz="2400" b="1" spc="10" dirty="0" smtClean="0">
                <a:latin typeface="Arial" panose="020B0604020202020204" pitchFamily="34" charset="0"/>
                <a:cs typeface="Arial" panose="020B0604020202020204" pitchFamily="34" charset="0"/>
              </a:rPr>
              <a:t>9</a:t>
            </a:r>
            <a:r>
              <a:rPr sz="2400" b="1" spc="10"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Per </a:t>
            </a:r>
            <a:r>
              <a:rPr lang="es-ES" sz="2400" dirty="0">
                <a:latin typeface="Arial" panose="020B0604020202020204" pitchFamily="34" charset="0"/>
                <a:cs typeface="Arial" panose="020B0604020202020204" pitchFamily="34" charset="0"/>
              </a:rPr>
              <a:t>a les comandes de </a:t>
            </a:r>
            <a:r>
              <a:rPr lang="es-ES" sz="2400" dirty="0" err="1">
                <a:latin typeface="Arial" panose="020B0604020202020204" pitchFamily="34" charset="0"/>
                <a:cs typeface="Arial" panose="020B0604020202020204" pitchFamily="34" charset="0"/>
              </a:rPr>
              <a:t>repartiment</a:t>
            </a:r>
            <a:r>
              <a:rPr lang="es-ES" sz="2400" dirty="0">
                <a:latin typeface="Arial" panose="020B0604020202020204" pitchFamily="34" charset="0"/>
                <a:cs typeface="Arial" panose="020B0604020202020204" pitchFamily="34" charset="0"/>
              </a:rPr>
              <a:t> a </a:t>
            </a:r>
            <a:r>
              <a:rPr lang="es-ES" sz="2400" dirty="0" err="1">
                <a:latin typeface="Arial" panose="020B0604020202020204" pitchFamily="34" charset="0"/>
                <a:cs typeface="Arial" panose="020B0604020202020204" pitchFamily="34" charset="0"/>
              </a:rPr>
              <a:t>domicili</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interessa</a:t>
            </a:r>
            <a:r>
              <a:rPr lang="es-ES" sz="2400" dirty="0">
                <a:latin typeface="Arial" panose="020B0604020202020204" pitchFamily="34" charset="0"/>
                <a:cs typeface="Arial" panose="020B0604020202020204" pitchFamily="34" charset="0"/>
              </a:rPr>
              <a:t> guardar </a:t>
            </a:r>
            <a:r>
              <a:rPr lang="es-ES" sz="2400" dirty="0" err="1">
                <a:latin typeface="Arial" panose="020B0604020202020204" pitchFamily="34" charset="0"/>
                <a:cs typeface="Arial" panose="020B0604020202020204" pitchFamily="34" charset="0"/>
              </a:rPr>
              <a:t>qui</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és</a:t>
            </a:r>
            <a:r>
              <a:rPr lang="es-ES" sz="2400" dirty="0">
                <a:latin typeface="Arial" panose="020B0604020202020204" pitchFamily="34" charset="0"/>
                <a:cs typeface="Arial" panose="020B0604020202020204" pitchFamily="34" charset="0"/>
              </a:rPr>
              <a:t> el repartidor que </a:t>
            </a:r>
            <a:r>
              <a:rPr lang="es-ES" sz="2400" dirty="0" err="1">
                <a:latin typeface="Arial" panose="020B0604020202020204" pitchFamily="34" charset="0"/>
                <a:cs typeface="Arial" panose="020B0604020202020204" pitchFamily="34" charset="0"/>
              </a:rPr>
              <a:t>realitza</a:t>
            </a:r>
            <a:r>
              <a:rPr lang="es-ES" sz="2400" dirty="0">
                <a:latin typeface="Arial" panose="020B0604020202020204" pitchFamily="34" charset="0"/>
                <a:cs typeface="Arial" panose="020B0604020202020204" pitchFamily="34" charset="0"/>
              </a:rPr>
              <a:t> el </a:t>
            </a:r>
            <a:r>
              <a:rPr lang="es-ES" sz="2400" dirty="0" err="1">
                <a:latin typeface="Arial" panose="020B0604020202020204" pitchFamily="34" charset="0"/>
                <a:cs typeface="Arial" panose="020B0604020202020204" pitchFamily="34" charset="0"/>
              </a:rPr>
              <a:t>lliurament</a:t>
            </a:r>
            <a:r>
              <a:rPr lang="es-ES" sz="2400" dirty="0">
                <a:latin typeface="Arial" panose="020B0604020202020204" pitchFamily="34" charset="0"/>
                <a:cs typeface="Arial" panose="020B0604020202020204" pitchFamily="34" charset="0"/>
              </a:rPr>
              <a:t> de la comanda i la data/hora del </a:t>
            </a:r>
            <a:r>
              <a:rPr lang="es-ES" sz="2400" dirty="0" err="1">
                <a:latin typeface="Arial" panose="020B0604020202020204" pitchFamily="34" charset="0"/>
                <a:cs typeface="Arial" panose="020B0604020202020204" pitchFamily="34" charset="0"/>
              </a:rPr>
              <a:t>moment</a:t>
            </a:r>
            <a:r>
              <a:rPr lang="es-ES" sz="2400" dirty="0">
                <a:latin typeface="Arial" panose="020B0604020202020204" pitchFamily="34" charset="0"/>
                <a:cs typeface="Arial" panose="020B0604020202020204" pitchFamily="34" charset="0"/>
              </a:rPr>
              <a:t> del </a:t>
            </a:r>
            <a:r>
              <a:rPr lang="es-ES" sz="2400" dirty="0" err="1">
                <a:latin typeface="Arial" panose="020B0604020202020204" pitchFamily="34" charset="0"/>
                <a:cs typeface="Arial" panose="020B0604020202020204" pitchFamily="34" charset="0"/>
              </a:rPr>
              <a:t>lliurament</a:t>
            </a:r>
            <a:r>
              <a:rPr lang="es-ES" sz="2400" dirty="0">
                <a:latin typeface="Arial" panose="020B0604020202020204" pitchFamily="34" charset="0"/>
                <a:cs typeface="Arial" panose="020B0604020202020204" pitchFamily="34" charset="0"/>
              </a:rPr>
              <a:t>. </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2. PIZZERIA </a:t>
            </a:r>
            <a:r>
              <a:rPr lang="es-ES" b="1" u="none" spc="25" dirty="0" smtClean="0"/>
              <a:t>MYSQL</a:t>
            </a:r>
            <a:endParaRPr b="1" u="none" spc="45" dirty="0"/>
          </a:p>
        </p:txBody>
      </p:sp>
      <p:pic>
        <p:nvPicPr>
          <p:cNvPr id="7" name="Imagen 6"/>
          <p:cNvPicPr>
            <a:picLocks noChangeAspect="1"/>
          </p:cNvPicPr>
          <p:nvPr/>
        </p:nvPicPr>
        <p:blipFill>
          <a:blip r:embed="rId2"/>
          <a:stretch>
            <a:fillRect/>
          </a:stretch>
        </p:blipFill>
        <p:spPr>
          <a:xfrm>
            <a:off x="2317289" y="2590800"/>
            <a:ext cx="8122111" cy="3641372"/>
          </a:xfrm>
          <a:prstGeom prst="rect">
            <a:avLst/>
          </a:prstGeom>
          <a:ln>
            <a:solidFill>
              <a:schemeClr val="tx1"/>
            </a:solidFill>
          </a:ln>
        </p:spPr>
      </p:pic>
    </p:spTree>
    <p:extLst>
      <p:ext uri="{BB962C8B-B14F-4D97-AF65-F5344CB8AC3E}">
        <p14:creationId xmlns:p14="http://schemas.microsoft.com/office/powerpoint/2010/main" val="4112020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369332"/>
          </a:xfrm>
          <a:prstGeom prst="rect">
            <a:avLst/>
          </a:prstGeom>
        </p:spPr>
        <p:txBody>
          <a:bodyPr vert="horz" wrap="square" lIns="0" tIns="0" rIns="0" bIns="0" rtlCol="0">
            <a:spAutoFit/>
          </a:bodyPr>
          <a:lstStyle/>
          <a:p>
            <a:pPr marL="12700"/>
            <a:r>
              <a:rPr lang="es-ES" sz="2400" b="1" dirty="0" err="1" smtClean="0">
                <a:latin typeface="Arial" panose="020B0604020202020204" pitchFamily="34" charset="0"/>
                <a:cs typeface="Arial" panose="020B0604020202020204" pitchFamily="34" charset="0"/>
              </a:rPr>
              <a:t>Format</a:t>
            </a:r>
            <a:r>
              <a:rPr lang="es-ES" sz="2400" b="1" dirty="0" smtClean="0">
                <a:latin typeface="Arial" panose="020B0604020202020204" pitchFamily="34" charset="0"/>
                <a:cs typeface="Arial" panose="020B0604020202020204" pitchFamily="34" charset="0"/>
              </a:rPr>
              <a:t> JSON</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3</a:t>
            </a:r>
            <a:r>
              <a:rPr lang="es-ES" b="1" u="none" spc="25" dirty="0" smtClean="0"/>
              <a:t>. </a:t>
            </a:r>
            <a:r>
              <a:rPr lang="es-ES" b="1" u="none" spc="25" dirty="0"/>
              <a:t>MODELAT </a:t>
            </a:r>
            <a:r>
              <a:rPr lang="es-ES" b="1" u="none" spc="25" dirty="0" smtClean="0"/>
              <a:t>DADES MONGO</a:t>
            </a:r>
            <a:endParaRPr b="1" u="none" spc="45" dirty="0"/>
          </a:p>
        </p:txBody>
      </p:sp>
      <p:pic>
        <p:nvPicPr>
          <p:cNvPr id="5" name="Imagen 4"/>
          <p:cNvPicPr>
            <a:picLocks noChangeAspect="1"/>
          </p:cNvPicPr>
          <p:nvPr/>
        </p:nvPicPr>
        <p:blipFill>
          <a:blip r:embed="rId2"/>
          <a:stretch>
            <a:fillRect/>
          </a:stretch>
        </p:blipFill>
        <p:spPr>
          <a:xfrm>
            <a:off x="2057400" y="1752600"/>
            <a:ext cx="8495952" cy="4600575"/>
          </a:xfrm>
          <a:prstGeom prst="rect">
            <a:avLst/>
          </a:prstGeom>
        </p:spPr>
      </p:pic>
    </p:spTree>
    <p:extLst>
      <p:ext uri="{BB962C8B-B14F-4D97-AF65-F5344CB8AC3E}">
        <p14:creationId xmlns:p14="http://schemas.microsoft.com/office/powerpoint/2010/main" val="2661321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3. MODELAT </a:t>
            </a:r>
            <a:r>
              <a:rPr lang="es-ES" b="1" u="none" spc="25" dirty="0" smtClean="0"/>
              <a:t>DADES MONGO</a:t>
            </a:r>
            <a:endParaRPr b="1" u="none" spc="45" dirty="0"/>
          </a:p>
        </p:txBody>
      </p:sp>
      <p:pic>
        <p:nvPicPr>
          <p:cNvPr id="6" name="Imagen 5"/>
          <p:cNvPicPr>
            <a:picLocks noChangeAspect="1"/>
          </p:cNvPicPr>
          <p:nvPr/>
        </p:nvPicPr>
        <p:blipFill>
          <a:blip r:embed="rId2"/>
          <a:stretch>
            <a:fillRect/>
          </a:stretch>
        </p:blipFill>
        <p:spPr>
          <a:xfrm>
            <a:off x="1581934" y="1588532"/>
            <a:ext cx="8647916" cy="4507468"/>
          </a:xfrm>
          <a:prstGeom prst="rect">
            <a:avLst/>
          </a:prstGeom>
        </p:spPr>
      </p:pic>
    </p:spTree>
    <p:extLst>
      <p:ext uri="{BB962C8B-B14F-4D97-AF65-F5344CB8AC3E}">
        <p14:creationId xmlns:p14="http://schemas.microsoft.com/office/powerpoint/2010/main" val="1643731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0881360" cy="5132174"/>
          </a:xfrm>
          <a:prstGeom prst="rect">
            <a:avLst/>
          </a:prstGeom>
        </p:spPr>
        <p:txBody>
          <a:bodyPr vert="horz" wrap="square" lIns="0" tIns="7620" rIns="0" bIns="0" rtlCol="0">
            <a:spAutoFit/>
          </a:bodyPr>
          <a:lstStyle/>
          <a:p>
            <a:pPr marL="7620">
              <a:spcBef>
                <a:spcPts val="600"/>
              </a:spcBef>
            </a:pPr>
            <a:r>
              <a:rPr lang="ca-ES" sz="2400" b="1" spc="-45" dirty="0" smtClean="0">
                <a:latin typeface="Arial" panose="020B0604020202020204" pitchFamily="34" charset="0"/>
                <a:cs typeface="Arial" panose="020B0604020202020204" pitchFamily="34" charset="0"/>
              </a:rPr>
              <a:t>Disseny</a:t>
            </a:r>
            <a:r>
              <a:rPr lang="ca-ES" sz="2400" b="1" spc="-84" dirty="0" smtClean="0">
                <a:latin typeface="Arial" panose="020B0604020202020204" pitchFamily="34" charset="0"/>
                <a:cs typeface="Arial" panose="020B0604020202020204" pitchFamily="34" charset="0"/>
              </a:rPr>
              <a:t> </a:t>
            </a:r>
            <a:r>
              <a:rPr lang="ca-ES" sz="2400" b="1" spc="27" dirty="0" smtClean="0">
                <a:latin typeface="Arial" panose="020B0604020202020204" pitchFamily="34" charset="0"/>
                <a:cs typeface="Arial" panose="020B0604020202020204" pitchFamily="34" charset="0"/>
              </a:rPr>
              <a:t>de l</a:t>
            </a:r>
            <a:r>
              <a:rPr lang="ca-ES" sz="2400" b="1" spc="-84" dirty="0" smtClean="0">
                <a:latin typeface="Arial" panose="020B0604020202020204" pitchFamily="34" charset="0"/>
                <a:cs typeface="Arial" panose="020B0604020202020204" pitchFamily="34" charset="0"/>
              </a:rPr>
              <a:t>'</a:t>
            </a:r>
            <a:r>
              <a:rPr lang="ca-ES" sz="2400" b="1" spc="-36" dirty="0" smtClean="0">
                <a:latin typeface="Arial" panose="020B0604020202020204" pitchFamily="34" charset="0"/>
                <a:cs typeface="Arial" panose="020B0604020202020204" pitchFamily="34" charset="0"/>
              </a:rPr>
              <a:t>esquema</a:t>
            </a:r>
            <a:endParaRPr lang="ca-ES" sz="2400" dirty="0" smtClean="0">
              <a:latin typeface="Arial" panose="020B0604020202020204" pitchFamily="34" charset="0"/>
              <a:cs typeface="Arial" panose="020B0604020202020204" pitchFamily="34" charset="0"/>
            </a:endParaRPr>
          </a:p>
          <a:p>
            <a:pPr marL="243840" indent="-222885">
              <a:spcBef>
                <a:spcPts val="600"/>
              </a:spcBef>
              <a:buClr>
                <a:srgbClr val="1C355E"/>
              </a:buClr>
              <a:buFont typeface="Times New Roman"/>
              <a:buChar char="•"/>
              <a:tabLst>
                <a:tab pos="243459" algn="l"/>
                <a:tab pos="243840" algn="l"/>
              </a:tabLst>
            </a:pPr>
            <a:r>
              <a:rPr lang="ca-ES" sz="2400" spc="36" dirty="0" smtClean="0">
                <a:latin typeface="Arial" panose="020B0604020202020204" pitchFamily="34" charset="0"/>
                <a:cs typeface="Arial" panose="020B0604020202020204" pitchFamily="34" charset="0"/>
              </a:rPr>
              <a:t>Enfoc</a:t>
            </a:r>
            <a:r>
              <a:rPr lang="ca-ES" sz="2400" spc="-39" dirty="0" smtClean="0">
                <a:latin typeface="Arial" panose="020B0604020202020204" pitchFamily="34" charset="0"/>
                <a:cs typeface="Arial" panose="020B0604020202020204" pitchFamily="34" charset="0"/>
              </a:rPr>
              <a:t> </a:t>
            </a:r>
            <a:r>
              <a:rPr lang="ca-ES" sz="2400" spc="48" dirty="0" smtClean="0">
                <a:latin typeface="Arial" panose="020B0604020202020204" pitchFamily="34" charset="0"/>
                <a:cs typeface="Arial" panose="020B0604020202020204" pitchFamily="34" charset="0"/>
              </a:rPr>
              <a:t>diferent</a:t>
            </a:r>
            <a:r>
              <a:rPr lang="ca-ES" sz="2400" spc="-36"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al</a:t>
            </a:r>
            <a:r>
              <a:rPr lang="ca-ES" sz="2400" spc="-36" dirty="0" smtClean="0">
                <a:latin typeface="Arial" panose="020B0604020202020204" pitchFamily="34" charset="0"/>
                <a:cs typeface="Arial" panose="020B0604020202020204" pitchFamily="34" charset="0"/>
              </a:rPr>
              <a:t> </a:t>
            </a:r>
            <a:r>
              <a:rPr lang="ca-ES" sz="2400" spc="21" dirty="0" smtClean="0">
                <a:latin typeface="Arial" panose="020B0604020202020204" pitchFamily="34" charset="0"/>
                <a:cs typeface="Arial" panose="020B0604020202020204" pitchFamily="34" charset="0"/>
              </a:rPr>
              <a:t>relacional</a:t>
            </a:r>
            <a:endParaRPr lang="ca-ES" sz="2400" dirty="0" smtClean="0">
              <a:latin typeface="Arial" panose="020B0604020202020204" pitchFamily="34" charset="0"/>
              <a:cs typeface="Arial" panose="020B0604020202020204" pitchFamily="34" charset="0"/>
            </a:endParaRPr>
          </a:p>
          <a:p>
            <a:pPr marL="243840" indent="-222885">
              <a:spcBef>
                <a:spcPts val="600"/>
              </a:spcBef>
              <a:buClr>
                <a:srgbClr val="1C355E"/>
              </a:buClr>
              <a:buFont typeface="Times New Roman"/>
              <a:buChar char="•"/>
              <a:tabLst>
                <a:tab pos="243459" algn="l"/>
                <a:tab pos="243840" algn="l"/>
              </a:tabLst>
            </a:pPr>
            <a:r>
              <a:rPr lang="ca-ES" sz="2400" spc="87" dirty="0" smtClean="0">
                <a:latin typeface="Arial" panose="020B0604020202020204" pitchFamily="34" charset="0"/>
                <a:cs typeface="Arial" panose="020B0604020202020204" pitchFamily="34" charset="0"/>
              </a:rPr>
              <a:t>No</a:t>
            </a:r>
            <a:r>
              <a:rPr lang="ca-ES" sz="2400" spc="-36" dirty="0" smtClean="0">
                <a:latin typeface="Arial" panose="020B0604020202020204" pitchFamily="34" charset="0"/>
                <a:cs typeface="Arial" panose="020B0604020202020204" pitchFamily="34" charset="0"/>
              </a:rPr>
              <a:t> </a:t>
            </a:r>
            <a:r>
              <a:rPr lang="ca-ES" sz="2400" spc="9" dirty="0" smtClean="0">
                <a:latin typeface="Arial" panose="020B0604020202020204" pitchFamily="34" charset="0"/>
                <a:cs typeface="Arial" panose="020B0604020202020204" pitchFamily="34" charset="0"/>
              </a:rPr>
              <a:t>3FN</a:t>
            </a:r>
            <a:r>
              <a:rPr lang="ca-ES" sz="2400" spc="-36"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a:t>
            </a:r>
            <a:r>
              <a:rPr lang="ca-ES" sz="2400" spc="-36" dirty="0" smtClean="0">
                <a:latin typeface="Arial" panose="020B0604020202020204" pitchFamily="34" charset="0"/>
                <a:cs typeface="Arial" panose="020B0604020202020204" pitchFamily="34" charset="0"/>
              </a:rPr>
              <a:t> </a:t>
            </a:r>
            <a:r>
              <a:rPr lang="ca-ES" sz="2400" spc="39" dirty="0" smtClean="0">
                <a:latin typeface="Arial" panose="020B0604020202020204" pitchFamily="34" charset="0"/>
                <a:cs typeface="Arial" panose="020B0604020202020204" pitchFamily="34" charset="0"/>
              </a:rPr>
              <a:t>tendència</a:t>
            </a:r>
            <a:r>
              <a:rPr lang="ca-ES" sz="2400" spc="-36"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a</a:t>
            </a:r>
            <a:r>
              <a:rPr lang="ca-ES" sz="2400" spc="-36" dirty="0" smtClean="0">
                <a:latin typeface="Arial" panose="020B0604020202020204" pitchFamily="34" charset="0"/>
                <a:cs typeface="Arial" panose="020B0604020202020204" pitchFamily="34" charset="0"/>
              </a:rPr>
              <a:t> </a:t>
            </a:r>
            <a:r>
              <a:rPr lang="ca-ES" sz="2400" spc="33" dirty="0" err="1" smtClean="0">
                <a:latin typeface="Arial" panose="020B0604020202020204" pitchFamily="34" charset="0"/>
                <a:cs typeface="Arial" panose="020B0604020202020204" pitchFamily="34" charset="0"/>
              </a:rPr>
              <a:t>denormalitzar</a:t>
            </a:r>
            <a:endParaRPr lang="ca-ES" sz="2400" dirty="0" smtClean="0">
              <a:latin typeface="Arial" panose="020B0604020202020204" pitchFamily="34" charset="0"/>
              <a:cs typeface="Arial" panose="020B0604020202020204" pitchFamily="34" charset="0"/>
            </a:endParaRPr>
          </a:p>
          <a:p>
            <a:pPr marL="243840" indent="-222885">
              <a:spcBef>
                <a:spcPts val="600"/>
              </a:spcBef>
              <a:buClr>
                <a:srgbClr val="1C355E"/>
              </a:buClr>
              <a:buFont typeface="Times New Roman"/>
              <a:buChar char="•"/>
              <a:tabLst>
                <a:tab pos="243459" algn="l"/>
                <a:tab pos="243840" algn="l"/>
              </a:tabLst>
            </a:pPr>
            <a:r>
              <a:rPr lang="ca-ES" sz="2400" i="1" spc="54" dirty="0" err="1" smtClean="0">
                <a:latin typeface="Arial" panose="020B0604020202020204" pitchFamily="34" charset="0"/>
                <a:cs typeface="Arial" panose="020B0604020202020204" pitchFamily="34" charset="0"/>
              </a:rPr>
              <a:t>MongoDB</a:t>
            </a:r>
            <a:r>
              <a:rPr lang="ca-ES" sz="2400" i="1" spc="-57"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no</a:t>
            </a:r>
            <a:r>
              <a:rPr lang="ca-ES" sz="2400" spc="-36"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suporta</a:t>
            </a:r>
            <a:r>
              <a:rPr lang="ca-ES" sz="2400" spc="-33" dirty="0" smtClean="0">
                <a:latin typeface="Arial" panose="020B0604020202020204" pitchFamily="34" charset="0"/>
                <a:cs typeface="Arial" panose="020B0604020202020204" pitchFamily="34" charset="0"/>
              </a:rPr>
              <a:t> </a:t>
            </a:r>
            <a:r>
              <a:rPr lang="ca-ES" sz="2400" spc="3" dirty="0" smtClean="0">
                <a:latin typeface="Arial" panose="020B0604020202020204" pitchFamily="34" charset="0"/>
                <a:cs typeface="Arial" panose="020B0604020202020204" pitchFamily="34" charset="0"/>
              </a:rPr>
              <a:t>transaccions</a:t>
            </a:r>
            <a:endParaRPr lang="ca-ES" sz="2400" dirty="0" smtClean="0">
              <a:latin typeface="Arial" panose="020B0604020202020204" pitchFamily="34" charset="0"/>
              <a:cs typeface="Arial" panose="020B0604020202020204" pitchFamily="34" charset="0"/>
            </a:endParaRPr>
          </a:p>
          <a:p>
            <a:pPr marL="480060" lvl="1" indent="-184785">
              <a:spcBef>
                <a:spcPts val="600"/>
              </a:spcBef>
              <a:buClr>
                <a:srgbClr val="1C355E"/>
              </a:buClr>
              <a:buFont typeface="Times New Roman"/>
              <a:buChar char="•"/>
              <a:tabLst>
                <a:tab pos="479679" algn="l"/>
                <a:tab pos="480060" algn="l"/>
              </a:tabLst>
            </a:pPr>
            <a:r>
              <a:rPr lang="ca-ES" sz="2400" spc="21" dirty="0" smtClean="0">
                <a:latin typeface="Arial" panose="020B0604020202020204" pitchFamily="34" charset="0"/>
                <a:cs typeface="Arial" panose="020B0604020202020204" pitchFamily="34" charset="0"/>
              </a:rPr>
              <a:t>Assegura</a:t>
            </a:r>
            <a:r>
              <a:rPr lang="ca-ES" sz="2400" spc="-36"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que</a:t>
            </a:r>
            <a:r>
              <a:rPr lang="ca-ES" sz="2400" spc="-36" dirty="0" smtClean="0">
                <a:latin typeface="Arial" panose="020B0604020202020204" pitchFamily="34" charset="0"/>
                <a:cs typeface="Arial" panose="020B0604020202020204" pitchFamily="34" charset="0"/>
              </a:rPr>
              <a:t> </a:t>
            </a:r>
            <a:r>
              <a:rPr lang="ca-ES" sz="2400" spc="-33" dirty="0" smtClean="0">
                <a:latin typeface="Arial" panose="020B0604020202020204" pitchFamily="34" charset="0"/>
                <a:cs typeface="Arial" panose="020B0604020202020204" pitchFamily="34" charset="0"/>
              </a:rPr>
              <a:t>les</a:t>
            </a:r>
            <a:r>
              <a:rPr lang="ca-ES" sz="2400" spc="-36" dirty="0" smtClean="0">
                <a:latin typeface="Arial" panose="020B0604020202020204" pitchFamily="34" charset="0"/>
                <a:cs typeface="Arial" panose="020B0604020202020204" pitchFamily="34" charset="0"/>
              </a:rPr>
              <a:t> </a:t>
            </a:r>
            <a:r>
              <a:rPr lang="ca-ES" sz="2400" spc="33" dirty="0" smtClean="0">
                <a:latin typeface="Arial" panose="020B0604020202020204" pitchFamily="34" charset="0"/>
                <a:cs typeface="Arial" panose="020B0604020202020204" pitchFamily="34" charset="0"/>
              </a:rPr>
              <a:t>operacions</a:t>
            </a:r>
            <a:r>
              <a:rPr lang="ca-ES" sz="2400" spc="-33" dirty="0" smtClean="0">
                <a:latin typeface="Arial" panose="020B0604020202020204" pitchFamily="34" charset="0"/>
                <a:cs typeface="Arial" panose="020B0604020202020204" pitchFamily="34" charset="0"/>
              </a:rPr>
              <a:t> </a:t>
            </a:r>
            <a:r>
              <a:rPr lang="ca-ES" sz="2400" spc="12" dirty="0" smtClean="0">
                <a:latin typeface="Arial" panose="020B0604020202020204" pitchFamily="34" charset="0"/>
                <a:cs typeface="Arial" panose="020B0604020202020204" pitchFamily="34" charset="0"/>
              </a:rPr>
              <a:t>son</a:t>
            </a:r>
            <a:r>
              <a:rPr lang="ca-ES" sz="2400" spc="-36" dirty="0" smtClean="0">
                <a:latin typeface="Arial" panose="020B0604020202020204" pitchFamily="34" charset="0"/>
                <a:cs typeface="Arial" panose="020B0604020202020204" pitchFamily="34" charset="0"/>
              </a:rPr>
              <a:t> </a:t>
            </a:r>
            <a:r>
              <a:rPr lang="ca-ES" sz="2400" spc="12" dirty="0" smtClean="0">
                <a:latin typeface="Arial" panose="020B0604020202020204" pitchFamily="34" charset="0"/>
                <a:cs typeface="Arial" panose="020B0604020202020204" pitchFamily="34" charset="0"/>
              </a:rPr>
              <a:t>atòmiques</a:t>
            </a:r>
            <a:endParaRPr lang="ca-ES" sz="2400" dirty="0" smtClean="0">
              <a:latin typeface="Arial" panose="020B0604020202020204" pitchFamily="34" charset="0"/>
              <a:cs typeface="Arial" panose="020B0604020202020204" pitchFamily="34" charset="0"/>
            </a:endParaRPr>
          </a:p>
          <a:p>
            <a:pPr marL="480060" lvl="1" indent="-184785">
              <a:spcBef>
                <a:spcPts val="600"/>
              </a:spcBef>
              <a:buClr>
                <a:srgbClr val="1C355E"/>
              </a:buClr>
              <a:buFont typeface="Times New Roman"/>
              <a:buChar char="•"/>
              <a:tabLst>
                <a:tab pos="479679" algn="l"/>
                <a:tab pos="480060" algn="l"/>
              </a:tabLst>
            </a:pPr>
            <a:r>
              <a:rPr lang="ca-ES" sz="2400" spc="24" dirty="0" smtClean="0">
                <a:latin typeface="Arial" panose="020B0604020202020204" pitchFamily="34" charset="0"/>
                <a:cs typeface="Arial" panose="020B0604020202020204" pitchFamily="34" charset="0"/>
              </a:rPr>
              <a:t>Solució:</a:t>
            </a:r>
            <a:endParaRPr lang="ca-ES" sz="2400" dirty="0" smtClean="0">
              <a:latin typeface="Arial" panose="020B0604020202020204" pitchFamily="34" charset="0"/>
              <a:cs typeface="Arial" panose="020B0604020202020204" pitchFamily="34" charset="0"/>
            </a:endParaRPr>
          </a:p>
          <a:p>
            <a:pPr marL="1310640" marR="3048" lvl="2" indent="-512445">
              <a:spcBef>
                <a:spcPts val="600"/>
              </a:spcBef>
              <a:buAutoNum type="arabicPeriod"/>
              <a:tabLst>
                <a:tab pos="1112138" algn="l"/>
                <a:tab pos="1112520" algn="l"/>
              </a:tabLst>
            </a:pPr>
            <a:r>
              <a:rPr lang="ca-ES" sz="2400" spc="-3" dirty="0" smtClean="0">
                <a:latin typeface="Arial" panose="020B0604020202020204" pitchFamily="34" charset="0"/>
                <a:cs typeface="Arial" panose="020B0604020202020204" pitchFamily="34" charset="0"/>
              </a:rPr>
              <a:t>Reestructurar</a:t>
            </a:r>
            <a:r>
              <a:rPr lang="ca-ES" sz="2400" spc="-30" dirty="0" smtClean="0">
                <a:latin typeface="Arial" panose="020B0604020202020204" pitchFamily="34" charset="0"/>
                <a:cs typeface="Arial" panose="020B0604020202020204" pitchFamily="34" charset="0"/>
              </a:rPr>
              <a:t> </a:t>
            </a:r>
            <a:r>
              <a:rPr lang="ca-ES" sz="2400" spc="33" dirty="0" smtClean="0">
                <a:latin typeface="Arial" panose="020B0604020202020204" pitchFamily="34" charset="0"/>
                <a:cs typeface="Arial" panose="020B0604020202020204" pitchFamily="34" charset="0"/>
              </a:rPr>
              <a:t>el</a:t>
            </a:r>
            <a:r>
              <a:rPr lang="ca-ES" sz="2400" spc="-27" dirty="0" smtClean="0">
                <a:latin typeface="Arial" panose="020B0604020202020204" pitchFamily="34" charset="0"/>
                <a:cs typeface="Arial" panose="020B0604020202020204" pitchFamily="34" charset="0"/>
              </a:rPr>
              <a:t> </a:t>
            </a:r>
            <a:r>
              <a:rPr lang="ca-ES" sz="2400" spc="84" dirty="0" smtClean="0">
                <a:latin typeface="Arial" panose="020B0604020202020204" pitchFamily="34" charset="0"/>
                <a:cs typeface="Arial" panose="020B0604020202020204" pitchFamily="34" charset="0"/>
              </a:rPr>
              <a:t>codi</a:t>
            </a:r>
            <a:r>
              <a:rPr lang="ca-ES" sz="2400" spc="-27" dirty="0" smtClean="0">
                <a:latin typeface="Arial" panose="020B0604020202020204" pitchFamily="34" charset="0"/>
                <a:cs typeface="Arial" panose="020B0604020202020204" pitchFamily="34" charset="0"/>
              </a:rPr>
              <a:t> </a:t>
            </a:r>
            <a:r>
              <a:rPr lang="ca-ES" sz="2400" spc="21" dirty="0" smtClean="0">
                <a:latin typeface="Arial" panose="020B0604020202020204" pitchFamily="34" charset="0"/>
                <a:cs typeface="Arial" panose="020B0604020202020204" pitchFamily="34" charset="0"/>
              </a:rPr>
              <a:t>per</a:t>
            </a:r>
            <a:r>
              <a:rPr lang="ca-ES" sz="2400" spc="-27"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que</a:t>
            </a:r>
            <a:r>
              <a:rPr lang="ca-ES" sz="2400" spc="-27" dirty="0" smtClean="0">
                <a:latin typeface="Arial" panose="020B0604020202020204" pitchFamily="34" charset="0"/>
                <a:cs typeface="Arial" panose="020B0604020202020204" pitchFamily="34" charset="0"/>
              </a:rPr>
              <a:t> </a:t>
            </a:r>
            <a:r>
              <a:rPr lang="ca-ES" sz="2400" spc="66" dirty="0" smtClean="0">
                <a:latin typeface="Arial" panose="020B0604020202020204" pitchFamily="34" charset="0"/>
                <a:cs typeface="Arial" panose="020B0604020202020204" pitchFamily="34" charset="0"/>
              </a:rPr>
              <a:t>tota</a:t>
            </a:r>
            <a:r>
              <a:rPr lang="ca-ES" sz="2400" spc="-30"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la</a:t>
            </a:r>
            <a:r>
              <a:rPr lang="ca-ES" sz="2400" spc="-27" dirty="0" smtClean="0">
                <a:latin typeface="Arial" panose="020B0604020202020204" pitchFamily="34" charset="0"/>
                <a:cs typeface="Arial" panose="020B0604020202020204" pitchFamily="34" charset="0"/>
              </a:rPr>
              <a:t> </a:t>
            </a:r>
            <a:r>
              <a:rPr lang="ca-ES" sz="2400" spc="45" dirty="0" smtClean="0">
                <a:latin typeface="Arial" panose="020B0604020202020204" pitchFamily="34" charset="0"/>
                <a:cs typeface="Arial" panose="020B0604020202020204" pitchFamily="34" charset="0"/>
              </a:rPr>
              <a:t>informació</a:t>
            </a:r>
            <a:r>
              <a:rPr lang="ca-ES" sz="2400" spc="-27" dirty="0" smtClean="0">
                <a:latin typeface="Arial" panose="020B0604020202020204" pitchFamily="34" charset="0"/>
                <a:cs typeface="Arial" panose="020B0604020202020204" pitchFamily="34" charset="0"/>
              </a:rPr>
              <a:t> </a:t>
            </a:r>
            <a:r>
              <a:rPr lang="ca-ES" sz="2400" spc="6" dirty="0" smtClean="0">
                <a:latin typeface="Arial" panose="020B0604020202020204" pitchFamily="34" charset="0"/>
                <a:cs typeface="Arial" panose="020B0604020202020204" pitchFamily="34" charset="0"/>
              </a:rPr>
              <a:t>estigui </a:t>
            </a:r>
            <a:r>
              <a:rPr lang="ca-ES" sz="2400" spc="48" dirty="0" smtClean="0">
                <a:latin typeface="Arial" panose="020B0604020202020204" pitchFamily="34" charset="0"/>
                <a:cs typeface="Arial" panose="020B0604020202020204" pitchFamily="34" charset="0"/>
              </a:rPr>
              <a:t>continguda</a:t>
            </a:r>
            <a:r>
              <a:rPr lang="ca-ES" sz="2400" spc="-27" dirty="0" smtClean="0">
                <a:latin typeface="Arial" panose="020B0604020202020204" pitchFamily="34" charset="0"/>
                <a:cs typeface="Arial" panose="020B0604020202020204" pitchFamily="34" charset="0"/>
              </a:rPr>
              <a:t> </a:t>
            </a:r>
            <a:r>
              <a:rPr lang="ca-ES" sz="2400" spc="36" dirty="0" smtClean="0">
                <a:latin typeface="Arial" panose="020B0604020202020204" pitchFamily="34" charset="0"/>
                <a:cs typeface="Arial" panose="020B0604020202020204" pitchFamily="34" charset="0"/>
              </a:rPr>
              <a:t>en</a:t>
            </a:r>
            <a:r>
              <a:rPr lang="ca-ES" sz="2400" spc="-30"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un</a:t>
            </a:r>
            <a:r>
              <a:rPr lang="ca-ES" sz="2400" spc="-27" dirty="0" smtClean="0">
                <a:latin typeface="Arial" panose="020B0604020202020204" pitchFamily="34" charset="0"/>
                <a:cs typeface="Arial" panose="020B0604020202020204" pitchFamily="34" charset="0"/>
              </a:rPr>
              <a:t> </a:t>
            </a:r>
            <a:r>
              <a:rPr lang="ca-ES" sz="2400" spc="45" dirty="0" smtClean="0">
                <a:latin typeface="Arial" panose="020B0604020202020204" pitchFamily="34" charset="0"/>
                <a:cs typeface="Arial" panose="020B0604020202020204" pitchFamily="34" charset="0"/>
              </a:rPr>
              <a:t>únic </a:t>
            </a:r>
            <a:r>
              <a:rPr lang="ca-ES" sz="2400" spc="-468" dirty="0" smtClean="0">
                <a:latin typeface="Arial" panose="020B0604020202020204" pitchFamily="34" charset="0"/>
                <a:cs typeface="Arial" panose="020B0604020202020204" pitchFamily="34" charset="0"/>
              </a:rPr>
              <a:t> </a:t>
            </a:r>
            <a:r>
              <a:rPr lang="ca-ES" sz="2400" spc="54" dirty="0" smtClean="0">
                <a:latin typeface="Arial" panose="020B0604020202020204" pitchFamily="34" charset="0"/>
                <a:cs typeface="Arial" panose="020B0604020202020204" pitchFamily="34" charset="0"/>
              </a:rPr>
              <a:t>document.</a:t>
            </a:r>
            <a:endParaRPr lang="ca-ES" sz="2400" dirty="0" smtClean="0">
              <a:latin typeface="Arial" panose="020B0604020202020204" pitchFamily="34" charset="0"/>
              <a:cs typeface="Arial" panose="020B0604020202020204" pitchFamily="34" charset="0"/>
            </a:endParaRPr>
          </a:p>
          <a:p>
            <a:pPr marL="1112520" lvl="2" indent="-314325">
              <a:spcBef>
                <a:spcPts val="600"/>
              </a:spcBef>
              <a:buAutoNum type="arabicPeriod"/>
              <a:tabLst>
                <a:tab pos="1112138" algn="l"/>
                <a:tab pos="1112520" algn="l"/>
              </a:tabLst>
            </a:pPr>
            <a:r>
              <a:rPr lang="ca-ES" sz="2400" spc="45" dirty="0" smtClean="0">
                <a:latin typeface="Arial" panose="020B0604020202020204" pitchFamily="34" charset="0"/>
                <a:cs typeface="Arial" panose="020B0604020202020204" pitchFamily="34" charset="0"/>
              </a:rPr>
              <a:t>Implementar</a:t>
            </a:r>
            <a:r>
              <a:rPr lang="ca-ES" sz="2400" spc="-30"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un</a:t>
            </a:r>
            <a:r>
              <a:rPr lang="ca-ES" sz="2400" spc="-27" dirty="0" smtClean="0">
                <a:latin typeface="Arial" panose="020B0604020202020204" pitchFamily="34" charset="0"/>
                <a:cs typeface="Arial" panose="020B0604020202020204" pitchFamily="34" charset="0"/>
              </a:rPr>
              <a:t> </a:t>
            </a:r>
            <a:r>
              <a:rPr lang="ca-ES" sz="2400" spc="-3" dirty="0" smtClean="0">
                <a:latin typeface="Arial" panose="020B0604020202020204" pitchFamily="34" charset="0"/>
                <a:cs typeface="Arial" panose="020B0604020202020204" pitchFamily="34" charset="0"/>
              </a:rPr>
              <a:t>sistema</a:t>
            </a:r>
            <a:r>
              <a:rPr lang="ca-ES" sz="2400" spc="-30"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de</a:t>
            </a:r>
            <a:r>
              <a:rPr lang="ca-ES" sz="2400" spc="-27" dirty="0" smtClean="0">
                <a:latin typeface="Arial" panose="020B0604020202020204" pitchFamily="34" charset="0"/>
                <a:cs typeface="Arial" panose="020B0604020202020204" pitchFamily="34" charset="0"/>
              </a:rPr>
              <a:t> </a:t>
            </a:r>
            <a:r>
              <a:rPr lang="ca-ES" sz="2400" spc="84" dirty="0" smtClean="0">
                <a:latin typeface="Arial" panose="020B0604020202020204" pitchFamily="34" charset="0"/>
                <a:cs typeface="Arial" panose="020B0604020202020204" pitchFamily="34" charset="0"/>
              </a:rPr>
              <a:t>bloqueig</a:t>
            </a:r>
            <a:r>
              <a:rPr lang="ca-ES" sz="2400" spc="-30" dirty="0" smtClean="0">
                <a:latin typeface="Arial" panose="020B0604020202020204" pitchFamily="34" charset="0"/>
                <a:cs typeface="Arial" panose="020B0604020202020204" pitchFamily="34" charset="0"/>
              </a:rPr>
              <a:t> </a:t>
            </a:r>
            <a:r>
              <a:rPr lang="ca-ES" sz="2400" spc="96" dirty="0" smtClean="0">
                <a:latin typeface="Arial" panose="020B0604020202020204" pitchFamily="34" charset="0"/>
                <a:cs typeface="Arial" panose="020B0604020202020204" pitchFamily="34" charset="0"/>
              </a:rPr>
              <a:t>per</a:t>
            </a:r>
            <a:r>
              <a:rPr lang="ca-ES" sz="2400" spc="-27" dirty="0" smtClean="0">
                <a:latin typeface="Arial" panose="020B0604020202020204" pitchFamily="34" charset="0"/>
                <a:cs typeface="Arial" panose="020B0604020202020204" pitchFamily="34" charset="0"/>
              </a:rPr>
              <a:t> </a:t>
            </a:r>
            <a:r>
              <a:rPr lang="ca-ES" sz="2400" spc="15" dirty="0" smtClean="0">
                <a:latin typeface="Arial" panose="020B0604020202020204" pitchFamily="34" charset="0"/>
                <a:cs typeface="Arial" panose="020B0604020202020204" pitchFamily="34" charset="0"/>
              </a:rPr>
              <a:t>software</a:t>
            </a:r>
            <a:r>
              <a:rPr lang="ca-ES" sz="2400" spc="-30" dirty="0" smtClean="0">
                <a:latin typeface="Arial" panose="020B0604020202020204" pitchFamily="34" charset="0"/>
                <a:cs typeface="Arial" panose="020B0604020202020204" pitchFamily="34" charset="0"/>
              </a:rPr>
              <a:t> </a:t>
            </a:r>
            <a:r>
              <a:rPr lang="ca-ES" sz="2400" spc="9" dirty="0" smtClean="0">
                <a:latin typeface="Arial" panose="020B0604020202020204" pitchFamily="34" charset="0"/>
                <a:cs typeface="Arial" panose="020B0604020202020204" pitchFamily="34" charset="0"/>
              </a:rPr>
              <a:t>(semàfor,</a:t>
            </a:r>
            <a:r>
              <a:rPr lang="ca-ES" sz="2400" spc="-81" dirty="0" smtClean="0">
                <a:latin typeface="Arial" panose="020B0604020202020204" pitchFamily="34" charset="0"/>
                <a:cs typeface="Arial" panose="020B0604020202020204" pitchFamily="34" charset="0"/>
              </a:rPr>
              <a:t> </a:t>
            </a:r>
            <a:r>
              <a:rPr lang="ca-ES" sz="2400" spc="219" dirty="0" err="1" smtClean="0">
                <a:latin typeface="Arial" panose="020B0604020202020204" pitchFamily="34" charset="0"/>
                <a:cs typeface="Arial" panose="020B0604020202020204" pitchFamily="34" charset="0"/>
              </a:rPr>
              <a:t>etc</a:t>
            </a:r>
            <a:r>
              <a:rPr lang="ca-ES" sz="2400" spc="219" dirty="0" smtClean="0">
                <a:latin typeface="Arial" panose="020B0604020202020204" pitchFamily="34" charset="0"/>
                <a:cs typeface="Arial" panose="020B0604020202020204" pitchFamily="34" charset="0"/>
              </a:rPr>
              <a:t>…</a:t>
            </a:r>
            <a:r>
              <a:rPr lang="ca-ES" sz="2400" spc="-84" dirty="0" smtClean="0">
                <a:latin typeface="Arial" panose="020B0604020202020204" pitchFamily="34" charset="0"/>
                <a:cs typeface="Arial" panose="020B0604020202020204" pitchFamily="34" charset="0"/>
              </a:rPr>
              <a:t> </a:t>
            </a:r>
            <a:r>
              <a:rPr lang="ca-ES" sz="2400" spc="-48" dirty="0" smtClean="0">
                <a:latin typeface="Arial" panose="020B0604020202020204" pitchFamily="34" charset="0"/>
                <a:cs typeface="Arial" panose="020B0604020202020204" pitchFamily="34" charset="0"/>
              </a:rPr>
              <a:t>).</a:t>
            </a:r>
            <a:endParaRPr lang="ca-ES" sz="2400" dirty="0" smtClean="0">
              <a:latin typeface="Arial" panose="020B0604020202020204" pitchFamily="34" charset="0"/>
              <a:cs typeface="Arial" panose="020B0604020202020204" pitchFamily="34" charset="0"/>
            </a:endParaRPr>
          </a:p>
          <a:p>
            <a:pPr marL="1112520" lvl="2" indent="-314325">
              <a:spcBef>
                <a:spcPts val="600"/>
              </a:spcBef>
              <a:buAutoNum type="arabicPeriod"/>
              <a:tabLst>
                <a:tab pos="1112138" algn="l"/>
                <a:tab pos="1112520" algn="l"/>
              </a:tabLst>
            </a:pPr>
            <a:r>
              <a:rPr lang="ca-ES" sz="2400" spc="-9" dirty="0" smtClean="0">
                <a:latin typeface="Arial" panose="020B0604020202020204" pitchFamily="34" charset="0"/>
                <a:cs typeface="Arial" panose="020B0604020202020204" pitchFamily="34" charset="0"/>
              </a:rPr>
              <a:t>Tolerar</a:t>
            </a:r>
            <a:r>
              <a:rPr lang="ca-ES" sz="2400" spc="-30"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un</a:t>
            </a:r>
            <a:r>
              <a:rPr lang="ca-ES" sz="2400" spc="-27" dirty="0" smtClean="0">
                <a:latin typeface="Arial" panose="020B0604020202020204" pitchFamily="34" charset="0"/>
                <a:cs typeface="Arial" panose="020B0604020202020204" pitchFamily="34" charset="0"/>
              </a:rPr>
              <a:t> </a:t>
            </a:r>
            <a:r>
              <a:rPr lang="ca-ES" sz="2400" spc="72" dirty="0" smtClean="0">
                <a:latin typeface="Arial" panose="020B0604020202020204" pitchFamily="34" charset="0"/>
                <a:cs typeface="Arial" panose="020B0604020202020204" pitchFamily="34" charset="0"/>
              </a:rPr>
              <a:t>grau</a:t>
            </a:r>
            <a:r>
              <a:rPr lang="ca-ES" sz="2400" spc="-27"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de</a:t>
            </a:r>
            <a:r>
              <a:rPr lang="ca-ES" sz="2400" spc="-27" dirty="0" smtClean="0">
                <a:latin typeface="Arial" panose="020B0604020202020204" pitchFamily="34" charset="0"/>
                <a:cs typeface="Arial" panose="020B0604020202020204" pitchFamily="34" charset="0"/>
              </a:rPr>
              <a:t> </a:t>
            </a:r>
            <a:r>
              <a:rPr lang="ca-ES" sz="2400" spc="12" dirty="0" smtClean="0">
                <a:latin typeface="Arial" panose="020B0604020202020204" pitchFamily="34" charset="0"/>
                <a:cs typeface="Arial" panose="020B0604020202020204" pitchFamily="34" charset="0"/>
              </a:rPr>
              <a:t>inconsistència</a:t>
            </a:r>
            <a:r>
              <a:rPr lang="ca-ES" sz="2400" spc="-27" dirty="0" smtClean="0">
                <a:latin typeface="Arial" panose="020B0604020202020204" pitchFamily="34" charset="0"/>
                <a:cs typeface="Arial" panose="020B0604020202020204" pitchFamily="34" charset="0"/>
              </a:rPr>
              <a:t> </a:t>
            </a:r>
            <a:r>
              <a:rPr lang="ca-ES" sz="2400" spc="36" dirty="0" smtClean="0">
                <a:latin typeface="Arial" panose="020B0604020202020204" pitchFamily="34" charset="0"/>
                <a:cs typeface="Arial" panose="020B0604020202020204" pitchFamily="34" charset="0"/>
              </a:rPr>
              <a:t>en</a:t>
            </a:r>
            <a:r>
              <a:rPr lang="ca-ES" sz="2400" spc="-27" dirty="0" smtClean="0">
                <a:latin typeface="Arial" panose="020B0604020202020204" pitchFamily="34" charset="0"/>
                <a:cs typeface="Arial" panose="020B0604020202020204" pitchFamily="34" charset="0"/>
              </a:rPr>
              <a:t> </a:t>
            </a:r>
            <a:r>
              <a:rPr lang="ca-ES" sz="2400" spc="33" dirty="0" smtClean="0">
                <a:latin typeface="Arial" panose="020B0604020202020204" pitchFamily="34" charset="0"/>
                <a:cs typeface="Arial" panose="020B0604020202020204" pitchFamily="34" charset="0"/>
              </a:rPr>
              <a:t>el</a:t>
            </a:r>
            <a:r>
              <a:rPr lang="ca-ES" sz="2400" spc="-30" dirty="0" smtClean="0">
                <a:latin typeface="Arial" panose="020B0604020202020204" pitchFamily="34" charset="0"/>
                <a:cs typeface="Arial" panose="020B0604020202020204" pitchFamily="34" charset="0"/>
              </a:rPr>
              <a:t> </a:t>
            </a:r>
            <a:r>
              <a:rPr lang="ca-ES" sz="2400" spc="-6" dirty="0" smtClean="0">
                <a:latin typeface="Arial" panose="020B0604020202020204" pitchFamily="34" charset="0"/>
                <a:cs typeface="Arial" panose="020B0604020202020204" pitchFamily="34" charset="0"/>
              </a:rPr>
              <a:t>sistema.</a:t>
            </a:r>
            <a:endParaRPr lang="ca-ES" sz="2400" dirty="0" smtClean="0">
              <a:latin typeface="Arial" panose="020B0604020202020204" pitchFamily="34" charset="0"/>
              <a:cs typeface="Arial" panose="020B0604020202020204" pitchFamily="34" charset="0"/>
            </a:endParaRPr>
          </a:p>
          <a:p>
            <a:pPr marL="243840" marR="275463" indent="-222885">
              <a:spcBef>
                <a:spcPts val="600"/>
              </a:spcBef>
              <a:buClr>
                <a:srgbClr val="1C355E"/>
              </a:buClr>
              <a:buFont typeface="Times New Roman"/>
              <a:buChar char="•"/>
              <a:tabLst>
                <a:tab pos="243459" algn="l"/>
                <a:tab pos="243840" algn="l"/>
              </a:tabLst>
            </a:pPr>
            <a:r>
              <a:rPr lang="ca-ES" sz="2400" b="1" spc="-12" dirty="0" err="1" smtClean="0">
                <a:latin typeface="Arial" panose="020B0604020202020204" pitchFamily="34" charset="0"/>
                <a:cs typeface="Arial" panose="020B0604020202020204" pitchFamily="34" charset="0"/>
              </a:rPr>
              <a:t>Denormalitzar</a:t>
            </a:r>
            <a:r>
              <a:rPr lang="ca-ES" sz="2400" b="1" spc="-51" dirty="0" smtClean="0">
                <a:latin typeface="Arial" panose="020B0604020202020204" pitchFamily="34" charset="0"/>
                <a:cs typeface="Arial" panose="020B0604020202020204" pitchFamily="34" charset="0"/>
              </a:rPr>
              <a:t> </a:t>
            </a:r>
            <a:r>
              <a:rPr lang="ca-ES" sz="2400" spc="12" dirty="0" smtClean="0">
                <a:latin typeface="Arial" panose="020B0604020202020204" pitchFamily="34" charset="0"/>
                <a:cs typeface="Arial" panose="020B0604020202020204" pitchFamily="34" charset="0"/>
              </a:rPr>
              <a:t>les</a:t>
            </a:r>
            <a:r>
              <a:rPr lang="ca-ES" sz="2400" spc="-27" dirty="0" smtClean="0">
                <a:latin typeface="Arial" panose="020B0604020202020204" pitchFamily="34" charset="0"/>
                <a:cs typeface="Arial" panose="020B0604020202020204" pitchFamily="34" charset="0"/>
              </a:rPr>
              <a:t> </a:t>
            </a:r>
            <a:r>
              <a:rPr lang="ca-ES" sz="2400" spc="30" dirty="0" smtClean="0">
                <a:latin typeface="Arial" panose="020B0604020202020204" pitchFamily="34" charset="0"/>
                <a:cs typeface="Arial" panose="020B0604020202020204" pitchFamily="34" charset="0"/>
              </a:rPr>
              <a:t>dades</a:t>
            </a:r>
            <a:r>
              <a:rPr lang="ca-ES" sz="2400" spc="-27" dirty="0" smtClean="0">
                <a:latin typeface="Arial" panose="020B0604020202020204" pitchFamily="34" charset="0"/>
                <a:cs typeface="Arial" panose="020B0604020202020204" pitchFamily="34" charset="0"/>
              </a:rPr>
              <a:t> </a:t>
            </a:r>
            <a:r>
              <a:rPr lang="ca-ES" sz="2400" spc="21" dirty="0" smtClean="0">
                <a:latin typeface="Arial" panose="020B0604020202020204" pitchFamily="34" charset="0"/>
                <a:cs typeface="Arial" panose="020B0604020202020204" pitchFamily="34" charset="0"/>
              </a:rPr>
              <a:t>per </a:t>
            </a:r>
            <a:r>
              <a:rPr lang="ca-ES" sz="2400" u="heavy" spc="27" dirty="0" smtClean="0">
                <a:uFill>
                  <a:solidFill>
                    <a:srgbClr val="000000"/>
                  </a:solidFill>
                </a:uFill>
                <a:latin typeface="Arial" panose="020B0604020202020204" pitchFamily="34" charset="0"/>
                <a:cs typeface="Arial" panose="020B0604020202020204" pitchFamily="34" charset="0"/>
              </a:rPr>
              <a:t>minimitzar</a:t>
            </a:r>
            <a:r>
              <a:rPr lang="ca-ES" sz="2400" u="heavy" spc="-27" dirty="0">
                <a:uFill>
                  <a:solidFill>
                    <a:srgbClr val="000000"/>
                  </a:solidFill>
                </a:uFill>
                <a:latin typeface="Arial" panose="020B0604020202020204" pitchFamily="34" charset="0"/>
                <a:cs typeface="Arial" panose="020B0604020202020204" pitchFamily="34" charset="0"/>
              </a:rPr>
              <a:t> </a:t>
            </a:r>
            <a:r>
              <a:rPr lang="ca-ES" sz="2400" u="heavy" dirty="0" smtClean="0">
                <a:uFill>
                  <a:solidFill>
                    <a:srgbClr val="000000"/>
                  </a:solidFill>
                </a:uFill>
                <a:latin typeface="Arial" panose="020B0604020202020204" pitchFamily="34" charset="0"/>
                <a:cs typeface="Arial" panose="020B0604020202020204" pitchFamily="34" charset="0"/>
              </a:rPr>
              <a:t>la</a:t>
            </a:r>
            <a:r>
              <a:rPr lang="ca-ES" sz="2400" u="heavy" spc="-27" dirty="0" smtClean="0">
                <a:uFill>
                  <a:solidFill>
                    <a:srgbClr val="000000"/>
                  </a:solidFill>
                </a:uFill>
                <a:latin typeface="Arial" panose="020B0604020202020204" pitchFamily="34" charset="0"/>
                <a:cs typeface="Arial" panose="020B0604020202020204" pitchFamily="34" charset="0"/>
              </a:rPr>
              <a:t> </a:t>
            </a:r>
            <a:r>
              <a:rPr lang="ca-ES" sz="2400" u="heavy" spc="39" dirty="0" smtClean="0">
                <a:uFill>
                  <a:solidFill>
                    <a:srgbClr val="000000"/>
                  </a:solidFill>
                </a:uFill>
                <a:latin typeface="Arial" panose="020B0604020202020204" pitchFamily="34" charset="0"/>
                <a:cs typeface="Arial" panose="020B0604020202020204" pitchFamily="34" charset="0"/>
              </a:rPr>
              <a:t>redundància</a:t>
            </a:r>
            <a:r>
              <a:rPr lang="ca-ES" sz="2400" spc="-30"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però</a:t>
            </a:r>
            <a:r>
              <a:rPr lang="ca-ES" sz="2400" spc="-27" dirty="0" smtClean="0">
                <a:latin typeface="Arial" panose="020B0604020202020204" pitchFamily="34" charset="0"/>
                <a:cs typeface="Arial" panose="020B0604020202020204" pitchFamily="34" charset="0"/>
              </a:rPr>
              <a:t> </a:t>
            </a:r>
            <a:r>
              <a:rPr lang="ca-ES" sz="2400" spc="39" dirty="0" smtClean="0">
                <a:latin typeface="Arial" panose="020B0604020202020204" pitchFamily="34" charset="0"/>
                <a:cs typeface="Arial" panose="020B0604020202020204" pitchFamily="34" charset="0"/>
              </a:rPr>
              <a:t>facilitant</a:t>
            </a:r>
            <a:r>
              <a:rPr lang="ca-ES" sz="2400" spc="-27"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que</a:t>
            </a:r>
            <a:r>
              <a:rPr lang="ca-ES" sz="2400" spc="-27" dirty="0" smtClean="0">
                <a:latin typeface="Arial" panose="020B0604020202020204" pitchFamily="34" charset="0"/>
                <a:cs typeface="Arial" panose="020B0604020202020204" pitchFamily="34" charset="0"/>
              </a:rPr>
              <a:t> </a:t>
            </a:r>
            <a:r>
              <a:rPr lang="ca-ES" sz="2400" spc="48" dirty="0" smtClean="0">
                <a:latin typeface="Arial" panose="020B0604020202020204" pitchFamily="34" charset="0"/>
                <a:cs typeface="Arial" panose="020B0604020202020204" pitchFamily="34" charset="0"/>
              </a:rPr>
              <a:t>mitjançant </a:t>
            </a:r>
            <a:r>
              <a:rPr lang="ca-ES" sz="2400" spc="-468" dirty="0" smtClean="0">
                <a:latin typeface="Arial" panose="020B0604020202020204" pitchFamily="34" charset="0"/>
                <a:cs typeface="Arial" panose="020B0604020202020204" pitchFamily="34" charset="0"/>
              </a:rPr>
              <a:t> </a:t>
            </a:r>
            <a:r>
              <a:rPr lang="ca-ES" sz="2400" spc="33" dirty="0" smtClean="0">
                <a:latin typeface="Arial" panose="020B0604020202020204" pitchFamily="34" charset="0"/>
                <a:cs typeface="Arial" panose="020B0604020202020204" pitchFamily="34" charset="0"/>
              </a:rPr>
              <a:t>operacions</a:t>
            </a:r>
            <a:r>
              <a:rPr lang="ca-ES" sz="2400" spc="-30" dirty="0" smtClean="0">
                <a:latin typeface="Arial" panose="020B0604020202020204" pitchFamily="34" charset="0"/>
                <a:cs typeface="Arial" panose="020B0604020202020204" pitchFamily="34" charset="0"/>
              </a:rPr>
              <a:t> </a:t>
            </a:r>
            <a:r>
              <a:rPr lang="ca-ES" sz="2400" spc="12" dirty="0" smtClean="0">
                <a:latin typeface="Arial" panose="020B0604020202020204" pitchFamily="34" charset="0"/>
                <a:cs typeface="Arial" panose="020B0604020202020204" pitchFamily="34" charset="0"/>
              </a:rPr>
              <a:t>atòmiques</a:t>
            </a:r>
            <a:r>
              <a:rPr lang="ca-ES" sz="2400" spc="-30" dirty="0" smtClean="0">
                <a:latin typeface="Arial" panose="020B0604020202020204" pitchFamily="34" charset="0"/>
                <a:cs typeface="Arial" panose="020B0604020202020204" pitchFamily="34" charset="0"/>
              </a:rPr>
              <a:t> e</a:t>
            </a:r>
            <a:r>
              <a:rPr lang="ca-ES" sz="2400" spc="-39" dirty="0" smtClean="0">
                <a:latin typeface="Arial" panose="020B0604020202020204" pitchFamily="34" charset="0"/>
                <a:cs typeface="Arial" panose="020B0604020202020204" pitchFamily="34" charset="0"/>
              </a:rPr>
              <a:t>s</a:t>
            </a:r>
            <a:r>
              <a:rPr lang="ca-ES" sz="2400" spc="-30" dirty="0" smtClean="0">
                <a:latin typeface="Arial" panose="020B0604020202020204" pitchFamily="34" charset="0"/>
                <a:cs typeface="Arial" panose="020B0604020202020204" pitchFamily="34" charset="0"/>
              </a:rPr>
              <a:t> </a:t>
            </a:r>
            <a:r>
              <a:rPr lang="ca-ES" sz="2400" spc="39" dirty="0" smtClean="0">
                <a:latin typeface="Arial" panose="020B0604020202020204" pitchFamily="34" charset="0"/>
                <a:cs typeface="Arial" panose="020B0604020202020204" pitchFamily="34" charset="0"/>
              </a:rPr>
              <a:t>mantingui</a:t>
            </a:r>
            <a:r>
              <a:rPr lang="ca-ES" sz="2400" spc="-30"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la</a:t>
            </a:r>
            <a:r>
              <a:rPr lang="ca-ES" sz="2400" spc="-30" dirty="0" smtClean="0">
                <a:latin typeface="Arial" panose="020B0604020202020204" pitchFamily="34" charset="0"/>
                <a:cs typeface="Arial" panose="020B0604020202020204" pitchFamily="34" charset="0"/>
              </a:rPr>
              <a:t> </a:t>
            </a:r>
            <a:r>
              <a:rPr lang="ca-ES" sz="2400" spc="63" dirty="0" smtClean="0">
                <a:latin typeface="Arial" panose="020B0604020202020204" pitchFamily="34" charset="0"/>
                <a:cs typeface="Arial" panose="020B0604020202020204" pitchFamily="34" charset="0"/>
              </a:rPr>
              <a:t>integritat</a:t>
            </a:r>
            <a:r>
              <a:rPr lang="ca-ES" sz="2400" spc="-30"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de</a:t>
            </a:r>
            <a:r>
              <a:rPr lang="ca-ES" sz="2400" spc="-30" dirty="0" smtClean="0">
                <a:latin typeface="Arial" panose="020B0604020202020204" pitchFamily="34" charset="0"/>
                <a:cs typeface="Arial" panose="020B0604020202020204" pitchFamily="34" charset="0"/>
              </a:rPr>
              <a:t> </a:t>
            </a:r>
            <a:r>
              <a:rPr lang="ca-ES" sz="2400" spc="12" dirty="0" smtClean="0">
                <a:latin typeface="Arial" panose="020B0604020202020204" pitchFamily="34" charset="0"/>
                <a:cs typeface="Arial" panose="020B0604020202020204" pitchFamily="34" charset="0"/>
              </a:rPr>
              <a:t>les</a:t>
            </a:r>
            <a:r>
              <a:rPr lang="ca-ES" sz="2400" spc="-30" dirty="0" smtClean="0">
                <a:latin typeface="Arial" panose="020B0604020202020204" pitchFamily="34" charset="0"/>
                <a:cs typeface="Arial" panose="020B0604020202020204" pitchFamily="34" charset="0"/>
              </a:rPr>
              <a:t> </a:t>
            </a:r>
            <a:r>
              <a:rPr lang="ca-ES" sz="2400" spc="30" dirty="0" smtClean="0">
                <a:latin typeface="Arial" panose="020B0604020202020204" pitchFamily="34" charset="0"/>
                <a:cs typeface="Arial" panose="020B0604020202020204" pitchFamily="34" charset="0"/>
              </a:rPr>
              <a:t>dades</a:t>
            </a:r>
            <a:endParaRPr lang="ca-ES" sz="24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xfrm>
            <a:off x="-13462" y="165938"/>
            <a:ext cx="12218924" cy="697230"/>
          </a:xfrm>
          <a:prstGeom prst="rect">
            <a:avLst/>
          </a:prstGeom>
        </p:spPr>
        <p:txBody>
          <a:bodyPr vert="horz" wrap="square" lIns="0" tIns="0" rIns="0" bIns="0" rtlCol="0">
            <a:spAutoFit/>
          </a:bodyPr>
          <a:lstStyle/>
          <a:p>
            <a:pPr algn="ctr"/>
            <a:r>
              <a:rPr lang="es-ES" b="1" u="none" spc="25" dirty="0"/>
              <a:t>3. MODELAT </a:t>
            </a:r>
            <a:r>
              <a:rPr lang="es-ES" b="1" u="none" spc="25" dirty="0" smtClean="0"/>
              <a:t>DADES MONGO</a:t>
            </a:r>
            <a:endParaRPr b="1" u="none" spc="45" dirty="0"/>
          </a:p>
        </p:txBody>
      </p:sp>
    </p:spTree>
    <p:extLst>
      <p:ext uri="{BB962C8B-B14F-4D97-AF65-F5344CB8AC3E}">
        <p14:creationId xmlns:p14="http://schemas.microsoft.com/office/powerpoint/2010/main" val="1032090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1219200"/>
            <a:ext cx="10563159" cy="1715854"/>
          </a:xfrm>
          <a:prstGeom prst="rect">
            <a:avLst/>
          </a:prstGeom>
        </p:spPr>
        <p:txBody>
          <a:bodyPr vert="horz" wrap="square" lIns="0" tIns="7620" rIns="0" bIns="0" rtlCol="0">
            <a:spAutoFit/>
          </a:bodyPr>
          <a:lstStyle/>
          <a:p>
            <a:pPr marL="7239" marR="3048">
              <a:spcBef>
                <a:spcPts val="600"/>
              </a:spcBef>
              <a:buClr>
                <a:srgbClr val="1C355E"/>
              </a:buClr>
              <a:tabLst>
                <a:tab pos="230124" algn="l"/>
                <a:tab pos="230505" algn="l"/>
              </a:tabLst>
            </a:pPr>
            <a:r>
              <a:rPr lang="ca-ES" sz="2400" b="1" spc="-294" dirty="0" smtClean="0">
                <a:latin typeface="Arial"/>
                <a:cs typeface="Arial"/>
              </a:rPr>
              <a:t>R</a:t>
            </a:r>
            <a:r>
              <a:rPr lang="ca-ES" sz="2400" b="1" dirty="0" smtClean="0">
                <a:latin typeface="Arial"/>
                <a:cs typeface="Arial"/>
              </a:rPr>
              <a:t>efe</a:t>
            </a:r>
            <a:r>
              <a:rPr lang="ca-ES" sz="2400" b="1" spc="-51" dirty="0" smtClean="0">
                <a:latin typeface="Arial"/>
                <a:cs typeface="Arial"/>
              </a:rPr>
              <a:t>r</a:t>
            </a:r>
            <a:r>
              <a:rPr lang="ca-ES" sz="2400" b="1" spc="-96" dirty="0">
                <a:latin typeface="Arial"/>
                <a:cs typeface="Arial"/>
              </a:rPr>
              <a:t>è</a:t>
            </a:r>
            <a:r>
              <a:rPr lang="ca-ES" sz="2400" b="1" spc="-96" dirty="0" smtClean="0">
                <a:latin typeface="Arial"/>
                <a:cs typeface="Arial"/>
              </a:rPr>
              <a:t>ncies</a:t>
            </a:r>
            <a:r>
              <a:rPr lang="ca-ES" sz="2400" b="1" spc="-78" dirty="0" smtClean="0">
                <a:latin typeface="Arial"/>
                <a:cs typeface="Arial"/>
              </a:rPr>
              <a:t> </a:t>
            </a:r>
            <a:r>
              <a:rPr lang="ca-ES" sz="2400" b="1" spc="-60" dirty="0" smtClean="0">
                <a:latin typeface="Arial"/>
                <a:cs typeface="Arial"/>
              </a:rPr>
              <a:t>manuals</a:t>
            </a:r>
            <a:endParaRPr lang="ca-ES" sz="2400" spc="24" dirty="0" smtClean="0">
              <a:latin typeface="Arial" panose="020B0604020202020204" pitchFamily="34" charset="0"/>
              <a:cs typeface="Arial" panose="020B0604020202020204" pitchFamily="34" charset="0"/>
            </a:endParaRPr>
          </a:p>
          <a:p>
            <a:pPr marL="230124" marR="3048" indent="-222885">
              <a:spcBef>
                <a:spcPts val="600"/>
              </a:spcBef>
              <a:buClr>
                <a:srgbClr val="1C355E"/>
              </a:buClr>
              <a:buFont typeface="Times New Roman"/>
              <a:buChar char="•"/>
              <a:tabLst>
                <a:tab pos="230124" algn="l"/>
                <a:tab pos="230505" algn="l"/>
              </a:tabLst>
            </a:pPr>
            <a:r>
              <a:rPr lang="ca-ES" sz="2400" spc="24" dirty="0" smtClean="0">
                <a:latin typeface="Arial" panose="020B0604020202020204" pitchFamily="34" charset="0"/>
                <a:cs typeface="Arial" panose="020B0604020202020204" pitchFamily="34" charset="0"/>
              </a:rPr>
              <a:t>Emmagatzemar </a:t>
            </a:r>
            <a:r>
              <a:rPr lang="ca-ES" sz="2400" spc="33" dirty="0" smtClean="0">
                <a:latin typeface="Arial" panose="020B0604020202020204" pitchFamily="34" charset="0"/>
                <a:cs typeface="Arial" panose="020B0604020202020204" pitchFamily="34" charset="0"/>
              </a:rPr>
              <a:t>el</a:t>
            </a:r>
            <a:r>
              <a:rPr lang="ca-ES" sz="2400" spc="-45" dirty="0" smtClean="0">
                <a:latin typeface="Arial" panose="020B0604020202020204" pitchFamily="34" charset="0"/>
                <a:cs typeface="Arial" panose="020B0604020202020204" pitchFamily="34" charset="0"/>
              </a:rPr>
              <a:t> </a:t>
            </a:r>
            <a:r>
              <a:rPr lang="ca-ES" sz="2400" spc="57" dirty="0" smtClean="0">
                <a:latin typeface="Arial" panose="020B0604020202020204" pitchFamily="34" charset="0"/>
                <a:cs typeface="Arial" panose="020B0604020202020204" pitchFamily="34" charset="0"/>
              </a:rPr>
              <a:t>campo _</a:t>
            </a:r>
            <a:r>
              <a:rPr lang="ca-ES" sz="2400" spc="57" dirty="0" err="1" smtClean="0">
                <a:latin typeface="Arial" panose="020B0604020202020204" pitchFamily="34" charset="0"/>
                <a:cs typeface="Arial" panose="020B0604020202020204" pitchFamily="34" charset="0"/>
              </a:rPr>
              <a:t>id</a:t>
            </a:r>
            <a:r>
              <a:rPr lang="ca-ES" sz="2400" spc="57"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com</a:t>
            </a:r>
            <a:r>
              <a:rPr lang="ca-ES" sz="2400" spc="-66"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clau aliena</a:t>
            </a:r>
            <a:endParaRPr lang="ca-ES" sz="2400" spc="6" dirty="0" smtClean="0">
              <a:latin typeface="Arial" panose="020B0604020202020204" pitchFamily="34" charset="0"/>
              <a:cs typeface="Arial" panose="020B0604020202020204" pitchFamily="34" charset="0"/>
            </a:endParaRPr>
          </a:p>
          <a:p>
            <a:pPr marL="230124" marR="3048" indent="-222885">
              <a:spcBef>
                <a:spcPts val="600"/>
              </a:spcBef>
              <a:buClr>
                <a:srgbClr val="1C355E"/>
              </a:buClr>
              <a:buFont typeface="Times New Roman"/>
              <a:buChar char="•"/>
              <a:tabLst>
                <a:tab pos="230124" algn="l"/>
                <a:tab pos="230505" algn="l"/>
              </a:tabLst>
            </a:pPr>
            <a:r>
              <a:rPr lang="ca-ES" sz="2400" spc="-63" dirty="0" smtClean="0">
                <a:latin typeface="Arial" panose="020B0604020202020204" pitchFamily="34" charset="0"/>
                <a:cs typeface="Arial" panose="020B0604020202020204" pitchFamily="34" charset="0"/>
              </a:rPr>
              <a:t>La </a:t>
            </a:r>
            <a:r>
              <a:rPr lang="ca-ES" sz="2400" spc="30" dirty="0" smtClean="0">
                <a:latin typeface="Arial" panose="020B0604020202020204" pitchFamily="34" charset="0"/>
                <a:cs typeface="Arial" panose="020B0604020202020204" pitchFamily="34" charset="0"/>
              </a:rPr>
              <a:t>aplicació </a:t>
            </a:r>
            <a:r>
              <a:rPr lang="ca-ES" sz="2400" spc="-12" dirty="0" smtClean="0">
                <a:latin typeface="Arial" panose="020B0604020202020204" pitchFamily="34" charset="0"/>
                <a:cs typeface="Arial" panose="020B0604020202020204" pitchFamily="34" charset="0"/>
              </a:rPr>
              <a:t>realitza </a:t>
            </a:r>
            <a:r>
              <a:rPr lang="ca-ES" sz="2400" spc="15" dirty="0" smtClean="0">
                <a:latin typeface="Arial" panose="020B0604020202020204" pitchFamily="34" charset="0"/>
                <a:cs typeface="Arial" panose="020B0604020202020204" pitchFamily="34" charset="0"/>
              </a:rPr>
              <a:t>una </a:t>
            </a:r>
            <a:r>
              <a:rPr lang="ca-ES" sz="2400" spc="12" dirty="0" smtClean="0">
                <a:latin typeface="Arial" panose="020B0604020202020204" pitchFamily="34" charset="0"/>
                <a:cs typeface="Arial" panose="020B0604020202020204" pitchFamily="34" charset="0"/>
              </a:rPr>
              <a:t>2ª </a:t>
            </a:r>
            <a:r>
              <a:rPr lang="ca-ES" sz="2400" spc="18" dirty="0" smtClean="0">
                <a:latin typeface="Arial" panose="020B0604020202020204" pitchFamily="34" charset="0"/>
                <a:cs typeface="Arial" panose="020B0604020202020204" pitchFamily="34" charset="0"/>
              </a:rPr>
              <a:t>consulta </a:t>
            </a:r>
            <a:r>
              <a:rPr lang="ca-ES" sz="2400" spc="21" dirty="0" smtClean="0">
                <a:latin typeface="Arial" panose="020B0604020202020204" pitchFamily="34" charset="0"/>
                <a:cs typeface="Arial" panose="020B0604020202020204" pitchFamily="34" charset="0"/>
              </a:rPr>
              <a:t>per</a:t>
            </a:r>
            <a:r>
              <a:rPr lang="ca-ES" sz="2400" spc="-36" dirty="0" smtClean="0">
                <a:latin typeface="Arial" panose="020B0604020202020204" pitchFamily="34" charset="0"/>
                <a:cs typeface="Arial" panose="020B0604020202020204" pitchFamily="34" charset="0"/>
              </a:rPr>
              <a:t> </a:t>
            </a:r>
            <a:r>
              <a:rPr lang="ca-ES" sz="2400" spc="66" dirty="0" smtClean="0">
                <a:latin typeface="Arial" panose="020B0604020202020204" pitchFamily="34" charset="0"/>
                <a:cs typeface="Arial" panose="020B0604020202020204" pitchFamily="34" charset="0"/>
              </a:rPr>
              <a:t>obtenir</a:t>
            </a:r>
            <a:r>
              <a:rPr lang="ca-ES" sz="2400" spc="-33" dirty="0" smtClean="0">
                <a:latin typeface="Arial" panose="020B0604020202020204" pitchFamily="34" charset="0"/>
                <a:cs typeface="Arial" panose="020B0604020202020204" pitchFamily="34" charset="0"/>
              </a:rPr>
              <a:t> </a:t>
            </a:r>
            <a:r>
              <a:rPr lang="ca-ES" sz="2400" spc="12" dirty="0" smtClean="0">
                <a:latin typeface="Arial" panose="020B0604020202020204" pitchFamily="34" charset="0"/>
                <a:cs typeface="Arial" panose="020B0604020202020204" pitchFamily="34" charset="0"/>
              </a:rPr>
              <a:t>les</a:t>
            </a:r>
            <a:r>
              <a:rPr lang="ca-ES" sz="2400" spc="-33" dirty="0" smtClean="0">
                <a:latin typeface="Arial" panose="020B0604020202020204" pitchFamily="34" charset="0"/>
                <a:cs typeface="Arial" panose="020B0604020202020204" pitchFamily="34" charset="0"/>
              </a:rPr>
              <a:t> </a:t>
            </a:r>
            <a:r>
              <a:rPr lang="ca-ES" sz="2400" spc="30" dirty="0" smtClean="0">
                <a:latin typeface="Arial" panose="020B0604020202020204" pitchFamily="34" charset="0"/>
                <a:cs typeface="Arial" panose="020B0604020202020204" pitchFamily="34" charset="0"/>
              </a:rPr>
              <a:t>dades</a:t>
            </a:r>
            <a:r>
              <a:rPr lang="ca-ES" sz="2400" spc="-33" dirty="0" smtClean="0">
                <a:latin typeface="Arial" panose="020B0604020202020204" pitchFamily="34" charset="0"/>
                <a:cs typeface="Arial" panose="020B0604020202020204" pitchFamily="34" charset="0"/>
              </a:rPr>
              <a:t> </a:t>
            </a:r>
            <a:r>
              <a:rPr lang="ca-ES" sz="2400" spc="21" dirty="0" smtClean="0">
                <a:latin typeface="Arial" panose="020B0604020202020204" pitchFamily="34" charset="0"/>
                <a:cs typeface="Arial" panose="020B0604020202020204" pitchFamily="34" charset="0"/>
              </a:rPr>
              <a:t>relacionades.</a:t>
            </a:r>
            <a:endParaRPr lang="ca-ES" sz="2400" dirty="0" smtClean="0">
              <a:latin typeface="Arial" panose="020B0604020202020204" pitchFamily="34" charset="0"/>
              <a:cs typeface="Arial" panose="020B0604020202020204" pitchFamily="34" charset="0"/>
            </a:endParaRPr>
          </a:p>
          <a:p>
            <a:pPr marL="230124" marR="392430" indent="-222885">
              <a:spcBef>
                <a:spcPts val="600"/>
              </a:spcBef>
              <a:buClr>
                <a:srgbClr val="1C355E"/>
              </a:buClr>
              <a:buFont typeface="Times New Roman"/>
              <a:buChar char="•"/>
              <a:tabLst>
                <a:tab pos="230124" algn="l"/>
                <a:tab pos="230505" algn="l"/>
              </a:tabLst>
            </a:pPr>
            <a:r>
              <a:rPr lang="ca-ES" sz="2400" spc="-15" dirty="0" smtClean="0">
                <a:latin typeface="Arial" panose="020B0604020202020204" pitchFamily="34" charset="0"/>
                <a:cs typeface="Arial" panose="020B0604020202020204" pitchFamily="34" charset="0"/>
              </a:rPr>
              <a:t>Son</a:t>
            </a:r>
            <a:r>
              <a:rPr lang="ca-ES" sz="2400" spc="-33" dirty="0" smtClean="0">
                <a:latin typeface="Arial" panose="020B0604020202020204" pitchFamily="34" charset="0"/>
                <a:cs typeface="Arial" panose="020B0604020202020204" pitchFamily="34" charset="0"/>
              </a:rPr>
              <a:t> </a:t>
            </a:r>
            <a:r>
              <a:rPr lang="ca-ES" sz="2400" spc="-6" dirty="0" smtClean="0">
                <a:latin typeface="Arial" panose="020B0604020202020204" pitchFamily="34" charset="0"/>
                <a:cs typeface="Arial" panose="020B0604020202020204" pitchFamily="34" charset="0"/>
              </a:rPr>
              <a:t>senzilles</a:t>
            </a:r>
            <a:r>
              <a:rPr lang="ca-ES" sz="2400" spc="-33" dirty="0" smtClean="0">
                <a:latin typeface="Arial" panose="020B0604020202020204" pitchFamily="34" charset="0"/>
                <a:cs typeface="Arial" panose="020B0604020202020204" pitchFamily="34" charset="0"/>
              </a:rPr>
              <a:t> </a:t>
            </a:r>
            <a:r>
              <a:rPr lang="ca-ES" sz="2400" spc="-24" dirty="0">
                <a:latin typeface="Arial" panose="020B0604020202020204" pitchFamily="34" charset="0"/>
                <a:cs typeface="Arial" panose="020B0604020202020204" pitchFamily="34" charset="0"/>
              </a:rPr>
              <a:t>i</a:t>
            </a:r>
            <a:r>
              <a:rPr lang="ca-ES" sz="2400" spc="-33" dirty="0" smtClean="0">
                <a:latin typeface="Arial" panose="020B0604020202020204" pitchFamily="34" charset="0"/>
                <a:cs typeface="Arial" panose="020B0604020202020204" pitchFamily="34" charset="0"/>
              </a:rPr>
              <a:t> </a:t>
            </a:r>
            <a:r>
              <a:rPr lang="ca-ES" sz="2400" spc="9" dirty="0" smtClean="0">
                <a:latin typeface="Arial" panose="020B0604020202020204" pitchFamily="34" charset="0"/>
                <a:cs typeface="Arial" panose="020B0604020202020204" pitchFamily="34" charset="0"/>
              </a:rPr>
              <a:t>suficients</a:t>
            </a:r>
            <a:r>
              <a:rPr lang="ca-ES" sz="2400" spc="-33" dirty="0" smtClean="0">
                <a:latin typeface="Arial" panose="020B0604020202020204" pitchFamily="34" charset="0"/>
                <a:cs typeface="Arial" panose="020B0604020202020204" pitchFamily="34" charset="0"/>
              </a:rPr>
              <a:t> </a:t>
            </a:r>
            <a:r>
              <a:rPr lang="ca-ES" sz="2400" spc="21" dirty="0" smtClean="0">
                <a:latin typeface="Arial" panose="020B0604020202020204" pitchFamily="34" charset="0"/>
                <a:cs typeface="Arial" panose="020B0604020202020204" pitchFamily="34" charset="0"/>
              </a:rPr>
              <a:t>para</a:t>
            </a:r>
            <a:r>
              <a:rPr lang="ca-ES" sz="2400" spc="-33"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la </a:t>
            </a:r>
            <a:r>
              <a:rPr lang="ca-ES" sz="2400" spc="-468" dirty="0" smtClean="0">
                <a:latin typeface="Arial" panose="020B0604020202020204" pitchFamily="34" charset="0"/>
                <a:cs typeface="Arial" panose="020B0604020202020204" pitchFamily="34" charset="0"/>
              </a:rPr>
              <a:t> </a:t>
            </a:r>
            <a:r>
              <a:rPr lang="ca-ES" sz="2400" spc="24" dirty="0" smtClean="0">
                <a:latin typeface="Arial" panose="020B0604020202020204" pitchFamily="34" charset="0"/>
                <a:cs typeface="Arial" panose="020B0604020202020204" pitchFamily="34" charset="0"/>
              </a:rPr>
              <a:t>majoria</a:t>
            </a:r>
            <a:r>
              <a:rPr lang="ca-ES" sz="2400" spc="-33"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dels</a:t>
            </a:r>
            <a:r>
              <a:rPr lang="ca-ES" sz="2400" spc="-33" dirty="0" smtClean="0">
                <a:latin typeface="Arial" panose="020B0604020202020204" pitchFamily="34" charset="0"/>
                <a:cs typeface="Arial" panose="020B0604020202020204" pitchFamily="34" charset="0"/>
              </a:rPr>
              <a:t> </a:t>
            </a:r>
            <a:r>
              <a:rPr lang="ca-ES" sz="2400" spc="-30" dirty="0" smtClean="0">
                <a:latin typeface="Arial" panose="020B0604020202020204" pitchFamily="34" charset="0"/>
                <a:cs typeface="Arial" panose="020B0604020202020204" pitchFamily="34" charset="0"/>
              </a:rPr>
              <a:t>casos</a:t>
            </a:r>
            <a:r>
              <a:rPr lang="ca-ES" sz="2400" spc="-33"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a:t>
            </a:r>
            <a:r>
              <a:rPr lang="ca-ES" sz="2400" spc="12" dirty="0" smtClean="0">
                <a:latin typeface="Arial" panose="020B0604020202020204" pitchFamily="34" charset="0"/>
                <a:cs typeface="Arial" panose="020B0604020202020204" pitchFamily="34" charset="0"/>
              </a:rPr>
              <a:t>us</a:t>
            </a:r>
            <a:endParaRPr lang="ca-ES" sz="2400" dirty="0">
              <a:latin typeface="Arial" panose="020B0604020202020204" pitchFamily="34" charset="0"/>
              <a:cs typeface="Arial" panose="020B0604020202020204" pitchFamily="34" charset="0"/>
            </a:endParaRPr>
          </a:p>
        </p:txBody>
      </p:sp>
      <p:grpSp>
        <p:nvGrpSpPr>
          <p:cNvPr id="10" name="object 10"/>
          <p:cNvGrpSpPr/>
          <p:nvPr/>
        </p:nvGrpSpPr>
        <p:grpSpPr>
          <a:xfrm>
            <a:off x="1143000" y="3204210"/>
            <a:ext cx="6286500" cy="3348990"/>
            <a:chOff x="7150163" y="2019300"/>
            <a:chExt cx="10477500" cy="5581650"/>
          </a:xfrm>
        </p:grpSpPr>
        <p:pic>
          <p:nvPicPr>
            <p:cNvPr id="11" name="object 11"/>
            <p:cNvPicPr/>
            <p:nvPr/>
          </p:nvPicPr>
          <p:blipFill>
            <a:blip r:embed="rId2" cstate="print"/>
            <a:stretch>
              <a:fillRect/>
            </a:stretch>
          </p:blipFill>
          <p:spPr>
            <a:xfrm>
              <a:off x="8483600" y="2019300"/>
              <a:ext cx="9144000" cy="5562600"/>
            </a:xfrm>
            <a:prstGeom prst="rect">
              <a:avLst/>
            </a:prstGeom>
          </p:spPr>
        </p:pic>
        <p:sp>
          <p:nvSpPr>
            <p:cNvPr id="12" name="object 12"/>
            <p:cNvSpPr/>
            <p:nvPr/>
          </p:nvSpPr>
          <p:spPr>
            <a:xfrm>
              <a:off x="7150163" y="6076708"/>
              <a:ext cx="5335270" cy="1524000"/>
            </a:xfrm>
            <a:custGeom>
              <a:avLst/>
              <a:gdLst/>
              <a:ahLst/>
              <a:cxnLst/>
              <a:rect l="l" t="t" r="r" b="b"/>
              <a:pathLst>
                <a:path w="5335270" h="1524000">
                  <a:moveTo>
                    <a:pt x="3810609" y="762000"/>
                  </a:moveTo>
                  <a:lnTo>
                    <a:pt x="0" y="762000"/>
                  </a:lnTo>
                  <a:lnTo>
                    <a:pt x="0" y="1143000"/>
                  </a:lnTo>
                  <a:lnTo>
                    <a:pt x="0" y="1524000"/>
                  </a:lnTo>
                  <a:lnTo>
                    <a:pt x="3429558" y="1524000"/>
                  </a:lnTo>
                  <a:lnTo>
                    <a:pt x="3429558" y="1143000"/>
                  </a:lnTo>
                  <a:lnTo>
                    <a:pt x="3810609" y="1143000"/>
                  </a:lnTo>
                  <a:lnTo>
                    <a:pt x="3810609" y="762000"/>
                  </a:lnTo>
                  <a:close/>
                </a:path>
                <a:path w="5335270" h="1524000">
                  <a:moveTo>
                    <a:pt x="5334863" y="0"/>
                  </a:moveTo>
                  <a:lnTo>
                    <a:pt x="0" y="0"/>
                  </a:lnTo>
                  <a:lnTo>
                    <a:pt x="0" y="381000"/>
                  </a:lnTo>
                  <a:lnTo>
                    <a:pt x="5334863" y="381000"/>
                  </a:lnTo>
                  <a:lnTo>
                    <a:pt x="5334863" y="0"/>
                  </a:lnTo>
                  <a:close/>
                </a:path>
              </a:pathLst>
            </a:custGeom>
            <a:solidFill>
              <a:srgbClr val="FFFFFF"/>
            </a:solidFill>
          </p:spPr>
          <p:txBody>
            <a:bodyPr wrap="square" lIns="0" tIns="0" rIns="0" bIns="0" rtlCol="0"/>
            <a:lstStyle/>
            <a:p>
              <a:endParaRPr sz="1080"/>
            </a:p>
          </p:txBody>
        </p:sp>
      </p:grpSp>
      <p:sp>
        <p:nvSpPr>
          <p:cNvPr id="13" name="object 13"/>
          <p:cNvSpPr txBox="1"/>
          <p:nvPr/>
        </p:nvSpPr>
        <p:spPr>
          <a:xfrm>
            <a:off x="8111109" y="3200400"/>
            <a:ext cx="3395091" cy="2817694"/>
          </a:xfrm>
          <a:prstGeom prst="rect">
            <a:avLst/>
          </a:prstGeom>
          <a:ln w="12700">
            <a:solidFill>
              <a:srgbClr val="000000"/>
            </a:solidFill>
          </a:ln>
        </p:spPr>
        <p:txBody>
          <a:bodyPr vert="horz" wrap="square" lIns="0" tIns="24384" rIns="0" bIns="0" rtlCol="0">
            <a:spAutoFit/>
          </a:bodyPr>
          <a:lstStyle/>
          <a:p>
            <a:pPr marL="35814">
              <a:spcBef>
                <a:spcPts val="192"/>
              </a:spcBef>
              <a:tabLst>
                <a:tab pos="493014" algn="l"/>
                <a:tab pos="1864614" algn="l"/>
              </a:tabLst>
            </a:pPr>
            <a:r>
              <a:rPr sz="1500" b="1" dirty="0">
                <a:solidFill>
                  <a:srgbClr val="018000"/>
                </a:solidFill>
                <a:latin typeface="Courier New"/>
                <a:cs typeface="Courier New"/>
              </a:rPr>
              <a:t>var	</a:t>
            </a:r>
            <a:r>
              <a:rPr sz="1500" spc="-3" dirty="0">
                <a:solidFill>
                  <a:srgbClr val="232323"/>
                </a:solidFill>
                <a:latin typeface="Courier New"/>
                <a:cs typeface="Courier New"/>
              </a:rPr>
              <a:t>idUsuario</a:t>
            </a:r>
            <a:r>
              <a:rPr sz="1500" dirty="0">
                <a:solidFill>
                  <a:srgbClr val="232323"/>
                </a:solidFill>
                <a:latin typeface="Courier New"/>
                <a:cs typeface="Courier New"/>
              </a:rPr>
              <a:t> </a:t>
            </a:r>
            <a:r>
              <a:rPr sz="1500" dirty="0">
                <a:solidFill>
                  <a:srgbClr val="666666"/>
                </a:solidFill>
                <a:latin typeface="Courier New"/>
                <a:cs typeface="Courier New"/>
              </a:rPr>
              <a:t>=	</a:t>
            </a:r>
            <a:r>
              <a:rPr sz="1500" dirty="0">
                <a:solidFill>
                  <a:srgbClr val="232323"/>
                </a:solidFill>
                <a:latin typeface="Courier New"/>
                <a:cs typeface="Courier New"/>
              </a:rPr>
              <a:t>ObjectId();</a:t>
            </a:r>
            <a:endParaRPr sz="1500" dirty="0">
              <a:latin typeface="Courier New"/>
              <a:cs typeface="Courier New"/>
            </a:endParaRPr>
          </a:p>
          <a:p>
            <a:pPr>
              <a:lnSpc>
                <a:spcPct val="100000"/>
              </a:lnSpc>
            </a:pPr>
            <a:endParaRPr sz="1590" dirty="0">
              <a:latin typeface="Courier New"/>
              <a:cs typeface="Courier New"/>
            </a:endParaRPr>
          </a:p>
          <a:p>
            <a:pPr marL="35814"/>
            <a:r>
              <a:rPr sz="1500" dirty="0">
                <a:solidFill>
                  <a:srgbClr val="232323"/>
                </a:solidFill>
                <a:latin typeface="Courier New"/>
                <a:cs typeface="Courier New"/>
              </a:rPr>
              <a:t>db.usuario.insert({</a:t>
            </a:r>
            <a:endParaRPr sz="1500" dirty="0">
              <a:latin typeface="Courier New"/>
              <a:cs typeface="Courier New"/>
            </a:endParaRPr>
          </a:p>
          <a:p>
            <a:pPr marL="264414" marR="1296543">
              <a:tabLst>
                <a:tab pos="835914" algn="l"/>
                <a:tab pos="1178813" algn="l"/>
              </a:tabLst>
            </a:pPr>
            <a:r>
              <a:rPr sz="1500" dirty="0">
                <a:solidFill>
                  <a:srgbClr val="232323"/>
                </a:solidFill>
                <a:latin typeface="Courier New"/>
                <a:cs typeface="Courier New"/>
              </a:rPr>
              <a:t>_id</a:t>
            </a:r>
            <a:r>
              <a:rPr sz="1500" dirty="0">
                <a:solidFill>
                  <a:srgbClr val="666666"/>
                </a:solidFill>
                <a:latin typeface="Courier New"/>
                <a:cs typeface="Courier New"/>
              </a:rPr>
              <a:t>:	</a:t>
            </a:r>
            <a:r>
              <a:rPr sz="1500" dirty="0">
                <a:solidFill>
                  <a:srgbClr val="232323"/>
                </a:solidFill>
                <a:latin typeface="Courier New"/>
                <a:cs typeface="Courier New"/>
              </a:rPr>
              <a:t>idUsuario, </a:t>
            </a:r>
            <a:r>
              <a:rPr sz="1500" spc="-894" dirty="0">
                <a:solidFill>
                  <a:srgbClr val="232323"/>
                </a:solidFill>
                <a:latin typeface="Courier New"/>
                <a:cs typeface="Courier New"/>
              </a:rPr>
              <a:t> </a:t>
            </a:r>
            <a:r>
              <a:rPr sz="1500" dirty="0">
                <a:solidFill>
                  <a:srgbClr val="232323"/>
                </a:solidFill>
                <a:latin typeface="Courier New"/>
                <a:cs typeface="Courier New"/>
              </a:rPr>
              <a:t>nombre</a:t>
            </a:r>
            <a:r>
              <a:rPr sz="1500" dirty="0">
                <a:solidFill>
                  <a:srgbClr val="666666"/>
                </a:solidFill>
                <a:latin typeface="Courier New"/>
                <a:cs typeface="Courier New"/>
              </a:rPr>
              <a:t>:	</a:t>
            </a:r>
            <a:r>
              <a:rPr sz="1500" dirty="0">
                <a:solidFill>
                  <a:srgbClr val="BA2122"/>
                </a:solidFill>
                <a:latin typeface="Courier New"/>
                <a:cs typeface="Courier New"/>
              </a:rPr>
              <a:t>"123xyz"</a:t>
            </a:r>
            <a:endParaRPr sz="1500" dirty="0">
              <a:latin typeface="Courier New"/>
              <a:cs typeface="Courier New"/>
            </a:endParaRPr>
          </a:p>
          <a:p>
            <a:pPr marL="35814"/>
            <a:r>
              <a:rPr sz="1500" dirty="0">
                <a:solidFill>
                  <a:srgbClr val="232323"/>
                </a:solidFill>
                <a:latin typeface="Courier New"/>
                <a:cs typeface="Courier New"/>
              </a:rPr>
              <a:t>});</a:t>
            </a:r>
            <a:endParaRPr sz="1500" dirty="0">
              <a:latin typeface="Courier New"/>
              <a:cs typeface="Courier New"/>
            </a:endParaRPr>
          </a:p>
          <a:p>
            <a:pPr>
              <a:spcBef>
                <a:spcPts val="33"/>
              </a:spcBef>
            </a:pPr>
            <a:endParaRPr sz="1560" dirty="0">
              <a:latin typeface="Courier New"/>
              <a:cs typeface="Courier New"/>
            </a:endParaRPr>
          </a:p>
          <a:p>
            <a:pPr marL="264414" marR="153162" indent="-228981">
              <a:tabLst>
                <a:tab pos="1064513" algn="l"/>
                <a:tab pos="1521714" algn="l"/>
                <a:tab pos="1636014" algn="l"/>
              </a:tabLst>
            </a:pPr>
            <a:r>
              <a:rPr sz="1500" dirty="0">
                <a:solidFill>
                  <a:srgbClr val="232323"/>
                </a:solidFill>
                <a:latin typeface="Courier New"/>
                <a:cs typeface="Courier New"/>
              </a:rPr>
              <a:t>db.contacto.insert({ </a:t>
            </a:r>
            <a:r>
              <a:rPr sz="1500" spc="3" dirty="0">
                <a:solidFill>
                  <a:srgbClr val="232323"/>
                </a:solidFill>
                <a:latin typeface="Courier New"/>
                <a:cs typeface="Courier New"/>
              </a:rPr>
              <a:t> </a:t>
            </a:r>
            <a:r>
              <a:rPr sz="1500" spc="-3" dirty="0">
                <a:solidFill>
                  <a:srgbClr val="232323"/>
                </a:solidFill>
                <a:latin typeface="Courier New"/>
                <a:cs typeface="Courier New"/>
              </a:rPr>
              <a:t>usuario_id</a:t>
            </a:r>
            <a:r>
              <a:rPr sz="1500" spc="-3" dirty="0">
                <a:solidFill>
                  <a:srgbClr val="666666"/>
                </a:solidFill>
                <a:latin typeface="Courier New"/>
                <a:cs typeface="Courier New"/>
              </a:rPr>
              <a:t>:	</a:t>
            </a:r>
            <a:r>
              <a:rPr sz="1500" dirty="0">
                <a:solidFill>
                  <a:srgbClr val="232323"/>
                </a:solidFill>
                <a:latin typeface="Courier New"/>
                <a:cs typeface="Courier New"/>
              </a:rPr>
              <a:t>idUsuario, </a:t>
            </a:r>
            <a:r>
              <a:rPr sz="1500" spc="3" dirty="0">
                <a:solidFill>
                  <a:srgbClr val="232323"/>
                </a:solidFill>
                <a:latin typeface="Courier New"/>
                <a:cs typeface="Courier New"/>
              </a:rPr>
              <a:t> </a:t>
            </a:r>
            <a:r>
              <a:rPr sz="1500" dirty="0">
                <a:solidFill>
                  <a:srgbClr val="232323"/>
                </a:solidFill>
                <a:latin typeface="Courier New"/>
                <a:cs typeface="Courier New"/>
              </a:rPr>
              <a:t>telefon</a:t>
            </a:r>
            <a:r>
              <a:rPr sz="1500" spc="-3" dirty="0">
                <a:solidFill>
                  <a:srgbClr val="232323"/>
                </a:solidFill>
                <a:latin typeface="Courier New"/>
                <a:cs typeface="Courier New"/>
              </a:rPr>
              <a:t>o</a:t>
            </a:r>
            <a:r>
              <a:rPr sz="1500" dirty="0">
                <a:solidFill>
                  <a:srgbClr val="666666"/>
                </a:solidFill>
                <a:latin typeface="Courier New"/>
                <a:cs typeface="Courier New"/>
              </a:rPr>
              <a:t>:	</a:t>
            </a:r>
            <a:r>
              <a:rPr sz="1500" dirty="0">
                <a:solidFill>
                  <a:srgbClr val="BA2122"/>
                </a:solidFill>
                <a:latin typeface="Courier New"/>
                <a:cs typeface="Courier New"/>
              </a:rPr>
              <a:t>"123-456-7890</a:t>
            </a:r>
            <a:r>
              <a:rPr sz="1500" spc="-3" dirty="0">
                <a:solidFill>
                  <a:srgbClr val="BA2122"/>
                </a:solidFill>
                <a:latin typeface="Courier New"/>
                <a:cs typeface="Courier New"/>
              </a:rPr>
              <a:t>"</a:t>
            </a:r>
            <a:r>
              <a:rPr sz="1500" dirty="0">
                <a:solidFill>
                  <a:srgbClr val="232323"/>
                </a:solidFill>
                <a:latin typeface="Courier New"/>
                <a:cs typeface="Courier New"/>
              </a:rPr>
              <a:t>,  email</a:t>
            </a:r>
            <a:r>
              <a:rPr sz="1500" dirty="0">
                <a:solidFill>
                  <a:srgbClr val="666666"/>
                </a:solidFill>
                <a:latin typeface="Courier New"/>
                <a:cs typeface="Courier New"/>
              </a:rPr>
              <a:t>:	</a:t>
            </a:r>
            <a:r>
              <a:rPr sz="1500" dirty="0">
                <a:solidFill>
                  <a:srgbClr val="BA2122"/>
                </a:solidFill>
                <a:latin typeface="Courier New"/>
                <a:cs typeface="Courier New"/>
                <a:hlinkClick r:id="rId3"/>
              </a:rPr>
              <a:t>"xyz@ejemplo.com"</a:t>
            </a:r>
            <a:endParaRPr sz="1500" dirty="0">
              <a:latin typeface="Courier New"/>
              <a:cs typeface="Courier New"/>
            </a:endParaRPr>
          </a:p>
          <a:p>
            <a:pPr marL="35814"/>
            <a:r>
              <a:rPr sz="1500" dirty="0">
                <a:solidFill>
                  <a:srgbClr val="232323"/>
                </a:solidFill>
                <a:latin typeface="Courier New"/>
                <a:cs typeface="Courier New"/>
              </a:rPr>
              <a:t>});</a:t>
            </a:r>
            <a:endParaRPr sz="1500" dirty="0">
              <a:latin typeface="Courier New"/>
              <a:cs typeface="Courier New"/>
            </a:endParaRPr>
          </a:p>
        </p:txBody>
      </p:sp>
      <p:sp>
        <p:nvSpPr>
          <p:cNvPr id="14" name="object 3"/>
          <p:cNvSpPr txBox="1">
            <a:spLocks noGrp="1"/>
          </p:cNvSpPr>
          <p:nvPr>
            <p:ph type="title"/>
          </p:nvPr>
        </p:nvSpPr>
        <p:spPr>
          <a:xfrm>
            <a:off x="-13462" y="152400"/>
            <a:ext cx="12218924" cy="697230"/>
          </a:xfrm>
          <a:prstGeom prst="rect">
            <a:avLst/>
          </a:prstGeom>
        </p:spPr>
        <p:txBody>
          <a:bodyPr vert="horz" wrap="square" lIns="0" tIns="0" rIns="0" bIns="0" rtlCol="0">
            <a:spAutoFit/>
          </a:bodyPr>
          <a:lstStyle/>
          <a:p>
            <a:pPr algn="ctr"/>
            <a:r>
              <a:rPr lang="es-ES" b="1" u="none" spc="25" dirty="0"/>
              <a:t>3. MODELAT </a:t>
            </a:r>
            <a:r>
              <a:rPr lang="es-ES" b="1" u="none" spc="25" dirty="0" smtClean="0"/>
              <a:t>DADES MONGO</a:t>
            </a:r>
            <a:endParaRPr b="1" u="none" spc="45" dirty="0"/>
          </a:p>
        </p:txBody>
      </p:sp>
    </p:spTree>
    <p:extLst>
      <p:ext uri="{BB962C8B-B14F-4D97-AF65-F5344CB8AC3E}">
        <p14:creationId xmlns:p14="http://schemas.microsoft.com/office/powerpoint/2010/main" val="2228924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62000" y="1143000"/>
            <a:ext cx="10791758" cy="3296287"/>
          </a:xfrm>
          <a:prstGeom prst="rect">
            <a:avLst/>
          </a:prstGeom>
        </p:spPr>
        <p:txBody>
          <a:bodyPr vert="horz" wrap="square" lIns="0" tIns="33528" rIns="0" bIns="0" rtlCol="0">
            <a:spAutoFit/>
          </a:bodyPr>
          <a:lstStyle/>
          <a:p>
            <a:pPr marL="7239">
              <a:spcBef>
                <a:spcPts val="600"/>
              </a:spcBef>
              <a:buClr>
                <a:srgbClr val="1C355E"/>
              </a:buClr>
              <a:tabLst>
                <a:tab pos="230124" algn="l"/>
                <a:tab pos="230505" algn="l"/>
              </a:tabLst>
            </a:pPr>
            <a:r>
              <a:rPr lang="ca-ES" sz="2400" b="1" spc="-117" dirty="0" err="1" smtClean="0">
                <a:latin typeface="Arial" panose="020B0604020202020204" pitchFamily="34" charset="0"/>
                <a:cs typeface="Arial" panose="020B0604020202020204" pitchFamily="34" charset="0"/>
              </a:rPr>
              <a:t>DB</a:t>
            </a:r>
            <a:r>
              <a:rPr lang="ca-ES" sz="2400" b="1" spc="-152" dirty="0" err="1" smtClean="0">
                <a:latin typeface="Arial" panose="020B0604020202020204" pitchFamily="34" charset="0"/>
                <a:cs typeface="Arial" panose="020B0604020202020204" pitchFamily="34" charset="0"/>
              </a:rPr>
              <a:t>R</a:t>
            </a:r>
            <a:r>
              <a:rPr lang="ca-ES" sz="2400" b="1" spc="12" dirty="0" err="1" smtClean="0">
                <a:latin typeface="Arial" panose="020B0604020202020204" pitchFamily="34" charset="0"/>
                <a:cs typeface="Arial" panose="020B0604020202020204" pitchFamily="34" charset="0"/>
              </a:rPr>
              <a:t>ef</a:t>
            </a:r>
            <a:endParaRPr lang="ca-ES" sz="2400" dirty="0" smtClean="0">
              <a:latin typeface="Arial" panose="020B0604020202020204" pitchFamily="34" charset="0"/>
              <a:cs typeface="Arial" panose="020B0604020202020204" pitchFamily="34" charset="0"/>
            </a:endParaRPr>
          </a:p>
          <a:p>
            <a:pPr marL="230124" indent="-222885">
              <a:spcBef>
                <a:spcPts val="600"/>
              </a:spcBef>
              <a:buClr>
                <a:srgbClr val="1C355E"/>
              </a:buClr>
              <a:buFont typeface="Times New Roman"/>
              <a:buChar char="•"/>
              <a:tabLst>
                <a:tab pos="230124" algn="l"/>
                <a:tab pos="230505" algn="l"/>
              </a:tabLst>
            </a:pPr>
            <a:r>
              <a:rPr lang="ca-ES" sz="2400" spc="84" dirty="0" smtClean="0">
                <a:latin typeface="Arial" panose="020B0604020202020204" pitchFamily="34" charset="0"/>
                <a:cs typeface="Arial" panose="020B0604020202020204" pitchFamily="34" charset="0"/>
              </a:rPr>
              <a:t>Objecte</a:t>
            </a:r>
            <a:r>
              <a:rPr lang="ca-ES" sz="2400" spc="-27"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que</a:t>
            </a:r>
            <a:r>
              <a:rPr lang="ca-ES" sz="2400" spc="-27" dirty="0" smtClean="0">
                <a:latin typeface="Arial" panose="020B0604020202020204" pitchFamily="34" charset="0"/>
                <a:cs typeface="Arial" panose="020B0604020202020204" pitchFamily="34" charset="0"/>
              </a:rPr>
              <a:t> </a:t>
            </a:r>
            <a:r>
              <a:rPr lang="ca-ES" sz="2400" spc="21" dirty="0" smtClean="0">
                <a:latin typeface="Arial" panose="020B0604020202020204" pitchFamily="34" charset="0"/>
                <a:cs typeface="Arial" panose="020B0604020202020204" pitchFamily="34" charset="0"/>
              </a:rPr>
              <a:t>representa</a:t>
            </a:r>
            <a:r>
              <a:rPr lang="ca-ES" sz="2400" spc="-24" dirty="0" smtClean="0">
                <a:latin typeface="Arial" panose="020B0604020202020204" pitchFamily="34" charset="0"/>
                <a:cs typeface="Arial" panose="020B0604020202020204" pitchFamily="34" charset="0"/>
              </a:rPr>
              <a:t> </a:t>
            </a:r>
            <a:r>
              <a:rPr lang="ca-ES" sz="2400" spc="15" dirty="0" smtClean="0">
                <a:latin typeface="Arial" panose="020B0604020202020204" pitchFamily="34" charset="0"/>
                <a:cs typeface="Arial" panose="020B0604020202020204" pitchFamily="34" charset="0"/>
              </a:rPr>
              <a:t>una</a:t>
            </a:r>
            <a:r>
              <a:rPr lang="ca-ES" sz="2400" spc="-27" dirty="0" smtClean="0">
                <a:latin typeface="Arial" panose="020B0604020202020204" pitchFamily="34" charset="0"/>
                <a:cs typeface="Arial" panose="020B0604020202020204" pitchFamily="34" charset="0"/>
              </a:rPr>
              <a:t> </a:t>
            </a:r>
            <a:r>
              <a:rPr lang="ca-ES" sz="2400" spc="18" dirty="0" smtClean="0">
                <a:latin typeface="Arial" panose="020B0604020202020204" pitchFamily="34" charset="0"/>
                <a:cs typeface="Arial" panose="020B0604020202020204" pitchFamily="34" charset="0"/>
              </a:rPr>
              <a:t>referencia</a:t>
            </a:r>
            <a:r>
              <a:rPr lang="ca-ES" sz="2400" spc="-27"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a:t>
            </a:r>
            <a:r>
              <a:rPr lang="ca-ES" sz="2400" spc="42" dirty="0" smtClean="0">
                <a:latin typeface="Arial" panose="020B0604020202020204" pitchFamily="34" charset="0"/>
                <a:cs typeface="Arial" panose="020B0604020202020204" pitchFamily="34" charset="0"/>
              </a:rPr>
              <a:t>un</a:t>
            </a:r>
            <a:r>
              <a:rPr lang="ca-ES" sz="2400" spc="-27"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document</a:t>
            </a:r>
            <a:r>
              <a:rPr lang="ca-ES" sz="2400" spc="-24"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a</a:t>
            </a:r>
            <a:r>
              <a:rPr lang="ca-ES" sz="2400" spc="-27" dirty="0" smtClean="0">
                <a:latin typeface="Arial" panose="020B0604020202020204" pitchFamily="34" charset="0"/>
                <a:cs typeface="Arial" panose="020B0604020202020204" pitchFamily="34" charset="0"/>
              </a:rPr>
              <a:t> un altre </a:t>
            </a:r>
            <a:r>
              <a:rPr lang="ca-ES" sz="2400" spc="48" dirty="0" smtClean="0">
                <a:latin typeface="Arial" panose="020B0604020202020204" pitchFamily="34" charset="0"/>
                <a:cs typeface="Arial" panose="020B0604020202020204" pitchFamily="34" charset="0"/>
              </a:rPr>
              <a:t>mitjançant </a:t>
            </a:r>
            <a:r>
              <a:rPr lang="ca-ES" sz="2400" spc="33" dirty="0" smtClean="0">
                <a:latin typeface="Arial" panose="020B0604020202020204" pitchFamily="34" charset="0"/>
                <a:cs typeface="Arial" panose="020B0604020202020204" pitchFamily="34" charset="0"/>
              </a:rPr>
              <a:t>el</a:t>
            </a:r>
            <a:r>
              <a:rPr lang="ca-ES" sz="2400" spc="-27" dirty="0" smtClean="0">
                <a:latin typeface="Arial" panose="020B0604020202020204" pitchFamily="34" charset="0"/>
                <a:cs typeface="Arial" panose="020B0604020202020204" pitchFamily="34" charset="0"/>
              </a:rPr>
              <a:t> </a:t>
            </a:r>
            <a:r>
              <a:rPr lang="ca-ES" sz="2400" spc="24" dirty="0" smtClean="0">
                <a:latin typeface="Arial" panose="020B0604020202020204" pitchFamily="34" charset="0"/>
                <a:cs typeface="Arial" panose="020B0604020202020204" pitchFamily="34" charset="0"/>
              </a:rPr>
              <a:t>valor</a:t>
            </a:r>
            <a:r>
              <a:rPr lang="ca-ES" sz="2400" spc="-24" dirty="0" smtClean="0">
                <a:latin typeface="Arial" panose="020B0604020202020204" pitchFamily="34" charset="0"/>
                <a:cs typeface="Arial" panose="020B0604020202020204" pitchFamily="34" charset="0"/>
              </a:rPr>
              <a:t> </a:t>
            </a:r>
            <a:r>
              <a:rPr lang="ca-ES" sz="2400" spc="72" dirty="0" smtClean="0">
                <a:latin typeface="Arial" panose="020B0604020202020204" pitchFamily="34" charset="0"/>
                <a:cs typeface="Arial" panose="020B0604020202020204" pitchFamily="34" charset="0"/>
              </a:rPr>
              <a:t>del</a:t>
            </a:r>
            <a:r>
              <a:rPr lang="ca-ES" sz="2400" spc="-27" dirty="0" smtClean="0">
                <a:latin typeface="Arial" panose="020B0604020202020204" pitchFamily="34" charset="0"/>
                <a:cs typeface="Arial" panose="020B0604020202020204" pitchFamily="34" charset="0"/>
              </a:rPr>
              <a:t> </a:t>
            </a:r>
            <a:r>
              <a:rPr lang="ca-ES" sz="2400" spc="57" dirty="0" smtClean="0">
                <a:latin typeface="Arial" panose="020B0604020202020204" pitchFamily="34" charset="0"/>
                <a:cs typeface="Arial" panose="020B0604020202020204" pitchFamily="34" charset="0"/>
              </a:rPr>
              <a:t>camp _</a:t>
            </a:r>
            <a:r>
              <a:rPr lang="ca-ES" sz="2400" spc="57" dirty="0" err="1" smtClean="0">
                <a:latin typeface="Arial" panose="020B0604020202020204" pitchFamily="34" charset="0"/>
                <a:cs typeface="Arial" panose="020B0604020202020204" pitchFamily="34" charset="0"/>
              </a:rPr>
              <a:t>id</a:t>
            </a:r>
            <a:r>
              <a:rPr lang="ca-ES" sz="2400" spc="57" dirty="0" smtClean="0">
                <a:latin typeface="Arial" panose="020B0604020202020204" pitchFamily="34" charset="0"/>
                <a:cs typeface="Arial" panose="020B0604020202020204" pitchFamily="34" charset="0"/>
              </a:rPr>
              <a:t>, </a:t>
            </a:r>
            <a:r>
              <a:rPr lang="ca-ES" sz="2400" spc="33" dirty="0" smtClean="0">
                <a:latin typeface="Arial" panose="020B0604020202020204" pitchFamily="34" charset="0"/>
                <a:cs typeface="Arial" panose="020B0604020202020204" pitchFamily="34" charset="0"/>
              </a:rPr>
              <a:t>el</a:t>
            </a:r>
            <a:r>
              <a:rPr lang="ca-ES" sz="2400" spc="-27"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nombre</a:t>
            </a:r>
            <a:r>
              <a:rPr lang="ca-ES" sz="2400" spc="-30"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de</a:t>
            </a:r>
            <a:r>
              <a:rPr lang="ca-ES" sz="2400" spc="-27"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la</a:t>
            </a:r>
            <a:r>
              <a:rPr lang="ca-ES" sz="2400" spc="-30" dirty="0" smtClean="0">
                <a:latin typeface="Arial" panose="020B0604020202020204" pitchFamily="34" charset="0"/>
                <a:cs typeface="Arial" panose="020B0604020202020204" pitchFamily="34" charset="0"/>
              </a:rPr>
              <a:t> </a:t>
            </a:r>
            <a:r>
              <a:rPr lang="ca-ES" sz="2400" spc="39" dirty="0" smtClean="0">
                <a:latin typeface="Arial" panose="020B0604020202020204" pitchFamily="34" charset="0"/>
                <a:cs typeface="Arial" panose="020B0604020202020204" pitchFamily="34" charset="0"/>
              </a:rPr>
              <a:t>col·lecció</a:t>
            </a:r>
            <a:r>
              <a:rPr lang="ca-ES" sz="2400" spc="-27" dirty="0" smtClean="0">
                <a:latin typeface="Arial" panose="020B0604020202020204" pitchFamily="34" charset="0"/>
                <a:cs typeface="Arial" panose="020B0604020202020204" pitchFamily="34" charset="0"/>
              </a:rPr>
              <a:t> i</a:t>
            </a:r>
            <a:r>
              <a:rPr lang="ca-ES" sz="2400" spc="-60" dirty="0" smtClean="0">
                <a:latin typeface="Arial" panose="020B0604020202020204" pitchFamily="34" charset="0"/>
                <a:cs typeface="Arial" panose="020B0604020202020204" pitchFamily="34" charset="0"/>
              </a:rPr>
              <a:t>,</a:t>
            </a:r>
            <a:r>
              <a:rPr lang="ca-ES" sz="2400" spc="-84" dirty="0" smtClean="0">
                <a:latin typeface="Arial" panose="020B0604020202020204" pitchFamily="34" charset="0"/>
                <a:cs typeface="Arial" panose="020B0604020202020204" pitchFamily="34" charset="0"/>
              </a:rPr>
              <a:t> </a:t>
            </a:r>
            <a:r>
              <a:rPr lang="ca-ES" sz="2400" spc="45" dirty="0" smtClean="0">
                <a:latin typeface="Arial" panose="020B0604020202020204" pitchFamily="34" charset="0"/>
                <a:cs typeface="Arial" panose="020B0604020202020204" pitchFamily="34" charset="0"/>
              </a:rPr>
              <a:t>opcionalment,</a:t>
            </a:r>
            <a:r>
              <a:rPr lang="ca-ES" sz="2400" spc="-81" dirty="0" smtClean="0">
                <a:latin typeface="Arial" panose="020B0604020202020204" pitchFamily="34" charset="0"/>
                <a:cs typeface="Arial" panose="020B0604020202020204" pitchFamily="34" charset="0"/>
              </a:rPr>
              <a:t> </a:t>
            </a:r>
            <a:r>
              <a:rPr lang="ca-ES" sz="2400" spc="33" dirty="0" smtClean="0">
                <a:latin typeface="Arial" panose="020B0604020202020204" pitchFamily="34" charset="0"/>
                <a:cs typeface="Arial" panose="020B0604020202020204" pitchFamily="34" charset="0"/>
              </a:rPr>
              <a:t>el</a:t>
            </a:r>
            <a:r>
              <a:rPr lang="ca-ES" sz="2400" spc="-30"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nombre</a:t>
            </a:r>
            <a:r>
              <a:rPr lang="ca-ES" sz="2400" spc="-27"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de</a:t>
            </a:r>
            <a:r>
              <a:rPr lang="ca-ES" sz="2400" spc="-27"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la</a:t>
            </a:r>
            <a:r>
              <a:rPr lang="ca-ES" sz="2400" spc="-30" dirty="0" smtClean="0">
                <a:latin typeface="Arial" panose="020B0604020202020204" pitchFamily="34" charset="0"/>
                <a:cs typeface="Arial" panose="020B0604020202020204" pitchFamily="34" charset="0"/>
              </a:rPr>
              <a:t> </a:t>
            </a:r>
            <a:r>
              <a:rPr lang="ca-ES" sz="2400" spc="6" dirty="0" smtClean="0">
                <a:latin typeface="Arial" panose="020B0604020202020204" pitchFamily="34" charset="0"/>
                <a:cs typeface="Arial" panose="020B0604020202020204" pitchFamily="34" charset="0"/>
              </a:rPr>
              <a:t>base</a:t>
            </a:r>
            <a:r>
              <a:rPr lang="ca-ES" sz="2400" spc="-27"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de</a:t>
            </a:r>
            <a:r>
              <a:rPr lang="ca-ES" sz="2400" spc="-30" dirty="0" smtClean="0">
                <a:latin typeface="Arial" panose="020B0604020202020204" pitchFamily="34" charset="0"/>
                <a:cs typeface="Arial" panose="020B0604020202020204" pitchFamily="34" charset="0"/>
              </a:rPr>
              <a:t> </a:t>
            </a:r>
            <a:r>
              <a:rPr lang="ca-ES" sz="2400" spc="30" dirty="0" smtClean="0">
                <a:latin typeface="Arial" panose="020B0604020202020204" pitchFamily="34" charset="0"/>
                <a:cs typeface="Arial" panose="020B0604020202020204" pitchFamily="34" charset="0"/>
              </a:rPr>
              <a:t>dades</a:t>
            </a:r>
            <a:endParaRPr lang="ca-ES" sz="2400" spc="57" dirty="0" smtClean="0">
              <a:latin typeface="Arial" panose="020B0604020202020204" pitchFamily="34" charset="0"/>
              <a:cs typeface="Arial" panose="020B0604020202020204" pitchFamily="34" charset="0"/>
            </a:endParaRPr>
          </a:p>
          <a:p>
            <a:pPr marL="230124" indent="-222885">
              <a:spcBef>
                <a:spcPts val="600"/>
              </a:spcBef>
              <a:buClr>
                <a:srgbClr val="1C355E"/>
              </a:buClr>
              <a:buFont typeface="Times New Roman"/>
              <a:buChar char="•"/>
              <a:tabLst>
                <a:tab pos="230124" algn="l"/>
                <a:tab pos="230505" algn="l"/>
              </a:tabLst>
            </a:pPr>
            <a:r>
              <a:rPr lang="ca-ES" sz="2400" dirty="0" smtClean="0">
                <a:latin typeface="Arial" panose="020B0604020202020204" pitchFamily="34" charset="0"/>
                <a:cs typeface="Arial" panose="020B0604020202020204" pitchFamily="34" charset="0"/>
              </a:rPr>
              <a:t>{</a:t>
            </a:r>
            <a:r>
              <a:rPr lang="ca-ES" sz="2400" spc="-3" dirty="0" smtClean="0">
                <a:latin typeface="Arial" panose="020B0604020202020204" pitchFamily="34" charset="0"/>
                <a:cs typeface="Arial" panose="020B0604020202020204" pitchFamily="34" charset="0"/>
              </a:rPr>
              <a:t>"$</a:t>
            </a:r>
            <a:r>
              <a:rPr lang="ca-ES" sz="2400" spc="-3" dirty="0" err="1" smtClean="0">
                <a:latin typeface="Arial" panose="020B0604020202020204" pitchFamily="34" charset="0"/>
                <a:cs typeface="Arial" panose="020B0604020202020204" pitchFamily="34" charset="0"/>
              </a:rPr>
              <a:t>ref</a:t>
            </a:r>
            <a:r>
              <a:rPr lang="ca-ES" sz="2400" spc="-3" dirty="0" smtClean="0">
                <a:latin typeface="Arial" panose="020B0604020202020204" pitchFamily="34" charset="0"/>
                <a:cs typeface="Arial" panose="020B0604020202020204" pitchFamily="34" charset="0"/>
              </a:rPr>
              <a:t>"</a:t>
            </a:r>
            <a:r>
              <a:rPr lang="ca-ES" sz="2400" spc="-9"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a:t>
            </a:r>
            <a:r>
              <a:rPr lang="ca-ES" sz="2400" spc="-9" dirty="0" smtClean="0">
                <a:latin typeface="Arial" panose="020B0604020202020204" pitchFamily="34" charset="0"/>
                <a:cs typeface="Arial" panose="020B0604020202020204" pitchFamily="34" charset="0"/>
              </a:rPr>
              <a:t> </a:t>
            </a:r>
            <a:r>
              <a:rPr lang="ca-ES" sz="2400" spc="-3" dirty="0" smtClean="0">
                <a:latin typeface="Arial" panose="020B0604020202020204" pitchFamily="34" charset="0"/>
                <a:cs typeface="Arial" panose="020B0604020202020204" pitchFamily="34" charset="0"/>
              </a:rPr>
              <a:t>&lt;</a:t>
            </a:r>
            <a:r>
              <a:rPr lang="ca-ES" sz="2400" spc="-3" dirty="0" err="1" smtClean="0">
                <a:latin typeface="Arial" panose="020B0604020202020204" pitchFamily="34" charset="0"/>
                <a:cs typeface="Arial" panose="020B0604020202020204" pitchFamily="34" charset="0"/>
              </a:rPr>
              <a:t>nombreColeccion</a:t>
            </a:r>
            <a:r>
              <a:rPr lang="ca-ES" sz="2400" spc="-3" dirty="0" smtClean="0">
                <a:latin typeface="Arial" panose="020B0604020202020204" pitchFamily="34" charset="0"/>
                <a:cs typeface="Arial" panose="020B0604020202020204" pitchFamily="34" charset="0"/>
              </a:rPr>
              <a:t>&gt;,</a:t>
            </a:r>
            <a:r>
              <a:rPr lang="ca-ES" sz="2400" spc="-9" dirty="0" smtClean="0">
                <a:latin typeface="Arial" panose="020B0604020202020204" pitchFamily="34" charset="0"/>
                <a:cs typeface="Arial" panose="020B0604020202020204" pitchFamily="34" charset="0"/>
              </a:rPr>
              <a:t> </a:t>
            </a:r>
            <a:r>
              <a:rPr lang="ca-ES" sz="2400" spc="-3" dirty="0" smtClean="0">
                <a:latin typeface="Arial" panose="020B0604020202020204" pitchFamily="34" charset="0"/>
                <a:cs typeface="Arial" panose="020B0604020202020204" pitchFamily="34" charset="0"/>
              </a:rPr>
              <a:t>"$</a:t>
            </a:r>
            <a:r>
              <a:rPr lang="ca-ES" sz="2400" spc="-3" dirty="0" err="1" smtClean="0">
                <a:latin typeface="Arial" panose="020B0604020202020204" pitchFamily="34" charset="0"/>
                <a:cs typeface="Arial" panose="020B0604020202020204" pitchFamily="34" charset="0"/>
              </a:rPr>
              <a:t>id</a:t>
            </a:r>
            <a:r>
              <a:rPr lang="ca-ES" sz="2400" spc="-3" dirty="0" smtClean="0">
                <a:latin typeface="Arial" panose="020B0604020202020204" pitchFamily="34" charset="0"/>
                <a:cs typeface="Arial" panose="020B0604020202020204" pitchFamily="34" charset="0"/>
              </a:rPr>
              <a:t>"</a:t>
            </a:r>
            <a:r>
              <a:rPr lang="ca-ES" sz="2400" spc="-6"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a:t>
            </a:r>
            <a:r>
              <a:rPr lang="ca-ES" sz="2400" spc="-9" dirty="0" smtClean="0">
                <a:latin typeface="Arial" panose="020B0604020202020204" pitchFamily="34" charset="0"/>
                <a:cs typeface="Arial" panose="020B0604020202020204" pitchFamily="34" charset="0"/>
              </a:rPr>
              <a:t> </a:t>
            </a:r>
            <a:r>
              <a:rPr lang="ca-ES" sz="2400" spc="-3" dirty="0" smtClean="0">
                <a:latin typeface="Arial" panose="020B0604020202020204" pitchFamily="34" charset="0"/>
                <a:cs typeface="Arial" panose="020B0604020202020204" pitchFamily="34" charset="0"/>
              </a:rPr>
              <a:t>&lt;</a:t>
            </a:r>
            <a:r>
              <a:rPr lang="ca-ES" sz="2400" spc="-3" dirty="0" err="1" smtClean="0">
                <a:latin typeface="Arial" panose="020B0604020202020204" pitchFamily="34" charset="0"/>
                <a:cs typeface="Arial" panose="020B0604020202020204" pitchFamily="34" charset="0"/>
              </a:rPr>
              <a:t>valorCampo_id</a:t>
            </a:r>
            <a:r>
              <a:rPr lang="ca-ES" sz="2400" spc="-3" dirty="0" smtClean="0">
                <a:latin typeface="Arial" panose="020B0604020202020204" pitchFamily="34" charset="0"/>
                <a:cs typeface="Arial" panose="020B0604020202020204" pitchFamily="34" charset="0"/>
              </a:rPr>
              <a:t>&gt;,</a:t>
            </a:r>
            <a:r>
              <a:rPr lang="ca-ES" sz="2400" spc="-9" dirty="0" smtClean="0">
                <a:latin typeface="Arial" panose="020B0604020202020204" pitchFamily="34" charset="0"/>
                <a:cs typeface="Arial" panose="020B0604020202020204" pitchFamily="34" charset="0"/>
              </a:rPr>
              <a:t> </a:t>
            </a:r>
            <a:r>
              <a:rPr lang="ca-ES" sz="2400" spc="-3" dirty="0" smtClean="0">
                <a:latin typeface="Arial" panose="020B0604020202020204" pitchFamily="34" charset="0"/>
                <a:cs typeface="Arial" panose="020B0604020202020204" pitchFamily="34" charset="0"/>
              </a:rPr>
              <a:t>"$</a:t>
            </a:r>
            <a:r>
              <a:rPr lang="ca-ES" sz="2400" spc="-3" dirty="0" err="1" smtClean="0">
                <a:latin typeface="Arial" panose="020B0604020202020204" pitchFamily="34" charset="0"/>
                <a:cs typeface="Arial" panose="020B0604020202020204" pitchFamily="34" charset="0"/>
              </a:rPr>
              <a:t>db</a:t>
            </a:r>
            <a:r>
              <a:rPr lang="ca-ES" sz="2400" spc="-3" dirty="0" smtClean="0">
                <a:latin typeface="Arial" panose="020B0604020202020204" pitchFamily="34" charset="0"/>
                <a:cs typeface="Arial" panose="020B0604020202020204" pitchFamily="34" charset="0"/>
              </a:rPr>
              <a:t>"</a:t>
            </a:r>
            <a:r>
              <a:rPr lang="ca-ES" sz="2400" spc="-9"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 </a:t>
            </a:r>
            <a:r>
              <a:rPr lang="ca-ES" sz="2400" spc="-3" dirty="0" smtClean="0">
                <a:latin typeface="Arial" panose="020B0604020202020204" pitchFamily="34" charset="0"/>
                <a:cs typeface="Arial" panose="020B0604020202020204" pitchFamily="34" charset="0"/>
              </a:rPr>
              <a:t>&lt;</a:t>
            </a:r>
            <a:r>
              <a:rPr lang="ca-ES" sz="2400" spc="-3" dirty="0" err="1" smtClean="0">
                <a:latin typeface="Arial" panose="020B0604020202020204" pitchFamily="34" charset="0"/>
                <a:cs typeface="Arial" panose="020B0604020202020204" pitchFamily="34" charset="0"/>
              </a:rPr>
              <a:t>nombreBaseDatos</a:t>
            </a:r>
            <a:r>
              <a:rPr lang="ca-ES" sz="2400" spc="-3" dirty="0" smtClean="0">
                <a:latin typeface="Arial" panose="020B0604020202020204" pitchFamily="34" charset="0"/>
                <a:cs typeface="Arial" panose="020B0604020202020204" pitchFamily="34" charset="0"/>
              </a:rPr>
              <a:t>&gt;</a:t>
            </a:r>
            <a:r>
              <a:rPr lang="ca-ES" sz="2400" spc="-42"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a:t>
            </a:r>
          </a:p>
          <a:p>
            <a:pPr marL="230124" indent="-222885">
              <a:spcBef>
                <a:spcPts val="600"/>
              </a:spcBef>
              <a:buClr>
                <a:srgbClr val="1C355E"/>
              </a:buClr>
              <a:buFont typeface="Times New Roman"/>
              <a:buChar char="•"/>
              <a:tabLst>
                <a:tab pos="230124" algn="l"/>
                <a:tab pos="230505" algn="l"/>
              </a:tabLst>
            </a:pPr>
            <a:r>
              <a:rPr lang="ca-ES" sz="2400" dirty="0" smtClean="0">
                <a:latin typeface="Arial" panose="020B0604020202020204" pitchFamily="34" charset="0"/>
                <a:cs typeface="Arial" panose="020B0604020202020204" pitchFamily="34" charset="0"/>
              </a:rPr>
              <a:t>Permet</a:t>
            </a:r>
            <a:r>
              <a:rPr lang="ca-ES" sz="2400" spc="-27" dirty="0" smtClean="0">
                <a:latin typeface="Arial" panose="020B0604020202020204" pitchFamily="34" charset="0"/>
                <a:cs typeface="Arial" panose="020B0604020202020204" pitchFamily="34" charset="0"/>
              </a:rPr>
              <a:t> </a:t>
            </a:r>
            <a:r>
              <a:rPr lang="ca-ES" sz="2400" spc="21" dirty="0" smtClean="0">
                <a:latin typeface="Arial" panose="020B0604020202020204" pitchFamily="34" charset="0"/>
                <a:cs typeface="Arial" panose="020B0604020202020204" pitchFamily="34" charset="0"/>
              </a:rPr>
              <a:t>referenciar</a:t>
            </a:r>
            <a:r>
              <a:rPr lang="ca-ES" sz="2400" spc="-24" dirty="0" smtClean="0">
                <a:latin typeface="Arial" panose="020B0604020202020204" pitchFamily="34" charset="0"/>
                <a:cs typeface="Arial" panose="020B0604020202020204" pitchFamily="34" charset="0"/>
              </a:rPr>
              <a:t> </a:t>
            </a:r>
            <a:r>
              <a:rPr lang="ca-ES" sz="2400" spc="51" dirty="0" smtClean="0">
                <a:latin typeface="Arial" panose="020B0604020202020204" pitchFamily="34" charset="0"/>
                <a:cs typeface="Arial" panose="020B0604020202020204" pitchFamily="34" charset="0"/>
              </a:rPr>
              <a:t>documents</a:t>
            </a:r>
            <a:r>
              <a:rPr lang="ca-ES" sz="2400" spc="-24" dirty="0" smtClean="0">
                <a:latin typeface="Arial" panose="020B0604020202020204" pitchFamily="34" charset="0"/>
                <a:cs typeface="Arial" panose="020B0604020202020204" pitchFamily="34" charset="0"/>
              </a:rPr>
              <a:t> </a:t>
            </a:r>
            <a:r>
              <a:rPr lang="ca-ES" sz="2400" spc="15" dirty="0" smtClean="0">
                <a:latin typeface="Arial" panose="020B0604020202020204" pitchFamily="34" charset="0"/>
                <a:cs typeface="Arial" panose="020B0604020202020204" pitchFamily="34" charset="0"/>
              </a:rPr>
              <a:t>localitzats</a:t>
            </a:r>
            <a:r>
              <a:rPr lang="ca-ES" sz="2400" spc="-27" dirty="0" smtClean="0">
                <a:latin typeface="Arial" panose="020B0604020202020204" pitchFamily="34" charset="0"/>
                <a:cs typeface="Arial" panose="020B0604020202020204" pitchFamily="34" charset="0"/>
              </a:rPr>
              <a:t> </a:t>
            </a:r>
            <a:r>
              <a:rPr lang="ca-ES" sz="2400" spc="36" dirty="0" smtClean="0">
                <a:latin typeface="Arial" panose="020B0604020202020204" pitchFamily="34" charset="0"/>
                <a:cs typeface="Arial" panose="020B0604020202020204" pitchFamily="34" charset="0"/>
              </a:rPr>
              <a:t>en</a:t>
            </a:r>
            <a:r>
              <a:rPr lang="ca-ES" sz="2400" spc="-24" dirty="0" smtClean="0">
                <a:latin typeface="Arial" panose="020B0604020202020204" pitchFamily="34" charset="0"/>
                <a:cs typeface="Arial" panose="020B0604020202020204" pitchFamily="34" charset="0"/>
              </a:rPr>
              <a:t> </a:t>
            </a:r>
            <a:r>
              <a:rPr lang="ca-ES" sz="2400" spc="33" dirty="0" smtClean="0">
                <a:latin typeface="Arial" panose="020B0604020202020204" pitchFamily="34" charset="0"/>
                <a:cs typeface="Arial" panose="020B0604020202020204" pitchFamily="34" charset="0"/>
              </a:rPr>
              <a:t>diferents</a:t>
            </a:r>
            <a:r>
              <a:rPr lang="ca-ES" sz="2400" spc="-24" dirty="0" smtClean="0">
                <a:latin typeface="Arial" panose="020B0604020202020204" pitchFamily="34" charset="0"/>
                <a:cs typeface="Arial" panose="020B0604020202020204" pitchFamily="34" charset="0"/>
              </a:rPr>
              <a:t> </a:t>
            </a:r>
            <a:r>
              <a:rPr lang="ca-ES" sz="2400" spc="18" dirty="0" smtClean="0">
                <a:latin typeface="Arial" panose="020B0604020202020204" pitchFamily="34" charset="0"/>
                <a:cs typeface="Arial" panose="020B0604020202020204" pitchFamily="34" charset="0"/>
              </a:rPr>
              <a:t>col·leccions.</a:t>
            </a:r>
          </a:p>
          <a:p>
            <a:pPr marL="230124" indent="-222885">
              <a:spcBef>
                <a:spcPts val="600"/>
              </a:spcBef>
              <a:buClr>
                <a:srgbClr val="1C355E"/>
              </a:buClr>
              <a:buFont typeface="Times New Roman"/>
              <a:buChar char="•"/>
              <a:tabLst>
                <a:tab pos="230124" algn="l"/>
                <a:tab pos="230505" algn="l"/>
              </a:tabLst>
            </a:pPr>
            <a:r>
              <a:rPr lang="ca-ES" sz="2400" spc="-48" dirty="0" smtClean="0">
                <a:latin typeface="Arial" panose="020B0604020202020204" pitchFamily="34" charset="0"/>
                <a:cs typeface="Arial" panose="020B0604020202020204" pitchFamily="34" charset="0"/>
              </a:rPr>
              <a:t>En</a:t>
            </a:r>
            <a:r>
              <a:rPr lang="ca-ES" sz="2400" spc="-30" dirty="0" smtClean="0">
                <a:latin typeface="Arial" panose="020B0604020202020204" pitchFamily="34" charset="0"/>
                <a:cs typeface="Arial" panose="020B0604020202020204" pitchFamily="34" charset="0"/>
              </a:rPr>
              <a:t> </a:t>
            </a:r>
            <a:r>
              <a:rPr lang="ca-ES" sz="2400" i="1" spc="-45" dirty="0" smtClean="0">
                <a:latin typeface="Arial" panose="020B0604020202020204" pitchFamily="34" charset="0"/>
                <a:cs typeface="Arial" panose="020B0604020202020204" pitchFamily="34" charset="0"/>
              </a:rPr>
              <a:t>J</a:t>
            </a:r>
            <a:r>
              <a:rPr lang="ca-ES" sz="2400" i="1" spc="-42" dirty="0" smtClean="0">
                <a:latin typeface="Arial" panose="020B0604020202020204" pitchFamily="34" charset="0"/>
                <a:cs typeface="Arial" panose="020B0604020202020204" pitchFamily="34" charset="0"/>
              </a:rPr>
              <a:t>ava</a:t>
            </a:r>
            <a:r>
              <a:rPr lang="ca-ES" sz="2400" spc="-33" dirty="0" smtClean="0">
                <a:latin typeface="Arial" panose="020B0604020202020204" pitchFamily="34" charset="0"/>
                <a:cs typeface="Arial" panose="020B0604020202020204" pitchFamily="34" charset="0"/>
              </a:rPr>
              <a:t>,</a:t>
            </a:r>
            <a:r>
              <a:rPr lang="ca-ES" sz="2400" spc="-84" dirty="0" smtClean="0">
                <a:latin typeface="Arial" panose="020B0604020202020204" pitchFamily="34" charset="0"/>
                <a:cs typeface="Arial" panose="020B0604020202020204" pitchFamily="34" charset="0"/>
              </a:rPr>
              <a:t> </a:t>
            </a:r>
            <a:r>
              <a:rPr lang="ca-ES" sz="2400" spc="48" dirty="0" smtClean="0">
                <a:latin typeface="Arial" panose="020B0604020202020204" pitchFamily="34" charset="0"/>
                <a:cs typeface="Arial" panose="020B0604020202020204" pitchFamily="34" charset="0"/>
              </a:rPr>
              <a:t>mitjançant</a:t>
            </a:r>
            <a:r>
              <a:rPr lang="ca-ES" sz="2400" spc="-30"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la</a:t>
            </a:r>
            <a:r>
              <a:rPr lang="ca-ES" sz="2400" spc="-30" dirty="0" smtClean="0">
                <a:latin typeface="Arial" panose="020B0604020202020204" pitchFamily="34" charset="0"/>
                <a:cs typeface="Arial" panose="020B0604020202020204" pitchFamily="34" charset="0"/>
              </a:rPr>
              <a:t> </a:t>
            </a:r>
            <a:r>
              <a:rPr lang="ca-ES" sz="2400" spc="-15" dirty="0" err="1" smtClean="0">
                <a:latin typeface="Arial" panose="020B0604020202020204" pitchFamily="34" charset="0"/>
                <a:cs typeface="Arial" panose="020B0604020202020204" pitchFamily="34" charset="0"/>
              </a:rPr>
              <a:t>clase</a:t>
            </a:r>
            <a:r>
              <a:rPr lang="ca-ES" sz="2400" spc="-15" dirty="0" smtClean="0">
                <a:latin typeface="Arial" panose="020B0604020202020204" pitchFamily="34" charset="0"/>
                <a:cs typeface="Arial" panose="020B0604020202020204" pitchFamily="34" charset="0"/>
              </a:rPr>
              <a:t> </a:t>
            </a:r>
            <a:r>
              <a:rPr lang="ca-ES" sz="2400" dirty="0" err="1" smtClean="0">
                <a:latin typeface="Arial" panose="020B0604020202020204" pitchFamily="34" charset="0"/>
                <a:cs typeface="Arial" panose="020B0604020202020204" pitchFamily="34" charset="0"/>
              </a:rPr>
              <a:t>DBRef</a:t>
            </a:r>
            <a:endParaRPr lang="ca-ES" sz="2400" dirty="0">
              <a:latin typeface="Arial" panose="020B0604020202020204" pitchFamily="34" charset="0"/>
              <a:cs typeface="Arial" panose="020B0604020202020204" pitchFamily="34" charset="0"/>
            </a:endParaRPr>
          </a:p>
        </p:txBody>
      </p:sp>
      <p:sp>
        <p:nvSpPr>
          <p:cNvPr id="12" name="object 3"/>
          <p:cNvSpPr txBox="1">
            <a:spLocks noGrp="1"/>
          </p:cNvSpPr>
          <p:nvPr>
            <p:ph type="title"/>
          </p:nvPr>
        </p:nvSpPr>
        <p:spPr>
          <a:xfrm>
            <a:off x="-13462" y="165938"/>
            <a:ext cx="12218924" cy="697230"/>
          </a:xfrm>
          <a:prstGeom prst="rect">
            <a:avLst/>
          </a:prstGeom>
        </p:spPr>
        <p:txBody>
          <a:bodyPr vert="horz" wrap="square" lIns="0" tIns="0" rIns="0" bIns="0" rtlCol="0">
            <a:spAutoFit/>
          </a:bodyPr>
          <a:lstStyle/>
          <a:p>
            <a:pPr algn="ctr"/>
            <a:r>
              <a:rPr lang="es-ES" b="1" u="none" spc="25" dirty="0"/>
              <a:t>3. MODELAT </a:t>
            </a:r>
            <a:r>
              <a:rPr lang="es-ES" b="1" u="none" spc="25" dirty="0" smtClean="0"/>
              <a:t>DADES MONGO</a:t>
            </a:r>
            <a:endParaRPr b="1" u="none" spc="45" dirty="0"/>
          </a:p>
        </p:txBody>
      </p:sp>
      <p:pic>
        <p:nvPicPr>
          <p:cNvPr id="11" name="Imagen 10"/>
          <p:cNvPicPr>
            <a:picLocks noChangeAspect="1"/>
          </p:cNvPicPr>
          <p:nvPr/>
        </p:nvPicPr>
        <p:blipFill>
          <a:blip r:embed="rId2"/>
          <a:stretch>
            <a:fillRect/>
          </a:stretch>
        </p:blipFill>
        <p:spPr>
          <a:xfrm>
            <a:off x="3126580" y="4724400"/>
            <a:ext cx="7480948" cy="1905000"/>
          </a:xfrm>
          <a:prstGeom prst="rect">
            <a:avLst/>
          </a:prstGeom>
        </p:spPr>
      </p:pic>
    </p:spTree>
    <p:extLst>
      <p:ext uri="{BB962C8B-B14F-4D97-AF65-F5344CB8AC3E}">
        <p14:creationId xmlns:p14="http://schemas.microsoft.com/office/powerpoint/2010/main" val="3816113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1133103"/>
            <a:ext cx="7452360" cy="4685898"/>
          </a:xfrm>
          <a:prstGeom prst="rect">
            <a:avLst/>
          </a:prstGeom>
        </p:spPr>
        <p:txBody>
          <a:bodyPr vert="horz" wrap="square" lIns="0" tIns="7620" rIns="0" bIns="0" rtlCol="0">
            <a:spAutoFit/>
          </a:bodyPr>
          <a:lstStyle/>
          <a:p>
            <a:pPr marL="7620">
              <a:spcBef>
                <a:spcPts val="600"/>
              </a:spcBef>
            </a:pPr>
            <a:r>
              <a:rPr lang="ca-ES" sz="2400" b="1" spc="-45" dirty="0" smtClean="0">
                <a:latin typeface="Arial" panose="020B0604020202020204" pitchFamily="34" charset="0"/>
                <a:cs typeface="Arial" panose="020B0604020202020204" pitchFamily="34" charset="0"/>
              </a:rPr>
              <a:t>Dades</a:t>
            </a:r>
            <a:r>
              <a:rPr lang="ca-ES" sz="2400" b="1" spc="-99" dirty="0" smtClean="0">
                <a:latin typeface="Arial" panose="020B0604020202020204" pitchFamily="34" charset="0"/>
                <a:cs typeface="Arial" panose="020B0604020202020204" pitchFamily="34" charset="0"/>
              </a:rPr>
              <a:t> </a:t>
            </a:r>
            <a:r>
              <a:rPr lang="ca-ES" sz="2400" b="1" spc="-6" dirty="0" smtClean="0">
                <a:latin typeface="Arial" panose="020B0604020202020204" pitchFamily="34" charset="0"/>
                <a:cs typeface="Arial" panose="020B0604020202020204" pitchFamily="34" charset="0"/>
              </a:rPr>
              <a:t>embegudes</a:t>
            </a:r>
            <a:endParaRPr lang="ca-ES" sz="2400" dirty="0" smtClean="0">
              <a:latin typeface="Arial" panose="020B0604020202020204" pitchFamily="34" charset="0"/>
              <a:cs typeface="Arial" panose="020B0604020202020204" pitchFamily="34" charset="0"/>
            </a:endParaRPr>
          </a:p>
          <a:p>
            <a:pPr marL="243840" indent="-222885">
              <a:spcBef>
                <a:spcPts val="600"/>
              </a:spcBef>
              <a:buClr>
                <a:srgbClr val="1C355E"/>
              </a:buClr>
              <a:buFont typeface="Times New Roman"/>
              <a:buChar char="•"/>
              <a:tabLst>
                <a:tab pos="243459" algn="l"/>
                <a:tab pos="243840" algn="l"/>
              </a:tabLst>
            </a:pPr>
            <a:r>
              <a:rPr lang="ca-ES" sz="2400" spc="51" dirty="0" smtClean="0">
                <a:latin typeface="Arial" panose="020B0604020202020204" pitchFamily="34" charset="0"/>
                <a:cs typeface="Arial" panose="020B0604020202020204" pitchFamily="34" charset="0"/>
              </a:rPr>
              <a:t>Mitjançant </a:t>
            </a:r>
            <a:r>
              <a:rPr lang="ca-ES" sz="2400" spc="39" dirty="0" err="1" smtClean="0">
                <a:latin typeface="Arial" panose="020B0604020202020204" pitchFamily="34" charset="0"/>
                <a:cs typeface="Arial" panose="020B0604020202020204" pitchFamily="34" charset="0"/>
              </a:rPr>
              <a:t>sub</a:t>
            </a:r>
            <a:r>
              <a:rPr lang="ca-ES" sz="2400" spc="39" dirty="0" smtClean="0">
                <a:latin typeface="Arial" panose="020B0604020202020204" pitchFamily="34" charset="0"/>
                <a:cs typeface="Arial" panose="020B0604020202020204" pitchFamily="34" charset="0"/>
              </a:rPr>
              <a:t>-documents</a:t>
            </a:r>
            <a:endParaRPr lang="ca-ES" sz="2400" dirty="0" smtClean="0">
              <a:latin typeface="Arial" panose="020B0604020202020204" pitchFamily="34" charset="0"/>
              <a:cs typeface="Arial" panose="020B0604020202020204" pitchFamily="34" charset="0"/>
            </a:endParaRPr>
          </a:p>
          <a:p>
            <a:pPr marL="243840" indent="-222885">
              <a:spcBef>
                <a:spcPts val="600"/>
              </a:spcBef>
              <a:buClr>
                <a:srgbClr val="1C355E"/>
              </a:buClr>
              <a:buFont typeface="Times New Roman"/>
              <a:buChar char="•"/>
              <a:tabLst>
                <a:tab pos="243459" algn="l"/>
                <a:tab pos="243840" algn="l"/>
              </a:tabLst>
            </a:pPr>
            <a:r>
              <a:rPr lang="ca-ES" sz="2400" spc="51" dirty="0" smtClean="0">
                <a:latin typeface="Arial" panose="020B0604020202020204" pitchFamily="34" charset="0"/>
                <a:cs typeface="Arial" panose="020B0604020202020204" pitchFamily="34" charset="0"/>
              </a:rPr>
              <a:t>Dintre</a:t>
            </a:r>
            <a:r>
              <a:rPr lang="ca-ES" sz="2400" spc="-36"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a:t>
            </a:r>
            <a:r>
              <a:rPr lang="ca-ES" sz="2400" spc="42" dirty="0" smtClean="0">
                <a:latin typeface="Arial" panose="020B0604020202020204" pitchFamily="34" charset="0"/>
                <a:cs typeface="Arial" panose="020B0604020202020204" pitchFamily="34" charset="0"/>
              </a:rPr>
              <a:t>un</a:t>
            </a:r>
            <a:r>
              <a:rPr lang="ca-ES" sz="2400" spc="-33" dirty="0" smtClean="0">
                <a:latin typeface="Arial" panose="020B0604020202020204" pitchFamily="34" charset="0"/>
                <a:cs typeface="Arial" panose="020B0604020202020204" pitchFamily="34" charset="0"/>
              </a:rPr>
              <a:t> </a:t>
            </a:r>
            <a:r>
              <a:rPr lang="ca-ES" sz="2400" spc="57" dirty="0" smtClean="0">
                <a:latin typeface="Arial" panose="020B0604020202020204" pitchFamily="34" charset="0"/>
                <a:cs typeface="Arial" panose="020B0604020202020204" pitchFamily="34" charset="0"/>
              </a:rPr>
              <a:t>atribut</a:t>
            </a:r>
            <a:r>
              <a:rPr lang="ca-ES" sz="2400" spc="-33" dirty="0" smtClean="0">
                <a:latin typeface="Arial" panose="020B0604020202020204" pitchFamily="34" charset="0"/>
                <a:cs typeface="Arial" panose="020B0604020202020204" pitchFamily="34" charset="0"/>
              </a:rPr>
              <a:t> </a:t>
            </a:r>
            <a:r>
              <a:rPr lang="ca-ES" sz="2400" spc="96" dirty="0" smtClean="0">
                <a:latin typeface="Arial" panose="020B0604020202020204" pitchFamily="34" charset="0"/>
                <a:cs typeface="Arial" panose="020B0604020202020204" pitchFamily="34" charset="0"/>
              </a:rPr>
              <a:t>o</a:t>
            </a:r>
            <a:r>
              <a:rPr lang="ca-ES" sz="2400" spc="-33"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un</a:t>
            </a:r>
            <a:r>
              <a:rPr lang="ca-ES" sz="2400" spc="-33" dirty="0" smtClean="0">
                <a:latin typeface="Arial" panose="020B0604020202020204" pitchFamily="34" charset="0"/>
                <a:cs typeface="Arial" panose="020B0604020202020204" pitchFamily="34" charset="0"/>
              </a:rPr>
              <a:t> </a:t>
            </a:r>
            <a:r>
              <a:rPr lang="ca-ES" sz="2400" spc="-6" dirty="0" err="1" smtClean="0">
                <a:latin typeface="Arial" panose="020B0604020202020204" pitchFamily="34" charset="0"/>
                <a:cs typeface="Arial" panose="020B0604020202020204" pitchFamily="34" charset="0"/>
              </a:rPr>
              <a:t>array</a:t>
            </a:r>
            <a:endParaRPr lang="ca-ES" sz="2400" dirty="0" smtClean="0">
              <a:latin typeface="Arial" panose="020B0604020202020204" pitchFamily="34" charset="0"/>
              <a:cs typeface="Arial" panose="020B0604020202020204" pitchFamily="34" charset="0"/>
            </a:endParaRPr>
          </a:p>
          <a:p>
            <a:pPr marL="243840" indent="-222885">
              <a:spcBef>
                <a:spcPts val="600"/>
              </a:spcBef>
              <a:buClr>
                <a:srgbClr val="1C355E"/>
              </a:buClr>
              <a:buFont typeface="Times New Roman"/>
              <a:buChar char="•"/>
              <a:tabLst>
                <a:tab pos="243459" algn="l"/>
                <a:tab pos="243840" algn="l"/>
              </a:tabLst>
            </a:pPr>
            <a:r>
              <a:rPr lang="ca-ES" sz="2400" dirty="0" smtClean="0">
                <a:latin typeface="Arial" panose="020B0604020202020204" pitchFamily="34" charset="0"/>
                <a:cs typeface="Arial" panose="020B0604020202020204" pitchFamily="34" charset="0"/>
              </a:rPr>
              <a:t>Permet</a:t>
            </a:r>
            <a:r>
              <a:rPr lang="ca-ES" sz="2400" spc="-30" dirty="0" smtClean="0">
                <a:latin typeface="Arial" panose="020B0604020202020204" pitchFamily="34" charset="0"/>
                <a:cs typeface="Arial" panose="020B0604020202020204" pitchFamily="34" charset="0"/>
              </a:rPr>
              <a:t> </a:t>
            </a:r>
            <a:r>
              <a:rPr lang="ca-ES" sz="2400" spc="66" dirty="0" smtClean="0">
                <a:latin typeface="Arial" panose="020B0604020202020204" pitchFamily="34" charset="0"/>
                <a:cs typeface="Arial" panose="020B0604020202020204" pitchFamily="34" charset="0"/>
              </a:rPr>
              <a:t>obtenir</a:t>
            </a:r>
            <a:r>
              <a:rPr lang="ca-ES" sz="2400" spc="-30" dirty="0" smtClean="0">
                <a:latin typeface="Arial" panose="020B0604020202020204" pitchFamily="34" charset="0"/>
                <a:cs typeface="Arial" panose="020B0604020202020204" pitchFamily="34" charset="0"/>
              </a:rPr>
              <a:t> </a:t>
            </a:r>
            <a:r>
              <a:rPr lang="ca-ES" sz="2400" spc="60" dirty="0" smtClean="0">
                <a:latin typeface="Arial" panose="020B0604020202020204" pitchFamily="34" charset="0"/>
                <a:cs typeface="Arial" panose="020B0604020202020204" pitchFamily="34" charset="0"/>
              </a:rPr>
              <a:t>totes</a:t>
            </a:r>
            <a:r>
              <a:rPr lang="ca-ES" sz="2400" spc="-30" dirty="0" smtClean="0">
                <a:latin typeface="Arial" panose="020B0604020202020204" pitchFamily="34" charset="0"/>
                <a:cs typeface="Arial" panose="020B0604020202020204" pitchFamily="34" charset="0"/>
              </a:rPr>
              <a:t> </a:t>
            </a:r>
            <a:r>
              <a:rPr lang="ca-ES" sz="2400" spc="12" dirty="0" smtClean="0">
                <a:latin typeface="Arial" panose="020B0604020202020204" pitchFamily="34" charset="0"/>
                <a:cs typeface="Arial" panose="020B0604020202020204" pitchFamily="34" charset="0"/>
              </a:rPr>
              <a:t>les</a:t>
            </a:r>
            <a:r>
              <a:rPr lang="ca-ES" sz="2400" spc="-30" dirty="0" smtClean="0">
                <a:latin typeface="Arial" panose="020B0604020202020204" pitchFamily="34" charset="0"/>
                <a:cs typeface="Arial" panose="020B0604020202020204" pitchFamily="34" charset="0"/>
              </a:rPr>
              <a:t> </a:t>
            </a:r>
            <a:r>
              <a:rPr lang="ca-ES" sz="2400" spc="30" dirty="0" smtClean="0">
                <a:latin typeface="Arial" panose="020B0604020202020204" pitchFamily="34" charset="0"/>
                <a:cs typeface="Arial" panose="020B0604020202020204" pitchFamily="34" charset="0"/>
              </a:rPr>
              <a:t>dades</a:t>
            </a:r>
            <a:r>
              <a:rPr lang="ca-ES" sz="2400" spc="-30" dirty="0" smtClean="0">
                <a:latin typeface="Arial" panose="020B0604020202020204" pitchFamily="34" charset="0"/>
                <a:cs typeface="Arial" panose="020B0604020202020204" pitchFamily="34" charset="0"/>
              </a:rPr>
              <a:t> amb </a:t>
            </a:r>
            <a:r>
              <a:rPr lang="ca-ES" sz="2400" spc="42" dirty="0" smtClean="0">
                <a:latin typeface="Arial" panose="020B0604020202020204" pitchFamily="34" charset="0"/>
                <a:cs typeface="Arial" panose="020B0604020202020204" pitchFamily="34" charset="0"/>
              </a:rPr>
              <a:t>un</a:t>
            </a:r>
            <a:r>
              <a:rPr lang="ca-ES" sz="2400" spc="-30" dirty="0" smtClean="0">
                <a:latin typeface="Arial" panose="020B0604020202020204" pitchFamily="34" charset="0"/>
                <a:cs typeface="Arial" panose="020B0604020202020204" pitchFamily="34" charset="0"/>
              </a:rPr>
              <a:t> </a:t>
            </a:r>
            <a:r>
              <a:rPr lang="ca-ES" sz="2400" spc="-3" dirty="0" err="1" smtClean="0">
                <a:latin typeface="Arial" panose="020B0604020202020204" pitchFamily="34" charset="0"/>
                <a:cs typeface="Arial" panose="020B0604020202020204" pitchFamily="34" charset="0"/>
              </a:rPr>
              <a:t>acces</a:t>
            </a:r>
            <a:endParaRPr lang="ca-ES" sz="2400" dirty="0" smtClean="0">
              <a:latin typeface="Arial" panose="020B0604020202020204" pitchFamily="34" charset="0"/>
              <a:cs typeface="Arial" panose="020B0604020202020204" pitchFamily="34" charset="0"/>
            </a:endParaRPr>
          </a:p>
          <a:p>
            <a:pPr marL="243840" indent="-222885">
              <a:spcBef>
                <a:spcPts val="600"/>
              </a:spcBef>
              <a:buClr>
                <a:srgbClr val="1C355E"/>
              </a:buClr>
              <a:buFont typeface="Times New Roman"/>
              <a:buChar char="•"/>
              <a:tabLst>
                <a:tab pos="243459" algn="l"/>
                <a:tab pos="243840" algn="l"/>
              </a:tabLst>
            </a:pPr>
            <a:r>
              <a:rPr lang="ca-ES" sz="2400" spc="-81" dirty="0" smtClean="0">
                <a:latin typeface="Arial" panose="020B0604020202020204" pitchFamily="34" charset="0"/>
                <a:cs typeface="Arial" panose="020B0604020202020204" pitchFamily="34" charset="0"/>
              </a:rPr>
              <a:t>Es </a:t>
            </a:r>
            <a:r>
              <a:rPr lang="ca-ES" sz="2400" spc="45" dirty="0" smtClean="0">
                <a:latin typeface="Arial" panose="020B0604020202020204" pitchFamily="34" charset="0"/>
                <a:cs typeface="Arial" panose="020B0604020202020204" pitchFamily="34" charset="0"/>
              </a:rPr>
              <a:t>recomana</a:t>
            </a:r>
            <a:r>
              <a:rPr lang="ca-ES" sz="2400" spc="-36" dirty="0" smtClean="0">
                <a:latin typeface="Arial" panose="020B0604020202020204" pitchFamily="34" charset="0"/>
                <a:cs typeface="Arial" panose="020B0604020202020204" pitchFamily="34" charset="0"/>
              </a:rPr>
              <a:t> el seu </a:t>
            </a:r>
            <a:r>
              <a:rPr lang="ca-ES" sz="2400" spc="12" dirty="0" smtClean="0">
                <a:latin typeface="Arial" panose="020B0604020202020204" pitchFamily="34" charset="0"/>
                <a:cs typeface="Arial" panose="020B0604020202020204" pitchFamily="34" charset="0"/>
              </a:rPr>
              <a:t>us</a:t>
            </a:r>
            <a:r>
              <a:rPr lang="ca-ES" sz="2400" spc="-36" dirty="0" smtClean="0">
                <a:latin typeface="Arial" panose="020B0604020202020204" pitchFamily="34" charset="0"/>
                <a:cs typeface="Arial" panose="020B0604020202020204" pitchFamily="34" charset="0"/>
              </a:rPr>
              <a:t> </a:t>
            </a:r>
            <a:r>
              <a:rPr lang="ca-ES" sz="2400" spc="36" dirty="0" smtClean="0">
                <a:latin typeface="Arial" panose="020B0604020202020204" pitchFamily="34" charset="0"/>
                <a:cs typeface="Arial" panose="020B0604020202020204" pitchFamily="34" charset="0"/>
              </a:rPr>
              <a:t>en</a:t>
            </a:r>
            <a:r>
              <a:rPr lang="ca-ES" sz="2400" spc="-36" dirty="0" smtClean="0">
                <a:latin typeface="Arial" panose="020B0604020202020204" pitchFamily="34" charset="0"/>
                <a:cs typeface="Arial" panose="020B0604020202020204" pitchFamily="34" charset="0"/>
              </a:rPr>
              <a:t> </a:t>
            </a:r>
            <a:r>
              <a:rPr lang="ca-ES" sz="2400" spc="18" dirty="0" smtClean="0">
                <a:latin typeface="Arial" panose="020B0604020202020204" pitchFamily="34" charset="0"/>
                <a:cs typeface="Arial" panose="020B0604020202020204" pitchFamily="34" charset="0"/>
              </a:rPr>
              <a:t>relacions:</a:t>
            </a:r>
            <a:endParaRPr lang="ca-ES" sz="2400" dirty="0" smtClean="0">
              <a:latin typeface="Arial" panose="020B0604020202020204" pitchFamily="34" charset="0"/>
              <a:cs typeface="Arial" panose="020B0604020202020204" pitchFamily="34" charset="0"/>
            </a:endParaRPr>
          </a:p>
          <a:p>
            <a:pPr lvl="1" indent="-161925">
              <a:spcBef>
                <a:spcPts val="600"/>
              </a:spcBef>
              <a:buClr>
                <a:srgbClr val="1C355E"/>
              </a:buClr>
              <a:buFont typeface="Times New Roman"/>
              <a:buChar char="•"/>
              <a:tabLst>
                <a:tab pos="457200" algn="l"/>
              </a:tabLst>
            </a:pPr>
            <a:r>
              <a:rPr lang="ca-ES" sz="2400" spc="60" dirty="0" smtClean="0">
                <a:latin typeface="Arial" panose="020B0604020202020204" pitchFamily="34" charset="0"/>
                <a:cs typeface="Arial" panose="020B0604020202020204" pitchFamily="34" charset="0"/>
              </a:rPr>
              <a:t>1:1</a:t>
            </a:r>
          </a:p>
          <a:p>
            <a:pPr lvl="1" indent="-161925">
              <a:spcBef>
                <a:spcPts val="600"/>
              </a:spcBef>
              <a:buClr>
                <a:srgbClr val="1C355E"/>
              </a:buClr>
              <a:buFont typeface="Times New Roman"/>
              <a:buChar char="•"/>
              <a:tabLst>
                <a:tab pos="457200" algn="l"/>
              </a:tabLst>
            </a:pPr>
            <a:r>
              <a:rPr lang="ca-ES" sz="2400" spc="60" dirty="0" smtClean="0">
                <a:latin typeface="Arial" panose="020B0604020202020204" pitchFamily="34" charset="0"/>
                <a:cs typeface="Arial" panose="020B0604020202020204" pitchFamily="34" charset="0"/>
              </a:rPr>
              <a:t>1 a pocs</a:t>
            </a:r>
            <a:endParaRPr lang="ca-ES" sz="2400" dirty="0" smtClean="0">
              <a:latin typeface="Arial" panose="020B0604020202020204" pitchFamily="34" charset="0"/>
              <a:cs typeface="Arial" panose="020B0604020202020204" pitchFamily="34" charset="0"/>
            </a:endParaRPr>
          </a:p>
          <a:p>
            <a:pPr marL="243840" indent="-222885">
              <a:spcBef>
                <a:spcPts val="600"/>
              </a:spcBef>
              <a:buClr>
                <a:srgbClr val="1C355E"/>
              </a:buClr>
              <a:buFont typeface="Times New Roman"/>
              <a:buChar char="•"/>
              <a:tabLst>
                <a:tab pos="243459" algn="l"/>
                <a:tab pos="243840" algn="l"/>
              </a:tabLst>
            </a:pPr>
            <a:r>
              <a:rPr lang="ca-ES" sz="2400" spc="9" dirty="0" smtClean="0">
                <a:latin typeface="Arial" panose="020B0604020202020204" pitchFamily="34" charset="0"/>
                <a:cs typeface="Arial" panose="020B0604020202020204" pitchFamily="34" charset="0"/>
              </a:rPr>
              <a:t>Un</a:t>
            </a:r>
            <a:r>
              <a:rPr lang="ca-ES" sz="2400" spc="-33"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documento</a:t>
            </a:r>
            <a:r>
              <a:rPr lang="ca-ES" sz="2400" spc="-30" dirty="0" smtClean="0">
                <a:latin typeface="Arial" panose="020B0604020202020204" pitchFamily="34" charset="0"/>
                <a:cs typeface="Arial" panose="020B0604020202020204" pitchFamily="34" charset="0"/>
              </a:rPr>
              <a:t> </a:t>
            </a:r>
            <a:r>
              <a:rPr lang="ca-ES" sz="2400" spc="-9" dirty="0" smtClean="0">
                <a:latin typeface="Arial" panose="020B0604020202020204" pitchFamily="34" charset="0"/>
                <a:cs typeface="Arial" panose="020B0604020202020204" pitchFamily="34" charset="0"/>
              </a:rPr>
              <a:t>BSON</a:t>
            </a:r>
            <a:r>
              <a:rPr lang="ca-ES" sz="2400" spc="-33" dirty="0" smtClean="0">
                <a:latin typeface="Arial" panose="020B0604020202020204" pitchFamily="34" charset="0"/>
                <a:cs typeface="Arial" panose="020B0604020202020204" pitchFamily="34" charset="0"/>
              </a:rPr>
              <a:t> </a:t>
            </a:r>
            <a:r>
              <a:rPr lang="ca-ES" sz="2400" spc="75" dirty="0" smtClean="0">
                <a:latin typeface="Arial" panose="020B0604020202020204" pitchFamily="34" charset="0"/>
                <a:cs typeface="Arial" panose="020B0604020202020204" pitchFamily="34" charset="0"/>
              </a:rPr>
              <a:t>pot</a:t>
            </a:r>
            <a:r>
              <a:rPr lang="ca-ES" sz="2400" spc="-30" dirty="0" smtClean="0">
                <a:latin typeface="Arial" panose="020B0604020202020204" pitchFamily="34" charset="0"/>
                <a:cs typeface="Arial" panose="020B0604020202020204" pitchFamily="34" charset="0"/>
              </a:rPr>
              <a:t> </a:t>
            </a:r>
            <a:r>
              <a:rPr lang="ca-ES" sz="2400" spc="45" dirty="0" smtClean="0">
                <a:latin typeface="Arial" panose="020B0604020202020204" pitchFamily="34" charset="0"/>
                <a:cs typeface="Arial" panose="020B0604020202020204" pitchFamily="34" charset="0"/>
              </a:rPr>
              <a:t>contenir</a:t>
            </a:r>
            <a:r>
              <a:rPr lang="ca-ES" sz="2400" spc="-30"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un</a:t>
            </a:r>
            <a:r>
              <a:rPr lang="ca-ES" sz="2400" spc="-33" dirty="0" smtClean="0">
                <a:latin typeface="Arial" panose="020B0604020202020204" pitchFamily="34" charset="0"/>
                <a:cs typeface="Arial" panose="020B0604020202020204" pitchFamily="34" charset="0"/>
              </a:rPr>
              <a:t> </a:t>
            </a:r>
            <a:r>
              <a:rPr lang="ca-ES" sz="2400" spc="39" dirty="0" smtClean="0">
                <a:latin typeface="Arial" panose="020B0604020202020204" pitchFamily="34" charset="0"/>
                <a:cs typeface="Arial" panose="020B0604020202020204" pitchFamily="34" charset="0"/>
              </a:rPr>
              <a:t>màxim</a:t>
            </a:r>
            <a:r>
              <a:rPr lang="ca-ES" sz="2400" spc="-30"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de</a:t>
            </a:r>
            <a:r>
              <a:rPr lang="ca-ES" sz="2400" spc="-33" dirty="0" smtClean="0">
                <a:latin typeface="Arial" panose="020B0604020202020204" pitchFamily="34" charset="0"/>
                <a:cs typeface="Arial" panose="020B0604020202020204" pitchFamily="34" charset="0"/>
              </a:rPr>
              <a:t> </a:t>
            </a:r>
            <a:r>
              <a:rPr lang="ca-ES" sz="2400" spc="30" dirty="0" smtClean="0">
                <a:latin typeface="Arial" panose="020B0604020202020204" pitchFamily="34" charset="0"/>
                <a:cs typeface="Arial" panose="020B0604020202020204" pitchFamily="34" charset="0"/>
              </a:rPr>
              <a:t>16MB</a:t>
            </a:r>
          </a:p>
          <a:p>
            <a:pPr marL="243840" indent="-222885">
              <a:spcBef>
                <a:spcPts val="600"/>
              </a:spcBef>
              <a:buClr>
                <a:srgbClr val="1C355E"/>
              </a:buClr>
              <a:buFont typeface="Times New Roman"/>
              <a:buChar char="•"/>
              <a:tabLst>
                <a:tab pos="243459" algn="l"/>
                <a:tab pos="243840" algn="l"/>
              </a:tabLst>
            </a:pPr>
            <a:r>
              <a:rPr lang="ca-ES" sz="2400" spc="30" dirty="0" smtClean="0">
                <a:latin typeface="Arial" panose="020B0604020202020204" pitchFamily="34" charset="0"/>
                <a:cs typeface="Arial" panose="020B0604020202020204" pitchFamily="34" charset="0"/>
              </a:rPr>
              <a:t>Si un documento creix molt </a:t>
            </a:r>
            <a:r>
              <a:rPr lang="ca-ES" sz="2400" spc="30" dirty="0" smtClean="0">
                <a:latin typeface="Arial" panose="020B0604020202020204" pitchFamily="34" charset="0"/>
                <a:cs typeface="Arial" panose="020B0604020202020204" pitchFamily="34" charset="0"/>
                <a:sym typeface="Wingdings" panose="05000000000000000000" pitchFamily="2" charset="2"/>
              </a:rPr>
              <a:t> fer servir referències o </a:t>
            </a:r>
            <a:r>
              <a:rPr lang="ca-ES" sz="2400" spc="30" dirty="0" err="1" smtClean="0">
                <a:latin typeface="Arial" panose="020B0604020202020204" pitchFamily="34" charset="0"/>
                <a:cs typeface="Arial" panose="020B0604020202020204" pitchFamily="34" charset="0"/>
                <a:sym typeface="Wingdings" panose="05000000000000000000" pitchFamily="2" charset="2"/>
              </a:rPr>
              <a:t>GridFS</a:t>
            </a:r>
            <a:endParaRPr lang="ca-ES" sz="2400" baseline="1068" dirty="0">
              <a:latin typeface="Arial" panose="020B0604020202020204" pitchFamily="34" charset="0"/>
              <a:cs typeface="Arial" panose="020B0604020202020204" pitchFamily="34" charset="0"/>
            </a:endParaRPr>
          </a:p>
        </p:txBody>
      </p:sp>
      <p:pic>
        <p:nvPicPr>
          <p:cNvPr id="6" name="object 6"/>
          <p:cNvPicPr/>
          <p:nvPr/>
        </p:nvPicPr>
        <p:blipFill>
          <a:blip r:embed="rId2" cstate="print"/>
          <a:stretch>
            <a:fillRect/>
          </a:stretch>
        </p:blipFill>
        <p:spPr>
          <a:xfrm>
            <a:off x="7924800" y="2514600"/>
            <a:ext cx="4114800" cy="2324100"/>
          </a:xfrm>
          <a:prstGeom prst="rect">
            <a:avLst/>
          </a:prstGeom>
        </p:spPr>
      </p:pic>
      <p:sp>
        <p:nvSpPr>
          <p:cNvPr id="5" name="object 3"/>
          <p:cNvSpPr txBox="1">
            <a:spLocks noGrp="1"/>
          </p:cNvSpPr>
          <p:nvPr>
            <p:ph type="title"/>
          </p:nvPr>
        </p:nvSpPr>
        <p:spPr>
          <a:xfrm>
            <a:off x="-13462" y="165938"/>
            <a:ext cx="12218924" cy="697230"/>
          </a:xfrm>
          <a:prstGeom prst="rect">
            <a:avLst/>
          </a:prstGeom>
        </p:spPr>
        <p:txBody>
          <a:bodyPr vert="horz" wrap="square" lIns="0" tIns="0" rIns="0" bIns="0" rtlCol="0">
            <a:spAutoFit/>
          </a:bodyPr>
          <a:lstStyle/>
          <a:p>
            <a:pPr algn="ctr"/>
            <a:r>
              <a:rPr lang="es-ES" b="1" u="none" spc="25" dirty="0"/>
              <a:t>3. MODELAT </a:t>
            </a:r>
            <a:r>
              <a:rPr lang="es-ES" b="1" u="none" spc="25" dirty="0" smtClean="0"/>
              <a:t>DADES MONGO</a:t>
            </a:r>
            <a:endParaRPr b="1" u="none" spc="45" dirty="0"/>
          </a:p>
        </p:txBody>
      </p:sp>
    </p:spTree>
    <p:extLst>
      <p:ext uri="{BB962C8B-B14F-4D97-AF65-F5344CB8AC3E}">
        <p14:creationId xmlns:p14="http://schemas.microsoft.com/office/powerpoint/2010/main" val="2801971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0896600" cy="738664"/>
          </a:xfrm>
          <a:prstGeom prst="rect">
            <a:avLst/>
          </a:prstGeom>
        </p:spPr>
        <p:txBody>
          <a:bodyPr vert="horz" wrap="square" lIns="0" tIns="0" rIns="0" bIns="0" rtlCol="0">
            <a:spAutoFit/>
          </a:bodyPr>
          <a:lstStyle/>
          <a:p>
            <a:pPr marL="12700"/>
            <a:r>
              <a:rPr sz="2400" b="1" spc="15" dirty="0" smtClean="0">
                <a:latin typeface="Arial" panose="020B0604020202020204" pitchFamily="34" charset="0"/>
                <a:cs typeface="Arial" panose="020B0604020202020204" pitchFamily="34" charset="0"/>
              </a:rPr>
              <a:t>Pas</a:t>
            </a:r>
            <a:r>
              <a:rPr sz="2400" b="1" spc="-70" dirty="0" smtClean="0">
                <a:latin typeface="Arial" panose="020B0604020202020204" pitchFamily="34" charset="0"/>
                <a:cs typeface="Arial" panose="020B0604020202020204" pitchFamily="34" charset="0"/>
              </a:rPr>
              <a:t> </a:t>
            </a:r>
            <a:r>
              <a:rPr lang="es-ES" sz="2400" b="1" spc="10" dirty="0">
                <a:latin typeface="Arial" panose="020B0604020202020204" pitchFamily="34" charset="0"/>
                <a:cs typeface="Arial" panose="020B0604020202020204" pitchFamily="34" charset="0"/>
              </a:rPr>
              <a:t>1</a:t>
            </a:r>
            <a:r>
              <a:rPr sz="2400" b="1" spc="10" dirty="0" smtClean="0">
                <a:latin typeface="Arial" panose="020B0604020202020204" pitchFamily="34" charset="0"/>
                <a:cs typeface="Arial" panose="020B0604020202020204" pitchFamily="34" charset="0"/>
              </a:rPr>
              <a:t>.</a:t>
            </a:r>
            <a:r>
              <a:rPr sz="2400" b="1"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En </a:t>
            </a:r>
            <a:r>
              <a:rPr lang="es-ES" sz="2400" dirty="0" err="1">
                <a:latin typeface="Arial" panose="020B0604020202020204" pitchFamily="34" charset="0"/>
                <a:cs typeface="Arial" panose="020B0604020202020204" pitchFamily="34" charset="0"/>
              </a:rPr>
              <a:t>concret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vol</a:t>
            </a:r>
            <a:r>
              <a:rPr lang="es-ES" sz="2400" dirty="0">
                <a:latin typeface="Arial" panose="020B0604020202020204" pitchFamily="34" charset="0"/>
                <a:cs typeface="Arial" panose="020B0604020202020204" pitchFamily="34" charset="0"/>
              </a:rPr>
              <a:t> saber de cada </a:t>
            </a:r>
            <a:r>
              <a:rPr lang="es-ES" sz="2400" dirty="0" err="1">
                <a:latin typeface="Arial" panose="020B0604020202020204" pitchFamily="34" charset="0"/>
                <a:cs typeface="Arial" panose="020B0604020202020204" pitchFamily="34" charset="0"/>
              </a:rPr>
              <a:t>proveïdor</a:t>
            </a:r>
            <a:r>
              <a:rPr lang="es-ES" sz="2400" dirty="0">
                <a:latin typeface="Arial" panose="020B0604020202020204" pitchFamily="34" charset="0"/>
                <a:cs typeface="Arial" panose="020B0604020202020204" pitchFamily="34" charset="0"/>
              </a:rPr>
              <a:t> el </a:t>
            </a:r>
            <a:r>
              <a:rPr lang="es-ES" sz="2400" dirty="0" err="1">
                <a:latin typeface="Arial" panose="020B0604020202020204" pitchFamily="34" charset="0"/>
                <a:cs typeface="Arial" panose="020B0604020202020204" pitchFamily="34" charset="0"/>
              </a:rPr>
              <a:t>nom</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l'adreça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carrer</a:t>
            </a:r>
            <a:r>
              <a:rPr lang="es-ES" sz="2400" dirty="0">
                <a:latin typeface="Arial" panose="020B0604020202020204" pitchFamily="34" charset="0"/>
                <a:cs typeface="Arial" panose="020B0604020202020204" pitchFamily="34" charset="0"/>
              </a:rPr>
              <a:t>, número, pis, porta, </a:t>
            </a:r>
            <a:r>
              <a:rPr lang="es-ES" sz="2400" dirty="0" err="1">
                <a:latin typeface="Arial" panose="020B0604020202020204" pitchFamily="34" charset="0"/>
                <a:cs typeface="Arial" panose="020B0604020202020204" pitchFamily="34" charset="0"/>
              </a:rPr>
              <a:t>ciutat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codi</a:t>
            </a:r>
            <a:r>
              <a:rPr lang="es-ES" sz="2400" dirty="0">
                <a:latin typeface="Arial" panose="020B0604020202020204" pitchFamily="34" charset="0"/>
                <a:cs typeface="Arial" panose="020B0604020202020204" pitchFamily="34" charset="0"/>
              </a:rPr>
              <a:t> postal i país), </a:t>
            </a:r>
            <a:r>
              <a:rPr lang="es-ES" sz="2400" dirty="0" err="1">
                <a:latin typeface="Arial" panose="020B0604020202020204" pitchFamily="34" charset="0"/>
                <a:cs typeface="Arial" panose="020B0604020202020204" pitchFamily="34" charset="0"/>
              </a:rPr>
              <a:t>telèfon</a:t>
            </a:r>
            <a:r>
              <a:rPr lang="es-ES" sz="2400" dirty="0">
                <a:latin typeface="Arial" panose="020B0604020202020204" pitchFamily="34" charset="0"/>
                <a:cs typeface="Arial" panose="020B0604020202020204" pitchFamily="34" charset="0"/>
              </a:rPr>
              <a:t>, fax, NIF.   </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smtClean="0"/>
              <a:t>1. OPTICA MYSQL</a:t>
            </a:r>
            <a:endParaRPr b="1" u="none" spc="45" dirty="0"/>
          </a:p>
        </p:txBody>
      </p:sp>
      <p:pic>
        <p:nvPicPr>
          <p:cNvPr id="4" name="Imagen 3"/>
          <p:cNvPicPr>
            <a:picLocks noChangeAspect="1"/>
          </p:cNvPicPr>
          <p:nvPr/>
        </p:nvPicPr>
        <p:blipFill>
          <a:blip r:embed="rId2"/>
          <a:stretch>
            <a:fillRect/>
          </a:stretch>
        </p:blipFill>
        <p:spPr>
          <a:xfrm>
            <a:off x="5029200" y="2057400"/>
            <a:ext cx="2355937" cy="4648200"/>
          </a:xfrm>
          <a:prstGeom prst="rect">
            <a:avLst/>
          </a:prstGeom>
        </p:spPr>
      </p:pic>
    </p:spTree>
    <p:extLst>
      <p:ext uri="{BB962C8B-B14F-4D97-AF65-F5344CB8AC3E}">
        <p14:creationId xmlns:p14="http://schemas.microsoft.com/office/powerpoint/2010/main" val="4102006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1708160"/>
          </a:xfrm>
          <a:prstGeom prst="rect">
            <a:avLst/>
          </a:prstGeom>
        </p:spPr>
        <p:txBody>
          <a:bodyPr vert="horz" wrap="square" lIns="0" tIns="0" rIns="0" bIns="0" rtlCol="0">
            <a:spAutoFit/>
          </a:bodyPr>
          <a:lstStyle/>
          <a:p>
            <a:pPr marL="12700">
              <a:spcBef>
                <a:spcPts val="600"/>
              </a:spcBef>
            </a:pPr>
            <a:r>
              <a:rPr lang="es-ES" sz="2400" b="1" dirty="0" err="1" smtClean="0">
                <a:latin typeface="Arial" panose="020B0604020202020204" pitchFamily="34" charset="0"/>
                <a:cs typeface="Arial" panose="020B0604020202020204" pitchFamily="34" charset="0"/>
              </a:rPr>
              <a:t>N’hi</a:t>
            </a:r>
            <a:r>
              <a:rPr lang="es-ES" sz="2400" b="1" dirty="0" smtClean="0">
                <a:latin typeface="Arial" panose="020B0604020202020204" pitchFamily="34" charset="0"/>
                <a:cs typeface="Arial" panose="020B0604020202020204" pitchFamily="34" charset="0"/>
              </a:rPr>
              <a:t> ha 3 </a:t>
            </a:r>
            <a:r>
              <a:rPr lang="es-ES" sz="2400" b="1" dirty="0" err="1" smtClean="0">
                <a:latin typeface="Arial" panose="020B0604020202020204" pitchFamily="34" charset="0"/>
                <a:cs typeface="Arial" panose="020B0604020202020204" pitchFamily="34" charset="0"/>
              </a:rPr>
              <a:t>tipus</a:t>
            </a:r>
            <a:r>
              <a:rPr lang="es-ES" sz="2400" b="1" dirty="0" smtClean="0">
                <a:latin typeface="Arial" panose="020B0604020202020204" pitchFamily="34" charset="0"/>
                <a:cs typeface="Arial" panose="020B0604020202020204" pitchFamily="34" charset="0"/>
              </a:rPr>
              <a:t> de </a:t>
            </a:r>
            <a:r>
              <a:rPr lang="es-ES" sz="2400" b="1" dirty="0" err="1" smtClean="0">
                <a:latin typeface="Arial" panose="020B0604020202020204" pitchFamily="34" charset="0"/>
                <a:cs typeface="Arial" panose="020B0604020202020204" pitchFamily="34" charset="0"/>
              </a:rPr>
              <a:t>relacions</a:t>
            </a:r>
            <a:r>
              <a:rPr lang="es-ES" sz="2400" b="1" dirty="0" smtClean="0">
                <a:latin typeface="Arial" panose="020B0604020202020204" pitchFamily="34" charset="0"/>
                <a:cs typeface="Arial" panose="020B0604020202020204" pitchFamily="34" charset="0"/>
              </a:rPr>
              <a:t>:</a:t>
            </a:r>
          </a:p>
          <a:p>
            <a:pPr marL="355600" indent="-342900">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1 a 1</a:t>
            </a:r>
          </a:p>
          <a:p>
            <a:pPr marL="355600" indent="-342900">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1 a N</a:t>
            </a:r>
          </a:p>
          <a:p>
            <a:pPr marL="355600" indent="-342900">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N a M</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3. MODELAT </a:t>
            </a:r>
            <a:r>
              <a:rPr lang="es-ES" b="1" u="none" spc="25" dirty="0" smtClean="0"/>
              <a:t>DADES MONGO</a:t>
            </a:r>
            <a:endParaRPr b="1" u="none" spc="45" dirty="0"/>
          </a:p>
        </p:txBody>
      </p:sp>
      <p:pic>
        <p:nvPicPr>
          <p:cNvPr id="4" name="Imagen 3"/>
          <p:cNvPicPr>
            <a:picLocks noChangeAspect="1"/>
          </p:cNvPicPr>
          <p:nvPr/>
        </p:nvPicPr>
        <p:blipFill>
          <a:blip r:embed="rId2"/>
          <a:stretch>
            <a:fillRect/>
          </a:stretch>
        </p:blipFill>
        <p:spPr>
          <a:xfrm>
            <a:off x="2570830" y="2667000"/>
            <a:ext cx="8249570" cy="3581400"/>
          </a:xfrm>
          <a:prstGeom prst="rect">
            <a:avLst/>
          </a:prstGeom>
        </p:spPr>
      </p:pic>
    </p:spTree>
    <p:extLst>
      <p:ext uri="{BB962C8B-B14F-4D97-AF65-F5344CB8AC3E}">
        <p14:creationId xmlns:p14="http://schemas.microsoft.com/office/powerpoint/2010/main" val="1673073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278380" y="190500"/>
            <a:ext cx="7383018" cy="293927"/>
          </a:xfrm>
          <a:prstGeom prst="rect">
            <a:avLst/>
          </a:prstGeom>
        </p:spPr>
        <p:txBody>
          <a:bodyPr vert="horz" wrap="square" lIns="0" tIns="7620" rIns="0" bIns="0" rtlCol="0">
            <a:spAutoFit/>
          </a:bodyPr>
          <a:lstStyle/>
          <a:p>
            <a:pPr marL="7620">
              <a:spcBef>
                <a:spcPts val="60"/>
              </a:spcBef>
            </a:pPr>
            <a:r>
              <a:rPr sz="1860" b="1" spc="-21" dirty="0">
                <a:solidFill>
                  <a:srgbClr val="FFFFFF"/>
                </a:solidFill>
                <a:latin typeface="Arial"/>
                <a:cs typeface="Arial"/>
              </a:rPr>
              <a:t>Experto</a:t>
            </a:r>
            <a:r>
              <a:rPr sz="1860" b="1" spc="-54" dirty="0">
                <a:solidFill>
                  <a:srgbClr val="FFFFFF"/>
                </a:solidFill>
                <a:latin typeface="Arial"/>
                <a:cs typeface="Arial"/>
              </a:rPr>
              <a:t> </a:t>
            </a:r>
            <a:r>
              <a:rPr sz="1860" b="1" spc="-12" dirty="0">
                <a:solidFill>
                  <a:srgbClr val="FFFFFF"/>
                </a:solidFill>
                <a:latin typeface="Arial"/>
                <a:cs typeface="Arial"/>
              </a:rPr>
              <a:t>en</a:t>
            </a:r>
            <a:r>
              <a:rPr sz="1860" b="1" spc="-51" dirty="0">
                <a:solidFill>
                  <a:srgbClr val="FFFFFF"/>
                </a:solidFill>
                <a:latin typeface="Arial"/>
                <a:cs typeface="Arial"/>
              </a:rPr>
              <a:t> </a:t>
            </a:r>
            <a:r>
              <a:rPr sz="1860" b="1" spc="-33" dirty="0">
                <a:solidFill>
                  <a:srgbClr val="FFFFFF"/>
                </a:solidFill>
                <a:latin typeface="Arial"/>
                <a:cs typeface="Arial"/>
              </a:rPr>
              <a:t>desarrollo</a:t>
            </a:r>
            <a:r>
              <a:rPr sz="1860" b="1" spc="-51" dirty="0">
                <a:solidFill>
                  <a:srgbClr val="FFFFFF"/>
                </a:solidFill>
                <a:latin typeface="Arial"/>
                <a:cs typeface="Arial"/>
              </a:rPr>
              <a:t> </a:t>
            </a:r>
            <a:r>
              <a:rPr sz="1860" b="1" spc="36" dirty="0">
                <a:solidFill>
                  <a:srgbClr val="FFFFFF"/>
                </a:solidFill>
                <a:latin typeface="Arial"/>
                <a:cs typeface="Arial"/>
              </a:rPr>
              <a:t>de</a:t>
            </a:r>
            <a:r>
              <a:rPr sz="1860" b="1" spc="-51" dirty="0">
                <a:solidFill>
                  <a:srgbClr val="FFFFFF"/>
                </a:solidFill>
                <a:latin typeface="Arial"/>
                <a:cs typeface="Arial"/>
              </a:rPr>
              <a:t> </a:t>
            </a:r>
            <a:r>
              <a:rPr sz="1860" b="1" spc="-45" dirty="0">
                <a:solidFill>
                  <a:srgbClr val="FFFFFF"/>
                </a:solidFill>
                <a:latin typeface="Arial"/>
                <a:cs typeface="Arial"/>
              </a:rPr>
              <a:t>aplicaciones</a:t>
            </a:r>
            <a:r>
              <a:rPr sz="1860" b="1" spc="-51" dirty="0">
                <a:solidFill>
                  <a:srgbClr val="FFFFFF"/>
                </a:solidFill>
                <a:latin typeface="Arial"/>
                <a:cs typeface="Arial"/>
              </a:rPr>
              <a:t> </a:t>
            </a:r>
            <a:r>
              <a:rPr sz="1860" b="1" spc="42" dirty="0">
                <a:solidFill>
                  <a:srgbClr val="FFFFFF"/>
                </a:solidFill>
                <a:latin typeface="Arial"/>
                <a:cs typeface="Arial"/>
              </a:rPr>
              <a:t>web</a:t>
            </a:r>
            <a:r>
              <a:rPr sz="1860" b="1" spc="-51" dirty="0">
                <a:solidFill>
                  <a:srgbClr val="FFFFFF"/>
                </a:solidFill>
                <a:latin typeface="Arial"/>
                <a:cs typeface="Arial"/>
              </a:rPr>
              <a:t> </a:t>
            </a:r>
            <a:r>
              <a:rPr sz="1860" b="1" spc="-63" dirty="0">
                <a:solidFill>
                  <a:srgbClr val="FFFFFF"/>
                </a:solidFill>
                <a:latin typeface="Arial"/>
                <a:cs typeface="Arial"/>
              </a:rPr>
              <a:t>con</a:t>
            </a:r>
            <a:r>
              <a:rPr sz="1860" b="1" spc="-72" dirty="0">
                <a:solidFill>
                  <a:srgbClr val="FFFFFF"/>
                </a:solidFill>
                <a:latin typeface="Arial"/>
                <a:cs typeface="Arial"/>
              </a:rPr>
              <a:t> </a:t>
            </a:r>
            <a:r>
              <a:rPr sz="1860" b="1" spc="-57" dirty="0">
                <a:solidFill>
                  <a:srgbClr val="FFFFFF"/>
                </a:solidFill>
                <a:latin typeface="Arial"/>
                <a:cs typeface="Arial"/>
              </a:rPr>
              <a:t>Java</a:t>
            </a:r>
            <a:r>
              <a:rPr sz="1860" b="1" spc="-51" dirty="0">
                <a:solidFill>
                  <a:srgbClr val="FFFFFF"/>
                </a:solidFill>
                <a:latin typeface="Arial"/>
                <a:cs typeface="Arial"/>
              </a:rPr>
              <a:t> </a:t>
            </a:r>
            <a:r>
              <a:rPr sz="1860" b="1" spc="-108" dirty="0">
                <a:solidFill>
                  <a:srgbClr val="FFFFFF"/>
                </a:solidFill>
                <a:latin typeface="Arial"/>
                <a:cs typeface="Arial"/>
              </a:rPr>
              <a:t>EE</a:t>
            </a:r>
            <a:r>
              <a:rPr sz="1860" b="1" spc="-51" dirty="0">
                <a:solidFill>
                  <a:srgbClr val="FFFFFF"/>
                </a:solidFill>
                <a:latin typeface="Arial"/>
                <a:cs typeface="Arial"/>
              </a:rPr>
              <a:t> </a:t>
            </a:r>
            <a:r>
              <a:rPr sz="1860" b="1" spc="-81" dirty="0">
                <a:solidFill>
                  <a:srgbClr val="FFFFFF"/>
                </a:solidFill>
                <a:latin typeface="Arial"/>
                <a:cs typeface="Arial"/>
              </a:rPr>
              <a:t>y</a:t>
            </a:r>
            <a:r>
              <a:rPr sz="1860" b="1" spc="-72" dirty="0">
                <a:solidFill>
                  <a:srgbClr val="FFFFFF"/>
                </a:solidFill>
                <a:latin typeface="Arial"/>
                <a:cs typeface="Arial"/>
              </a:rPr>
              <a:t> </a:t>
            </a:r>
            <a:r>
              <a:rPr sz="1860" b="1" spc="-54" dirty="0">
                <a:solidFill>
                  <a:srgbClr val="FFFFFF"/>
                </a:solidFill>
                <a:latin typeface="Arial"/>
                <a:cs typeface="Arial"/>
              </a:rPr>
              <a:t>JavaScript</a:t>
            </a:r>
            <a:endParaRPr sz="1860" dirty="0">
              <a:latin typeface="Arial"/>
              <a:cs typeface="Arial"/>
            </a:endParaRPr>
          </a:p>
        </p:txBody>
      </p:sp>
      <p:grpSp>
        <p:nvGrpSpPr>
          <p:cNvPr id="6" name="object 6"/>
          <p:cNvGrpSpPr/>
          <p:nvPr/>
        </p:nvGrpSpPr>
        <p:grpSpPr>
          <a:xfrm>
            <a:off x="7740960" y="2011680"/>
            <a:ext cx="1152525" cy="807720"/>
            <a:chOff x="10341102" y="3042103"/>
            <a:chExt cx="1920875" cy="1346200"/>
          </a:xfrm>
        </p:grpSpPr>
        <p:pic>
          <p:nvPicPr>
            <p:cNvPr id="7" name="object 7"/>
            <p:cNvPicPr/>
            <p:nvPr/>
          </p:nvPicPr>
          <p:blipFill>
            <a:blip r:embed="rId2" cstate="print"/>
            <a:stretch>
              <a:fillRect/>
            </a:stretch>
          </p:blipFill>
          <p:spPr>
            <a:xfrm>
              <a:off x="10341102" y="3042103"/>
              <a:ext cx="1920542" cy="1346200"/>
            </a:xfrm>
            <a:prstGeom prst="rect">
              <a:avLst/>
            </a:prstGeom>
          </p:spPr>
        </p:pic>
        <p:pic>
          <p:nvPicPr>
            <p:cNvPr id="8" name="object 8"/>
            <p:cNvPicPr/>
            <p:nvPr/>
          </p:nvPicPr>
          <p:blipFill>
            <a:blip r:embed="rId3" cstate="print"/>
            <a:stretch>
              <a:fillRect/>
            </a:stretch>
          </p:blipFill>
          <p:spPr>
            <a:xfrm>
              <a:off x="10379202" y="3067503"/>
              <a:ext cx="1844342" cy="1270000"/>
            </a:xfrm>
            <a:prstGeom prst="rect">
              <a:avLst/>
            </a:prstGeom>
          </p:spPr>
        </p:pic>
        <p:sp>
          <p:nvSpPr>
            <p:cNvPr id="9" name="object 9"/>
            <p:cNvSpPr/>
            <p:nvPr/>
          </p:nvSpPr>
          <p:spPr>
            <a:xfrm>
              <a:off x="10379202" y="3067503"/>
              <a:ext cx="1844675" cy="1270000"/>
            </a:xfrm>
            <a:custGeom>
              <a:avLst/>
              <a:gdLst/>
              <a:ahLst/>
              <a:cxnLst/>
              <a:rect l="l" t="t" r="r" b="b"/>
              <a:pathLst>
                <a:path w="1844675" h="1270000">
                  <a:moveTo>
                    <a:pt x="1844342" y="0"/>
                  </a:moveTo>
                  <a:lnTo>
                    <a:pt x="0" y="0"/>
                  </a:lnTo>
                  <a:lnTo>
                    <a:pt x="0" y="1270000"/>
                  </a:lnTo>
                  <a:lnTo>
                    <a:pt x="1844342" y="1270000"/>
                  </a:lnTo>
                  <a:lnTo>
                    <a:pt x="1844342" y="0"/>
                  </a:lnTo>
                  <a:close/>
                </a:path>
              </a:pathLst>
            </a:custGeom>
            <a:solidFill>
              <a:srgbClr val="009CFD">
                <a:alpha val="50000"/>
              </a:srgbClr>
            </a:solidFill>
          </p:spPr>
          <p:txBody>
            <a:bodyPr wrap="square" lIns="0" tIns="0" rIns="0" bIns="0" rtlCol="0"/>
            <a:lstStyle/>
            <a:p>
              <a:endParaRPr sz="1080"/>
            </a:p>
          </p:txBody>
        </p:sp>
      </p:grpSp>
      <p:sp>
        <p:nvSpPr>
          <p:cNvPr id="10" name="object 10"/>
          <p:cNvSpPr txBox="1"/>
          <p:nvPr/>
        </p:nvSpPr>
        <p:spPr>
          <a:xfrm>
            <a:off x="7763820" y="2026920"/>
            <a:ext cx="1106805" cy="529376"/>
          </a:xfrm>
          <a:prstGeom prst="rect">
            <a:avLst/>
          </a:prstGeom>
        </p:spPr>
        <p:txBody>
          <a:bodyPr vert="horz" wrap="square" lIns="0" tIns="3048" rIns="0" bIns="0" rtlCol="0">
            <a:spAutoFit/>
          </a:bodyPr>
          <a:lstStyle/>
          <a:p>
            <a:pPr>
              <a:spcBef>
                <a:spcPts val="24"/>
              </a:spcBef>
            </a:pPr>
            <a:endParaRPr sz="1620">
              <a:latin typeface="Times New Roman"/>
              <a:cs typeface="Times New Roman"/>
            </a:endParaRPr>
          </a:p>
          <a:p>
            <a:pPr marL="104394"/>
            <a:r>
              <a:rPr b="1" spc="-3" dirty="0">
                <a:solidFill>
                  <a:srgbClr val="FFFFFF"/>
                </a:solidFill>
                <a:latin typeface="Arial"/>
                <a:cs typeface="Arial"/>
              </a:rPr>
              <a:t>Persona</a:t>
            </a:r>
            <a:endParaRPr>
              <a:latin typeface="Arial"/>
              <a:cs typeface="Arial"/>
            </a:endParaRPr>
          </a:p>
        </p:txBody>
      </p:sp>
      <p:grpSp>
        <p:nvGrpSpPr>
          <p:cNvPr id="11" name="object 11"/>
          <p:cNvGrpSpPr/>
          <p:nvPr/>
        </p:nvGrpSpPr>
        <p:grpSpPr>
          <a:xfrm>
            <a:off x="10554843" y="2011680"/>
            <a:ext cx="1256157" cy="807720"/>
            <a:chOff x="15030907" y="3042103"/>
            <a:chExt cx="2093595" cy="1346200"/>
          </a:xfrm>
        </p:grpSpPr>
        <p:pic>
          <p:nvPicPr>
            <p:cNvPr id="12" name="object 12"/>
            <p:cNvPicPr/>
            <p:nvPr/>
          </p:nvPicPr>
          <p:blipFill>
            <a:blip r:embed="rId4" cstate="print"/>
            <a:stretch>
              <a:fillRect/>
            </a:stretch>
          </p:blipFill>
          <p:spPr>
            <a:xfrm>
              <a:off x="15030907" y="3042103"/>
              <a:ext cx="2093575" cy="1346200"/>
            </a:xfrm>
            <a:prstGeom prst="rect">
              <a:avLst/>
            </a:prstGeom>
          </p:spPr>
        </p:pic>
        <p:pic>
          <p:nvPicPr>
            <p:cNvPr id="13" name="object 13"/>
            <p:cNvPicPr/>
            <p:nvPr/>
          </p:nvPicPr>
          <p:blipFill>
            <a:blip r:embed="rId5" cstate="print"/>
            <a:stretch>
              <a:fillRect/>
            </a:stretch>
          </p:blipFill>
          <p:spPr>
            <a:xfrm>
              <a:off x="15069007" y="3067503"/>
              <a:ext cx="2017382" cy="1270000"/>
            </a:xfrm>
            <a:prstGeom prst="rect">
              <a:avLst/>
            </a:prstGeom>
          </p:spPr>
        </p:pic>
        <p:sp>
          <p:nvSpPr>
            <p:cNvPr id="14" name="object 14"/>
            <p:cNvSpPr/>
            <p:nvPr/>
          </p:nvSpPr>
          <p:spPr>
            <a:xfrm>
              <a:off x="15069007" y="3067503"/>
              <a:ext cx="2017395" cy="1270000"/>
            </a:xfrm>
            <a:custGeom>
              <a:avLst/>
              <a:gdLst/>
              <a:ahLst/>
              <a:cxnLst/>
              <a:rect l="l" t="t" r="r" b="b"/>
              <a:pathLst>
                <a:path w="2017394" h="1270000">
                  <a:moveTo>
                    <a:pt x="2017382" y="0"/>
                  </a:moveTo>
                  <a:lnTo>
                    <a:pt x="0" y="0"/>
                  </a:lnTo>
                  <a:lnTo>
                    <a:pt x="0" y="1270000"/>
                  </a:lnTo>
                  <a:lnTo>
                    <a:pt x="2017382" y="1270000"/>
                  </a:lnTo>
                  <a:lnTo>
                    <a:pt x="2017382" y="0"/>
                  </a:lnTo>
                  <a:close/>
                </a:path>
              </a:pathLst>
            </a:custGeom>
            <a:solidFill>
              <a:srgbClr val="009CFD">
                <a:alpha val="50000"/>
              </a:srgbClr>
            </a:solidFill>
          </p:spPr>
          <p:txBody>
            <a:bodyPr wrap="square" lIns="0" tIns="0" rIns="0" bIns="0" rtlCol="0"/>
            <a:lstStyle/>
            <a:p>
              <a:endParaRPr sz="1080"/>
            </a:p>
          </p:txBody>
        </p:sp>
      </p:grpSp>
      <p:sp>
        <p:nvSpPr>
          <p:cNvPr id="15" name="object 15"/>
          <p:cNvSpPr txBox="1"/>
          <p:nvPr/>
        </p:nvSpPr>
        <p:spPr>
          <a:xfrm>
            <a:off x="10577703" y="2026920"/>
            <a:ext cx="1210437" cy="529376"/>
          </a:xfrm>
          <a:prstGeom prst="rect">
            <a:avLst/>
          </a:prstGeom>
        </p:spPr>
        <p:txBody>
          <a:bodyPr vert="horz" wrap="square" lIns="0" tIns="3048" rIns="0" bIns="0" rtlCol="0">
            <a:spAutoFit/>
          </a:bodyPr>
          <a:lstStyle/>
          <a:p>
            <a:pPr>
              <a:spcBef>
                <a:spcPts val="24"/>
              </a:spcBef>
            </a:pPr>
            <a:endParaRPr sz="1620" dirty="0">
              <a:latin typeface="Times New Roman"/>
              <a:cs typeface="Times New Roman"/>
            </a:endParaRPr>
          </a:p>
          <a:p>
            <a:pPr marL="87249"/>
            <a:r>
              <a:rPr b="1" dirty="0">
                <a:solidFill>
                  <a:srgbClr val="FFFFFF"/>
                </a:solidFill>
                <a:latin typeface="Arial"/>
                <a:cs typeface="Arial"/>
              </a:rPr>
              <a:t>Dirección</a:t>
            </a:r>
            <a:endParaRPr dirty="0">
              <a:latin typeface="Arial"/>
              <a:cs typeface="Arial"/>
            </a:endParaRPr>
          </a:p>
        </p:txBody>
      </p:sp>
      <p:sp>
        <p:nvSpPr>
          <p:cNvPr id="16" name="object 16"/>
          <p:cNvSpPr/>
          <p:nvPr/>
        </p:nvSpPr>
        <p:spPr>
          <a:xfrm>
            <a:off x="8870425" y="2407920"/>
            <a:ext cx="1707642" cy="0"/>
          </a:xfrm>
          <a:custGeom>
            <a:avLst/>
            <a:gdLst/>
            <a:ahLst/>
            <a:cxnLst/>
            <a:rect l="l" t="t" r="r" b="b"/>
            <a:pathLst>
              <a:path w="2846069">
                <a:moveTo>
                  <a:pt x="0" y="0"/>
                </a:moveTo>
                <a:lnTo>
                  <a:pt x="0" y="0"/>
                </a:lnTo>
                <a:lnTo>
                  <a:pt x="2794652" y="0"/>
                </a:lnTo>
                <a:lnTo>
                  <a:pt x="2845464" y="0"/>
                </a:lnTo>
              </a:path>
            </a:pathLst>
          </a:custGeom>
          <a:ln w="12700">
            <a:solidFill>
              <a:srgbClr val="000000"/>
            </a:solidFill>
          </a:ln>
        </p:spPr>
        <p:txBody>
          <a:bodyPr wrap="square" lIns="0" tIns="0" rIns="0" bIns="0" rtlCol="0"/>
          <a:lstStyle/>
          <a:p>
            <a:endParaRPr sz="1080"/>
          </a:p>
        </p:txBody>
      </p:sp>
      <p:sp>
        <p:nvSpPr>
          <p:cNvPr id="17" name="object 17"/>
          <p:cNvSpPr txBox="1"/>
          <p:nvPr/>
        </p:nvSpPr>
        <p:spPr>
          <a:xfrm>
            <a:off x="9506818" y="1954258"/>
            <a:ext cx="438912" cy="377026"/>
          </a:xfrm>
          <a:prstGeom prst="rect">
            <a:avLst/>
          </a:prstGeom>
        </p:spPr>
        <p:txBody>
          <a:bodyPr vert="horz" wrap="square" lIns="0" tIns="7620" rIns="0" bIns="0" rtlCol="0">
            <a:spAutoFit/>
          </a:bodyPr>
          <a:lstStyle/>
          <a:p>
            <a:pPr marL="7620">
              <a:spcBef>
                <a:spcPts val="60"/>
              </a:spcBef>
            </a:pPr>
            <a:r>
              <a:rPr sz="2400" spc="-3" dirty="0">
                <a:latin typeface="Arial MT"/>
                <a:cs typeface="Arial MT"/>
              </a:rPr>
              <a:t>1:1</a:t>
            </a:r>
            <a:endParaRPr sz="2400">
              <a:latin typeface="Arial MT"/>
              <a:cs typeface="Arial MT"/>
            </a:endParaRPr>
          </a:p>
        </p:txBody>
      </p:sp>
      <p:sp>
        <p:nvSpPr>
          <p:cNvPr id="18" name="object 18"/>
          <p:cNvSpPr txBox="1"/>
          <p:nvPr/>
        </p:nvSpPr>
        <p:spPr>
          <a:xfrm>
            <a:off x="914399" y="1066800"/>
            <a:ext cx="7139817" cy="4419287"/>
          </a:xfrm>
          <a:prstGeom prst="rect">
            <a:avLst/>
          </a:prstGeom>
        </p:spPr>
        <p:txBody>
          <a:bodyPr vert="horz" wrap="square" lIns="0" tIns="109347" rIns="0" bIns="0" rtlCol="0">
            <a:spAutoFit/>
          </a:bodyPr>
          <a:lstStyle/>
          <a:p>
            <a:pPr marL="7239">
              <a:spcBef>
                <a:spcPts val="600"/>
              </a:spcBef>
              <a:buClr>
                <a:srgbClr val="1C355E"/>
              </a:buClr>
              <a:tabLst>
                <a:tab pos="229743" algn="l"/>
                <a:tab pos="230124" algn="l"/>
              </a:tabLst>
            </a:pPr>
            <a:r>
              <a:rPr lang="ca-ES" sz="2400" b="1" spc="15" dirty="0">
                <a:latin typeface="Arial" panose="020B0604020202020204" pitchFamily="34" charset="0"/>
                <a:cs typeface="Arial" panose="020B0604020202020204" pitchFamily="34" charset="0"/>
              </a:rPr>
              <a:t>Relacions  </a:t>
            </a:r>
            <a:r>
              <a:rPr lang="ca-ES" sz="2400" b="1" spc="15" dirty="0" smtClean="0">
                <a:latin typeface="Arial" panose="020B0604020202020204" pitchFamily="34" charset="0"/>
                <a:cs typeface="Arial" panose="020B0604020202020204" pitchFamily="34" charset="0"/>
              </a:rPr>
              <a:t>1 : 1</a:t>
            </a:r>
            <a:endParaRPr lang="ca-ES" sz="2400" b="1" spc="15" dirty="0">
              <a:latin typeface="Arial" panose="020B0604020202020204" pitchFamily="34" charset="0"/>
              <a:cs typeface="Arial" panose="020B0604020202020204" pitchFamily="34" charset="0"/>
            </a:endParaRPr>
          </a:p>
          <a:p>
            <a:pPr marL="229743" indent="-222504">
              <a:spcBef>
                <a:spcPts val="600"/>
              </a:spcBef>
              <a:buClr>
                <a:srgbClr val="1C355E"/>
              </a:buClr>
              <a:buFont typeface="Times New Roman"/>
              <a:buChar char="•"/>
              <a:tabLst>
                <a:tab pos="229743" algn="l"/>
                <a:tab pos="230124" algn="l"/>
              </a:tabLst>
            </a:pPr>
            <a:r>
              <a:rPr lang="ca-ES" sz="2400" spc="15" dirty="0">
                <a:latin typeface="Arial" panose="020B0604020202020204" pitchFamily="34" charset="0"/>
                <a:cs typeface="Arial" panose="020B0604020202020204" pitchFamily="34" charset="0"/>
              </a:rPr>
              <a:t>Embeure un </a:t>
            </a:r>
            <a:r>
              <a:rPr lang="ca-ES" sz="2400" spc="68" dirty="0" smtClean="0">
                <a:latin typeface="Arial" panose="020B0604020202020204" pitchFamily="34" charset="0"/>
                <a:cs typeface="Arial" panose="020B0604020202020204" pitchFamily="34" charset="0"/>
              </a:rPr>
              <a:t>documento</a:t>
            </a:r>
            <a:r>
              <a:rPr lang="ca-ES" sz="2400" spc="-33" dirty="0" smtClean="0">
                <a:latin typeface="Arial" panose="020B0604020202020204" pitchFamily="34" charset="0"/>
                <a:cs typeface="Arial" panose="020B0604020202020204" pitchFamily="34" charset="0"/>
              </a:rPr>
              <a:t> </a:t>
            </a:r>
            <a:r>
              <a:rPr lang="ca-ES" sz="2400" spc="66" dirty="0" smtClean="0">
                <a:latin typeface="Arial" panose="020B0604020202020204" pitchFamily="34" charset="0"/>
                <a:cs typeface="Arial" panose="020B0604020202020204" pitchFamily="34" charset="0"/>
              </a:rPr>
              <a:t>dintre</a:t>
            </a:r>
            <a:r>
              <a:rPr lang="ca-ES" sz="2400" spc="-33"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d’un </a:t>
            </a:r>
            <a:r>
              <a:rPr lang="ca-ES" sz="2400" spc="68" dirty="0" smtClean="0">
                <a:latin typeface="Arial" panose="020B0604020202020204" pitchFamily="34" charset="0"/>
                <a:cs typeface="Arial" panose="020B0604020202020204" pitchFamily="34" charset="0"/>
              </a:rPr>
              <a:t>altre</a:t>
            </a:r>
            <a:endParaRPr lang="ca-ES" sz="2400" dirty="0" smtClean="0">
              <a:latin typeface="Arial" panose="020B0604020202020204" pitchFamily="34" charset="0"/>
              <a:cs typeface="Arial" panose="020B0604020202020204" pitchFamily="34" charset="0"/>
            </a:endParaRPr>
          </a:p>
          <a:p>
            <a:pPr marL="229743" indent="-222504">
              <a:spcBef>
                <a:spcPts val="600"/>
              </a:spcBef>
              <a:buClr>
                <a:srgbClr val="1C355E"/>
              </a:buClr>
              <a:buFont typeface="Times New Roman"/>
              <a:buChar char="•"/>
              <a:tabLst>
                <a:tab pos="229743" algn="l"/>
                <a:tab pos="230124" algn="l"/>
              </a:tabLst>
            </a:pPr>
            <a:r>
              <a:rPr lang="ca-ES" sz="2400" spc="39" dirty="0" smtClean="0">
                <a:latin typeface="Arial" panose="020B0604020202020204" pitchFamily="34" charset="0"/>
                <a:cs typeface="Arial" panose="020B0604020202020204" pitchFamily="34" charset="0"/>
              </a:rPr>
              <a:t>Motius </a:t>
            </a:r>
            <a:r>
              <a:rPr lang="ca-ES" sz="2400" spc="21" dirty="0" smtClean="0">
                <a:latin typeface="Arial" panose="020B0604020202020204" pitchFamily="34" charset="0"/>
                <a:cs typeface="Arial" panose="020B0604020202020204" pitchFamily="34" charset="0"/>
              </a:rPr>
              <a:t>per</a:t>
            </a:r>
            <a:r>
              <a:rPr lang="ca-ES" sz="2400" spc="-39"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no</a:t>
            </a:r>
            <a:r>
              <a:rPr lang="ca-ES" sz="2400" spc="-39"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embeure:</a:t>
            </a:r>
            <a:endParaRPr lang="ca-ES" sz="2400" dirty="0" smtClean="0">
              <a:latin typeface="Arial" panose="020B0604020202020204" pitchFamily="34" charset="0"/>
              <a:cs typeface="Arial" panose="020B0604020202020204" pitchFamily="34" charset="0"/>
            </a:endParaRPr>
          </a:p>
          <a:p>
            <a:pPr marL="443103" lvl="1" indent="-161544">
              <a:spcBef>
                <a:spcPts val="600"/>
              </a:spcBef>
              <a:buClr>
                <a:srgbClr val="1C355E"/>
              </a:buClr>
              <a:buFont typeface="Times New Roman"/>
              <a:buChar char="•"/>
              <a:tabLst>
                <a:tab pos="443484" algn="l"/>
              </a:tabLst>
            </a:pPr>
            <a:r>
              <a:rPr lang="ca-ES" sz="2400" spc="-3" dirty="0" smtClean="0">
                <a:latin typeface="Arial" panose="020B0604020202020204" pitchFamily="34" charset="0"/>
                <a:cs typeface="Arial" panose="020B0604020202020204" pitchFamily="34" charset="0"/>
              </a:rPr>
              <a:t>Freqüència</a:t>
            </a:r>
            <a:r>
              <a:rPr lang="ca-ES" sz="2400" spc="-36"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d'accés</a:t>
            </a:r>
            <a:r>
              <a:rPr lang="ca-ES" sz="2400" spc="-12" dirty="0" smtClean="0">
                <a:latin typeface="Arial" panose="020B0604020202020204" pitchFamily="34" charset="0"/>
                <a:cs typeface="Arial" panose="020B0604020202020204" pitchFamily="34" charset="0"/>
              </a:rPr>
              <a:t>.</a:t>
            </a:r>
            <a:endParaRPr lang="ca-ES" sz="2400" dirty="0" smtClean="0">
              <a:latin typeface="Arial" panose="020B0604020202020204" pitchFamily="34" charset="0"/>
              <a:cs typeface="Arial" panose="020B0604020202020204" pitchFamily="34" charset="0"/>
            </a:endParaRPr>
          </a:p>
          <a:p>
            <a:pPr marL="942213" lvl="2" indent="-158115">
              <a:spcBef>
                <a:spcPts val="600"/>
              </a:spcBef>
              <a:buClr>
                <a:srgbClr val="1C355E"/>
              </a:buClr>
              <a:buFont typeface="Times New Roman"/>
              <a:buChar char="•"/>
              <a:tabLst>
                <a:tab pos="942594" algn="l"/>
              </a:tabLst>
            </a:pPr>
            <a:r>
              <a:rPr lang="ca-ES" sz="2400" spc="-75" dirty="0" smtClean="0">
                <a:latin typeface="Arial" panose="020B0604020202020204" pitchFamily="34" charset="0"/>
                <a:cs typeface="Arial" panose="020B0604020202020204" pitchFamily="34" charset="0"/>
              </a:rPr>
              <a:t>Si</a:t>
            </a:r>
            <a:r>
              <a:rPr lang="ca-ES" sz="2400" spc="-33"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a</a:t>
            </a:r>
            <a:r>
              <a:rPr lang="ca-ES" sz="2400" spc="-33" dirty="0" smtClean="0">
                <a:latin typeface="Arial" panose="020B0604020202020204" pitchFamily="34" charset="0"/>
                <a:cs typeface="Arial" panose="020B0604020202020204" pitchFamily="34" charset="0"/>
              </a:rPr>
              <a:t> </a:t>
            </a:r>
            <a:r>
              <a:rPr lang="ca-ES" sz="2400" spc="60" dirty="0" smtClean="0">
                <a:latin typeface="Arial" panose="020B0604020202020204" pitchFamily="34" charset="0"/>
                <a:cs typeface="Arial" panose="020B0604020202020204" pitchFamily="34" charset="0"/>
              </a:rPr>
              <a:t>un</a:t>
            </a:r>
            <a:r>
              <a:rPr lang="ca-ES" sz="2400" spc="-33"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a:t>
            </a:r>
            <a:r>
              <a:rPr lang="ca-ES" sz="2400" spc="21" dirty="0" smtClean="0">
                <a:latin typeface="Arial" panose="020B0604020202020204" pitchFamily="34" charset="0"/>
                <a:cs typeface="Arial" panose="020B0604020202020204" pitchFamily="34" charset="0"/>
              </a:rPr>
              <a:t>ells</a:t>
            </a:r>
            <a:r>
              <a:rPr lang="ca-ES" sz="2400" spc="-33" dirty="0" smtClean="0">
                <a:latin typeface="Arial" panose="020B0604020202020204" pitchFamily="34" charset="0"/>
                <a:cs typeface="Arial" panose="020B0604020202020204" pitchFamily="34" charset="0"/>
              </a:rPr>
              <a:t> </a:t>
            </a:r>
            <a:r>
              <a:rPr lang="ca-ES" sz="2400" spc="-39" dirty="0" smtClean="0">
                <a:latin typeface="Arial" panose="020B0604020202020204" pitchFamily="34" charset="0"/>
                <a:cs typeface="Arial" panose="020B0604020202020204" pitchFamily="34" charset="0"/>
              </a:rPr>
              <a:t>s’</a:t>
            </a:r>
            <a:r>
              <a:rPr lang="ca-ES" sz="2400" spc="27" dirty="0" smtClean="0">
                <a:latin typeface="Arial" panose="020B0604020202020204" pitchFamily="34" charset="0"/>
                <a:cs typeface="Arial" panose="020B0604020202020204" pitchFamily="34" charset="0"/>
              </a:rPr>
              <a:t>accedeix</a:t>
            </a:r>
            <a:r>
              <a:rPr lang="ca-ES" sz="2400" spc="-33" dirty="0" smtClean="0">
                <a:latin typeface="Arial" panose="020B0604020202020204" pitchFamily="34" charset="0"/>
                <a:cs typeface="Arial" panose="020B0604020202020204" pitchFamily="34" charset="0"/>
              </a:rPr>
              <a:t> </a:t>
            </a:r>
            <a:r>
              <a:rPr lang="ca-ES" sz="2400" spc="36" dirty="0" smtClean="0">
                <a:latin typeface="Arial" panose="020B0604020202020204" pitchFamily="34" charset="0"/>
                <a:cs typeface="Arial" panose="020B0604020202020204" pitchFamily="34" charset="0"/>
              </a:rPr>
              <a:t>molt</a:t>
            </a:r>
            <a:r>
              <a:rPr lang="ca-ES" sz="2400" spc="-33" dirty="0" smtClean="0">
                <a:latin typeface="Arial" panose="020B0604020202020204" pitchFamily="34" charset="0"/>
                <a:cs typeface="Arial" panose="020B0604020202020204" pitchFamily="34" charset="0"/>
              </a:rPr>
              <a:t> </a:t>
            </a:r>
            <a:r>
              <a:rPr lang="ca-ES" sz="2400" spc="84" dirty="0" smtClean="0">
                <a:latin typeface="Arial" panose="020B0604020202020204" pitchFamily="34" charset="0"/>
                <a:cs typeface="Arial" panose="020B0604020202020204" pitchFamily="34" charset="0"/>
              </a:rPr>
              <a:t>poc</a:t>
            </a:r>
          </a:p>
          <a:p>
            <a:pPr marL="942213" lvl="2" indent="-158115">
              <a:spcBef>
                <a:spcPts val="600"/>
              </a:spcBef>
              <a:buClr>
                <a:srgbClr val="1C355E"/>
              </a:buClr>
              <a:buFont typeface="Times New Roman"/>
              <a:buChar char="•"/>
              <a:tabLst>
                <a:tab pos="942594" algn="l"/>
              </a:tabLst>
            </a:pPr>
            <a:r>
              <a:rPr lang="ca-ES" sz="2400" spc="84" dirty="0" smtClean="0">
                <a:latin typeface="Arial" panose="020B0604020202020204" pitchFamily="34" charset="0"/>
                <a:cs typeface="Arial" panose="020B0604020202020204" pitchFamily="34" charset="0"/>
              </a:rPr>
              <a:t>Al separar-los</a:t>
            </a:r>
            <a:r>
              <a:rPr lang="ca-ES" sz="2400" spc="84" dirty="0" smtClean="0">
                <a:latin typeface="Arial" panose="020B0604020202020204" pitchFamily="34" charset="0"/>
                <a:cs typeface="Arial" panose="020B0604020202020204" pitchFamily="34" charset="0"/>
                <a:sym typeface="Wingdings" panose="05000000000000000000" pitchFamily="2" charset="2"/>
              </a:rPr>
              <a:t> s’allibera memòria</a:t>
            </a:r>
            <a:endParaRPr lang="ca-ES" sz="2400" baseline="1851" dirty="0" smtClean="0">
              <a:latin typeface="Arial" panose="020B0604020202020204" pitchFamily="34" charset="0"/>
              <a:cs typeface="Arial" panose="020B0604020202020204" pitchFamily="34" charset="0"/>
            </a:endParaRPr>
          </a:p>
          <a:p>
            <a:pPr marL="443103" lvl="1" indent="-161544">
              <a:spcBef>
                <a:spcPts val="600"/>
              </a:spcBef>
              <a:buClr>
                <a:srgbClr val="1C355E"/>
              </a:buClr>
              <a:buFont typeface="Times New Roman"/>
              <a:buChar char="•"/>
              <a:tabLst>
                <a:tab pos="443484" algn="l"/>
              </a:tabLst>
            </a:pPr>
            <a:r>
              <a:rPr lang="ca-ES" sz="2400" spc="-18" dirty="0" smtClean="0">
                <a:latin typeface="Arial" panose="020B0604020202020204" pitchFamily="34" charset="0"/>
                <a:cs typeface="Arial" panose="020B0604020202020204" pitchFamily="34" charset="0"/>
              </a:rPr>
              <a:t>Mida de</a:t>
            </a:r>
            <a:r>
              <a:rPr lang="ca-ES" sz="2400" spc="12" dirty="0" smtClean="0">
                <a:latin typeface="Arial" panose="020B0604020202020204" pitchFamily="34" charset="0"/>
                <a:cs typeface="Arial" panose="020B0604020202020204" pitchFamily="34" charset="0"/>
              </a:rPr>
              <a:t>ls</a:t>
            </a:r>
            <a:r>
              <a:rPr lang="ca-ES" sz="2400" spc="-39" dirty="0" smtClean="0">
                <a:latin typeface="Arial" panose="020B0604020202020204" pitchFamily="34" charset="0"/>
                <a:cs typeface="Arial" panose="020B0604020202020204" pitchFamily="34" charset="0"/>
              </a:rPr>
              <a:t> </a:t>
            </a:r>
            <a:r>
              <a:rPr lang="ca-ES" sz="2400" spc="30" dirty="0" smtClean="0">
                <a:latin typeface="Arial" panose="020B0604020202020204" pitchFamily="34" charset="0"/>
                <a:cs typeface="Arial" panose="020B0604020202020204" pitchFamily="34" charset="0"/>
              </a:rPr>
              <a:t>elements.</a:t>
            </a:r>
            <a:endParaRPr lang="ca-ES" sz="2400" dirty="0" smtClean="0">
              <a:latin typeface="Arial" panose="020B0604020202020204" pitchFamily="34" charset="0"/>
              <a:cs typeface="Arial" panose="020B0604020202020204" pitchFamily="34" charset="0"/>
            </a:endParaRPr>
          </a:p>
          <a:p>
            <a:pPr marL="1083183" marR="3048" lvl="2" indent="-298704">
              <a:spcBef>
                <a:spcPts val="600"/>
              </a:spcBef>
              <a:buClr>
                <a:srgbClr val="1C355E"/>
              </a:buClr>
              <a:buFont typeface="Times New Roman"/>
              <a:buChar char="•"/>
              <a:tabLst>
                <a:tab pos="942594" algn="l"/>
              </a:tabLst>
            </a:pPr>
            <a:r>
              <a:rPr lang="ca-ES" sz="2400" spc="-75" dirty="0" smtClean="0">
                <a:latin typeface="Arial" panose="020B0604020202020204" pitchFamily="34" charset="0"/>
                <a:cs typeface="Arial" panose="020B0604020202020204" pitchFamily="34" charset="0"/>
              </a:rPr>
              <a:t>Si</a:t>
            </a:r>
            <a:r>
              <a:rPr lang="ca-ES" sz="2400" spc="-30" dirty="0" smtClean="0">
                <a:latin typeface="Arial" panose="020B0604020202020204" pitchFamily="34" charset="0"/>
                <a:cs typeface="Arial" panose="020B0604020202020204" pitchFamily="34" charset="0"/>
              </a:rPr>
              <a:t> </a:t>
            </a:r>
            <a:r>
              <a:rPr lang="ca-ES" sz="2400" spc="-6" dirty="0" smtClean="0">
                <a:latin typeface="Arial" panose="020B0604020202020204" pitchFamily="34" charset="0"/>
                <a:cs typeface="Arial" panose="020B0604020202020204" pitchFamily="34" charset="0"/>
              </a:rPr>
              <a:t>hi ha </a:t>
            </a:r>
            <a:r>
              <a:rPr lang="ca-ES" sz="2400" spc="60" dirty="0" smtClean="0">
                <a:latin typeface="Arial" panose="020B0604020202020204" pitchFamily="34" charset="0"/>
                <a:cs typeface="Arial" panose="020B0604020202020204" pitchFamily="34" charset="0"/>
              </a:rPr>
              <a:t>un</a:t>
            </a:r>
            <a:r>
              <a:rPr lang="ca-ES" sz="2400" spc="-27"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que</a:t>
            </a:r>
            <a:r>
              <a:rPr lang="ca-ES" sz="2400" spc="-30" dirty="0" smtClean="0">
                <a:latin typeface="Arial" panose="020B0604020202020204" pitchFamily="34" charset="0"/>
                <a:cs typeface="Arial" panose="020B0604020202020204" pitchFamily="34" charset="0"/>
              </a:rPr>
              <a:t> </a:t>
            </a:r>
            <a:r>
              <a:rPr lang="ca-ES" sz="2400" spc="-39" dirty="0" smtClean="0">
                <a:latin typeface="Arial" panose="020B0604020202020204" pitchFamily="34" charset="0"/>
                <a:cs typeface="Arial" panose="020B0604020202020204" pitchFamily="34" charset="0"/>
              </a:rPr>
              <a:t>es</a:t>
            </a:r>
            <a:r>
              <a:rPr lang="ca-ES" sz="2400" spc="-27" dirty="0" smtClean="0">
                <a:latin typeface="Arial" panose="020B0604020202020204" pitchFamily="34" charset="0"/>
                <a:cs typeface="Arial" panose="020B0604020202020204" pitchFamily="34" charset="0"/>
              </a:rPr>
              <a:t> </a:t>
            </a:r>
            <a:r>
              <a:rPr lang="ca-ES" sz="2400" spc="54" dirty="0" smtClean="0">
                <a:latin typeface="Arial" panose="020B0604020202020204" pitchFamily="34" charset="0"/>
                <a:cs typeface="Arial" panose="020B0604020202020204" pitchFamily="34" charset="0"/>
              </a:rPr>
              <a:t>molt </a:t>
            </a:r>
            <a:r>
              <a:rPr lang="ca-ES" sz="2400" spc="-18" dirty="0" smtClean="0">
                <a:latin typeface="Arial" panose="020B0604020202020204" pitchFamily="34" charset="0"/>
                <a:cs typeface="Arial" panose="020B0604020202020204" pitchFamily="34" charset="0"/>
              </a:rPr>
              <a:t>mes</a:t>
            </a:r>
            <a:r>
              <a:rPr lang="ca-ES" sz="2400" spc="-27" dirty="0" smtClean="0">
                <a:latin typeface="Arial" panose="020B0604020202020204" pitchFamily="34" charset="0"/>
                <a:cs typeface="Arial" panose="020B0604020202020204" pitchFamily="34" charset="0"/>
              </a:rPr>
              <a:t> </a:t>
            </a:r>
            <a:r>
              <a:rPr lang="ca-ES" sz="2400" spc="54" dirty="0" smtClean="0">
                <a:latin typeface="Arial" panose="020B0604020202020204" pitchFamily="34" charset="0"/>
                <a:cs typeface="Arial" panose="020B0604020202020204" pitchFamily="34" charset="0"/>
              </a:rPr>
              <a:t>gran</a:t>
            </a:r>
            <a:r>
              <a:rPr lang="ca-ES" sz="2400" spc="-30"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que </a:t>
            </a:r>
            <a:r>
              <a:rPr lang="ca-ES" sz="2400" spc="-468" dirty="0" smtClean="0">
                <a:latin typeface="Arial" panose="020B0604020202020204" pitchFamily="34" charset="0"/>
                <a:cs typeface="Arial" panose="020B0604020202020204" pitchFamily="34" charset="0"/>
              </a:rPr>
              <a:t> </a:t>
            </a:r>
            <a:r>
              <a:rPr lang="ca-ES" sz="2400" spc="33" dirty="0" smtClean="0">
                <a:latin typeface="Arial" panose="020B0604020202020204" pitchFamily="34" charset="0"/>
                <a:cs typeface="Arial" panose="020B0604020202020204" pitchFamily="34" charset="0"/>
              </a:rPr>
              <a:t>l</a:t>
            </a:r>
            <a:r>
              <a:rPr lang="ca-ES" sz="2400" spc="-33" dirty="0" smtClean="0">
                <a:latin typeface="Arial" panose="020B0604020202020204" pitchFamily="34" charset="0"/>
                <a:cs typeface="Arial" panose="020B0604020202020204" pitchFamily="34" charset="0"/>
              </a:rPr>
              <a:t>’</a:t>
            </a:r>
            <a:r>
              <a:rPr lang="ca-ES" sz="2400" spc="68" dirty="0" smtClean="0">
                <a:latin typeface="Arial" panose="020B0604020202020204" pitchFamily="34" charset="0"/>
                <a:cs typeface="Arial" panose="020B0604020202020204" pitchFamily="34" charset="0"/>
              </a:rPr>
              <a:t>altre</a:t>
            </a:r>
            <a:endParaRPr lang="ca-ES" sz="2400" dirty="0" smtClean="0">
              <a:latin typeface="Arial" panose="020B0604020202020204" pitchFamily="34" charset="0"/>
              <a:cs typeface="Arial" panose="020B0604020202020204" pitchFamily="34" charset="0"/>
            </a:endParaRPr>
          </a:p>
          <a:p>
            <a:pPr marL="1083183" marR="62865" lvl="2" indent="-298704">
              <a:spcBef>
                <a:spcPts val="600"/>
              </a:spcBef>
              <a:buClr>
                <a:srgbClr val="1C355E"/>
              </a:buClr>
              <a:buFont typeface="Times New Roman"/>
              <a:buChar char="•"/>
              <a:tabLst>
                <a:tab pos="942594" algn="l"/>
              </a:tabLst>
            </a:pPr>
            <a:r>
              <a:rPr lang="ca-ES" sz="2400" spc="129" dirty="0" smtClean="0">
                <a:latin typeface="Arial" panose="020B0604020202020204" pitchFamily="34" charset="0"/>
                <a:cs typeface="Arial" panose="020B0604020202020204" pitchFamily="34" charset="0"/>
              </a:rPr>
              <a:t>O</a:t>
            </a:r>
            <a:r>
              <a:rPr lang="ca-ES" sz="2400" spc="-30" dirty="0" smtClean="0">
                <a:latin typeface="Arial" panose="020B0604020202020204" pitchFamily="34" charset="0"/>
                <a:cs typeface="Arial" panose="020B0604020202020204" pitchFamily="34" charset="0"/>
              </a:rPr>
              <a:t> si </a:t>
            </a:r>
            <a:r>
              <a:rPr lang="ca-ES" sz="2400" spc="60" dirty="0" smtClean="0">
                <a:latin typeface="Arial" panose="020B0604020202020204" pitchFamily="34" charset="0"/>
                <a:cs typeface="Arial" panose="020B0604020202020204" pitchFamily="34" charset="0"/>
              </a:rPr>
              <a:t>un</a:t>
            </a:r>
            <a:r>
              <a:rPr lang="ca-ES" sz="2400" spc="-30" dirty="0" smtClean="0">
                <a:latin typeface="Arial" panose="020B0604020202020204" pitchFamily="34" charset="0"/>
                <a:cs typeface="Arial" panose="020B0604020202020204" pitchFamily="34" charset="0"/>
              </a:rPr>
              <a:t> es m</a:t>
            </a:r>
            <a:r>
              <a:rPr lang="ca-ES" sz="2400" spc="42" dirty="0" smtClean="0">
                <a:latin typeface="Arial" panose="020B0604020202020204" pitchFamily="34" charset="0"/>
                <a:cs typeface="Arial" panose="020B0604020202020204" pitchFamily="34" charset="0"/>
              </a:rPr>
              <a:t>odifica</a:t>
            </a:r>
            <a:r>
              <a:rPr lang="ca-ES" sz="2400" spc="-30" dirty="0" smtClean="0">
                <a:latin typeface="Arial" panose="020B0604020202020204" pitchFamily="34" charset="0"/>
                <a:cs typeface="Arial" panose="020B0604020202020204" pitchFamily="34" charset="0"/>
              </a:rPr>
              <a:t> </a:t>
            </a:r>
            <a:r>
              <a:rPr lang="ca-ES" sz="2400" spc="6" dirty="0" smtClean="0">
                <a:latin typeface="Arial" panose="020B0604020202020204" pitchFamily="34" charset="0"/>
                <a:cs typeface="Arial" panose="020B0604020202020204" pitchFamily="34" charset="0"/>
              </a:rPr>
              <a:t>moltes </a:t>
            </a:r>
            <a:r>
              <a:rPr lang="ca-ES" sz="2400" spc="-18" dirty="0" smtClean="0">
                <a:latin typeface="Arial" panose="020B0604020202020204" pitchFamily="34" charset="0"/>
                <a:cs typeface="Arial" panose="020B0604020202020204" pitchFamily="34" charset="0"/>
              </a:rPr>
              <a:t>més</a:t>
            </a:r>
            <a:r>
              <a:rPr lang="ca-ES" sz="2400" spc="-30" dirty="0" smtClean="0">
                <a:latin typeface="Arial" panose="020B0604020202020204" pitchFamily="34" charset="0"/>
                <a:cs typeface="Arial" panose="020B0604020202020204" pitchFamily="34" charset="0"/>
              </a:rPr>
              <a:t> </a:t>
            </a:r>
            <a:r>
              <a:rPr lang="ca-ES" sz="2400" spc="-15" dirty="0" smtClean="0">
                <a:latin typeface="Arial" panose="020B0604020202020204" pitchFamily="34" charset="0"/>
                <a:cs typeface="Arial" panose="020B0604020202020204" pitchFamily="34" charset="0"/>
              </a:rPr>
              <a:t>vegades que l’altre</a:t>
            </a:r>
            <a:endParaRPr lang="ca-ES" sz="2400" dirty="0">
              <a:latin typeface="Arial" panose="020B0604020202020204" pitchFamily="34" charset="0"/>
              <a:cs typeface="Arial" panose="020B0604020202020204" pitchFamily="34" charset="0"/>
            </a:endParaRPr>
          </a:p>
        </p:txBody>
      </p:sp>
      <p:sp>
        <p:nvSpPr>
          <p:cNvPr id="19" name="object 19"/>
          <p:cNvSpPr txBox="1"/>
          <p:nvPr/>
        </p:nvSpPr>
        <p:spPr>
          <a:xfrm>
            <a:off x="8667750" y="3512526"/>
            <a:ext cx="2457450" cy="1973874"/>
          </a:xfrm>
          <a:prstGeom prst="rect">
            <a:avLst/>
          </a:prstGeom>
          <a:ln w="12700">
            <a:solidFill>
              <a:srgbClr val="000000"/>
            </a:solidFill>
          </a:ln>
        </p:spPr>
        <p:txBody>
          <a:bodyPr vert="horz" wrap="square" lIns="0" tIns="24384" rIns="0" bIns="0" rtlCol="0">
            <a:spAutoFit/>
          </a:bodyPr>
          <a:lstStyle/>
          <a:p>
            <a:pPr marL="37338">
              <a:lnSpc>
                <a:spcPts val="1866"/>
              </a:lnSpc>
              <a:spcBef>
                <a:spcPts val="192"/>
              </a:spcBef>
            </a:pPr>
            <a:r>
              <a:rPr sz="1560" dirty="0">
                <a:solidFill>
                  <a:srgbClr val="232323"/>
                </a:solidFill>
                <a:latin typeface="Courier New"/>
                <a:cs typeface="Courier New"/>
              </a:rPr>
              <a:t>{</a:t>
            </a:r>
            <a:endParaRPr sz="1560">
              <a:latin typeface="Courier New"/>
              <a:cs typeface="Courier New"/>
            </a:endParaRPr>
          </a:p>
          <a:p>
            <a:pPr marL="275082" marR="275082">
              <a:lnSpc>
                <a:spcPts val="1860"/>
              </a:lnSpc>
              <a:spcBef>
                <a:spcPts val="66"/>
              </a:spcBef>
              <a:tabLst>
                <a:tab pos="988313" algn="l"/>
                <a:tab pos="1226058" algn="l"/>
                <a:tab pos="1583055" algn="l"/>
              </a:tabLst>
            </a:pPr>
            <a:r>
              <a:rPr sz="1560" dirty="0">
                <a:solidFill>
                  <a:srgbClr val="232323"/>
                </a:solidFill>
                <a:latin typeface="Courier New"/>
                <a:cs typeface="Courier New"/>
              </a:rPr>
              <a:t>nombre</a:t>
            </a:r>
            <a:r>
              <a:rPr sz="1560" dirty="0">
                <a:solidFill>
                  <a:srgbClr val="666666"/>
                </a:solidFill>
                <a:latin typeface="Courier New"/>
                <a:cs typeface="Courier New"/>
              </a:rPr>
              <a:t>:	</a:t>
            </a:r>
            <a:r>
              <a:rPr sz="1560" dirty="0">
                <a:solidFill>
                  <a:srgbClr val="BA2122"/>
                </a:solidFill>
                <a:latin typeface="Courier New"/>
                <a:cs typeface="Courier New"/>
              </a:rPr>
              <a:t>"Aitor"</a:t>
            </a:r>
            <a:r>
              <a:rPr sz="1560" dirty="0">
                <a:solidFill>
                  <a:srgbClr val="232323"/>
                </a:solidFill>
                <a:latin typeface="Courier New"/>
                <a:cs typeface="Courier New"/>
              </a:rPr>
              <a:t>,  edad</a:t>
            </a:r>
            <a:r>
              <a:rPr sz="1560" dirty="0">
                <a:solidFill>
                  <a:srgbClr val="666666"/>
                </a:solidFill>
                <a:latin typeface="Courier New"/>
                <a:cs typeface="Courier New"/>
              </a:rPr>
              <a:t>:	38</a:t>
            </a:r>
            <a:r>
              <a:rPr sz="1560" dirty="0">
                <a:solidFill>
                  <a:srgbClr val="232323"/>
                </a:solidFill>
                <a:latin typeface="Courier New"/>
                <a:cs typeface="Courier New"/>
              </a:rPr>
              <a:t>, </a:t>
            </a:r>
            <a:r>
              <a:rPr sz="1560" spc="3" dirty="0">
                <a:solidFill>
                  <a:srgbClr val="232323"/>
                </a:solidFill>
                <a:latin typeface="Courier New"/>
                <a:cs typeface="Courier New"/>
              </a:rPr>
              <a:t> </a:t>
            </a:r>
            <a:r>
              <a:rPr sz="1560" spc="-3" dirty="0">
                <a:solidFill>
                  <a:srgbClr val="232323"/>
                </a:solidFill>
                <a:latin typeface="Courier New"/>
                <a:cs typeface="Courier New"/>
              </a:rPr>
              <a:t>direccion</a:t>
            </a:r>
            <a:r>
              <a:rPr sz="1560" spc="-3" dirty="0">
                <a:solidFill>
                  <a:srgbClr val="666666"/>
                </a:solidFill>
                <a:latin typeface="Courier New"/>
                <a:cs typeface="Courier New"/>
              </a:rPr>
              <a:t>:	</a:t>
            </a:r>
            <a:r>
              <a:rPr sz="1560" dirty="0">
                <a:solidFill>
                  <a:srgbClr val="232323"/>
                </a:solidFill>
                <a:latin typeface="Courier New"/>
                <a:cs typeface="Courier New"/>
              </a:rPr>
              <a:t>{</a:t>
            </a:r>
            <a:endParaRPr sz="1560">
              <a:latin typeface="Courier New"/>
              <a:cs typeface="Courier New"/>
            </a:endParaRPr>
          </a:p>
          <a:p>
            <a:pPr marL="512826" marR="156210">
              <a:lnSpc>
                <a:spcPts val="1860"/>
              </a:lnSpc>
              <a:tabLst>
                <a:tab pos="1344930" algn="l"/>
                <a:tab pos="1463802" algn="l"/>
              </a:tabLst>
            </a:pPr>
            <a:r>
              <a:rPr sz="1560" dirty="0">
                <a:solidFill>
                  <a:srgbClr val="232323"/>
                </a:solidFill>
                <a:latin typeface="Courier New"/>
                <a:cs typeface="Courier New"/>
              </a:rPr>
              <a:t>calle</a:t>
            </a:r>
            <a:r>
              <a:rPr sz="1560" dirty="0">
                <a:solidFill>
                  <a:srgbClr val="666666"/>
                </a:solidFill>
                <a:latin typeface="Courier New"/>
                <a:cs typeface="Courier New"/>
              </a:rPr>
              <a:t>:	</a:t>
            </a:r>
            <a:r>
              <a:rPr sz="1560" dirty="0">
                <a:solidFill>
                  <a:srgbClr val="BA2122"/>
                </a:solidFill>
                <a:latin typeface="Courier New"/>
                <a:cs typeface="Courier New"/>
              </a:rPr>
              <a:t>"Mayor"</a:t>
            </a:r>
            <a:r>
              <a:rPr sz="1560" dirty="0">
                <a:solidFill>
                  <a:srgbClr val="232323"/>
                </a:solidFill>
                <a:latin typeface="Courier New"/>
                <a:cs typeface="Courier New"/>
              </a:rPr>
              <a:t>,  </a:t>
            </a:r>
            <a:r>
              <a:rPr sz="1560" spc="-3" dirty="0">
                <a:solidFill>
                  <a:srgbClr val="232323"/>
                </a:solidFill>
                <a:latin typeface="Courier New"/>
                <a:cs typeface="Courier New"/>
              </a:rPr>
              <a:t>ciudad</a:t>
            </a:r>
            <a:r>
              <a:rPr sz="1560" spc="-3" dirty="0">
                <a:solidFill>
                  <a:srgbClr val="666666"/>
                </a:solidFill>
                <a:latin typeface="Courier New"/>
                <a:cs typeface="Courier New"/>
              </a:rPr>
              <a:t>:	</a:t>
            </a:r>
            <a:r>
              <a:rPr sz="1560" dirty="0">
                <a:solidFill>
                  <a:srgbClr val="BA2122"/>
                </a:solidFill>
                <a:latin typeface="Courier New"/>
                <a:cs typeface="Courier New"/>
              </a:rPr>
              <a:t>"Elx"</a:t>
            </a:r>
            <a:endParaRPr sz="1560">
              <a:latin typeface="Courier New"/>
              <a:cs typeface="Courier New"/>
            </a:endParaRPr>
          </a:p>
          <a:p>
            <a:pPr marL="275082">
              <a:lnSpc>
                <a:spcPts val="1794"/>
              </a:lnSpc>
            </a:pPr>
            <a:r>
              <a:rPr sz="1560" dirty="0">
                <a:solidFill>
                  <a:srgbClr val="232323"/>
                </a:solidFill>
                <a:latin typeface="Courier New"/>
                <a:cs typeface="Courier New"/>
              </a:rPr>
              <a:t>}</a:t>
            </a:r>
            <a:endParaRPr sz="1560">
              <a:latin typeface="Courier New"/>
              <a:cs typeface="Courier New"/>
            </a:endParaRPr>
          </a:p>
          <a:p>
            <a:pPr marL="37338">
              <a:lnSpc>
                <a:spcPts val="1866"/>
              </a:lnSpc>
            </a:pPr>
            <a:r>
              <a:rPr sz="1560" dirty="0">
                <a:solidFill>
                  <a:srgbClr val="232323"/>
                </a:solidFill>
                <a:latin typeface="Courier New"/>
                <a:cs typeface="Courier New"/>
              </a:rPr>
              <a:t>}</a:t>
            </a:r>
            <a:endParaRPr sz="1560">
              <a:latin typeface="Courier New"/>
              <a:cs typeface="Courier New"/>
            </a:endParaRPr>
          </a:p>
        </p:txBody>
      </p:sp>
      <p:sp>
        <p:nvSpPr>
          <p:cNvPr id="20" name="object 3"/>
          <p:cNvSpPr txBox="1">
            <a:spLocks/>
          </p:cNvSpPr>
          <p:nvPr/>
        </p:nvSpPr>
        <p:spPr>
          <a:xfrm>
            <a:off x="-13462" y="165938"/>
            <a:ext cx="12218924" cy="697230"/>
          </a:xfrm>
          <a:prstGeom prst="rect">
            <a:avLst/>
          </a:prstGeom>
        </p:spPr>
        <p:txBody>
          <a:bodyPr vert="horz" wrap="square" lIns="0" tIns="0" rIns="0" bIns="0" rtlCol="0">
            <a:spAutoFit/>
          </a:bodyPr>
          <a:lstStyle>
            <a:lvl1pPr>
              <a:defRPr sz="4400" b="0" i="0" u="heavy">
                <a:solidFill>
                  <a:schemeClr val="tx1"/>
                </a:solidFill>
                <a:latin typeface="Calibri Light"/>
                <a:ea typeface="+mj-ea"/>
                <a:cs typeface="Calibri Light"/>
              </a:defRPr>
            </a:lvl1pPr>
          </a:lstStyle>
          <a:p>
            <a:pPr algn="ctr"/>
            <a:r>
              <a:rPr lang="es-ES" b="1" u="none" spc="25" dirty="0"/>
              <a:t>3. </a:t>
            </a:r>
            <a:r>
              <a:rPr lang="es-ES" b="1" u="none" kern="0" spc="25" dirty="0" smtClean="0"/>
              <a:t>MODELAT DADES MONGO</a:t>
            </a:r>
            <a:endParaRPr lang="es-ES" b="1" u="none" kern="0" spc="45" dirty="0"/>
          </a:p>
        </p:txBody>
      </p:sp>
    </p:spTree>
    <p:extLst>
      <p:ext uri="{BB962C8B-B14F-4D97-AF65-F5344CB8AC3E}">
        <p14:creationId xmlns:p14="http://schemas.microsoft.com/office/powerpoint/2010/main" val="1098891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369332"/>
          </a:xfrm>
          <a:prstGeom prst="rect">
            <a:avLst/>
          </a:prstGeom>
        </p:spPr>
        <p:txBody>
          <a:bodyPr vert="horz" wrap="square" lIns="0" tIns="0" rIns="0" bIns="0" rtlCol="0">
            <a:spAutoFit/>
          </a:bodyPr>
          <a:lstStyle/>
          <a:p>
            <a:pPr marL="12700"/>
            <a:r>
              <a:rPr lang="ca-ES" sz="2400" b="1" spc="15" dirty="0" smtClean="0">
                <a:latin typeface="Arial" panose="020B0604020202020204" pitchFamily="34" charset="0"/>
                <a:cs typeface="Arial" panose="020B0604020202020204" pitchFamily="34" charset="0"/>
              </a:rPr>
              <a:t>Relacions 1 : 1 </a:t>
            </a:r>
            <a:r>
              <a:rPr lang="ca-ES" sz="2400" b="1" dirty="0" err="1" smtClean="0">
                <a:latin typeface="Arial" panose="020B0604020202020204" pitchFamily="34" charset="0"/>
                <a:cs typeface="Arial" panose="020B0604020202020204" pitchFamily="34" charset="0"/>
              </a:rPr>
              <a:t>embeded</a:t>
            </a:r>
            <a:endParaRPr lang="ca-ES" sz="2400" b="1"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3. MODELAT </a:t>
            </a:r>
            <a:r>
              <a:rPr lang="es-ES" b="1" u="none" spc="25" dirty="0" smtClean="0"/>
              <a:t>DADES MONGO</a:t>
            </a:r>
            <a:endParaRPr b="1" u="none" spc="45" dirty="0"/>
          </a:p>
        </p:txBody>
      </p:sp>
      <p:pic>
        <p:nvPicPr>
          <p:cNvPr id="4" name="Imagen 3"/>
          <p:cNvPicPr>
            <a:picLocks noChangeAspect="1"/>
          </p:cNvPicPr>
          <p:nvPr/>
        </p:nvPicPr>
        <p:blipFill>
          <a:blip r:embed="rId2"/>
          <a:stretch>
            <a:fillRect/>
          </a:stretch>
        </p:blipFill>
        <p:spPr>
          <a:xfrm>
            <a:off x="2819400" y="1752600"/>
            <a:ext cx="7467600" cy="4800600"/>
          </a:xfrm>
          <a:prstGeom prst="rect">
            <a:avLst/>
          </a:prstGeom>
        </p:spPr>
      </p:pic>
    </p:spTree>
    <p:extLst>
      <p:ext uri="{BB962C8B-B14F-4D97-AF65-F5344CB8AC3E}">
        <p14:creationId xmlns:p14="http://schemas.microsoft.com/office/powerpoint/2010/main" val="4055305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369332"/>
          </a:xfrm>
          <a:prstGeom prst="rect">
            <a:avLst/>
          </a:prstGeom>
        </p:spPr>
        <p:txBody>
          <a:bodyPr vert="horz" wrap="square" lIns="0" tIns="0" rIns="0" bIns="0" rtlCol="0">
            <a:spAutoFit/>
          </a:bodyPr>
          <a:lstStyle/>
          <a:p>
            <a:pPr marL="12700"/>
            <a:r>
              <a:rPr lang="ca-ES" sz="2400" b="1" dirty="0" smtClean="0">
                <a:latin typeface="Arial" panose="020B0604020202020204" pitchFamily="34" charset="0"/>
                <a:cs typeface="Arial" panose="020B0604020202020204" pitchFamily="34" charset="0"/>
              </a:rPr>
              <a:t>Relacions 1 : 1 enllaçades</a:t>
            </a:r>
            <a:endParaRPr lang="ca-ES" sz="2400" b="1"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3. MODELAT </a:t>
            </a:r>
            <a:r>
              <a:rPr lang="es-ES" b="1" u="none" spc="25" dirty="0" smtClean="0"/>
              <a:t>DADES MONGO</a:t>
            </a:r>
            <a:endParaRPr b="1" u="none" spc="45" dirty="0"/>
          </a:p>
        </p:txBody>
      </p:sp>
      <p:pic>
        <p:nvPicPr>
          <p:cNvPr id="5" name="Imagen 4"/>
          <p:cNvPicPr>
            <a:picLocks noChangeAspect="1"/>
          </p:cNvPicPr>
          <p:nvPr/>
        </p:nvPicPr>
        <p:blipFill>
          <a:blip r:embed="rId2"/>
          <a:stretch>
            <a:fillRect/>
          </a:stretch>
        </p:blipFill>
        <p:spPr>
          <a:xfrm>
            <a:off x="2590800" y="1874018"/>
            <a:ext cx="6951139" cy="4755382"/>
          </a:xfrm>
          <a:prstGeom prst="rect">
            <a:avLst/>
          </a:prstGeom>
        </p:spPr>
      </p:pic>
    </p:spTree>
    <p:extLst>
      <p:ext uri="{BB962C8B-B14F-4D97-AF65-F5344CB8AC3E}">
        <p14:creationId xmlns:p14="http://schemas.microsoft.com/office/powerpoint/2010/main" val="3133138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278380" y="190500"/>
            <a:ext cx="7383018" cy="293927"/>
          </a:xfrm>
          <a:prstGeom prst="rect">
            <a:avLst/>
          </a:prstGeom>
        </p:spPr>
        <p:txBody>
          <a:bodyPr vert="horz" wrap="square" lIns="0" tIns="7620" rIns="0" bIns="0" rtlCol="0">
            <a:spAutoFit/>
          </a:bodyPr>
          <a:lstStyle/>
          <a:p>
            <a:pPr marL="7620">
              <a:spcBef>
                <a:spcPts val="60"/>
              </a:spcBef>
            </a:pPr>
            <a:r>
              <a:rPr sz="1860" b="1" spc="-21" dirty="0">
                <a:solidFill>
                  <a:srgbClr val="FFFFFF"/>
                </a:solidFill>
                <a:latin typeface="Arial"/>
                <a:cs typeface="Arial"/>
              </a:rPr>
              <a:t>Experto</a:t>
            </a:r>
            <a:r>
              <a:rPr sz="1860" b="1" spc="-54" dirty="0">
                <a:solidFill>
                  <a:srgbClr val="FFFFFF"/>
                </a:solidFill>
                <a:latin typeface="Arial"/>
                <a:cs typeface="Arial"/>
              </a:rPr>
              <a:t> </a:t>
            </a:r>
            <a:r>
              <a:rPr sz="1860" b="1" spc="-12" dirty="0">
                <a:solidFill>
                  <a:srgbClr val="FFFFFF"/>
                </a:solidFill>
                <a:latin typeface="Arial"/>
                <a:cs typeface="Arial"/>
              </a:rPr>
              <a:t>en</a:t>
            </a:r>
            <a:r>
              <a:rPr sz="1860" b="1" spc="-51" dirty="0">
                <a:solidFill>
                  <a:srgbClr val="FFFFFF"/>
                </a:solidFill>
                <a:latin typeface="Arial"/>
                <a:cs typeface="Arial"/>
              </a:rPr>
              <a:t> </a:t>
            </a:r>
            <a:r>
              <a:rPr sz="1860" b="1" spc="-33" dirty="0">
                <a:solidFill>
                  <a:srgbClr val="FFFFFF"/>
                </a:solidFill>
                <a:latin typeface="Arial"/>
                <a:cs typeface="Arial"/>
              </a:rPr>
              <a:t>desarrollo</a:t>
            </a:r>
            <a:r>
              <a:rPr sz="1860" b="1" spc="-51" dirty="0">
                <a:solidFill>
                  <a:srgbClr val="FFFFFF"/>
                </a:solidFill>
                <a:latin typeface="Arial"/>
                <a:cs typeface="Arial"/>
              </a:rPr>
              <a:t> </a:t>
            </a:r>
            <a:r>
              <a:rPr sz="1860" b="1" spc="36" dirty="0">
                <a:solidFill>
                  <a:srgbClr val="FFFFFF"/>
                </a:solidFill>
                <a:latin typeface="Arial"/>
                <a:cs typeface="Arial"/>
              </a:rPr>
              <a:t>de</a:t>
            </a:r>
            <a:r>
              <a:rPr sz="1860" b="1" spc="-51" dirty="0">
                <a:solidFill>
                  <a:srgbClr val="FFFFFF"/>
                </a:solidFill>
                <a:latin typeface="Arial"/>
                <a:cs typeface="Arial"/>
              </a:rPr>
              <a:t> </a:t>
            </a:r>
            <a:r>
              <a:rPr sz="1860" b="1" spc="-45" dirty="0">
                <a:solidFill>
                  <a:srgbClr val="FFFFFF"/>
                </a:solidFill>
                <a:latin typeface="Arial"/>
                <a:cs typeface="Arial"/>
              </a:rPr>
              <a:t>aplicaciones</a:t>
            </a:r>
            <a:r>
              <a:rPr sz="1860" b="1" spc="-51" dirty="0">
                <a:solidFill>
                  <a:srgbClr val="FFFFFF"/>
                </a:solidFill>
                <a:latin typeface="Arial"/>
                <a:cs typeface="Arial"/>
              </a:rPr>
              <a:t> </a:t>
            </a:r>
            <a:r>
              <a:rPr sz="1860" b="1" spc="42" dirty="0">
                <a:solidFill>
                  <a:srgbClr val="FFFFFF"/>
                </a:solidFill>
                <a:latin typeface="Arial"/>
                <a:cs typeface="Arial"/>
              </a:rPr>
              <a:t>web</a:t>
            </a:r>
            <a:r>
              <a:rPr sz="1860" b="1" spc="-51" dirty="0">
                <a:solidFill>
                  <a:srgbClr val="FFFFFF"/>
                </a:solidFill>
                <a:latin typeface="Arial"/>
                <a:cs typeface="Arial"/>
              </a:rPr>
              <a:t> </a:t>
            </a:r>
            <a:r>
              <a:rPr sz="1860" b="1" spc="-63" dirty="0">
                <a:solidFill>
                  <a:srgbClr val="FFFFFF"/>
                </a:solidFill>
                <a:latin typeface="Arial"/>
                <a:cs typeface="Arial"/>
              </a:rPr>
              <a:t>con</a:t>
            </a:r>
            <a:r>
              <a:rPr sz="1860" b="1" spc="-72" dirty="0">
                <a:solidFill>
                  <a:srgbClr val="FFFFFF"/>
                </a:solidFill>
                <a:latin typeface="Arial"/>
                <a:cs typeface="Arial"/>
              </a:rPr>
              <a:t> </a:t>
            </a:r>
            <a:r>
              <a:rPr sz="1860" b="1" spc="-57" dirty="0">
                <a:solidFill>
                  <a:srgbClr val="FFFFFF"/>
                </a:solidFill>
                <a:latin typeface="Arial"/>
                <a:cs typeface="Arial"/>
              </a:rPr>
              <a:t>Java</a:t>
            </a:r>
            <a:r>
              <a:rPr sz="1860" b="1" spc="-51" dirty="0">
                <a:solidFill>
                  <a:srgbClr val="FFFFFF"/>
                </a:solidFill>
                <a:latin typeface="Arial"/>
                <a:cs typeface="Arial"/>
              </a:rPr>
              <a:t> </a:t>
            </a:r>
            <a:r>
              <a:rPr sz="1860" b="1" spc="-108" dirty="0">
                <a:solidFill>
                  <a:srgbClr val="FFFFFF"/>
                </a:solidFill>
                <a:latin typeface="Arial"/>
                <a:cs typeface="Arial"/>
              </a:rPr>
              <a:t>EE</a:t>
            </a:r>
            <a:r>
              <a:rPr sz="1860" b="1" spc="-51" dirty="0">
                <a:solidFill>
                  <a:srgbClr val="FFFFFF"/>
                </a:solidFill>
                <a:latin typeface="Arial"/>
                <a:cs typeface="Arial"/>
              </a:rPr>
              <a:t> </a:t>
            </a:r>
            <a:r>
              <a:rPr sz="1860" b="1" spc="-81" dirty="0">
                <a:solidFill>
                  <a:srgbClr val="FFFFFF"/>
                </a:solidFill>
                <a:latin typeface="Arial"/>
                <a:cs typeface="Arial"/>
              </a:rPr>
              <a:t>y</a:t>
            </a:r>
            <a:r>
              <a:rPr sz="1860" b="1" spc="-72" dirty="0">
                <a:solidFill>
                  <a:srgbClr val="FFFFFF"/>
                </a:solidFill>
                <a:latin typeface="Arial"/>
                <a:cs typeface="Arial"/>
              </a:rPr>
              <a:t> </a:t>
            </a:r>
            <a:r>
              <a:rPr sz="1860" b="1" spc="-54" dirty="0">
                <a:solidFill>
                  <a:srgbClr val="FFFFFF"/>
                </a:solidFill>
                <a:latin typeface="Arial"/>
                <a:cs typeface="Arial"/>
              </a:rPr>
              <a:t>JavaScript</a:t>
            </a:r>
            <a:endParaRPr sz="1860">
              <a:latin typeface="Arial"/>
              <a:cs typeface="Arial"/>
            </a:endParaRPr>
          </a:p>
        </p:txBody>
      </p:sp>
      <p:grpSp>
        <p:nvGrpSpPr>
          <p:cNvPr id="6" name="object 6"/>
          <p:cNvGrpSpPr/>
          <p:nvPr/>
        </p:nvGrpSpPr>
        <p:grpSpPr>
          <a:xfrm>
            <a:off x="7357671" y="1935480"/>
            <a:ext cx="1152525" cy="807720"/>
            <a:chOff x="9458535" y="3166045"/>
            <a:chExt cx="1920875" cy="1346200"/>
          </a:xfrm>
        </p:grpSpPr>
        <p:pic>
          <p:nvPicPr>
            <p:cNvPr id="7" name="object 7"/>
            <p:cNvPicPr/>
            <p:nvPr/>
          </p:nvPicPr>
          <p:blipFill>
            <a:blip r:embed="rId2" cstate="print"/>
            <a:stretch>
              <a:fillRect/>
            </a:stretch>
          </p:blipFill>
          <p:spPr>
            <a:xfrm>
              <a:off x="9458535" y="3166045"/>
              <a:ext cx="1920542" cy="1346200"/>
            </a:xfrm>
            <a:prstGeom prst="rect">
              <a:avLst/>
            </a:prstGeom>
          </p:spPr>
        </p:pic>
        <p:pic>
          <p:nvPicPr>
            <p:cNvPr id="8" name="object 8"/>
            <p:cNvPicPr/>
            <p:nvPr/>
          </p:nvPicPr>
          <p:blipFill>
            <a:blip r:embed="rId3" cstate="print"/>
            <a:stretch>
              <a:fillRect/>
            </a:stretch>
          </p:blipFill>
          <p:spPr>
            <a:xfrm>
              <a:off x="9496635" y="3191445"/>
              <a:ext cx="1844342" cy="1270000"/>
            </a:xfrm>
            <a:prstGeom prst="rect">
              <a:avLst/>
            </a:prstGeom>
          </p:spPr>
        </p:pic>
        <p:sp>
          <p:nvSpPr>
            <p:cNvPr id="9" name="object 9"/>
            <p:cNvSpPr/>
            <p:nvPr/>
          </p:nvSpPr>
          <p:spPr>
            <a:xfrm>
              <a:off x="9496635" y="3191445"/>
              <a:ext cx="1844675" cy="1270000"/>
            </a:xfrm>
            <a:custGeom>
              <a:avLst/>
              <a:gdLst/>
              <a:ahLst/>
              <a:cxnLst/>
              <a:rect l="l" t="t" r="r" b="b"/>
              <a:pathLst>
                <a:path w="1844675" h="1270000">
                  <a:moveTo>
                    <a:pt x="1844342" y="0"/>
                  </a:moveTo>
                  <a:lnTo>
                    <a:pt x="0" y="0"/>
                  </a:lnTo>
                  <a:lnTo>
                    <a:pt x="0" y="1270000"/>
                  </a:lnTo>
                  <a:lnTo>
                    <a:pt x="1844342" y="1270000"/>
                  </a:lnTo>
                  <a:lnTo>
                    <a:pt x="1844342" y="0"/>
                  </a:lnTo>
                  <a:close/>
                </a:path>
              </a:pathLst>
            </a:custGeom>
            <a:solidFill>
              <a:srgbClr val="009CFD">
                <a:alpha val="50000"/>
              </a:srgbClr>
            </a:solidFill>
          </p:spPr>
          <p:txBody>
            <a:bodyPr wrap="square" lIns="0" tIns="0" rIns="0" bIns="0" rtlCol="0"/>
            <a:lstStyle/>
            <a:p>
              <a:endParaRPr sz="1080"/>
            </a:p>
          </p:txBody>
        </p:sp>
      </p:grpSp>
      <p:sp>
        <p:nvSpPr>
          <p:cNvPr id="10" name="object 10"/>
          <p:cNvSpPr txBox="1"/>
          <p:nvPr/>
        </p:nvSpPr>
        <p:spPr>
          <a:xfrm>
            <a:off x="7380531" y="1950720"/>
            <a:ext cx="1106805" cy="531299"/>
          </a:xfrm>
          <a:prstGeom prst="rect">
            <a:avLst/>
          </a:prstGeom>
        </p:spPr>
        <p:txBody>
          <a:bodyPr vert="horz" wrap="square" lIns="0" tIns="381" rIns="0" bIns="0" rtlCol="0">
            <a:spAutoFit/>
          </a:bodyPr>
          <a:lstStyle/>
          <a:p>
            <a:pPr>
              <a:spcBef>
                <a:spcPts val="3"/>
              </a:spcBef>
            </a:pPr>
            <a:endParaRPr sz="1650">
              <a:latin typeface="Times New Roman"/>
              <a:cs typeface="Times New Roman"/>
            </a:endParaRPr>
          </a:p>
          <a:p>
            <a:pPr marL="100584"/>
            <a:r>
              <a:rPr b="1" spc="-3" dirty="0">
                <a:solidFill>
                  <a:srgbClr val="FFFFFF"/>
                </a:solidFill>
                <a:latin typeface="Arial"/>
                <a:cs typeface="Arial"/>
              </a:rPr>
              <a:t>Mensaje</a:t>
            </a:r>
            <a:endParaRPr>
              <a:latin typeface="Arial"/>
              <a:cs typeface="Arial"/>
            </a:endParaRPr>
          </a:p>
        </p:txBody>
      </p:sp>
      <p:grpSp>
        <p:nvGrpSpPr>
          <p:cNvPr id="11" name="object 11"/>
          <p:cNvGrpSpPr/>
          <p:nvPr/>
        </p:nvGrpSpPr>
        <p:grpSpPr>
          <a:xfrm>
            <a:off x="10171557" y="1935480"/>
            <a:ext cx="1487043" cy="807720"/>
            <a:chOff x="14148345" y="3166045"/>
            <a:chExt cx="2478405" cy="1346200"/>
          </a:xfrm>
        </p:grpSpPr>
        <p:pic>
          <p:nvPicPr>
            <p:cNvPr id="12" name="object 12"/>
            <p:cNvPicPr/>
            <p:nvPr/>
          </p:nvPicPr>
          <p:blipFill>
            <a:blip r:embed="rId4" cstate="print"/>
            <a:stretch>
              <a:fillRect/>
            </a:stretch>
          </p:blipFill>
          <p:spPr>
            <a:xfrm>
              <a:off x="14148345" y="3166045"/>
              <a:ext cx="2478303" cy="1346200"/>
            </a:xfrm>
            <a:prstGeom prst="rect">
              <a:avLst/>
            </a:prstGeom>
          </p:spPr>
        </p:pic>
        <p:pic>
          <p:nvPicPr>
            <p:cNvPr id="13" name="object 13"/>
            <p:cNvPicPr/>
            <p:nvPr/>
          </p:nvPicPr>
          <p:blipFill>
            <a:blip r:embed="rId5" cstate="print"/>
            <a:stretch>
              <a:fillRect/>
            </a:stretch>
          </p:blipFill>
          <p:spPr>
            <a:xfrm>
              <a:off x="14186445" y="3191445"/>
              <a:ext cx="2402103" cy="1270000"/>
            </a:xfrm>
            <a:prstGeom prst="rect">
              <a:avLst/>
            </a:prstGeom>
          </p:spPr>
        </p:pic>
        <p:sp>
          <p:nvSpPr>
            <p:cNvPr id="14" name="object 14"/>
            <p:cNvSpPr/>
            <p:nvPr/>
          </p:nvSpPr>
          <p:spPr>
            <a:xfrm>
              <a:off x="14186445" y="3191445"/>
              <a:ext cx="2402205" cy="1270000"/>
            </a:xfrm>
            <a:custGeom>
              <a:avLst/>
              <a:gdLst/>
              <a:ahLst/>
              <a:cxnLst/>
              <a:rect l="l" t="t" r="r" b="b"/>
              <a:pathLst>
                <a:path w="2402205" h="1270000">
                  <a:moveTo>
                    <a:pt x="2402103" y="0"/>
                  </a:moveTo>
                  <a:lnTo>
                    <a:pt x="0" y="0"/>
                  </a:lnTo>
                  <a:lnTo>
                    <a:pt x="0" y="1270000"/>
                  </a:lnTo>
                  <a:lnTo>
                    <a:pt x="2402103" y="1270000"/>
                  </a:lnTo>
                  <a:lnTo>
                    <a:pt x="2402103" y="0"/>
                  </a:lnTo>
                  <a:close/>
                </a:path>
              </a:pathLst>
            </a:custGeom>
            <a:solidFill>
              <a:srgbClr val="009CFD">
                <a:alpha val="50000"/>
              </a:srgbClr>
            </a:solidFill>
          </p:spPr>
          <p:txBody>
            <a:bodyPr wrap="square" lIns="0" tIns="0" rIns="0" bIns="0" rtlCol="0"/>
            <a:lstStyle/>
            <a:p>
              <a:endParaRPr sz="1080"/>
            </a:p>
          </p:txBody>
        </p:sp>
      </p:grpSp>
      <p:sp>
        <p:nvSpPr>
          <p:cNvPr id="15" name="object 15"/>
          <p:cNvSpPr txBox="1"/>
          <p:nvPr/>
        </p:nvSpPr>
        <p:spPr>
          <a:xfrm>
            <a:off x="10194417" y="1950720"/>
            <a:ext cx="1441323" cy="531299"/>
          </a:xfrm>
          <a:prstGeom prst="rect">
            <a:avLst/>
          </a:prstGeom>
        </p:spPr>
        <p:txBody>
          <a:bodyPr vert="horz" wrap="square" lIns="0" tIns="381" rIns="0" bIns="0" rtlCol="0">
            <a:spAutoFit/>
          </a:bodyPr>
          <a:lstStyle/>
          <a:p>
            <a:pPr>
              <a:spcBef>
                <a:spcPts val="3"/>
              </a:spcBef>
            </a:pPr>
            <a:endParaRPr sz="1650">
              <a:latin typeface="Times New Roman"/>
              <a:cs typeface="Times New Roman"/>
            </a:endParaRPr>
          </a:p>
          <a:p>
            <a:pPr marL="83439"/>
            <a:r>
              <a:rPr b="1" spc="-3" dirty="0">
                <a:solidFill>
                  <a:srgbClr val="FFFFFF"/>
                </a:solidFill>
                <a:latin typeface="Arial"/>
                <a:cs typeface="Arial"/>
              </a:rPr>
              <a:t>Comentario</a:t>
            </a:r>
            <a:endParaRPr>
              <a:latin typeface="Arial"/>
              <a:cs typeface="Arial"/>
            </a:endParaRPr>
          </a:p>
        </p:txBody>
      </p:sp>
      <p:sp>
        <p:nvSpPr>
          <p:cNvPr id="16" name="object 16"/>
          <p:cNvSpPr/>
          <p:nvPr/>
        </p:nvSpPr>
        <p:spPr>
          <a:xfrm>
            <a:off x="8487137" y="2331720"/>
            <a:ext cx="1707642" cy="0"/>
          </a:xfrm>
          <a:custGeom>
            <a:avLst/>
            <a:gdLst/>
            <a:ahLst/>
            <a:cxnLst/>
            <a:rect l="l" t="t" r="r" b="b"/>
            <a:pathLst>
              <a:path w="2846069">
                <a:moveTo>
                  <a:pt x="0" y="0"/>
                </a:moveTo>
                <a:lnTo>
                  <a:pt x="0" y="0"/>
                </a:lnTo>
                <a:lnTo>
                  <a:pt x="2794652" y="0"/>
                </a:lnTo>
                <a:lnTo>
                  <a:pt x="2845464" y="0"/>
                </a:lnTo>
              </a:path>
            </a:pathLst>
          </a:custGeom>
          <a:ln w="12700">
            <a:solidFill>
              <a:srgbClr val="000000"/>
            </a:solidFill>
          </a:ln>
        </p:spPr>
        <p:txBody>
          <a:bodyPr wrap="square" lIns="0" tIns="0" rIns="0" bIns="0" rtlCol="0"/>
          <a:lstStyle/>
          <a:p>
            <a:endParaRPr sz="1080"/>
          </a:p>
        </p:txBody>
      </p:sp>
      <p:sp>
        <p:nvSpPr>
          <p:cNvPr id="17" name="object 17"/>
          <p:cNvSpPr txBox="1"/>
          <p:nvPr/>
        </p:nvSpPr>
        <p:spPr>
          <a:xfrm>
            <a:off x="9096810" y="1879893"/>
            <a:ext cx="489585" cy="377026"/>
          </a:xfrm>
          <a:prstGeom prst="rect">
            <a:avLst/>
          </a:prstGeom>
        </p:spPr>
        <p:txBody>
          <a:bodyPr vert="horz" wrap="square" lIns="0" tIns="7620" rIns="0" bIns="0" rtlCol="0">
            <a:spAutoFit/>
          </a:bodyPr>
          <a:lstStyle/>
          <a:p>
            <a:pPr marL="7620">
              <a:spcBef>
                <a:spcPts val="60"/>
              </a:spcBef>
            </a:pPr>
            <a:r>
              <a:rPr sz="2400" spc="-3" dirty="0">
                <a:latin typeface="Arial MT"/>
                <a:cs typeface="Arial MT"/>
              </a:rPr>
              <a:t>1:N</a:t>
            </a:r>
            <a:endParaRPr sz="2400">
              <a:latin typeface="Arial MT"/>
              <a:cs typeface="Arial MT"/>
            </a:endParaRPr>
          </a:p>
        </p:txBody>
      </p:sp>
      <p:sp>
        <p:nvSpPr>
          <p:cNvPr id="19" name="object 19"/>
          <p:cNvSpPr txBox="1"/>
          <p:nvPr/>
        </p:nvSpPr>
        <p:spPr>
          <a:xfrm>
            <a:off x="838200" y="1219200"/>
            <a:ext cx="6208037" cy="1715854"/>
          </a:xfrm>
          <a:prstGeom prst="rect">
            <a:avLst/>
          </a:prstGeom>
        </p:spPr>
        <p:txBody>
          <a:bodyPr vert="horz" wrap="square" lIns="0" tIns="7620" rIns="0" bIns="0" rtlCol="0">
            <a:spAutoFit/>
          </a:bodyPr>
          <a:lstStyle/>
          <a:p>
            <a:pPr marL="7239">
              <a:spcBef>
                <a:spcPts val="600"/>
              </a:spcBef>
              <a:buClr>
                <a:srgbClr val="1C355E"/>
              </a:buClr>
              <a:tabLst>
                <a:tab pos="230124" algn="l"/>
                <a:tab pos="230505" algn="l"/>
              </a:tabLst>
            </a:pPr>
            <a:r>
              <a:rPr lang="ca-ES" sz="2400" b="1" dirty="0">
                <a:latin typeface="Arial" panose="020B0604020202020204" pitchFamily="34" charset="0"/>
                <a:cs typeface="Arial" panose="020B0604020202020204" pitchFamily="34" charset="0"/>
              </a:rPr>
              <a:t>Relacions</a:t>
            </a:r>
            <a:r>
              <a:rPr lang="ca-ES" sz="2400" b="1" spc="-84" dirty="0" smtClean="0">
                <a:solidFill>
                  <a:srgbClr val="000000"/>
                </a:solidFill>
                <a:latin typeface="Arial" panose="020B0604020202020204" pitchFamily="34" charset="0"/>
                <a:cs typeface="Arial" panose="020B0604020202020204" pitchFamily="34" charset="0"/>
              </a:rPr>
              <a:t> </a:t>
            </a:r>
            <a:r>
              <a:rPr lang="ca-ES" sz="2400" b="1" spc="72" dirty="0" smtClean="0">
                <a:solidFill>
                  <a:srgbClr val="000000"/>
                </a:solidFill>
                <a:latin typeface="Arial" panose="020B0604020202020204" pitchFamily="34" charset="0"/>
                <a:cs typeface="Arial" panose="020B0604020202020204" pitchFamily="34" charset="0"/>
              </a:rPr>
              <a:t>1 : N, 1 a pocs</a:t>
            </a:r>
            <a:endParaRPr lang="ca-ES" sz="2400" b="1" i="1" spc="-93" dirty="0" smtClean="0">
              <a:solidFill>
                <a:srgbClr val="000000"/>
              </a:solidFill>
              <a:latin typeface="Arial" panose="020B0604020202020204" pitchFamily="34" charset="0"/>
              <a:cs typeface="Arial" panose="020B0604020202020204" pitchFamily="34" charset="0"/>
            </a:endParaRPr>
          </a:p>
          <a:p>
            <a:pPr marL="230124" indent="-222885">
              <a:spcBef>
                <a:spcPts val="600"/>
              </a:spcBef>
              <a:buClr>
                <a:srgbClr val="1C355E"/>
              </a:buClr>
              <a:buFont typeface="Times New Roman"/>
              <a:buChar char="•"/>
              <a:tabLst>
                <a:tab pos="230124" algn="l"/>
                <a:tab pos="230505" algn="l"/>
              </a:tabLst>
            </a:pPr>
            <a:r>
              <a:rPr lang="ca-ES" sz="2400" spc="48" dirty="0" smtClean="0">
                <a:latin typeface="Arial" panose="020B0604020202020204" pitchFamily="34" charset="0"/>
                <a:cs typeface="Arial" panose="020B0604020202020204" pitchFamily="34" charset="0"/>
              </a:rPr>
              <a:t>Embeure</a:t>
            </a:r>
            <a:r>
              <a:rPr lang="ca-ES" sz="2400" spc="-48" dirty="0" smtClean="0">
                <a:latin typeface="Arial" panose="020B0604020202020204" pitchFamily="34" charset="0"/>
                <a:cs typeface="Arial" panose="020B0604020202020204" pitchFamily="34" charset="0"/>
              </a:rPr>
              <a:t> </a:t>
            </a:r>
            <a:r>
              <a:rPr lang="ca-ES" sz="2400" spc="12" dirty="0" smtClean="0">
                <a:latin typeface="Arial" panose="020B0604020202020204" pitchFamily="34" charset="0"/>
                <a:cs typeface="Arial" panose="020B0604020202020204" pitchFamily="34" charset="0"/>
              </a:rPr>
              <a:t>les</a:t>
            </a:r>
            <a:r>
              <a:rPr lang="ca-ES" sz="2400" spc="-45" dirty="0" smtClean="0">
                <a:latin typeface="Arial" panose="020B0604020202020204" pitchFamily="34" charset="0"/>
                <a:cs typeface="Arial" panose="020B0604020202020204" pitchFamily="34" charset="0"/>
              </a:rPr>
              <a:t> </a:t>
            </a:r>
            <a:r>
              <a:rPr lang="ca-ES" sz="2400" spc="30" dirty="0" smtClean="0">
                <a:latin typeface="Arial" panose="020B0604020202020204" pitchFamily="34" charset="0"/>
                <a:cs typeface="Arial" panose="020B0604020202020204" pitchFamily="34" charset="0"/>
              </a:rPr>
              <a:t>dades</a:t>
            </a:r>
            <a:endParaRPr lang="ca-ES" sz="2400" spc="6" dirty="0" smtClean="0">
              <a:latin typeface="Arial" panose="020B0604020202020204" pitchFamily="34" charset="0"/>
              <a:cs typeface="Arial" panose="020B0604020202020204" pitchFamily="34" charset="0"/>
            </a:endParaRPr>
          </a:p>
          <a:p>
            <a:pPr marL="230124" indent="-222885">
              <a:spcBef>
                <a:spcPts val="600"/>
              </a:spcBef>
              <a:buClr>
                <a:srgbClr val="1C355E"/>
              </a:buClr>
              <a:buFont typeface="Times New Roman"/>
              <a:buChar char="•"/>
              <a:tabLst>
                <a:tab pos="230124" algn="l"/>
                <a:tab pos="230505" algn="l"/>
              </a:tabLst>
            </a:pPr>
            <a:r>
              <a:rPr lang="ca-ES" sz="2400" spc="6" dirty="0" smtClean="0">
                <a:latin typeface="Arial" panose="020B0604020202020204" pitchFamily="34" charset="0"/>
                <a:cs typeface="Arial" panose="020B0604020202020204" pitchFamily="34" charset="0"/>
              </a:rPr>
              <a:t>Crear</a:t>
            </a:r>
            <a:r>
              <a:rPr lang="ca-ES" sz="2400" spc="-33"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un</a:t>
            </a:r>
            <a:r>
              <a:rPr lang="ca-ES" sz="2400" spc="-33" dirty="0" smtClean="0">
                <a:latin typeface="Arial" panose="020B0604020202020204" pitchFamily="34" charset="0"/>
                <a:cs typeface="Arial" panose="020B0604020202020204" pitchFamily="34" charset="0"/>
              </a:rPr>
              <a:t> </a:t>
            </a:r>
            <a:r>
              <a:rPr lang="ca-ES" sz="2400" spc="-6" dirty="0" err="1" smtClean="0">
                <a:latin typeface="Arial" panose="020B0604020202020204" pitchFamily="34" charset="0"/>
                <a:cs typeface="Arial" panose="020B0604020202020204" pitchFamily="34" charset="0"/>
              </a:rPr>
              <a:t>array</a:t>
            </a:r>
            <a:r>
              <a:rPr lang="ca-ES" sz="2400" spc="-33" dirty="0" smtClean="0">
                <a:latin typeface="Arial" panose="020B0604020202020204" pitchFamily="34" charset="0"/>
                <a:cs typeface="Arial" panose="020B0604020202020204" pitchFamily="34" charset="0"/>
              </a:rPr>
              <a:t> </a:t>
            </a:r>
            <a:r>
              <a:rPr lang="ca-ES" sz="2400" spc="66" dirty="0" smtClean="0">
                <a:latin typeface="Arial" panose="020B0604020202020204" pitchFamily="34" charset="0"/>
                <a:cs typeface="Arial" panose="020B0604020202020204" pitchFamily="34" charset="0"/>
              </a:rPr>
              <a:t>dintre</a:t>
            </a:r>
            <a:r>
              <a:rPr lang="ca-ES" sz="2400" spc="-33"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de</a:t>
            </a:r>
            <a:r>
              <a:rPr lang="ca-ES" sz="2400" spc="-33"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l'</a:t>
            </a:r>
            <a:r>
              <a:rPr lang="ca-ES" sz="2400" spc="60" dirty="0" smtClean="0">
                <a:latin typeface="Arial" panose="020B0604020202020204" pitchFamily="34" charset="0"/>
                <a:cs typeface="Arial" panose="020B0604020202020204" pitchFamily="34" charset="0"/>
              </a:rPr>
              <a:t>entitat</a:t>
            </a:r>
            <a:r>
              <a:rPr lang="ca-ES" sz="2400" spc="-33"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1</a:t>
            </a:r>
          </a:p>
          <a:p>
            <a:pPr marL="230124" indent="-222885">
              <a:spcBef>
                <a:spcPts val="600"/>
              </a:spcBef>
              <a:buClr>
                <a:srgbClr val="1C355E"/>
              </a:buClr>
              <a:buFont typeface="Times New Roman"/>
              <a:buChar char="•"/>
              <a:tabLst>
                <a:tab pos="230124" algn="l"/>
                <a:tab pos="230505" algn="l"/>
              </a:tabLst>
            </a:pPr>
            <a:r>
              <a:rPr lang="ca-ES" sz="2400" spc="42" dirty="0" smtClean="0">
                <a:latin typeface="Arial" panose="020B0604020202020204" pitchFamily="34" charset="0"/>
                <a:cs typeface="Arial" panose="020B0604020202020204" pitchFamily="34" charset="0"/>
              </a:rPr>
              <a:t>El missatge </a:t>
            </a:r>
            <a:r>
              <a:rPr lang="ca-ES" sz="2400" spc="36" dirty="0" smtClean="0">
                <a:latin typeface="Arial" panose="020B0604020202020204" pitchFamily="34" charset="0"/>
                <a:cs typeface="Arial" panose="020B0604020202020204" pitchFamily="34" charset="0"/>
              </a:rPr>
              <a:t>conte</a:t>
            </a:r>
            <a:r>
              <a:rPr lang="ca-ES" sz="2400" spc="-36" dirty="0" smtClean="0">
                <a:latin typeface="Arial" panose="020B0604020202020204" pitchFamily="34" charset="0"/>
                <a:cs typeface="Arial" panose="020B0604020202020204" pitchFamily="34" charset="0"/>
              </a:rPr>
              <a:t> </a:t>
            </a:r>
            <a:r>
              <a:rPr lang="ca-ES" sz="2400" spc="36" dirty="0" smtClean="0">
                <a:latin typeface="Arial" panose="020B0604020202020204" pitchFamily="34" charset="0"/>
                <a:cs typeface="Arial" panose="020B0604020202020204" pitchFamily="34" charset="0"/>
              </a:rPr>
              <a:t>un</a:t>
            </a:r>
            <a:r>
              <a:rPr lang="ca-ES" sz="2400" spc="-36" dirty="0" smtClean="0">
                <a:latin typeface="Arial" panose="020B0604020202020204" pitchFamily="34" charset="0"/>
                <a:cs typeface="Arial" panose="020B0604020202020204" pitchFamily="34" charset="0"/>
              </a:rPr>
              <a:t> </a:t>
            </a:r>
            <a:r>
              <a:rPr lang="ca-ES" sz="2400" spc="-6" dirty="0" err="1" smtClean="0">
                <a:latin typeface="Arial" panose="020B0604020202020204" pitchFamily="34" charset="0"/>
                <a:cs typeface="Arial" panose="020B0604020202020204" pitchFamily="34" charset="0"/>
              </a:rPr>
              <a:t>array</a:t>
            </a:r>
            <a:r>
              <a:rPr lang="ca-ES" sz="2400" spc="-36" dirty="0" smtClean="0">
                <a:latin typeface="Arial" panose="020B0604020202020204" pitchFamily="34" charset="0"/>
                <a:cs typeface="Arial" panose="020B0604020202020204" pitchFamily="34" charset="0"/>
              </a:rPr>
              <a:t> </a:t>
            </a:r>
            <a:r>
              <a:rPr lang="ca-ES" sz="2400" spc="75" dirty="0" smtClean="0">
                <a:latin typeface="Arial" panose="020B0604020202020204" pitchFamily="34" charset="0"/>
                <a:cs typeface="Arial" panose="020B0604020202020204" pitchFamily="34" charset="0"/>
              </a:rPr>
              <a:t>de </a:t>
            </a:r>
            <a:r>
              <a:rPr lang="ca-ES" sz="2400" dirty="0" smtClean="0">
                <a:latin typeface="Arial" panose="020B0604020202020204" pitchFamily="34" charset="0"/>
                <a:cs typeface="Arial" panose="020B0604020202020204" pitchFamily="34" charset="0"/>
              </a:rPr>
              <a:t>comentari</a:t>
            </a:r>
            <a:endParaRPr lang="ca-ES" sz="2400" dirty="0">
              <a:latin typeface="Arial" panose="020B0604020202020204" pitchFamily="34" charset="0"/>
              <a:cs typeface="Arial" panose="020B0604020202020204" pitchFamily="34" charset="0"/>
            </a:endParaRPr>
          </a:p>
        </p:txBody>
      </p:sp>
      <p:sp>
        <p:nvSpPr>
          <p:cNvPr id="29" name="object 3"/>
          <p:cNvSpPr txBox="1">
            <a:spLocks/>
          </p:cNvSpPr>
          <p:nvPr/>
        </p:nvSpPr>
        <p:spPr>
          <a:xfrm>
            <a:off x="-13462" y="165938"/>
            <a:ext cx="12218924" cy="697230"/>
          </a:xfrm>
          <a:prstGeom prst="rect">
            <a:avLst/>
          </a:prstGeom>
        </p:spPr>
        <p:txBody>
          <a:bodyPr vert="horz" wrap="square" lIns="0" tIns="0" rIns="0" bIns="0" rtlCol="0">
            <a:spAutoFit/>
          </a:bodyPr>
          <a:lstStyle>
            <a:lvl1pPr>
              <a:defRPr sz="4400" b="0" i="0" u="heavy">
                <a:solidFill>
                  <a:schemeClr val="tx1"/>
                </a:solidFill>
                <a:latin typeface="Calibri Light"/>
                <a:ea typeface="+mj-ea"/>
                <a:cs typeface="Calibri Light"/>
              </a:defRPr>
            </a:lvl1pPr>
          </a:lstStyle>
          <a:p>
            <a:pPr algn="ctr"/>
            <a:r>
              <a:rPr lang="es-ES" b="1" u="none" spc="25" dirty="0"/>
              <a:t>3. </a:t>
            </a:r>
            <a:r>
              <a:rPr lang="es-ES" b="1" u="none" kern="0" spc="25" dirty="0" smtClean="0"/>
              <a:t>MODELAT DADES MONGO</a:t>
            </a:r>
            <a:endParaRPr lang="es-ES" b="1" u="none" kern="0" spc="45" dirty="0"/>
          </a:p>
        </p:txBody>
      </p:sp>
      <p:pic>
        <p:nvPicPr>
          <p:cNvPr id="4" name="Imagen 3"/>
          <p:cNvPicPr>
            <a:picLocks noChangeAspect="1"/>
          </p:cNvPicPr>
          <p:nvPr/>
        </p:nvPicPr>
        <p:blipFill>
          <a:blip r:embed="rId6"/>
          <a:stretch>
            <a:fillRect/>
          </a:stretch>
        </p:blipFill>
        <p:spPr>
          <a:xfrm>
            <a:off x="3132293" y="3348921"/>
            <a:ext cx="6067425" cy="3181350"/>
          </a:xfrm>
          <a:prstGeom prst="rect">
            <a:avLst/>
          </a:prstGeom>
        </p:spPr>
      </p:pic>
    </p:spTree>
    <p:extLst>
      <p:ext uri="{BB962C8B-B14F-4D97-AF65-F5344CB8AC3E}">
        <p14:creationId xmlns:p14="http://schemas.microsoft.com/office/powerpoint/2010/main" val="2738101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2278380" y="190500"/>
            <a:ext cx="7383018" cy="293927"/>
          </a:xfrm>
          <a:prstGeom prst="rect">
            <a:avLst/>
          </a:prstGeom>
        </p:spPr>
        <p:txBody>
          <a:bodyPr vert="horz" wrap="square" lIns="0" tIns="7620" rIns="0" bIns="0" rtlCol="0">
            <a:spAutoFit/>
          </a:bodyPr>
          <a:lstStyle/>
          <a:p>
            <a:pPr marL="7620">
              <a:spcBef>
                <a:spcPts val="60"/>
              </a:spcBef>
            </a:pPr>
            <a:r>
              <a:rPr sz="1860" b="1" spc="-21" dirty="0">
                <a:solidFill>
                  <a:srgbClr val="FFFFFF"/>
                </a:solidFill>
                <a:latin typeface="Arial"/>
                <a:cs typeface="Arial"/>
              </a:rPr>
              <a:t>Experto</a:t>
            </a:r>
            <a:r>
              <a:rPr sz="1860" b="1" spc="-54" dirty="0">
                <a:solidFill>
                  <a:srgbClr val="FFFFFF"/>
                </a:solidFill>
                <a:latin typeface="Arial"/>
                <a:cs typeface="Arial"/>
              </a:rPr>
              <a:t> </a:t>
            </a:r>
            <a:r>
              <a:rPr sz="1860" b="1" spc="-12" dirty="0">
                <a:solidFill>
                  <a:srgbClr val="FFFFFF"/>
                </a:solidFill>
                <a:latin typeface="Arial"/>
                <a:cs typeface="Arial"/>
              </a:rPr>
              <a:t>en</a:t>
            </a:r>
            <a:r>
              <a:rPr sz="1860" b="1" spc="-51" dirty="0">
                <a:solidFill>
                  <a:srgbClr val="FFFFFF"/>
                </a:solidFill>
                <a:latin typeface="Arial"/>
                <a:cs typeface="Arial"/>
              </a:rPr>
              <a:t> </a:t>
            </a:r>
            <a:r>
              <a:rPr sz="1860" b="1" spc="-33" dirty="0">
                <a:solidFill>
                  <a:srgbClr val="FFFFFF"/>
                </a:solidFill>
                <a:latin typeface="Arial"/>
                <a:cs typeface="Arial"/>
              </a:rPr>
              <a:t>desarrollo</a:t>
            </a:r>
            <a:r>
              <a:rPr sz="1860" b="1" spc="-51" dirty="0">
                <a:solidFill>
                  <a:srgbClr val="FFFFFF"/>
                </a:solidFill>
                <a:latin typeface="Arial"/>
                <a:cs typeface="Arial"/>
              </a:rPr>
              <a:t> </a:t>
            </a:r>
            <a:r>
              <a:rPr sz="1860" b="1" spc="36" dirty="0">
                <a:solidFill>
                  <a:srgbClr val="FFFFFF"/>
                </a:solidFill>
                <a:latin typeface="Arial"/>
                <a:cs typeface="Arial"/>
              </a:rPr>
              <a:t>de</a:t>
            </a:r>
            <a:r>
              <a:rPr sz="1860" b="1" spc="-51" dirty="0">
                <a:solidFill>
                  <a:srgbClr val="FFFFFF"/>
                </a:solidFill>
                <a:latin typeface="Arial"/>
                <a:cs typeface="Arial"/>
              </a:rPr>
              <a:t> </a:t>
            </a:r>
            <a:r>
              <a:rPr sz="1860" b="1" spc="-45" dirty="0">
                <a:solidFill>
                  <a:srgbClr val="FFFFFF"/>
                </a:solidFill>
                <a:latin typeface="Arial"/>
                <a:cs typeface="Arial"/>
              </a:rPr>
              <a:t>aplicaciones</a:t>
            </a:r>
            <a:r>
              <a:rPr sz="1860" b="1" spc="-51" dirty="0">
                <a:solidFill>
                  <a:srgbClr val="FFFFFF"/>
                </a:solidFill>
                <a:latin typeface="Arial"/>
                <a:cs typeface="Arial"/>
              </a:rPr>
              <a:t> </a:t>
            </a:r>
            <a:r>
              <a:rPr sz="1860" b="1" spc="42" dirty="0">
                <a:solidFill>
                  <a:srgbClr val="FFFFFF"/>
                </a:solidFill>
                <a:latin typeface="Arial"/>
                <a:cs typeface="Arial"/>
              </a:rPr>
              <a:t>web</a:t>
            </a:r>
            <a:r>
              <a:rPr sz="1860" b="1" spc="-51" dirty="0">
                <a:solidFill>
                  <a:srgbClr val="FFFFFF"/>
                </a:solidFill>
                <a:latin typeface="Arial"/>
                <a:cs typeface="Arial"/>
              </a:rPr>
              <a:t> </a:t>
            </a:r>
            <a:r>
              <a:rPr sz="1860" b="1" spc="-63" dirty="0">
                <a:solidFill>
                  <a:srgbClr val="FFFFFF"/>
                </a:solidFill>
                <a:latin typeface="Arial"/>
                <a:cs typeface="Arial"/>
              </a:rPr>
              <a:t>con</a:t>
            </a:r>
            <a:r>
              <a:rPr sz="1860" b="1" spc="-72" dirty="0">
                <a:solidFill>
                  <a:srgbClr val="FFFFFF"/>
                </a:solidFill>
                <a:latin typeface="Arial"/>
                <a:cs typeface="Arial"/>
              </a:rPr>
              <a:t> </a:t>
            </a:r>
            <a:r>
              <a:rPr sz="1860" b="1" spc="-57" dirty="0">
                <a:solidFill>
                  <a:srgbClr val="FFFFFF"/>
                </a:solidFill>
                <a:latin typeface="Arial"/>
                <a:cs typeface="Arial"/>
              </a:rPr>
              <a:t>Java</a:t>
            </a:r>
            <a:r>
              <a:rPr sz="1860" b="1" spc="-51" dirty="0">
                <a:solidFill>
                  <a:srgbClr val="FFFFFF"/>
                </a:solidFill>
                <a:latin typeface="Arial"/>
                <a:cs typeface="Arial"/>
              </a:rPr>
              <a:t> </a:t>
            </a:r>
            <a:r>
              <a:rPr sz="1860" b="1" spc="-108" dirty="0">
                <a:solidFill>
                  <a:srgbClr val="FFFFFF"/>
                </a:solidFill>
                <a:latin typeface="Arial"/>
                <a:cs typeface="Arial"/>
              </a:rPr>
              <a:t>EE</a:t>
            </a:r>
            <a:r>
              <a:rPr sz="1860" b="1" spc="-51" dirty="0">
                <a:solidFill>
                  <a:srgbClr val="FFFFFF"/>
                </a:solidFill>
                <a:latin typeface="Arial"/>
                <a:cs typeface="Arial"/>
              </a:rPr>
              <a:t> </a:t>
            </a:r>
            <a:r>
              <a:rPr sz="1860" b="1" spc="-81" dirty="0">
                <a:solidFill>
                  <a:srgbClr val="FFFFFF"/>
                </a:solidFill>
                <a:latin typeface="Arial"/>
                <a:cs typeface="Arial"/>
              </a:rPr>
              <a:t>y</a:t>
            </a:r>
            <a:r>
              <a:rPr sz="1860" b="1" spc="-72" dirty="0">
                <a:solidFill>
                  <a:srgbClr val="FFFFFF"/>
                </a:solidFill>
                <a:latin typeface="Arial"/>
                <a:cs typeface="Arial"/>
              </a:rPr>
              <a:t> </a:t>
            </a:r>
            <a:r>
              <a:rPr sz="1860" b="1" spc="-54" dirty="0">
                <a:solidFill>
                  <a:srgbClr val="FFFFFF"/>
                </a:solidFill>
                <a:latin typeface="Arial"/>
                <a:cs typeface="Arial"/>
              </a:rPr>
              <a:t>JavaScript</a:t>
            </a:r>
            <a:endParaRPr sz="1860">
              <a:latin typeface="Arial"/>
              <a:cs typeface="Arial"/>
            </a:endParaRPr>
          </a:p>
        </p:txBody>
      </p:sp>
      <p:grpSp>
        <p:nvGrpSpPr>
          <p:cNvPr id="10" name="object 10"/>
          <p:cNvGrpSpPr/>
          <p:nvPr/>
        </p:nvGrpSpPr>
        <p:grpSpPr>
          <a:xfrm>
            <a:off x="6976675" y="1899627"/>
            <a:ext cx="1152525" cy="807720"/>
            <a:chOff x="9479549" y="3166045"/>
            <a:chExt cx="1920875" cy="1346200"/>
          </a:xfrm>
        </p:grpSpPr>
        <p:pic>
          <p:nvPicPr>
            <p:cNvPr id="11" name="object 11"/>
            <p:cNvPicPr/>
            <p:nvPr/>
          </p:nvPicPr>
          <p:blipFill>
            <a:blip r:embed="rId2" cstate="print"/>
            <a:stretch>
              <a:fillRect/>
            </a:stretch>
          </p:blipFill>
          <p:spPr>
            <a:xfrm>
              <a:off x="9479549" y="3166045"/>
              <a:ext cx="1920542" cy="1346200"/>
            </a:xfrm>
            <a:prstGeom prst="rect">
              <a:avLst/>
            </a:prstGeom>
          </p:spPr>
        </p:pic>
        <p:pic>
          <p:nvPicPr>
            <p:cNvPr id="12" name="object 12"/>
            <p:cNvPicPr/>
            <p:nvPr/>
          </p:nvPicPr>
          <p:blipFill>
            <a:blip r:embed="rId3" cstate="print"/>
            <a:stretch>
              <a:fillRect/>
            </a:stretch>
          </p:blipFill>
          <p:spPr>
            <a:xfrm>
              <a:off x="9517649" y="3191445"/>
              <a:ext cx="1844342" cy="1270000"/>
            </a:xfrm>
            <a:prstGeom prst="rect">
              <a:avLst/>
            </a:prstGeom>
          </p:spPr>
        </p:pic>
        <p:sp>
          <p:nvSpPr>
            <p:cNvPr id="13" name="object 13"/>
            <p:cNvSpPr/>
            <p:nvPr/>
          </p:nvSpPr>
          <p:spPr>
            <a:xfrm>
              <a:off x="9517649" y="3191445"/>
              <a:ext cx="1844675" cy="1270000"/>
            </a:xfrm>
            <a:custGeom>
              <a:avLst/>
              <a:gdLst/>
              <a:ahLst/>
              <a:cxnLst/>
              <a:rect l="l" t="t" r="r" b="b"/>
              <a:pathLst>
                <a:path w="1844675" h="1270000">
                  <a:moveTo>
                    <a:pt x="1844342" y="0"/>
                  </a:moveTo>
                  <a:lnTo>
                    <a:pt x="0" y="0"/>
                  </a:lnTo>
                  <a:lnTo>
                    <a:pt x="0" y="1270000"/>
                  </a:lnTo>
                  <a:lnTo>
                    <a:pt x="1844342" y="1270000"/>
                  </a:lnTo>
                  <a:lnTo>
                    <a:pt x="1844342" y="0"/>
                  </a:lnTo>
                  <a:close/>
                </a:path>
              </a:pathLst>
            </a:custGeom>
            <a:solidFill>
              <a:srgbClr val="009CFD">
                <a:alpha val="50000"/>
              </a:srgbClr>
            </a:solidFill>
          </p:spPr>
          <p:txBody>
            <a:bodyPr wrap="square" lIns="0" tIns="0" rIns="0" bIns="0" rtlCol="0"/>
            <a:lstStyle/>
            <a:p>
              <a:endParaRPr sz="1080"/>
            </a:p>
          </p:txBody>
        </p:sp>
      </p:grpSp>
      <p:sp>
        <p:nvSpPr>
          <p:cNvPr id="14" name="object 14"/>
          <p:cNvSpPr txBox="1"/>
          <p:nvPr/>
        </p:nvSpPr>
        <p:spPr>
          <a:xfrm>
            <a:off x="6999535" y="1914867"/>
            <a:ext cx="1106805" cy="531299"/>
          </a:xfrm>
          <a:prstGeom prst="rect">
            <a:avLst/>
          </a:prstGeom>
        </p:spPr>
        <p:txBody>
          <a:bodyPr vert="horz" wrap="square" lIns="0" tIns="381" rIns="0" bIns="0" rtlCol="0">
            <a:spAutoFit/>
          </a:bodyPr>
          <a:lstStyle/>
          <a:p>
            <a:pPr>
              <a:spcBef>
                <a:spcPts val="3"/>
              </a:spcBef>
            </a:pPr>
            <a:endParaRPr sz="1650">
              <a:latin typeface="Times New Roman"/>
              <a:cs typeface="Times New Roman"/>
            </a:endParaRPr>
          </a:p>
          <a:p>
            <a:pPr marL="95631"/>
            <a:r>
              <a:rPr b="1" spc="-3" dirty="0">
                <a:solidFill>
                  <a:srgbClr val="FFFFFF"/>
                </a:solidFill>
                <a:latin typeface="Arial"/>
                <a:cs typeface="Arial"/>
              </a:rPr>
              <a:t>Editorial</a:t>
            </a:r>
            <a:endParaRPr>
              <a:latin typeface="Arial"/>
              <a:cs typeface="Arial"/>
            </a:endParaRPr>
          </a:p>
        </p:txBody>
      </p:sp>
      <p:grpSp>
        <p:nvGrpSpPr>
          <p:cNvPr id="15" name="object 15"/>
          <p:cNvGrpSpPr/>
          <p:nvPr/>
        </p:nvGrpSpPr>
        <p:grpSpPr>
          <a:xfrm>
            <a:off x="9790557" y="1899627"/>
            <a:ext cx="1487043" cy="807720"/>
            <a:chOff x="14169352" y="3166045"/>
            <a:chExt cx="2478405" cy="1346200"/>
          </a:xfrm>
        </p:grpSpPr>
        <p:pic>
          <p:nvPicPr>
            <p:cNvPr id="16" name="object 16"/>
            <p:cNvPicPr/>
            <p:nvPr/>
          </p:nvPicPr>
          <p:blipFill>
            <a:blip r:embed="rId4" cstate="print"/>
            <a:stretch>
              <a:fillRect/>
            </a:stretch>
          </p:blipFill>
          <p:spPr>
            <a:xfrm>
              <a:off x="14169352" y="3166045"/>
              <a:ext cx="2478303" cy="1346200"/>
            </a:xfrm>
            <a:prstGeom prst="rect">
              <a:avLst/>
            </a:prstGeom>
          </p:spPr>
        </p:pic>
        <p:pic>
          <p:nvPicPr>
            <p:cNvPr id="17" name="object 17"/>
            <p:cNvPicPr/>
            <p:nvPr/>
          </p:nvPicPr>
          <p:blipFill>
            <a:blip r:embed="rId5" cstate="print"/>
            <a:stretch>
              <a:fillRect/>
            </a:stretch>
          </p:blipFill>
          <p:spPr>
            <a:xfrm>
              <a:off x="14207452" y="3191445"/>
              <a:ext cx="2402103" cy="1270000"/>
            </a:xfrm>
            <a:prstGeom prst="rect">
              <a:avLst/>
            </a:prstGeom>
          </p:spPr>
        </p:pic>
        <p:sp>
          <p:nvSpPr>
            <p:cNvPr id="18" name="object 18"/>
            <p:cNvSpPr/>
            <p:nvPr/>
          </p:nvSpPr>
          <p:spPr>
            <a:xfrm>
              <a:off x="14207452" y="3191445"/>
              <a:ext cx="2402205" cy="1270000"/>
            </a:xfrm>
            <a:custGeom>
              <a:avLst/>
              <a:gdLst/>
              <a:ahLst/>
              <a:cxnLst/>
              <a:rect l="l" t="t" r="r" b="b"/>
              <a:pathLst>
                <a:path w="2402205" h="1270000">
                  <a:moveTo>
                    <a:pt x="2402103" y="0"/>
                  </a:moveTo>
                  <a:lnTo>
                    <a:pt x="0" y="0"/>
                  </a:lnTo>
                  <a:lnTo>
                    <a:pt x="0" y="1270000"/>
                  </a:lnTo>
                  <a:lnTo>
                    <a:pt x="2402103" y="1270000"/>
                  </a:lnTo>
                  <a:lnTo>
                    <a:pt x="2402103" y="0"/>
                  </a:lnTo>
                  <a:close/>
                </a:path>
              </a:pathLst>
            </a:custGeom>
            <a:solidFill>
              <a:srgbClr val="009CFD">
                <a:alpha val="50000"/>
              </a:srgbClr>
            </a:solidFill>
          </p:spPr>
          <p:txBody>
            <a:bodyPr wrap="square" lIns="0" tIns="0" rIns="0" bIns="0" rtlCol="0"/>
            <a:lstStyle/>
            <a:p>
              <a:endParaRPr sz="1080"/>
            </a:p>
          </p:txBody>
        </p:sp>
      </p:grpSp>
      <p:sp>
        <p:nvSpPr>
          <p:cNvPr id="19" name="object 19"/>
          <p:cNvSpPr txBox="1"/>
          <p:nvPr/>
        </p:nvSpPr>
        <p:spPr>
          <a:xfrm>
            <a:off x="9813417" y="1914867"/>
            <a:ext cx="1441323" cy="531299"/>
          </a:xfrm>
          <a:prstGeom prst="rect">
            <a:avLst/>
          </a:prstGeom>
        </p:spPr>
        <p:txBody>
          <a:bodyPr vert="horz" wrap="square" lIns="0" tIns="381" rIns="0" bIns="0" rtlCol="0">
            <a:spAutoFit/>
          </a:bodyPr>
          <a:lstStyle/>
          <a:p>
            <a:pPr>
              <a:spcBef>
                <a:spcPts val="3"/>
              </a:spcBef>
            </a:pPr>
            <a:endParaRPr sz="1650">
              <a:latin typeface="Times New Roman"/>
              <a:cs typeface="Times New Roman"/>
            </a:endParaRPr>
          </a:p>
          <a:p>
            <a:pPr marL="436626"/>
            <a:r>
              <a:rPr b="1" spc="-3" dirty="0">
                <a:solidFill>
                  <a:srgbClr val="FFFFFF"/>
                </a:solidFill>
                <a:latin typeface="Arial"/>
                <a:cs typeface="Arial"/>
              </a:rPr>
              <a:t>Libro</a:t>
            </a:r>
            <a:endParaRPr>
              <a:latin typeface="Arial"/>
              <a:cs typeface="Arial"/>
            </a:endParaRPr>
          </a:p>
        </p:txBody>
      </p:sp>
      <p:sp>
        <p:nvSpPr>
          <p:cNvPr id="20" name="object 20"/>
          <p:cNvSpPr/>
          <p:nvPr/>
        </p:nvSpPr>
        <p:spPr>
          <a:xfrm>
            <a:off x="8106140" y="2295867"/>
            <a:ext cx="1707642" cy="0"/>
          </a:xfrm>
          <a:custGeom>
            <a:avLst/>
            <a:gdLst/>
            <a:ahLst/>
            <a:cxnLst/>
            <a:rect l="l" t="t" r="r" b="b"/>
            <a:pathLst>
              <a:path w="2846069">
                <a:moveTo>
                  <a:pt x="0" y="0"/>
                </a:moveTo>
                <a:lnTo>
                  <a:pt x="0" y="0"/>
                </a:lnTo>
                <a:lnTo>
                  <a:pt x="2794652" y="0"/>
                </a:lnTo>
                <a:lnTo>
                  <a:pt x="2845464" y="0"/>
                </a:lnTo>
              </a:path>
            </a:pathLst>
          </a:custGeom>
          <a:ln w="12700">
            <a:solidFill>
              <a:srgbClr val="000000"/>
            </a:solidFill>
          </a:ln>
        </p:spPr>
        <p:txBody>
          <a:bodyPr wrap="square" lIns="0" tIns="0" rIns="0" bIns="0" rtlCol="0"/>
          <a:lstStyle/>
          <a:p>
            <a:endParaRPr sz="1080"/>
          </a:p>
        </p:txBody>
      </p:sp>
      <p:sp>
        <p:nvSpPr>
          <p:cNvPr id="21" name="object 21"/>
          <p:cNvSpPr txBox="1"/>
          <p:nvPr/>
        </p:nvSpPr>
        <p:spPr>
          <a:xfrm>
            <a:off x="8718445" y="1844040"/>
            <a:ext cx="489585" cy="377026"/>
          </a:xfrm>
          <a:prstGeom prst="rect">
            <a:avLst/>
          </a:prstGeom>
        </p:spPr>
        <p:txBody>
          <a:bodyPr vert="horz" wrap="square" lIns="0" tIns="7620" rIns="0" bIns="0" rtlCol="0">
            <a:spAutoFit/>
          </a:bodyPr>
          <a:lstStyle/>
          <a:p>
            <a:pPr marL="7620">
              <a:spcBef>
                <a:spcPts val="60"/>
              </a:spcBef>
            </a:pPr>
            <a:r>
              <a:rPr sz="2400" spc="-3" dirty="0">
                <a:latin typeface="Arial MT"/>
                <a:cs typeface="Arial MT"/>
              </a:rPr>
              <a:t>1:N</a:t>
            </a:r>
            <a:endParaRPr sz="2400">
              <a:latin typeface="Arial MT"/>
              <a:cs typeface="Arial MT"/>
            </a:endParaRPr>
          </a:p>
        </p:txBody>
      </p:sp>
      <p:sp>
        <p:nvSpPr>
          <p:cNvPr id="22" name="object 22"/>
          <p:cNvSpPr txBox="1"/>
          <p:nvPr/>
        </p:nvSpPr>
        <p:spPr>
          <a:xfrm>
            <a:off x="914400" y="1066800"/>
            <a:ext cx="5396643" cy="3783728"/>
          </a:xfrm>
          <a:prstGeom prst="rect">
            <a:avLst/>
          </a:prstGeom>
        </p:spPr>
        <p:txBody>
          <a:bodyPr vert="horz" wrap="square" lIns="0" tIns="120015" rIns="0" bIns="0" rtlCol="0">
            <a:spAutoFit/>
          </a:bodyPr>
          <a:lstStyle/>
          <a:p>
            <a:pPr marL="7239">
              <a:spcBef>
                <a:spcPts val="600"/>
              </a:spcBef>
              <a:buClr>
                <a:srgbClr val="1C355E"/>
              </a:buClr>
              <a:tabLst>
                <a:tab pos="230124" algn="l"/>
                <a:tab pos="230505" algn="l"/>
              </a:tabLst>
            </a:pPr>
            <a:r>
              <a:rPr lang="ca-ES" sz="2400" b="1" dirty="0">
                <a:latin typeface="Arial" panose="020B0604020202020204" pitchFamily="34" charset="0"/>
                <a:cs typeface="Arial" panose="020B0604020202020204" pitchFamily="34" charset="0"/>
              </a:rPr>
              <a:t>Relacions</a:t>
            </a:r>
            <a:r>
              <a:rPr lang="ca-ES" sz="2400" b="1" spc="-84" dirty="0" smtClean="0">
                <a:solidFill>
                  <a:srgbClr val="000000"/>
                </a:solidFill>
                <a:latin typeface="Arial" panose="020B0604020202020204" pitchFamily="34" charset="0"/>
                <a:cs typeface="Arial" panose="020B0604020202020204" pitchFamily="34" charset="0"/>
              </a:rPr>
              <a:t> </a:t>
            </a:r>
            <a:r>
              <a:rPr lang="ca-ES" sz="2400" b="1" spc="72" dirty="0" smtClean="0">
                <a:solidFill>
                  <a:srgbClr val="000000"/>
                </a:solidFill>
                <a:latin typeface="Arial" panose="020B0604020202020204" pitchFamily="34" charset="0"/>
                <a:cs typeface="Arial" panose="020B0604020202020204" pitchFamily="34" charset="0"/>
              </a:rPr>
              <a:t>1 : N</a:t>
            </a:r>
            <a:r>
              <a:rPr lang="ca-ES" sz="2400" b="1" spc="-84" dirty="0" smtClean="0">
                <a:solidFill>
                  <a:srgbClr val="000000"/>
                </a:solidFill>
                <a:latin typeface="Arial" panose="020B0604020202020204" pitchFamily="34" charset="0"/>
                <a:cs typeface="Arial" panose="020B0604020202020204" pitchFamily="34" charset="0"/>
              </a:rPr>
              <a:t>  (</a:t>
            </a:r>
            <a:r>
              <a:rPr lang="ca-ES" sz="2400" b="1" spc="147" dirty="0" smtClean="0">
                <a:solidFill>
                  <a:srgbClr val="000000"/>
                </a:solidFill>
                <a:latin typeface="Arial" panose="020B0604020202020204" pitchFamily="34" charset="0"/>
                <a:cs typeface="Arial" panose="020B0604020202020204" pitchFamily="34" charset="0"/>
              </a:rPr>
              <a:t>1</a:t>
            </a:r>
            <a:r>
              <a:rPr lang="ca-ES" sz="2400" b="1" spc="-84" dirty="0" smtClean="0">
                <a:solidFill>
                  <a:srgbClr val="000000"/>
                </a:solidFill>
                <a:latin typeface="Arial" panose="020B0604020202020204" pitchFamily="34" charset="0"/>
                <a:cs typeface="Arial" panose="020B0604020202020204" pitchFamily="34" charset="0"/>
              </a:rPr>
              <a:t> </a:t>
            </a:r>
            <a:r>
              <a:rPr lang="ca-ES" sz="2400" b="1" spc="-48" dirty="0" smtClean="0">
                <a:solidFill>
                  <a:srgbClr val="000000"/>
                </a:solidFill>
                <a:latin typeface="Arial" panose="020B0604020202020204" pitchFamily="34" charset="0"/>
                <a:cs typeface="Arial" panose="020B0604020202020204" pitchFamily="34" charset="0"/>
              </a:rPr>
              <a:t>a</a:t>
            </a:r>
            <a:r>
              <a:rPr lang="ca-ES" sz="2400" b="1" spc="-81" dirty="0" smtClean="0">
                <a:solidFill>
                  <a:srgbClr val="000000"/>
                </a:solidFill>
                <a:latin typeface="Arial" panose="020B0604020202020204" pitchFamily="34" charset="0"/>
                <a:cs typeface="Arial" panose="020B0604020202020204" pitchFamily="34" charset="0"/>
              </a:rPr>
              <a:t> </a:t>
            </a:r>
            <a:r>
              <a:rPr lang="ca-ES" sz="2400" b="1" spc="-108" dirty="0" smtClean="0">
                <a:solidFill>
                  <a:srgbClr val="000000"/>
                </a:solidFill>
                <a:latin typeface="Arial" panose="020B0604020202020204" pitchFamily="34" charset="0"/>
                <a:cs typeface="Arial" panose="020B0604020202020204" pitchFamily="34" charset="0"/>
              </a:rPr>
              <a:t>molts)</a:t>
            </a:r>
            <a:endParaRPr lang="ca-ES" sz="2400" b="1" spc="-9" dirty="0" smtClean="0">
              <a:latin typeface="Arial" panose="020B0604020202020204" pitchFamily="34" charset="0"/>
              <a:cs typeface="Arial" panose="020B0604020202020204" pitchFamily="34" charset="0"/>
            </a:endParaRPr>
          </a:p>
          <a:p>
            <a:pPr marL="230124" indent="-222885">
              <a:spcBef>
                <a:spcPts val="600"/>
              </a:spcBef>
              <a:buClr>
                <a:srgbClr val="1C355E"/>
              </a:buClr>
              <a:buFont typeface="Times New Roman"/>
              <a:buChar char="•"/>
              <a:tabLst>
                <a:tab pos="230124" algn="l"/>
                <a:tab pos="230505" algn="l"/>
              </a:tabLst>
            </a:pPr>
            <a:r>
              <a:rPr lang="ca-ES" sz="2400" spc="-9" dirty="0" smtClean="0">
                <a:latin typeface="Arial" panose="020B0604020202020204" pitchFamily="34" charset="0"/>
                <a:cs typeface="Arial" panose="020B0604020202020204" pitchFamily="34" charset="0"/>
              </a:rPr>
              <a:t>Referencia</a:t>
            </a:r>
            <a:r>
              <a:rPr lang="ca-ES" sz="2400" spc="-39"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de</a:t>
            </a:r>
            <a:r>
              <a:rPr lang="ca-ES" sz="2400" spc="-36" dirty="0" smtClean="0">
                <a:latin typeface="Arial" panose="020B0604020202020204" pitchFamily="34" charset="0"/>
                <a:cs typeface="Arial" panose="020B0604020202020204" pitchFamily="34" charset="0"/>
              </a:rPr>
              <a:t> </a:t>
            </a:r>
            <a:r>
              <a:rPr lang="ca-ES" sz="2400" spc="75" dirty="0" smtClean="0">
                <a:latin typeface="Arial" panose="020B0604020202020204" pitchFamily="34" charset="0"/>
                <a:cs typeface="Arial" panose="020B0604020202020204" pitchFamily="34" charset="0"/>
              </a:rPr>
              <a:t>N</a:t>
            </a:r>
            <a:r>
              <a:rPr lang="ca-ES" sz="2400" spc="-36"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a</a:t>
            </a:r>
            <a:r>
              <a:rPr lang="ca-ES" sz="2400" spc="-36"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1</a:t>
            </a:r>
            <a:endParaRPr lang="ca-ES" sz="2400" dirty="0" smtClean="0">
              <a:latin typeface="Arial" panose="020B0604020202020204" pitchFamily="34" charset="0"/>
              <a:cs typeface="Arial" panose="020B0604020202020204" pitchFamily="34" charset="0"/>
            </a:endParaRPr>
          </a:p>
          <a:p>
            <a:pPr marL="466344" lvl="1" indent="-184785">
              <a:spcBef>
                <a:spcPts val="600"/>
              </a:spcBef>
              <a:buClr>
                <a:srgbClr val="1C355E"/>
              </a:buClr>
              <a:buFont typeface="Times New Roman"/>
              <a:buChar char="•"/>
              <a:tabLst>
                <a:tab pos="466344" algn="l"/>
                <a:tab pos="466725" algn="l"/>
              </a:tabLst>
            </a:pPr>
            <a:r>
              <a:rPr lang="ca-ES" sz="2400" spc="36" baseline="1068" dirty="0" smtClean="0">
                <a:latin typeface="Arial" panose="020B0604020202020204" pitchFamily="34" charset="0"/>
                <a:cs typeface="Arial" panose="020B0604020202020204" pitchFamily="34" charset="0"/>
              </a:rPr>
              <a:t>Igual</a:t>
            </a:r>
            <a:r>
              <a:rPr lang="ca-ES" sz="2400" spc="-53" baseline="1068" dirty="0" smtClean="0">
                <a:latin typeface="Arial" panose="020B0604020202020204" pitchFamily="34" charset="0"/>
                <a:cs typeface="Arial" panose="020B0604020202020204" pitchFamily="34" charset="0"/>
              </a:rPr>
              <a:t> </a:t>
            </a:r>
            <a:r>
              <a:rPr lang="ca-ES" sz="2400" spc="90" baseline="1068" dirty="0" smtClean="0">
                <a:latin typeface="Arial" panose="020B0604020202020204" pitchFamily="34" charset="0"/>
                <a:cs typeface="Arial" panose="020B0604020202020204" pitchFamily="34" charset="0"/>
              </a:rPr>
              <a:t>que</a:t>
            </a:r>
            <a:r>
              <a:rPr lang="ca-ES" sz="2400" spc="-49" baseline="1068" dirty="0" smtClean="0">
                <a:latin typeface="Arial" panose="020B0604020202020204" pitchFamily="34" charset="0"/>
                <a:cs typeface="Arial" panose="020B0604020202020204" pitchFamily="34" charset="0"/>
              </a:rPr>
              <a:t> </a:t>
            </a:r>
            <a:r>
              <a:rPr lang="ca-ES" sz="2400" baseline="1068" dirty="0" smtClean="0">
                <a:latin typeface="Arial" panose="020B0604020202020204" pitchFamily="34" charset="0"/>
                <a:cs typeface="Arial" panose="020B0604020202020204" pitchFamily="34" charset="0"/>
              </a:rPr>
              <a:t>clau</a:t>
            </a:r>
            <a:r>
              <a:rPr lang="ca-ES" sz="2400" spc="-53" baseline="1068" dirty="0" smtClean="0">
                <a:latin typeface="Arial" panose="020B0604020202020204" pitchFamily="34" charset="0"/>
                <a:cs typeface="Arial" panose="020B0604020202020204" pitchFamily="34" charset="0"/>
              </a:rPr>
              <a:t> </a:t>
            </a:r>
            <a:r>
              <a:rPr lang="ca-ES" sz="2400" spc="9" baseline="1068" dirty="0" smtClean="0">
                <a:latin typeface="Arial" panose="020B0604020202020204" pitchFamily="34" charset="0"/>
                <a:cs typeface="Arial" panose="020B0604020202020204" pitchFamily="34" charset="0"/>
              </a:rPr>
              <a:t>aliena</a:t>
            </a:r>
            <a:endParaRPr lang="ca-ES" sz="2400" baseline="1068" dirty="0" smtClean="0">
              <a:latin typeface="Arial" panose="020B0604020202020204" pitchFamily="34" charset="0"/>
              <a:cs typeface="Arial" panose="020B0604020202020204" pitchFamily="34" charset="0"/>
            </a:endParaRPr>
          </a:p>
          <a:p>
            <a:pPr marL="230124" indent="-222885">
              <a:spcBef>
                <a:spcPts val="600"/>
              </a:spcBef>
              <a:buClr>
                <a:srgbClr val="1C355E"/>
              </a:buClr>
              <a:buFont typeface="Times New Roman"/>
              <a:buChar char="•"/>
              <a:tabLst>
                <a:tab pos="230124" algn="l"/>
                <a:tab pos="230505" algn="l"/>
              </a:tabLst>
            </a:pPr>
            <a:r>
              <a:rPr lang="ca-ES" sz="2400" dirty="0" smtClean="0">
                <a:latin typeface="Arial" panose="020B0604020202020204" pitchFamily="34" charset="0"/>
                <a:cs typeface="Arial" panose="020B0604020202020204" pitchFamily="34" charset="0"/>
              </a:rPr>
              <a:t>Restricció</a:t>
            </a:r>
            <a:r>
              <a:rPr lang="ca-ES" sz="2400" spc="-42" dirty="0" smtClean="0">
                <a:latin typeface="Arial" panose="020B0604020202020204" pitchFamily="34" charset="0"/>
                <a:cs typeface="Arial" panose="020B0604020202020204" pitchFamily="34" charset="0"/>
              </a:rPr>
              <a:t> </a:t>
            </a:r>
            <a:r>
              <a:rPr lang="ca-ES" sz="2400" spc="30" dirty="0" smtClean="0">
                <a:latin typeface="Arial" panose="020B0604020202020204" pitchFamily="34" charset="0"/>
                <a:cs typeface="Arial" panose="020B0604020202020204" pitchFamily="34" charset="0"/>
              </a:rPr>
              <a:t>16MB</a:t>
            </a:r>
            <a:r>
              <a:rPr lang="ca-ES" sz="2400" spc="-39" dirty="0" smtClean="0">
                <a:latin typeface="Arial" panose="020B0604020202020204" pitchFamily="34" charset="0"/>
                <a:cs typeface="Arial" panose="020B0604020202020204" pitchFamily="34" charset="0"/>
              </a:rPr>
              <a:t> </a:t>
            </a:r>
            <a:r>
              <a:rPr lang="ca-ES" sz="2400" spc="-9" dirty="0" smtClean="0">
                <a:latin typeface="Arial" panose="020B0604020202020204" pitchFamily="34" charset="0"/>
                <a:cs typeface="Arial" panose="020B0604020202020204" pitchFamily="34" charset="0"/>
              </a:rPr>
              <a:t>BSON</a:t>
            </a:r>
            <a:endParaRPr lang="ca-ES" sz="2400" dirty="0" smtClean="0">
              <a:latin typeface="Arial" panose="020B0604020202020204" pitchFamily="34" charset="0"/>
              <a:cs typeface="Arial" panose="020B0604020202020204" pitchFamily="34" charset="0"/>
            </a:endParaRPr>
          </a:p>
          <a:p>
            <a:pPr marL="230124" marR="3048" indent="-222885">
              <a:spcBef>
                <a:spcPts val="600"/>
              </a:spcBef>
              <a:buClr>
                <a:srgbClr val="1C355E"/>
              </a:buClr>
              <a:buFont typeface="Times New Roman"/>
              <a:buChar char="•"/>
              <a:tabLst>
                <a:tab pos="230124" algn="l"/>
                <a:tab pos="230505" algn="l"/>
              </a:tabLst>
            </a:pPr>
            <a:r>
              <a:rPr lang="ca-ES" sz="2400" spc="-81" dirty="0" smtClean="0">
                <a:latin typeface="Arial" panose="020B0604020202020204" pitchFamily="34" charset="0"/>
                <a:cs typeface="Arial" panose="020B0604020202020204" pitchFamily="34" charset="0"/>
              </a:rPr>
              <a:t>Es</a:t>
            </a:r>
            <a:r>
              <a:rPr lang="ca-ES" sz="2400" spc="-30" dirty="0" smtClean="0">
                <a:latin typeface="Arial" panose="020B0604020202020204" pitchFamily="34" charset="0"/>
                <a:cs typeface="Arial" panose="020B0604020202020204" pitchFamily="34" charset="0"/>
              </a:rPr>
              <a:t> </a:t>
            </a:r>
            <a:r>
              <a:rPr lang="ca-ES" sz="2400" spc="72" dirty="0" smtClean="0">
                <a:latin typeface="Arial" panose="020B0604020202020204" pitchFamily="34" charset="0"/>
                <a:cs typeface="Arial" panose="020B0604020202020204" pitchFamily="34" charset="0"/>
              </a:rPr>
              <a:t>poden</a:t>
            </a:r>
            <a:r>
              <a:rPr lang="ca-ES" sz="2400" spc="-30" dirty="0" smtClean="0">
                <a:latin typeface="Arial" panose="020B0604020202020204" pitchFamily="34" charset="0"/>
                <a:cs typeface="Arial" panose="020B0604020202020204" pitchFamily="34" charset="0"/>
              </a:rPr>
              <a:t> fer servir </a:t>
            </a:r>
            <a:r>
              <a:rPr lang="ca-ES" sz="2400" spc="45" dirty="0" smtClean="0">
                <a:latin typeface="Arial" panose="020B0604020202020204" pitchFamily="34" charset="0"/>
                <a:cs typeface="Arial" panose="020B0604020202020204" pitchFamily="34" charset="0"/>
              </a:rPr>
              <a:t>documents  </a:t>
            </a:r>
            <a:r>
              <a:rPr lang="ca-ES" sz="2400" spc="68" dirty="0" smtClean="0">
                <a:latin typeface="Arial" panose="020B0604020202020204" pitchFamily="34" charset="0"/>
                <a:cs typeface="Arial" panose="020B0604020202020204" pitchFamily="34" charset="0"/>
              </a:rPr>
              <a:t>embeguts amb </a:t>
            </a:r>
            <a:r>
              <a:rPr lang="ca-ES" sz="2400" spc="39" dirty="0" smtClean="0">
                <a:latin typeface="Arial" panose="020B0604020202020204" pitchFamily="34" charset="0"/>
                <a:cs typeface="Arial" panose="020B0604020202020204" pitchFamily="34" charset="0"/>
              </a:rPr>
              <a:t>redundància </a:t>
            </a:r>
            <a:r>
              <a:rPr lang="ca-ES" sz="2400" spc="87" dirty="0" smtClean="0">
                <a:latin typeface="Arial" panose="020B0604020202020204" pitchFamily="34" charset="0"/>
                <a:cs typeface="Arial" panose="020B0604020202020204" pitchFamily="34" charset="0"/>
              </a:rPr>
              <a:t>de </a:t>
            </a:r>
            <a:r>
              <a:rPr lang="ca-ES" sz="2400" spc="-471" dirty="0" smtClean="0">
                <a:latin typeface="Arial" panose="020B0604020202020204" pitchFamily="34" charset="0"/>
                <a:cs typeface="Arial" panose="020B0604020202020204" pitchFamily="34" charset="0"/>
              </a:rPr>
              <a:t> </a:t>
            </a:r>
            <a:r>
              <a:rPr lang="ca-ES" sz="2400" spc="30" dirty="0" smtClean="0">
                <a:latin typeface="Arial" panose="020B0604020202020204" pitchFamily="34" charset="0"/>
                <a:cs typeface="Arial" panose="020B0604020202020204" pitchFamily="34" charset="0"/>
              </a:rPr>
              <a:t>dades</a:t>
            </a:r>
            <a:endParaRPr lang="ca-ES" sz="2400" dirty="0" smtClean="0">
              <a:latin typeface="Arial" panose="020B0604020202020204" pitchFamily="34" charset="0"/>
              <a:cs typeface="Arial" panose="020B0604020202020204" pitchFamily="34" charset="0"/>
            </a:endParaRPr>
          </a:p>
          <a:p>
            <a:pPr marL="466344" lvl="1" indent="-184785">
              <a:spcBef>
                <a:spcPts val="600"/>
              </a:spcBef>
              <a:buClr>
                <a:srgbClr val="1C355E"/>
              </a:buClr>
              <a:buFont typeface="Times New Roman"/>
              <a:buChar char="•"/>
              <a:tabLst>
                <a:tab pos="466344" algn="l"/>
                <a:tab pos="466725" algn="l"/>
              </a:tabLst>
            </a:pPr>
            <a:r>
              <a:rPr lang="ca-ES" sz="2400" spc="12" dirty="0" smtClean="0">
                <a:latin typeface="Arial" panose="020B0604020202020204" pitchFamily="34" charset="0"/>
                <a:cs typeface="Arial" panose="020B0604020202020204" pitchFamily="34" charset="0"/>
              </a:rPr>
              <a:t>Productes</a:t>
            </a:r>
            <a:r>
              <a:rPr lang="ca-ES" sz="2400" spc="-36" dirty="0" smtClean="0">
                <a:latin typeface="Arial" panose="020B0604020202020204" pitchFamily="34" charset="0"/>
                <a:cs typeface="Arial" panose="020B0604020202020204" pitchFamily="34" charset="0"/>
              </a:rPr>
              <a:t> </a:t>
            </a:r>
            <a:r>
              <a:rPr lang="ca-ES" sz="2400" spc="24" dirty="0" smtClean="0">
                <a:latin typeface="Arial" panose="020B0604020202020204" pitchFamily="34" charset="0"/>
                <a:cs typeface="Arial" panose="020B0604020202020204" pitchFamily="34" charset="0"/>
              </a:rPr>
              <a:t>(</a:t>
            </a:r>
            <a:r>
              <a:rPr lang="ca-ES" sz="2400" spc="24" dirty="0" err="1" smtClean="0">
                <a:latin typeface="Arial" panose="020B0604020202020204" pitchFamily="34" charset="0"/>
                <a:cs typeface="Arial" panose="020B0604020202020204" pitchFamily="34" charset="0"/>
              </a:rPr>
              <a:t>pvp</a:t>
            </a:r>
            <a:r>
              <a:rPr lang="ca-ES" sz="2400" spc="24" dirty="0" smtClean="0">
                <a:latin typeface="Arial" panose="020B0604020202020204" pitchFamily="34" charset="0"/>
                <a:cs typeface="Arial" panose="020B0604020202020204" pitchFamily="34" charset="0"/>
              </a:rPr>
              <a:t>)</a:t>
            </a:r>
            <a:r>
              <a:rPr lang="ca-ES" sz="2400" spc="-36" dirty="0" smtClean="0">
                <a:latin typeface="Arial" panose="020B0604020202020204" pitchFamily="34" charset="0"/>
                <a:cs typeface="Arial" panose="020B0604020202020204" pitchFamily="34" charset="0"/>
              </a:rPr>
              <a:t> </a:t>
            </a:r>
            <a:r>
              <a:rPr lang="ca-ES" sz="2400" spc="75" dirty="0" smtClean="0">
                <a:latin typeface="Arial" panose="020B0604020202020204" pitchFamily="34" charset="0"/>
                <a:cs typeface="Arial" panose="020B0604020202020204" pitchFamily="34" charset="0"/>
              </a:rPr>
              <a:t>d’</a:t>
            </a:r>
            <a:r>
              <a:rPr lang="ca-ES" sz="2400" spc="36" dirty="0" smtClean="0">
                <a:latin typeface="Arial" panose="020B0604020202020204" pitchFamily="34" charset="0"/>
                <a:cs typeface="Arial" panose="020B0604020202020204" pitchFamily="34" charset="0"/>
              </a:rPr>
              <a:t>una comanda</a:t>
            </a:r>
            <a:endParaRPr lang="ca-ES" sz="2400" spc="24" dirty="0" smtClean="0">
              <a:latin typeface="Arial" panose="020B0604020202020204" pitchFamily="34" charset="0"/>
              <a:cs typeface="Arial" panose="020B0604020202020204" pitchFamily="34" charset="0"/>
            </a:endParaRPr>
          </a:p>
          <a:p>
            <a:pPr marL="466344" lvl="1" indent="-184785">
              <a:spcBef>
                <a:spcPts val="600"/>
              </a:spcBef>
              <a:buClr>
                <a:srgbClr val="1C355E"/>
              </a:buClr>
              <a:buFont typeface="Times New Roman"/>
              <a:buChar char="•"/>
              <a:tabLst>
                <a:tab pos="466344" algn="l"/>
                <a:tab pos="466725" algn="l"/>
              </a:tabLst>
            </a:pPr>
            <a:r>
              <a:rPr lang="ca-ES" sz="2400" spc="24" dirty="0" smtClean="0">
                <a:latin typeface="Arial" panose="020B0604020202020204" pitchFamily="34" charset="0"/>
                <a:cs typeface="Arial" panose="020B0604020202020204" pitchFamily="34" charset="0"/>
              </a:rPr>
              <a:t>Adreça d’enviament d’un client</a:t>
            </a:r>
            <a:endParaRPr lang="ca-ES" sz="2400" baseline="1068" dirty="0">
              <a:latin typeface="Arial" panose="020B0604020202020204" pitchFamily="34" charset="0"/>
              <a:cs typeface="Arial" panose="020B0604020202020204" pitchFamily="34" charset="0"/>
            </a:endParaRPr>
          </a:p>
        </p:txBody>
      </p:sp>
      <p:sp>
        <p:nvSpPr>
          <p:cNvPr id="23" name="object 23"/>
          <p:cNvSpPr/>
          <p:nvPr/>
        </p:nvSpPr>
        <p:spPr>
          <a:xfrm>
            <a:off x="6204204" y="3268172"/>
            <a:ext cx="5759196" cy="3059049"/>
          </a:xfrm>
          <a:custGeom>
            <a:avLst/>
            <a:gdLst/>
            <a:ahLst/>
            <a:cxnLst/>
            <a:rect l="l" t="t" r="r" b="b"/>
            <a:pathLst>
              <a:path w="9598660" h="5098415">
                <a:moveTo>
                  <a:pt x="0" y="0"/>
                </a:moveTo>
                <a:lnTo>
                  <a:pt x="9598136" y="0"/>
                </a:lnTo>
                <a:lnTo>
                  <a:pt x="9598136" y="5098256"/>
                </a:lnTo>
                <a:lnTo>
                  <a:pt x="0" y="5098256"/>
                </a:lnTo>
                <a:lnTo>
                  <a:pt x="0" y="0"/>
                </a:lnTo>
                <a:close/>
              </a:path>
            </a:pathLst>
          </a:custGeom>
          <a:ln w="12700">
            <a:solidFill>
              <a:srgbClr val="000000"/>
            </a:solidFill>
          </a:ln>
        </p:spPr>
        <p:txBody>
          <a:bodyPr wrap="square" lIns="0" tIns="0" rIns="0" bIns="0" rtlCol="0"/>
          <a:lstStyle/>
          <a:p>
            <a:endParaRPr sz="1080"/>
          </a:p>
        </p:txBody>
      </p:sp>
      <p:sp>
        <p:nvSpPr>
          <p:cNvPr id="24" name="object 24"/>
          <p:cNvSpPr txBox="1"/>
          <p:nvPr/>
        </p:nvSpPr>
        <p:spPr>
          <a:xfrm>
            <a:off x="6241706" y="3291840"/>
            <a:ext cx="113157" cy="220060"/>
          </a:xfrm>
          <a:prstGeom prst="rect">
            <a:avLst/>
          </a:prstGeom>
        </p:spPr>
        <p:txBody>
          <a:bodyPr vert="horz" wrap="square" lIns="0" tIns="7620" rIns="0" bIns="0" rtlCol="0">
            <a:spAutoFit/>
          </a:bodyPr>
          <a:lstStyle/>
          <a:p>
            <a:pPr>
              <a:spcBef>
                <a:spcPts val="60"/>
              </a:spcBef>
            </a:pPr>
            <a:r>
              <a:rPr sz="1380" dirty="0">
                <a:solidFill>
                  <a:srgbClr val="232323"/>
                </a:solidFill>
                <a:latin typeface="Courier New"/>
                <a:cs typeface="Courier New"/>
              </a:rPr>
              <a:t>{</a:t>
            </a:r>
            <a:endParaRPr sz="1380">
              <a:latin typeface="Courier New"/>
              <a:cs typeface="Courier New"/>
            </a:endParaRPr>
          </a:p>
        </p:txBody>
      </p:sp>
      <p:sp>
        <p:nvSpPr>
          <p:cNvPr id="25" name="object 25"/>
          <p:cNvSpPr txBox="1"/>
          <p:nvPr/>
        </p:nvSpPr>
        <p:spPr>
          <a:xfrm>
            <a:off x="6452053" y="3505200"/>
            <a:ext cx="1059561" cy="220060"/>
          </a:xfrm>
          <a:prstGeom prst="rect">
            <a:avLst/>
          </a:prstGeom>
        </p:spPr>
        <p:txBody>
          <a:bodyPr vert="horz" wrap="square" lIns="0" tIns="7620" rIns="0" bIns="0" rtlCol="0">
            <a:spAutoFit/>
          </a:bodyPr>
          <a:lstStyle/>
          <a:p>
            <a:pPr>
              <a:spcBef>
                <a:spcPts val="60"/>
              </a:spcBef>
              <a:tabLst>
                <a:tab pos="525780" algn="l"/>
              </a:tabLst>
            </a:pPr>
            <a:r>
              <a:rPr sz="1380" dirty="0">
                <a:solidFill>
                  <a:srgbClr val="232323"/>
                </a:solidFill>
                <a:latin typeface="Courier New"/>
                <a:cs typeface="Courier New"/>
              </a:rPr>
              <a:t>_id</a:t>
            </a:r>
            <a:r>
              <a:rPr sz="1380" dirty="0">
                <a:solidFill>
                  <a:srgbClr val="666666"/>
                </a:solidFill>
                <a:latin typeface="Courier New"/>
                <a:cs typeface="Courier New"/>
              </a:rPr>
              <a:t>:	1234</a:t>
            </a:r>
            <a:r>
              <a:rPr sz="1380" dirty="0">
                <a:solidFill>
                  <a:srgbClr val="232323"/>
                </a:solidFill>
                <a:latin typeface="Courier New"/>
                <a:cs typeface="Courier New"/>
              </a:rPr>
              <a:t>,</a:t>
            </a:r>
            <a:endParaRPr sz="1380">
              <a:latin typeface="Courier New"/>
              <a:cs typeface="Courier New"/>
            </a:endParaRPr>
          </a:p>
        </p:txBody>
      </p:sp>
      <p:sp>
        <p:nvSpPr>
          <p:cNvPr id="26" name="object 26"/>
          <p:cNvSpPr txBox="1"/>
          <p:nvPr/>
        </p:nvSpPr>
        <p:spPr>
          <a:xfrm>
            <a:off x="8345018" y="3718560"/>
            <a:ext cx="2952750" cy="433580"/>
          </a:xfrm>
          <a:prstGeom prst="rect">
            <a:avLst/>
          </a:prstGeom>
        </p:spPr>
        <p:txBody>
          <a:bodyPr vert="horz" wrap="square" lIns="0" tIns="4572" rIns="0" bIns="0" rtlCol="0">
            <a:spAutoFit/>
          </a:bodyPr>
          <a:lstStyle/>
          <a:p>
            <a:pPr marL="105156" marR="3048" indent="-105537">
              <a:lnSpc>
                <a:spcPct val="101400"/>
              </a:lnSpc>
              <a:spcBef>
                <a:spcPts val="36"/>
              </a:spcBef>
              <a:tabLst>
                <a:tab pos="1261872" algn="l"/>
              </a:tabLst>
            </a:pPr>
            <a:r>
              <a:rPr sz="1380" spc="-3" dirty="0">
                <a:solidFill>
                  <a:srgbClr val="BA2122"/>
                </a:solidFill>
                <a:latin typeface="Courier New"/>
                <a:cs typeface="Courier New"/>
              </a:rPr>
              <a:t>The Definitive </a:t>
            </a:r>
            <a:r>
              <a:rPr sz="1380" dirty="0">
                <a:solidFill>
                  <a:srgbClr val="BA2122"/>
                </a:solidFill>
                <a:latin typeface="Courier New"/>
                <a:cs typeface="Courier New"/>
              </a:rPr>
              <a:t>Guide"</a:t>
            </a:r>
            <a:r>
              <a:rPr sz="1380" dirty="0">
                <a:solidFill>
                  <a:srgbClr val="232323"/>
                </a:solidFill>
                <a:latin typeface="Courier New"/>
                <a:cs typeface="Courier New"/>
              </a:rPr>
              <a:t>, </a:t>
            </a:r>
            <a:r>
              <a:rPr sz="1380" spc="3" dirty="0">
                <a:solidFill>
                  <a:srgbClr val="232323"/>
                </a:solidFill>
                <a:latin typeface="Courier New"/>
                <a:cs typeface="Courier New"/>
              </a:rPr>
              <a:t> </a:t>
            </a:r>
            <a:r>
              <a:rPr sz="1380" dirty="0">
                <a:solidFill>
                  <a:srgbClr val="BA2122"/>
                </a:solidFill>
                <a:latin typeface="Courier New"/>
                <a:cs typeface="Courier New"/>
              </a:rPr>
              <a:t>Chodorow"</a:t>
            </a:r>
            <a:r>
              <a:rPr sz="1380" dirty="0">
                <a:solidFill>
                  <a:srgbClr val="232323"/>
                </a:solidFill>
                <a:latin typeface="Courier New"/>
                <a:cs typeface="Courier New"/>
              </a:rPr>
              <a:t>,	</a:t>
            </a:r>
            <a:r>
              <a:rPr sz="1380" spc="-3" dirty="0">
                <a:solidFill>
                  <a:srgbClr val="BA2122"/>
                </a:solidFill>
                <a:latin typeface="Courier New"/>
                <a:cs typeface="Courier New"/>
              </a:rPr>
              <a:t>"Mike</a:t>
            </a:r>
            <a:r>
              <a:rPr sz="1380" spc="-33" dirty="0">
                <a:solidFill>
                  <a:srgbClr val="BA2122"/>
                </a:solidFill>
                <a:latin typeface="Courier New"/>
                <a:cs typeface="Courier New"/>
              </a:rPr>
              <a:t> </a:t>
            </a:r>
            <a:r>
              <a:rPr sz="1380" dirty="0">
                <a:solidFill>
                  <a:srgbClr val="BA2122"/>
                </a:solidFill>
                <a:latin typeface="Courier New"/>
                <a:cs typeface="Courier New"/>
              </a:rPr>
              <a:t>Dirolf"</a:t>
            </a:r>
            <a:r>
              <a:rPr sz="1380" spc="-27" dirty="0">
                <a:solidFill>
                  <a:srgbClr val="BA2122"/>
                </a:solidFill>
                <a:latin typeface="Courier New"/>
                <a:cs typeface="Courier New"/>
              </a:rPr>
              <a:t> </a:t>
            </a:r>
            <a:r>
              <a:rPr sz="1380" dirty="0">
                <a:solidFill>
                  <a:srgbClr val="232323"/>
                </a:solidFill>
                <a:latin typeface="Courier New"/>
                <a:cs typeface="Courier New"/>
              </a:rPr>
              <a:t>],</a:t>
            </a:r>
            <a:endParaRPr sz="1380">
              <a:latin typeface="Courier New"/>
              <a:cs typeface="Courier New"/>
            </a:endParaRPr>
          </a:p>
        </p:txBody>
      </p:sp>
      <p:sp>
        <p:nvSpPr>
          <p:cNvPr id="27" name="object 27"/>
          <p:cNvSpPr txBox="1"/>
          <p:nvPr/>
        </p:nvSpPr>
        <p:spPr>
          <a:xfrm>
            <a:off x="6452053" y="3718560"/>
            <a:ext cx="1900809" cy="860428"/>
          </a:xfrm>
          <a:prstGeom prst="rect">
            <a:avLst/>
          </a:prstGeom>
        </p:spPr>
        <p:txBody>
          <a:bodyPr vert="horz" wrap="square" lIns="0" tIns="4572" rIns="0" bIns="0" rtlCol="0">
            <a:spAutoFit/>
          </a:bodyPr>
          <a:lstStyle/>
          <a:p>
            <a:pPr marR="3048">
              <a:lnSpc>
                <a:spcPct val="101400"/>
              </a:lnSpc>
              <a:spcBef>
                <a:spcPts val="36"/>
              </a:spcBef>
              <a:tabLst>
                <a:tab pos="736092" algn="l"/>
                <a:tab pos="841248" algn="l"/>
                <a:tab pos="946404" algn="l"/>
                <a:tab pos="1261872" algn="l"/>
              </a:tabLst>
            </a:pPr>
            <a:r>
              <a:rPr sz="1380" dirty="0">
                <a:solidFill>
                  <a:srgbClr val="232323"/>
                </a:solidFill>
                <a:latin typeface="Courier New"/>
                <a:cs typeface="Courier New"/>
              </a:rPr>
              <a:t>titulo</a:t>
            </a:r>
            <a:r>
              <a:rPr sz="1380" dirty="0">
                <a:solidFill>
                  <a:srgbClr val="666666"/>
                </a:solidFill>
                <a:latin typeface="Courier New"/>
                <a:cs typeface="Courier New"/>
              </a:rPr>
              <a:t>:	</a:t>
            </a:r>
            <a:r>
              <a:rPr sz="1380" spc="-3" dirty="0">
                <a:solidFill>
                  <a:srgbClr val="BA2122"/>
                </a:solidFill>
                <a:latin typeface="Courier New"/>
                <a:cs typeface="Courier New"/>
              </a:rPr>
              <a:t>"MongoDB: </a:t>
            </a:r>
            <a:r>
              <a:rPr sz="1380" spc="-822" dirty="0">
                <a:solidFill>
                  <a:srgbClr val="BA2122"/>
                </a:solidFill>
                <a:latin typeface="Courier New"/>
                <a:cs typeface="Courier New"/>
              </a:rPr>
              <a:t> </a:t>
            </a:r>
            <a:r>
              <a:rPr sz="1380" dirty="0">
                <a:solidFill>
                  <a:srgbClr val="232323"/>
                </a:solidFill>
                <a:latin typeface="Courier New"/>
                <a:cs typeface="Courier New"/>
              </a:rPr>
              <a:t>autor</a:t>
            </a:r>
            <a:r>
              <a:rPr sz="1380" dirty="0">
                <a:solidFill>
                  <a:srgbClr val="666666"/>
                </a:solidFill>
                <a:latin typeface="Courier New"/>
                <a:cs typeface="Courier New"/>
              </a:rPr>
              <a:t>:	</a:t>
            </a:r>
            <a:r>
              <a:rPr sz="1380" dirty="0">
                <a:solidFill>
                  <a:srgbClr val="232323"/>
                </a:solidFill>
                <a:latin typeface="Courier New"/>
                <a:cs typeface="Courier New"/>
              </a:rPr>
              <a:t>[	</a:t>
            </a:r>
            <a:r>
              <a:rPr sz="1380" spc="-3" dirty="0">
                <a:solidFill>
                  <a:srgbClr val="BA2122"/>
                </a:solidFill>
                <a:latin typeface="Courier New"/>
                <a:cs typeface="Courier New"/>
              </a:rPr>
              <a:t>"Kristina  </a:t>
            </a:r>
            <a:r>
              <a:rPr sz="1380" spc="-3" dirty="0">
                <a:solidFill>
                  <a:srgbClr val="232323"/>
                </a:solidFill>
                <a:latin typeface="Courier New"/>
                <a:cs typeface="Courier New"/>
              </a:rPr>
              <a:t>numPaginas</a:t>
            </a:r>
            <a:r>
              <a:rPr sz="1380" spc="-3" dirty="0">
                <a:solidFill>
                  <a:srgbClr val="666666"/>
                </a:solidFill>
                <a:latin typeface="Courier New"/>
                <a:cs typeface="Courier New"/>
              </a:rPr>
              <a:t>:	</a:t>
            </a:r>
            <a:r>
              <a:rPr sz="1380" dirty="0">
                <a:solidFill>
                  <a:srgbClr val="666666"/>
                </a:solidFill>
                <a:latin typeface="Courier New"/>
                <a:cs typeface="Courier New"/>
              </a:rPr>
              <a:t>216</a:t>
            </a:r>
            <a:r>
              <a:rPr sz="1380" dirty="0">
                <a:solidFill>
                  <a:srgbClr val="232323"/>
                </a:solidFill>
                <a:latin typeface="Courier New"/>
                <a:cs typeface="Courier New"/>
              </a:rPr>
              <a:t>,</a:t>
            </a:r>
            <a:endParaRPr sz="1380" dirty="0">
              <a:latin typeface="Courier New"/>
              <a:cs typeface="Courier New"/>
            </a:endParaRPr>
          </a:p>
          <a:p>
            <a:pPr>
              <a:spcBef>
                <a:spcPts val="24"/>
              </a:spcBef>
              <a:tabLst>
                <a:tab pos="1472184" algn="l"/>
              </a:tabLst>
            </a:pPr>
            <a:r>
              <a:rPr sz="1380" spc="-3" dirty="0">
                <a:solidFill>
                  <a:srgbClr val="232323"/>
                </a:solidFill>
                <a:latin typeface="Courier New"/>
                <a:cs typeface="Courier New"/>
              </a:rPr>
              <a:t>editorial_id</a:t>
            </a:r>
            <a:r>
              <a:rPr sz="1380" spc="-3" dirty="0">
                <a:solidFill>
                  <a:srgbClr val="666666"/>
                </a:solidFill>
                <a:latin typeface="Courier New"/>
                <a:cs typeface="Courier New"/>
              </a:rPr>
              <a:t>:	</a:t>
            </a:r>
            <a:r>
              <a:rPr sz="1380" dirty="0">
                <a:solidFill>
                  <a:srgbClr val="666666"/>
                </a:solidFill>
                <a:latin typeface="Courier New"/>
                <a:cs typeface="Courier New"/>
              </a:rPr>
              <a:t>1</a:t>
            </a:r>
            <a:r>
              <a:rPr sz="1380" dirty="0">
                <a:solidFill>
                  <a:srgbClr val="232323"/>
                </a:solidFill>
                <a:latin typeface="Courier New"/>
                <a:cs typeface="Courier New"/>
              </a:rPr>
              <a:t>,</a:t>
            </a:r>
            <a:endParaRPr sz="1380" dirty="0">
              <a:latin typeface="Courier New"/>
              <a:cs typeface="Courier New"/>
            </a:endParaRPr>
          </a:p>
        </p:txBody>
      </p:sp>
      <p:sp>
        <p:nvSpPr>
          <p:cNvPr id="28" name="object 28"/>
          <p:cNvSpPr txBox="1"/>
          <p:nvPr/>
        </p:nvSpPr>
        <p:spPr>
          <a:xfrm>
            <a:off x="6241706" y="4572000"/>
            <a:ext cx="113157" cy="432426"/>
          </a:xfrm>
          <a:prstGeom prst="rect">
            <a:avLst/>
          </a:prstGeom>
        </p:spPr>
        <p:txBody>
          <a:bodyPr vert="horz" wrap="square" lIns="0" tIns="7620" rIns="0" bIns="0" rtlCol="0">
            <a:spAutoFit/>
          </a:bodyPr>
          <a:lstStyle/>
          <a:p>
            <a:pPr>
              <a:spcBef>
                <a:spcPts val="60"/>
              </a:spcBef>
            </a:pPr>
            <a:r>
              <a:rPr sz="1380" dirty="0">
                <a:solidFill>
                  <a:srgbClr val="232323"/>
                </a:solidFill>
                <a:latin typeface="Courier New"/>
                <a:cs typeface="Courier New"/>
              </a:rPr>
              <a:t>}</a:t>
            </a:r>
            <a:endParaRPr sz="1380">
              <a:latin typeface="Courier New"/>
              <a:cs typeface="Courier New"/>
            </a:endParaRPr>
          </a:p>
          <a:p>
            <a:pPr>
              <a:spcBef>
                <a:spcPts val="24"/>
              </a:spcBef>
            </a:pPr>
            <a:r>
              <a:rPr sz="1380" dirty="0">
                <a:solidFill>
                  <a:srgbClr val="232323"/>
                </a:solidFill>
                <a:latin typeface="Courier New"/>
                <a:cs typeface="Courier New"/>
              </a:rPr>
              <a:t>{</a:t>
            </a:r>
            <a:endParaRPr sz="1380">
              <a:latin typeface="Courier New"/>
              <a:cs typeface="Courier New"/>
            </a:endParaRPr>
          </a:p>
        </p:txBody>
      </p:sp>
      <p:sp>
        <p:nvSpPr>
          <p:cNvPr id="29" name="object 29"/>
          <p:cNvSpPr txBox="1"/>
          <p:nvPr/>
        </p:nvSpPr>
        <p:spPr>
          <a:xfrm>
            <a:off x="6452053" y="4998720"/>
            <a:ext cx="5371719" cy="1073755"/>
          </a:xfrm>
          <a:prstGeom prst="rect">
            <a:avLst/>
          </a:prstGeom>
        </p:spPr>
        <p:txBody>
          <a:bodyPr vert="horz" wrap="square" lIns="0" tIns="7620" rIns="0" bIns="0" rtlCol="0">
            <a:spAutoFit/>
          </a:bodyPr>
          <a:lstStyle/>
          <a:p>
            <a:pPr>
              <a:spcBef>
                <a:spcPts val="60"/>
              </a:spcBef>
              <a:tabLst>
                <a:tab pos="525780" algn="l"/>
              </a:tabLst>
            </a:pPr>
            <a:r>
              <a:rPr sz="1380" dirty="0">
                <a:solidFill>
                  <a:srgbClr val="232323"/>
                </a:solidFill>
                <a:latin typeface="Courier New"/>
                <a:cs typeface="Courier New"/>
              </a:rPr>
              <a:t>_id</a:t>
            </a:r>
            <a:r>
              <a:rPr sz="1380" dirty="0">
                <a:solidFill>
                  <a:srgbClr val="666666"/>
                </a:solidFill>
                <a:latin typeface="Courier New"/>
                <a:cs typeface="Courier New"/>
              </a:rPr>
              <a:t>:	1235</a:t>
            </a:r>
            <a:r>
              <a:rPr sz="1380" dirty="0">
                <a:solidFill>
                  <a:srgbClr val="232323"/>
                </a:solidFill>
                <a:latin typeface="Courier New"/>
                <a:cs typeface="Courier New"/>
              </a:rPr>
              <a:t>,</a:t>
            </a:r>
            <a:endParaRPr sz="1380">
              <a:latin typeface="Courier New"/>
              <a:cs typeface="Courier New"/>
            </a:endParaRPr>
          </a:p>
          <a:p>
            <a:pPr marR="3048">
              <a:lnSpc>
                <a:spcPct val="101400"/>
              </a:lnSpc>
              <a:tabLst>
                <a:tab pos="736092" algn="l"/>
                <a:tab pos="841248" algn="l"/>
              </a:tabLst>
            </a:pPr>
            <a:r>
              <a:rPr sz="1380" dirty="0">
                <a:solidFill>
                  <a:srgbClr val="232323"/>
                </a:solidFill>
                <a:latin typeface="Courier New"/>
                <a:cs typeface="Courier New"/>
              </a:rPr>
              <a:t>titulo</a:t>
            </a:r>
            <a:r>
              <a:rPr sz="1380" dirty="0">
                <a:solidFill>
                  <a:srgbClr val="666666"/>
                </a:solidFill>
                <a:latin typeface="Courier New"/>
                <a:cs typeface="Courier New"/>
              </a:rPr>
              <a:t>:	</a:t>
            </a:r>
            <a:r>
              <a:rPr sz="1380" spc="-3" dirty="0">
                <a:solidFill>
                  <a:srgbClr val="BA2122"/>
                </a:solidFill>
                <a:latin typeface="Courier New"/>
                <a:cs typeface="Courier New"/>
              </a:rPr>
              <a:t>"50 Tips and Tricks for MongoDB </a:t>
            </a:r>
            <a:r>
              <a:rPr sz="1380" dirty="0">
                <a:solidFill>
                  <a:srgbClr val="BA2122"/>
                </a:solidFill>
                <a:latin typeface="Courier New"/>
                <a:cs typeface="Courier New"/>
              </a:rPr>
              <a:t>Developer"</a:t>
            </a:r>
            <a:r>
              <a:rPr sz="1380" dirty="0">
                <a:solidFill>
                  <a:srgbClr val="232323"/>
                </a:solidFill>
                <a:latin typeface="Courier New"/>
                <a:cs typeface="Courier New"/>
              </a:rPr>
              <a:t>, </a:t>
            </a:r>
            <a:r>
              <a:rPr sz="1380" spc="-822" dirty="0">
                <a:solidFill>
                  <a:srgbClr val="232323"/>
                </a:solidFill>
                <a:latin typeface="Courier New"/>
                <a:cs typeface="Courier New"/>
              </a:rPr>
              <a:t> </a:t>
            </a:r>
            <a:r>
              <a:rPr sz="1380" dirty="0">
                <a:solidFill>
                  <a:srgbClr val="232323"/>
                </a:solidFill>
                <a:latin typeface="Courier New"/>
                <a:cs typeface="Courier New"/>
              </a:rPr>
              <a:t>autor</a:t>
            </a:r>
            <a:r>
              <a:rPr sz="1380" dirty="0">
                <a:solidFill>
                  <a:srgbClr val="666666"/>
                </a:solidFill>
                <a:latin typeface="Courier New"/>
                <a:cs typeface="Courier New"/>
              </a:rPr>
              <a:t>:	</a:t>
            </a:r>
            <a:r>
              <a:rPr sz="1380" spc="-3" dirty="0">
                <a:solidFill>
                  <a:srgbClr val="BA2122"/>
                </a:solidFill>
                <a:latin typeface="Courier New"/>
                <a:cs typeface="Courier New"/>
              </a:rPr>
              <a:t>"Kristina</a:t>
            </a:r>
            <a:r>
              <a:rPr sz="1380" spc="-6" dirty="0">
                <a:solidFill>
                  <a:srgbClr val="BA2122"/>
                </a:solidFill>
                <a:latin typeface="Courier New"/>
                <a:cs typeface="Courier New"/>
              </a:rPr>
              <a:t> </a:t>
            </a:r>
            <a:r>
              <a:rPr sz="1380" dirty="0">
                <a:solidFill>
                  <a:srgbClr val="BA2122"/>
                </a:solidFill>
                <a:latin typeface="Courier New"/>
                <a:cs typeface="Courier New"/>
              </a:rPr>
              <a:t>Chodorow"</a:t>
            </a:r>
            <a:r>
              <a:rPr sz="1380" dirty="0">
                <a:solidFill>
                  <a:srgbClr val="232323"/>
                </a:solidFill>
                <a:latin typeface="Courier New"/>
                <a:cs typeface="Courier New"/>
              </a:rPr>
              <a:t>,</a:t>
            </a:r>
            <a:endParaRPr sz="1380">
              <a:latin typeface="Courier New"/>
              <a:cs typeface="Courier New"/>
            </a:endParaRPr>
          </a:p>
          <a:p>
            <a:pPr>
              <a:spcBef>
                <a:spcPts val="24"/>
              </a:spcBef>
              <a:tabLst>
                <a:tab pos="1261872" algn="l"/>
              </a:tabLst>
            </a:pPr>
            <a:r>
              <a:rPr sz="1380" spc="-3" dirty="0">
                <a:solidFill>
                  <a:srgbClr val="232323"/>
                </a:solidFill>
                <a:latin typeface="Courier New"/>
                <a:cs typeface="Courier New"/>
              </a:rPr>
              <a:t>numPaginas</a:t>
            </a:r>
            <a:r>
              <a:rPr sz="1380" spc="-3" dirty="0">
                <a:solidFill>
                  <a:srgbClr val="666666"/>
                </a:solidFill>
                <a:latin typeface="Courier New"/>
                <a:cs typeface="Courier New"/>
              </a:rPr>
              <a:t>:	</a:t>
            </a:r>
            <a:r>
              <a:rPr sz="1380" dirty="0">
                <a:solidFill>
                  <a:srgbClr val="666666"/>
                </a:solidFill>
                <a:latin typeface="Courier New"/>
                <a:cs typeface="Courier New"/>
              </a:rPr>
              <a:t>68</a:t>
            </a:r>
            <a:r>
              <a:rPr sz="1380" dirty="0">
                <a:solidFill>
                  <a:srgbClr val="232323"/>
                </a:solidFill>
                <a:latin typeface="Courier New"/>
                <a:cs typeface="Courier New"/>
              </a:rPr>
              <a:t>,</a:t>
            </a:r>
            <a:endParaRPr sz="1380">
              <a:latin typeface="Courier New"/>
              <a:cs typeface="Courier New"/>
            </a:endParaRPr>
          </a:p>
          <a:p>
            <a:pPr>
              <a:spcBef>
                <a:spcPts val="24"/>
              </a:spcBef>
              <a:tabLst>
                <a:tab pos="1472184" algn="l"/>
              </a:tabLst>
            </a:pPr>
            <a:r>
              <a:rPr sz="1380" spc="-3" dirty="0">
                <a:solidFill>
                  <a:srgbClr val="232323"/>
                </a:solidFill>
                <a:latin typeface="Courier New"/>
                <a:cs typeface="Courier New"/>
              </a:rPr>
              <a:t>editorial_id</a:t>
            </a:r>
            <a:r>
              <a:rPr sz="1380" spc="-3" dirty="0">
                <a:solidFill>
                  <a:srgbClr val="666666"/>
                </a:solidFill>
                <a:latin typeface="Courier New"/>
                <a:cs typeface="Courier New"/>
              </a:rPr>
              <a:t>:	</a:t>
            </a:r>
            <a:r>
              <a:rPr sz="1380" dirty="0">
                <a:solidFill>
                  <a:srgbClr val="666666"/>
                </a:solidFill>
                <a:latin typeface="Courier New"/>
                <a:cs typeface="Courier New"/>
              </a:rPr>
              <a:t>1</a:t>
            </a:r>
            <a:r>
              <a:rPr sz="1380" dirty="0">
                <a:solidFill>
                  <a:srgbClr val="232323"/>
                </a:solidFill>
                <a:latin typeface="Courier New"/>
                <a:cs typeface="Courier New"/>
              </a:rPr>
              <a:t>,</a:t>
            </a:r>
            <a:endParaRPr sz="1380">
              <a:latin typeface="Courier New"/>
              <a:cs typeface="Courier New"/>
            </a:endParaRPr>
          </a:p>
        </p:txBody>
      </p:sp>
      <p:sp>
        <p:nvSpPr>
          <p:cNvPr id="30" name="object 30"/>
          <p:cNvSpPr txBox="1"/>
          <p:nvPr/>
        </p:nvSpPr>
        <p:spPr>
          <a:xfrm>
            <a:off x="6241706" y="6065520"/>
            <a:ext cx="113157" cy="220060"/>
          </a:xfrm>
          <a:prstGeom prst="rect">
            <a:avLst/>
          </a:prstGeom>
        </p:spPr>
        <p:txBody>
          <a:bodyPr vert="horz" wrap="square" lIns="0" tIns="7620" rIns="0" bIns="0" rtlCol="0">
            <a:spAutoFit/>
          </a:bodyPr>
          <a:lstStyle/>
          <a:p>
            <a:pPr>
              <a:spcBef>
                <a:spcPts val="60"/>
              </a:spcBef>
            </a:pPr>
            <a:r>
              <a:rPr sz="1380" dirty="0">
                <a:solidFill>
                  <a:srgbClr val="232323"/>
                </a:solidFill>
                <a:latin typeface="Courier New"/>
                <a:cs typeface="Courier New"/>
              </a:rPr>
              <a:t>}</a:t>
            </a:r>
            <a:endParaRPr sz="1380">
              <a:latin typeface="Courier New"/>
              <a:cs typeface="Courier New"/>
            </a:endParaRPr>
          </a:p>
        </p:txBody>
      </p:sp>
      <p:sp>
        <p:nvSpPr>
          <p:cNvPr id="31" name="object 31"/>
          <p:cNvSpPr txBox="1"/>
          <p:nvPr/>
        </p:nvSpPr>
        <p:spPr>
          <a:xfrm>
            <a:off x="1963263" y="5116495"/>
            <a:ext cx="2393442" cy="1101071"/>
          </a:xfrm>
          <a:prstGeom prst="rect">
            <a:avLst/>
          </a:prstGeom>
          <a:ln w="12700">
            <a:solidFill>
              <a:srgbClr val="000000"/>
            </a:solidFill>
          </a:ln>
        </p:spPr>
        <p:txBody>
          <a:bodyPr vert="horz" wrap="square" lIns="0" tIns="34671" rIns="0" bIns="0" rtlCol="0">
            <a:spAutoFit/>
          </a:bodyPr>
          <a:lstStyle/>
          <a:p>
            <a:pPr marL="33146">
              <a:spcBef>
                <a:spcPts val="273"/>
              </a:spcBef>
            </a:pPr>
            <a:r>
              <a:rPr sz="1380" dirty="0">
                <a:solidFill>
                  <a:srgbClr val="232323"/>
                </a:solidFill>
                <a:latin typeface="Courier New"/>
                <a:cs typeface="Courier New"/>
              </a:rPr>
              <a:t>{</a:t>
            </a:r>
            <a:endParaRPr sz="1380" dirty="0">
              <a:latin typeface="Courier New"/>
              <a:cs typeface="Courier New"/>
            </a:endParaRPr>
          </a:p>
          <a:p>
            <a:pPr marL="243459">
              <a:spcBef>
                <a:spcPts val="24"/>
              </a:spcBef>
              <a:tabLst>
                <a:tab pos="769239" algn="l"/>
              </a:tabLst>
            </a:pPr>
            <a:r>
              <a:rPr sz="1380" dirty="0">
                <a:solidFill>
                  <a:srgbClr val="232323"/>
                </a:solidFill>
                <a:latin typeface="Courier New"/>
                <a:cs typeface="Courier New"/>
              </a:rPr>
              <a:t>_id</a:t>
            </a:r>
            <a:r>
              <a:rPr sz="1380" dirty="0">
                <a:solidFill>
                  <a:srgbClr val="666666"/>
                </a:solidFill>
                <a:latin typeface="Courier New"/>
                <a:cs typeface="Courier New"/>
              </a:rPr>
              <a:t>:	1</a:t>
            </a:r>
            <a:r>
              <a:rPr sz="1380" dirty="0">
                <a:solidFill>
                  <a:srgbClr val="232323"/>
                </a:solidFill>
                <a:latin typeface="Courier New"/>
                <a:cs typeface="Courier New"/>
              </a:rPr>
              <a:t>,</a:t>
            </a:r>
            <a:endParaRPr sz="1380" dirty="0">
              <a:latin typeface="Courier New"/>
              <a:cs typeface="Courier New"/>
            </a:endParaRPr>
          </a:p>
          <a:p>
            <a:pPr marL="243459" marR="146685">
              <a:lnSpc>
                <a:spcPct val="101400"/>
              </a:lnSpc>
              <a:tabLst>
                <a:tab pos="874395" algn="l"/>
                <a:tab pos="1084707" algn="l"/>
              </a:tabLst>
            </a:pPr>
            <a:r>
              <a:rPr sz="1380" dirty="0">
                <a:solidFill>
                  <a:srgbClr val="232323"/>
                </a:solidFill>
                <a:latin typeface="Courier New"/>
                <a:cs typeface="Courier New"/>
              </a:rPr>
              <a:t>nombre</a:t>
            </a:r>
            <a:r>
              <a:rPr sz="1380" dirty="0">
                <a:solidFill>
                  <a:srgbClr val="666666"/>
                </a:solidFill>
                <a:latin typeface="Courier New"/>
                <a:cs typeface="Courier New"/>
              </a:rPr>
              <a:t>:	</a:t>
            </a:r>
            <a:r>
              <a:rPr sz="1380" dirty="0">
                <a:solidFill>
                  <a:srgbClr val="BA2122"/>
                </a:solidFill>
                <a:latin typeface="Courier New"/>
                <a:cs typeface="Courier New"/>
              </a:rPr>
              <a:t>"O'Reilly</a:t>
            </a:r>
            <a:r>
              <a:rPr sz="1380" spc="-3" dirty="0">
                <a:solidFill>
                  <a:srgbClr val="BA2122"/>
                </a:solidFill>
                <a:latin typeface="Courier New"/>
                <a:cs typeface="Courier New"/>
              </a:rPr>
              <a:t>"</a:t>
            </a:r>
            <a:r>
              <a:rPr sz="1380" dirty="0">
                <a:solidFill>
                  <a:srgbClr val="232323"/>
                </a:solidFill>
                <a:latin typeface="Courier New"/>
                <a:cs typeface="Courier New"/>
              </a:rPr>
              <a:t>,  pais</a:t>
            </a:r>
            <a:r>
              <a:rPr sz="1380" dirty="0">
                <a:solidFill>
                  <a:srgbClr val="666666"/>
                </a:solidFill>
                <a:latin typeface="Courier New"/>
                <a:cs typeface="Courier New"/>
              </a:rPr>
              <a:t>:	</a:t>
            </a:r>
            <a:r>
              <a:rPr sz="1380" dirty="0">
                <a:solidFill>
                  <a:srgbClr val="BA2122"/>
                </a:solidFill>
                <a:latin typeface="Courier New"/>
                <a:cs typeface="Courier New"/>
              </a:rPr>
              <a:t>"EE.UU."</a:t>
            </a:r>
            <a:endParaRPr sz="1380" dirty="0">
              <a:latin typeface="Courier New"/>
              <a:cs typeface="Courier New"/>
            </a:endParaRPr>
          </a:p>
          <a:p>
            <a:pPr marL="33146">
              <a:spcBef>
                <a:spcPts val="24"/>
              </a:spcBef>
            </a:pPr>
            <a:r>
              <a:rPr sz="1380" dirty="0">
                <a:solidFill>
                  <a:srgbClr val="232323"/>
                </a:solidFill>
                <a:latin typeface="Courier New"/>
                <a:cs typeface="Courier New"/>
              </a:rPr>
              <a:t>}</a:t>
            </a:r>
            <a:endParaRPr sz="1380" dirty="0">
              <a:latin typeface="Courier New"/>
              <a:cs typeface="Courier New"/>
            </a:endParaRPr>
          </a:p>
        </p:txBody>
      </p:sp>
      <p:sp>
        <p:nvSpPr>
          <p:cNvPr id="32" name="object 32"/>
          <p:cNvSpPr txBox="1"/>
          <p:nvPr/>
        </p:nvSpPr>
        <p:spPr>
          <a:xfrm>
            <a:off x="2880360" y="6301740"/>
            <a:ext cx="565785" cy="192360"/>
          </a:xfrm>
          <a:prstGeom prst="rect">
            <a:avLst/>
          </a:prstGeom>
        </p:spPr>
        <p:txBody>
          <a:bodyPr vert="horz" wrap="square" lIns="0" tIns="7620" rIns="0" bIns="0" rtlCol="0">
            <a:spAutoFit/>
          </a:bodyPr>
          <a:lstStyle/>
          <a:p>
            <a:pPr marL="7620">
              <a:spcBef>
                <a:spcPts val="60"/>
              </a:spcBef>
            </a:pPr>
            <a:r>
              <a:rPr sz="1200" spc="-3" dirty="0">
                <a:latin typeface="Arial MT"/>
                <a:cs typeface="Arial MT"/>
              </a:rPr>
              <a:t>Editorial</a:t>
            </a:r>
            <a:endParaRPr sz="1200">
              <a:latin typeface="Arial MT"/>
              <a:cs typeface="Arial MT"/>
            </a:endParaRPr>
          </a:p>
        </p:txBody>
      </p:sp>
      <p:sp>
        <p:nvSpPr>
          <p:cNvPr id="33" name="object 33"/>
          <p:cNvSpPr txBox="1"/>
          <p:nvPr/>
        </p:nvSpPr>
        <p:spPr>
          <a:xfrm>
            <a:off x="9076346" y="6362700"/>
            <a:ext cx="359664" cy="192360"/>
          </a:xfrm>
          <a:prstGeom prst="rect">
            <a:avLst/>
          </a:prstGeom>
        </p:spPr>
        <p:txBody>
          <a:bodyPr vert="horz" wrap="square" lIns="0" tIns="7620" rIns="0" bIns="0" rtlCol="0">
            <a:spAutoFit/>
          </a:bodyPr>
          <a:lstStyle/>
          <a:p>
            <a:pPr marL="7620">
              <a:spcBef>
                <a:spcPts val="60"/>
              </a:spcBef>
            </a:pPr>
            <a:r>
              <a:rPr sz="1200" spc="15" dirty="0">
                <a:latin typeface="Arial MT"/>
                <a:cs typeface="Arial MT"/>
              </a:rPr>
              <a:t>Lib</a:t>
            </a:r>
            <a:r>
              <a:rPr sz="1200" spc="-12" dirty="0">
                <a:latin typeface="Arial MT"/>
                <a:cs typeface="Arial MT"/>
              </a:rPr>
              <a:t>r</a:t>
            </a:r>
            <a:r>
              <a:rPr sz="1200" spc="-3" dirty="0">
                <a:latin typeface="Arial MT"/>
                <a:cs typeface="Arial MT"/>
              </a:rPr>
              <a:t>o</a:t>
            </a:r>
            <a:endParaRPr sz="1200">
              <a:latin typeface="Arial MT"/>
              <a:cs typeface="Arial MT"/>
            </a:endParaRPr>
          </a:p>
        </p:txBody>
      </p:sp>
      <p:sp>
        <p:nvSpPr>
          <p:cNvPr id="34" name="object 3"/>
          <p:cNvSpPr txBox="1">
            <a:spLocks/>
          </p:cNvSpPr>
          <p:nvPr/>
        </p:nvSpPr>
        <p:spPr>
          <a:xfrm>
            <a:off x="-13462" y="165938"/>
            <a:ext cx="12218924" cy="697230"/>
          </a:xfrm>
          <a:prstGeom prst="rect">
            <a:avLst/>
          </a:prstGeom>
        </p:spPr>
        <p:txBody>
          <a:bodyPr vert="horz" wrap="square" lIns="0" tIns="0" rIns="0" bIns="0" rtlCol="0">
            <a:spAutoFit/>
          </a:bodyPr>
          <a:lstStyle>
            <a:lvl1pPr>
              <a:defRPr sz="4400" b="0" i="0" u="heavy">
                <a:solidFill>
                  <a:schemeClr val="tx1"/>
                </a:solidFill>
                <a:latin typeface="Calibri Light"/>
                <a:ea typeface="+mj-ea"/>
                <a:cs typeface="Calibri Light"/>
              </a:defRPr>
            </a:lvl1pPr>
          </a:lstStyle>
          <a:p>
            <a:pPr algn="ctr"/>
            <a:r>
              <a:rPr lang="es-ES" b="1" u="none" spc="25" dirty="0"/>
              <a:t>3. </a:t>
            </a:r>
            <a:r>
              <a:rPr lang="es-ES" b="1" u="none" kern="0" spc="25" dirty="0" smtClean="0"/>
              <a:t>MODELAT DADES MONGO</a:t>
            </a:r>
            <a:endParaRPr lang="es-ES" b="1" u="none" kern="0" spc="45" dirty="0"/>
          </a:p>
        </p:txBody>
      </p:sp>
    </p:spTree>
    <p:extLst>
      <p:ext uri="{BB962C8B-B14F-4D97-AF65-F5344CB8AC3E}">
        <p14:creationId xmlns:p14="http://schemas.microsoft.com/office/powerpoint/2010/main" val="1945293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369332"/>
          </a:xfrm>
          <a:prstGeom prst="rect">
            <a:avLst/>
          </a:prstGeom>
        </p:spPr>
        <p:txBody>
          <a:bodyPr vert="horz" wrap="square" lIns="0" tIns="0" rIns="0" bIns="0" rtlCol="0">
            <a:spAutoFit/>
          </a:bodyPr>
          <a:lstStyle/>
          <a:p>
            <a:pPr marL="12700"/>
            <a:r>
              <a:rPr lang="ca-ES" sz="2400" b="1" spc="15" dirty="0" smtClean="0">
                <a:latin typeface="Arial"/>
                <a:cs typeface="Arial"/>
              </a:rPr>
              <a:t>Relacions 1 : N</a:t>
            </a:r>
            <a:endParaRPr lang="ca-ES" sz="2400" dirty="0" smtClean="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3. MODELAT </a:t>
            </a:r>
            <a:r>
              <a:rPr lang="es-ES" b="1" u="none" spc="25" dirty="0" smtClean="0"/>
              <a:t>DADES MONGO</a:t>
            </a:r>
            <a:endParaRPr b="1" u="none" spc="45" dirty="0"/>
          </a:p>
        </p:txBody>
      </p:sp>
      <p:pic>
        <p:nvPicPr>
          <p:cNvPr id="5" name="Imagen 4"/>
          <p:cNvPicPr>
            <a:picLocks noChangeAspect="1"/>
          </p:cNvPicPr>
          <p:nvPr/>
        </p:nvPicPr>
        <p:blipFill>
          <a:blip r:embed="rId2"/>
          <a:stretch>
            <a:fillRect/>
          </a:stretch>
        </p:blipFill>
        <p:spPr>
          <a:xfrm>
            <a:off x="319699" y="2313896"/>
            <a:ext cx="5242901" cy="3020104"/>
          </a:xfrm>
          <a:prstGeom prst="rect">
            <a:avLst/>
          </a:prstGeom>
        </p:spPr>
      </p:pic>
      <p:pic>
        <p:nvPicPr>
          <p:cNvPr id="6" name="Imagen 5"/>
          <p:cNvPicPr>
            <a:picLocks noChangeAspect="1"/>
          </p:cNvPicPr>
          <p:nvPr/>
        </p:nvPicPr>
        <p:blipFill>
          <a:blip r:embed="rId3"/>
          <a:stretch>
            <a:fillRect/>
          </a:stretch>
        </p:blipFill>
        <p:spPr>
          <a:xfrm>
            <a:off x="5810250" y="1978256"/>
            <a:ext cx="5872948" cy="4422544"/>
          </a:xfrm>
          <a:prstGeom prst="rect">
            <a:avLst/>
          </a:prstGeom>
        </p:spPr>
      </p:pic>
    </p:spTree>
    <p:extLst>
      <p:ext uri="{BB962C8B-B14F-4D97-AF65-F5344CB8AC3E}">
        <p14:creationId xmlns:p14="http://schemas.microsoft.com/office/powerpoint/2010/main" val="1170371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p:nvPr/>
        </p:nvSpPr>
        <p:spPr>
          <a:xfrm>
            <a:off x="914400" y="1114172"/>
            <a:ext cx="11049000" cy="5116337"/>
          </a:xfrm>
          <a:prstGeom prst="rect">
            <a:avLst/>
          </a:prstGeom>
        </p:spPr>
        <p:txBody>
          <a:bodyPr vert="horz" wrap="square" lIns="0" tIns="109728" rIns="0" bIns="0" rtlCol="0">
            <a:spAutoFit/>
          </a:bodyPr>
          <a:lstStyle/>
          <a:p>
            <a:pPr marL="14859" algn="just">
              <a:spcBef>
                <a:spcPts val="864"/>
              </a:spcBef>
              <a:buClr>
                <a:srgbClr val="1C355E"/>
              </a:buClr>
              <a:tabLst>
                <a:tab pos="238125" algn="l"/>
              </a:tabLst>
            </a:pPr>
            <a:r>
              <a:rPr lang="ca-ES" sz="2400" b="1" spc="15" dirty="0" smtClean="0">
                <a:latin typeface="Arial" panose="020B0604020202020204" pitchFamily="34" charset="0"/>
                <a:cs typeface="Arial" panose="020B0604020202020204" pitchFamily="34" charset="0"/>
              </a:rPr>
              <a:t>Relacions</a:t>
            </a:r>
            <a:r>
              <a:rPr lang="ca-ES" sz="2400" b="1" dirty="0" smtClean="0">
                <a:latin typeface="Arial" panose="020B0604020202020204" pitchFamily="34" charset="0"/>
                <a:cs typeface="Arial" panose="020B0604020202020204" pitchFamily="34" charset="0"/>
              </a:rPr>
              <a:t> N : M</a:t>
            </a:r>
          </a:p>
          <a:p>
            <a:pPr marL="237744" indent="-222885" algn="just">
              <a:spcBef>
                <a:spcPts val="864"/>
              </a:spcBef>
              <a:buClr>
                <a:srgbClr val="1C355E"/>
              </a:buClr>
              <a:buFont typeface="Times New Roman"/>
              <a:buChar char="•"/>
              <a:tabLst>
                <a:tab pos="238125" algn="l"/>
              </a:tabLst>
            </a:pPr>
            <a:r>
              <a:rPr lang="ca-ES" sz="2400" dirty="0" smtClean="0">
                <a:latin typeface="Arial" panose="020B0604020202020204" pitchFamily="34" charset="0"/>
                <a:cs typeface="Arial" panose="020B0604020202020204" pitchFamily="34" charset="0"/>
              </a:rPr>
              <a:t>Solen</a:t>
            </a:r>
            <a:r>
              <a:rPr lang="ca-ES" sz="2400" spc="-33" dirty="0" smtClean="0">
                <a:latin typeface="Arial" panose="020B0604020202020204" pitchFamily="34" charset="0"/>
                <a:cs typeface="Arial" panose="020B0604020202020204" pitchFamily="34" charset="0"/>
              </a:rPr>
              <a:t> </a:t>
            </a:r>
            <a:r>
              <a:rPr lang="ca-ES" sz="2400" spc="-9" dirty="0" smtClean="0">
                <a:latin typeface="Arial" panose="020B0604020202020204" pitchFamily="34" charset="0"/>
                <a:cs typeface="Arial" panose="020B0604020202020204" pitchFamily="34" charset="0"/>
              </a:rPr>
              <a:t>ser</a:t>
            </a:r>
            <a:r>
              <a:rPr lang="ca-ES" sz="2400" spc="-33" dirty="0" smtClean="0">
                <a:latin typeface="Arial" panose="020B0604020202020204" pitchFamily="34" charset="0"/>
                <a:cs typeface="Arial" panose="020B0604020202020204" pitchFamily="34" charset="0"/>
              </a:rPr>
              <a:t> </a:t>
            </a:r>
            <a:r>
              <a:rPr lang="ca-ES" sz="2400" spc="15" dirty="0" smtClean="0">
                <a:latin typeface="Arial" panose="020B0604020202020204" pitchFamily="34" charset="0"/>
                <a:cs typeface="Arial" panose="020B0604020202020204" pitchFamily="34" charset="0"/>
              </a:rPr>
              <a:t>relaciones</a:t>
            </a:r>
            <a:r>
              <a:rPr lang="ca-ES" sz="2400" spc="-33" dirty="0" smtClean="0">
                <a:latin typeface="Arial" panose="020B0604020202020204" pitchFamily="34" charset="0"/>
                <a:cs typeface="Arial" panose="020B0604020202020204" pitchFamily="34" charset="0"/>
              </a:rPr>
              <a:t> </a:t>
            </a:r>
            <a:r>
              <a:rPr lang="ca-ES" sz="2400" spc="45" dirty="0" smtClean="0">
                <a:latin typeface="Arial" panose="020B0604020202020204" pitchFamily="34" charset="0"/>
                <a:cs typeface="Arial" panose="020B0604020202020204" pitchFamily="34" charset="0"/>
              </a:rPr>
              <a:t>pocs</a:t>
            </a:r>
            <a:r>
              <a:rPr lang="ca-ES" sz="2400" spc="-33"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a</a:t>
            </a:r>
            <a:r>
              <a:rPr lang="ca-ES" sz="2400" spc="-30" dirty="0" smtClean="0">
                <a:latin typeface="Arial" panose="020B0604020202020204" pitchFamily="34" charset="0"/>
                <a:cs typeface="Arial" panose="020B0604020202020204" pitchFamily="34" charset="0"/>
              </a:rPr>
              <a:t> </a:t>
            </a:r>
            <a:r>
              <a:rPr lang="ca-ES" sz="2400" spc="45" dirty="0" smtClean="0">
                <a:latin typeface="Arial" panose="020B0604020202020204" pitchFamily="34" charset="0"/>
                <a:cs typeface="Arial" panose="020B0604020202020204" pitchFamily="34" charset="0"/>
              </a:rPr>
              <a:t>pocs</a:t>
            </a:r>
            <a:endParaRPr lang="ca-ES" sz="2400" dirty="0" smtClean="0">
              <a:latin typeface="Arial" panose="020B0604020202020204" pitchFamily="34" charset="0"/>
              <a:cs typeface="Arial" panose="020B0604020202020204" pitchFamily="34" charset="0"/>
            </a:endParaRPr>
          </a:p>
          <a:p>
            <a:pPr marL="237744" indent="-222885" algn="just">
              <a:spcBef>
                <a:spcPts val="804"/>
              </a:spcBef>
              <a:buClr>
                <a:srgbClr val="1C355E"/>
              </a:buClr>
              <a:buFont typeface="Times New Roman"/>
              <a:buChar char="•"/>
              <a:tabLst>
                <a:tab pos="238125" algn="l"/>
              </a:tabLst>
            </a:pPr>
            <a:r>
              <a:rPr lang="ca-ES" sz="2400" spc="42" dirty="0" smtClean="0">
                <a:latin typeface="Arial" panose="020B0604020202020204" pitchFamily="34" charset="0"/>
                <a:cs typeface="Arial" panose="020B0604020202020204" pitchFamily="34" charset="0"/>
              </a:rPr>
              <a:t>3</a:t>
            </a:r>
            <a:r>
              <a:rPr lang="ca-ES" sz="2400" spc="-57" dirty="0" smtClean="0">
                <a:latin typeface="Arial" panose="020B0604020202020204" pitchFamily="34" charset="0"/>
                <a:cs typeface="Arial" panose="020B0604020202020204" pitchFamily="34" charset="0"/>
              </a:rPr>
              <a:t> </a:t>
            </a:r>
            <a:r>
              <a:rPr lang="ca-ES" sz="2400" spc="48" dirty="0" smtClean="0">
                <a:latin typeface="Arial" panose="020B0604020202020204" pitchFamily="34" charset="0"/>
                <a:cs typeface="Arial" panose="020B0604020202020204" pitchFamily="34" charset="0"/>
              </a:rPr>
              <a:t>possibilitats</a:t>
            </a:r>
            <a:endParaRPr lang="ca-ES" sz="2400" dirty="0" smtClean="0">
              <a:latin typeface="Arial" panose="020B0604020202020204" pitchFamily="34" charset="0"/>
              <a:cs typeface="Arial" panose="020B0604020202020204" pitchFamily="34" charset="0"/>
            </a:endParaRPr>
          </a:p>
          <a:p>
            <a:pPr marL="611124" lvl="1" indent="-321945" algn="just">
              <a:spcBef>
                <a:spcPts val="720"/>
              </a:spcBef>
              <a:buClr>
                <a:srgbClr val="1C355E"/>
              </a:buClr>
              <a:buFont typeface="Times New Roman"/>
              <a:buAutoNum type="arabicPeriod"/>
              <a:tabLst>
                <a:tab pos="611505" algn="l"/>
              </a:tabLst>
            </a:pPr>
            <a:r>
              <a:rPr lang="ca-ES" sz="2400" spc="36" dirty="0" smtClean="0">
                <a:latin typeface="Arial" panose="020B0604020202020204" pitchFamily="34" charset="0"/>
                <a:cs typeface="Arial" panose="020B0604020202020204" pitchFamily="34" charset="0"/>
              </a:rPr>
              <a:t>Enfoc</a:t>
            </a:r>
            <a:r>
              <a:rPr lang="ca-ES" sz="2400" spc="-33" dirty="0" smtClean="0">
                <a:latin typeface="Arial" panose="020B0604020202020204" pitchFamily="34" charset="0"/>
                <a:cs typeface="Arial" panose="020B0604020202020204" pitchFamily="34" charset="0"/>
              </a:rPr>
              <a:t> </a:t>
            </a:r>
            <a:r>
              <a:rPr lang="ca-ES" sz="2400" spc="21" dirty="0" smtClean="0">
                <a:latin typeface="Arial" panose="020B0604020202020204" pitchFamily="34" charset="0"/>
                <a:cs typeface="Arial" panose="020B0604020202020204" pitchFamily="34" charset="0"/>
              </a:rPr>
              <a:t>relacional</a:t>
            </a:r>
            <a:r>
              <a:rPr lang="ca-ES" sz="2400" spc="-33" dirty="0" smtClean="0">
                <a:latin typeface="Arial" panose="020B0604020202020204" pitchFamily="34" charset="0"/>
                <a:cs typeface="Arial" panose="020B0604020202020204" pitchFamily="34" charset="0"/>
              </a:rPr>
              <a:t> </a:t>
            </a:r>
            <a:r>
              <a:rPr lang="ca-ES" sz="2400" spc="45" dirty="0" smtClean="0">
                <a:latin typeface="Arial" panose="020B0604020202020204" pitchFamily="34" charset="0"/>
                <a:cs typeface="Arial" panose="020B0604020202020204" pitchFamily="34" charset="0"/>
              </a:rPr>
              <a:t>con</a:t>
            </a:r>
            <a:r>
              <a:rPr lang="ca-ES" sz="2400" spc="-30" dirty="0" smtClean="0">
                <a:latin typeface="Arial" panose="020B0604020202020204" pitchFamily="34" charset="0"/>
                <a:cs typeface="Arial" panose="020B0604020202020204" pitchFamily="34" charset="0"/>
              </a:rPr>
              <a:t> </a:t>
            </a:r>
            <a:r>
              <a:rPr lang="ca-ES" sz="2400" spc="39" dirty="0" smtClean="0">
                <a:latin typeface="Arial" panose="020B0604020202020204" pitchFamily="34" charset="0"/>
                <a:cs typeface="Arial" panose="020B0604020202020204" pitchFamily="34" charset="0"/>
              </a:rPr>
              <a:t>col·lecció</a:t>
            </a:r>
            <a:r>
              <a:rPr lang="ca-ES" sz="2400" spc="-33" dirty="0" smtClean="0">
                <a:latin typeface="Arial" panose="020B0604020202020204" pitchFamily="34" charset="0"/>
                <a:cs typeface="Arial" panose="020B0604020202020204" pitchFamily="34" charset="0"/>
              </a:rPr>
              <a:t> </a:t>
            </a:r>
            <a:r>
              <a:rPr lang="ca-ES" sz="2400" spc="48" dirty="0" smtClean="0">
                <a:latin typeface="Arial" panose="020B0604020202020204" pitchFamily="34" charset="0"/>
                <a:cs typeface="Arial" panose="020B0604020202020204" pitchFamily="34" charset="0"/>
              </a:rPr>
              <a:t>intermèdia</a:t>
            </a:r>
            <a:endParaRPr lang="ca-ES" sz="2400" dirty="0" smtClean="0">
              <a:latin typeface="Arial" panose="020B0604020202020204" pitchFamily="34" charset="0"/>
              <a:cs typeface="Arial" panose="020B0604020202020204" pitchFamily="34" charset="0"/>
            </a:endParaRPr>
          </a:p>
          <a:p>
            <a:pPr marL="954024" lvl="2" indent="-161925" algn="just">
              <a:spcBef>
                <a:spcPts val="699"/>
              </a:spcBef>
              <a:buClr>
                <a:srgbClr val="1C355E"/>
              </a:buClr>
              <a:buFont typeface="Times New Roman"/>
              <a:buChar char="•"/>
              <a:tabLst>
                <a:tab pos="954405" algn="l"/>
              </a:tabLst>
            </a:pPr>
            <a:r>
              <a:rPr lang="ca-ES" sz="2400" spc="18" dirty="0" smtClean="0">
                <a:latin typeface="Arial" panose="020B0604020202020204" pitchFamily="34" charset="0"/>
                <a:cs typeface="Arial" panose="020B0604020202020204" pitchFamily="34" charset="0"/>
              </a:rPr>
              <a:t>Desaconsellat</a:t>
            </a:r>
            <a:r>
              <a:rPr lang="ca-ES" sz="2400" spc="-36" dirty="0" smtClean="0">
                <a:latin typeface="Arial" panose="020B0604020202020204" pitchFamily="34" charset="0"/>
                <a:cs typeface="Arial" panose="020B0604020202020204" pitchFamily="34" charset="0"/>
              </a:rPr>
              <a:t> </a:t>
            </a:r>
            <a:r>
              <a:rPr lang="ca-ES" sz="2400" spc="-36" dirty="0" smtClean="0">
                <a:latin typeface="Arial" panose="020B0604020202020204" pitchFamily="34" charset="0"/>
                <a:cs typeface="Arial" panose="020B0604020202020204" pitchFamily="34" charset="0"/>
                <a:sym typeface="Wingdings" panose="05000000000000000000" pitchFamily="2" charset="2"/>
              </a:rPr>
              <a:t> </a:t>
            </a:r>
            <a:r>
              <a:rPr lang="ca-ES" sz="2400" spc="42" dirty="0" smtClean="0">
                <a:latin typeface="Arial" panose="020B0604020202020204" pitchFamily="34" charset="0"/>
                <a:cs typeface="Arial" panose="020B0604020202020204" pitchFamily="34" charset="0"/>
              </a:rPr>
              <a:t>3</a:t>
            </a:r>
            <a:r>
              <a:rPr lang="ca-ES" sz="2400" spc="-36" dirty="0" smtClean="0">
                <a:latin typeface="Arial" panose="020B0604020202020204" pitchFamily="34" charset="0"/>
                <a:cs typeface="Arial" panose="020B0604020202020204" pitchFamily="34" charset="0"/>
              </a:rPr>
              <a:t> </a:t>
            </a:r>
            <a:r>
              <a:rPr lang="ca-ES" sz="2400" spc="6" dirty="0" smtClean="0">
                <a:latin typeface="Arial" panose="020B0604020202020204" pitchFamily="34" charset="0"/>
                <a:cs typeface="Arial" panose="020B0604020202020204" pitchFamily="34" charset="0"/>
              </a:rPr>
              <a:t>consultes</a:t>
            </a:r>
            <a:endParaRPr lang="ca-ES" sz="2400" dirty="0" smtClean="0">
              <a:latin typeface="Arial" panose="020B0604020202020204" pitchFamily="34" charset="0"/>
              <a:cs typeface="Arial" panose="020B0604020202020204" pitchFamily="34" charset="0"/>
            </a:endParaRPr>
          </a:p>
          <a:p>
            <a:pPr marL="611124" marR="10668" lvl="1" indent="-321945">
              <a:lnSpc>
                <a:spcPct val="108300"/>
              </a:lnSpc>
              <a:spcBef>
                <a:spcPts val="561"/>
              </a:spcBef>
              <a:buClr>
                <a:srgbClr val="1C355E"/>
              </a:buClr>
              <a:buFont typeface="Times New Roman"/>
              <a:buAutoNum type="arabicPeriod"/>
              <a:tabLst>
                <a:tab pos="611505" algn="l"/>
              </a:tabLst>
            </a:pPr>
            <a:r>
              <a:rPr lang="ca-ES" sz="2400" spc="18" dirty="0" smtClean="0">
                <a:latin typeface="Arial" panose="020B0604020202020204" pitchFamily="34" charset="0"/>
                <a:cs typeface="Arial" panose="020B0604020202020204" pitchFamily="34" charset="0"/>
              </a:rPr>
              <a:t>Dos</a:t>
            </a:r>
            <a:r>
              <a:rPr lang="ca-ES" sz="2400" spc="-30"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documentes,</a:t>
            </a:r>
            <a:r>
              <a:rPr lang="ca-ES" sz="2400" spc="-81" dirty="0" smtClean="0">
                <a:latin typeface="Arial" panose="020B0604020202020204" pitchFamily="34" charset="0"/>
                <a:cs typeface="Arial" panose="020B0604020202020204" pitchFamily="34" charset="0"/>
              </a:rPr>
              <a:t> </a:t>
            </a:r>
            <a:r>
              <a:rPr lang="ca-ES" sz="2400" spc="15" dirty="0" smtClean="0">
                <a:latin typeface="Arial" panose="020B0604020202020204" pitchFamily="34" charset="0"/>
                <a:cs typeface="Arial" panose="020B0604020202020204" pitchFamily="34" charset="0"/>
              </a:rPr>
              <a:t>cada</a:t>
            </a:r>
            <a:r>
              <a:rPr lang="ca-ES" sz="2400" spc="-30" dirty="0" smtClean="0">
                <a:latin typeface="Arial" panose="020B0604020202020204" pitchFamily="34" charset="0"/>
                <a:cs typeface="Arial" panose="020B0604020202020204" pitchFamily="34" charset="0"/>
              </a:rPr>
              <a:t> </a:t>
            </a:r>
            <a:r>
              <a:rPr lang="ca-ES" sz="2400" spc="60" dirty="0" smtClean="0">
                <a:latin typeface="Arial" panose="020B0604020202020204" pitchFamily="34" charset="0"/>
                <a:cs typeface="Arial" panose="020B0604020202020204" pitchFamily="34" charset="0"/>
              </a:rPr>
              <a:t>un</a:t>
            </a:r>
            <a:r>
              <a:rPr lang="ca-ES" sz="2400" spc="-27" dirty="0" smtClean="0">
                <a:latin typeface="Arial" panose="020B0604020202020204" pitchFamily="34" charset="0"/>
                <a:cs typeface="Arial" panose="020B0604020202020204" pitchFamily="34" charset="0"/>
              </a:rPr>
              <a:t> amb </a:t>
            </a:r>
            <a:r>
              <a:rPr lang="ca-ES" sz="2400" spc="42" dirty="0" smtClean="0">
                <a:latin typeface="Arial" panose="020B0604020202020204" pitchFamily="34" charset="0"/>
                <a:cs typeface="Arial" panose="020B0604020202020204" pitchFamily="34" charset="0"/>
              </a:rPr>
              <a:t>un</a:t>
            </a:r>
            <a:r>
              <a:rPr lang="ca-ES" sz="2400" spc="-27" dirty="0" smtClean="0">
                <a:latin typeface="Arial" panose="020B0604020202020204" pitchFamily="34" charset="0"/>
                <a:cs typeface="Arial" panose="020B0604020202020204" pitchFamily="34" charset="0"/>
              </a:rPr>
              <a:t> </a:t>
            </a:r>
            <a:r>
              <a:rPr lang="ca-ES" sz="2400" spc="-6" dirty="0" err="1" smtClean="0">
                <a:latin typeface="Arial" panose="020B0604020202020204" pitchFamily="34" charset="0"/>
                <a:cs typeface="Arial" panose="020B0604020202020204" pitchFamily="34" charset="0"/>
              </a:rPr>
              <a:t>array</a:t>
            </a:r>
            <a:r>
              <a:rPr lang="ca-ES" sz="2400" spc="-30"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que </a:t>
            </a:r>
            <a:r>
              <a:rPr lang="ca-ES" sz="2400" spc="48" dirty="0" smtClean="0">
                <a:latin typeface="Arial" panose="020B0604020202020204" pitchFamily="34" charset="0"/>
                <a:cs typeface="Arial" panose="020B0604020202020204" pitchFamily="34" charset="0"/>
              </a:rPr>
              <a:t>contingui</a:t>
            </a:r>
            <a:r>
              <a:rPr lang="ca-ES" sz="2400" spc="-36" dirty="0" smtClean="0">
                <a:latin typeface="Arial" panose="020B0604020202020204" pitchFamily="34" charset="0"/>
                <a:cs typeface="Arial" panose="020B0604020202020204" pitchFamily="34" charset="0"/>
              </a:rPr>
              <a:t> e</a:t>
            </a:r>
            <a:r>
              <a:rPr lang="ca-ES" sz="2400" spc="12" dirty="0" smtClean="0">
                <a:latin typeface="Arial" panose="020B0604020202020204" pitchFamily="34" charset="0"/>
                <a:cs typeface="Arial" panose="020B0604020202020204" pitchFamily="34" charset="0"/>
              </a:rPr>
              <a:t>ls</a:t>
            </a:r>
            <a:r>
              <a:rPr lang="ca-ES" sz="2400" spc="-33" dirty="0" smtClean="0">
                <a:latin typeface="Arial" panose="020B0604020202020204" pitchFamily="34" charset="0"/>
                <a:cs typeface="Arial" panose="020B0604020202020204" pitchFamily="34" charset="0"/>
              </a:rPr>
              <a:t> </a:t>
            </a:r>
            <a:r>
              <a:rPr lang="ca-ES" sz="2400" spc="27" dirty="0" err="1" smtClean="0">
                <a:latin typeface="Arial" panose="020B0604020202020204" pitchFamily="34" charset="0"/>
                <a:cs typeface="Arial" panose="020B0604020202020204" pitchFamily="34" charset="0"/>
              </a:rPr>
              <a:t>ids</a:t>
            </a:r>
            <a:r>
              <a:rPr lang="ca-ES" sz="2400" spc="-36" dirty="0" smtClean="0">
                <a:latin typeface="Arial" panose="020B0604020202020204" pitchFamily="34" charset="0"/>
                <a:cs typeface="Arial" panose="020B0604020202020204" pitchFamily="34" charset="0"/>
              </a:rPr>
              <a:t> </a:t>
            </a:r>
            <a:r>
              <a:rPr lang="ca-ES" sz="2400" spc="72" dirty="0" smtClean="0">
                <a:latin typeface="Arial" panose="020B0604020202020204" pitchFamily="34" charset="0"/>
                <a:cs typeface="Arial" panose="020B0604020202020204" pitchFamily="34" charset="0"/>
              </a:rPr>
              <a:t>de l</a:t>
            </a:r>
            <a:r>
              <a:rPr lang="ca-ES" sz="2400" spc="-33" dirty="0" smtClean="0">
                <a:latin typeface="Arial" panose="020B0604020202020204" pitchFamily="34" charset="0"/>
                <a:cs typeface="Arial" panose="020B0604020202020204" pitchFamily="34" charset="0"/>
              </a:rPr>
              <a:t>’altre</a:t>
            </a:r>
            <a:r>
              <a:rPr lang="ca-ES" sz="2400" spc="-36"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document</a:t>
            </a:r>
            <a:r>
              <a:rPr lang="ca-ES" sz="2400" spc="-33" dirty="0" smtClean="0">
                <a:latin typeface="Arial" panose="020B0604020202020204" pitchFamily="34" charset="0"/>
                <a:cs typeface="Arial" panose="020B0604020202020204" pitchFamily="34" charset="0"/>
              </a:rPr>
              <a:t> </a:t>
            </a:r>
            <a:r>
              <a:rPr lang="ca-ES" sz="2400" spc="-9" dirty="0" smtClean="0">
                <a:latin typeface="Arial" panose="020B0604020202020204" pitchFamily="34" charset="0"/>
                <a:cs typeface="Arial" panose="020B0604020202020204" pitchFamily="34" charset="0"/>
              </a:rPr>
              <a:t>(</a:t>
            </a:r>
            <a:r>
              <a:rPr lang="ca-ES" sz="2400" i="1" spc="-9" dirty="0" smtClean="0">
                <a:latin typeface="Arial" panose="020B0604020202020204" pitchFamily="34" charset="0"/>
                <a:cs typeface="Arial" panose="020B0604020202020204" pitchFamily="34" charset="0"/>
              </a:rPr>
              <a:t>2</a:t>
            </a:r>
            <a:r>
              <a:rPr lang="ca-ES" sz="2400" i="1" spc="-78" dirty="0" smtClean="0">
                <a:latin typeface="Arial" panose="020B0604020202020204" pitchFamily="34" charset="0"/>
                <a:cs typeface="Arial" panose="020B0604020202020204" pitchFamily="34" charset="0"/>
              </a:rPr>
              <a:t> </a:t>
            </a:r>
            <a:r>
              <a:rPr lang="ca-ES" sz="2400" i="1" spc="-27" dirty="0" err="1" smtClean="0">
                <a:latin typeface="Arial" panose="020B0604020202020204" pitchFamily="34" charset="0"/>
                <a:cs typeface="Arial" panose="020B0604020202020204" pitchFamily="34" charset="0"/>
              </a:rPr>
              <a:t>Way</a:t>
            </a:r>
            <a:r>
              <a:rPr lang="ca-ES" sz="2400" i="1" spc="-27" dirty="0" smtClean="0">
                <a:latin typeface="Arial" panose="020B0604020202020204" pitchFamily="34" charset="0"/>
                <a:cs typeface="Arial" panose="020B0604020202020204" pitchFamily="34" charset="0"/>
              </a:rPr>
              <a:t> </a:t>
            </a:r>
            <a:r>
              <a:rPr lang="ca-ES" sz="2400" i="1" spc="-491" dirty="0" smtClean="0">
                <a:latin typeface="Arial" panose="020B0604020202020204" pitchFamily="34" charset="0"/>
                <a:cs typeface="Arial" panose="020B0604020202020204" pitchFamily="34" charset="0"/>
              </a:rPr>
              <a:t> </a:t>
            </a:r>
            <a:r>
              <a:rPr lang="ca-ES" sz="2400" i="1" spc="36" dirty="0" err="1" smtClean="0">
                <a:latin typeface="Arial" panose="020B0604020202020204" pitchFamily="34" charset="0"/>
                <a:cs typeface="Arial" panose="020B0604020202020204" pitchFamily="34" charset="0"/>
              </a:rPr>
              <a:t>Embedding</a:t>
            </a:r>
            <a:r>
              <a:rPr lang="ca-ES" sz="2400" spc="36" dirty="0" smtClean="0">
                <a:latin typeface="Arial" panose="020B0604020202020204" pitchFamily="34" charset="0"/>
                <a:cs typeface="Arial" panose="020B0604020202020204" pitchFamily="34" charset="0"/>
              </a:rPr>
              <a:t>).</a:t>
            </a:r>
            <a:endParaRPr lang="ca-ES" sz="2400" dirty="0" smtClean="0">
              <a:latin typeface="Arial" panose="020B0604020202020204" pitchFamily="34" charset="0"/>
              <a:cs typeface="Arial" panose="020B0604020202020204" pitchFamily="34" charset="0"/>
            </a:endParaRPr>
          </a:p>
          <a:p>
            <a:pPr marL="1037843" indent="-222885" algn="just">
              <a:spcBef>
                <a:spcPts val="780"/>
              </a:spcBef>
              <a:buSzPct val="75000"/>
              <a:buChar char="•"/>
              <a:tabLst>
                <a:tab pos="1038225" algn="l"/>
              </a:tabLst>
            </a:pPr>
            <a:r>
              <a:rPr lang="ca-ES" sz="2400" spc="21" dirty="0" smtClean="0">
                <a:latin typeface="Arial" panose="020B0604020202020204" pitchFamily="34" charset="0"/>
                <a:cs typeface="Arial" panose="020B0604020202020204" pitchFamily="34" charset="0"/>
              </a:rPr>
              <a:t>Vigilar</a:t>
            </a:r>
            <a:r>
              <a:rPr lang="ca-ES" sz="2400" spc="-33"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la</a:t>
            </a:r>
            <a:r>
              <a:rPr lang="ca-ES" sz="2400" spc="-30" dirty="0" smtClean="0">
                <a:latin typeface="Arial" panose="020B0604020202020204" pitchFamily="34" charset="0"/>
                <a:cs typeface="Arial" panose="020B0604020202020204" pitchFamily="34" charset="0"/>
              </a:rPr>
              <a:t> </a:t>
            </a:r>
            <a:r>
              <a:rPr lang="ca-ES" sz="2400" spc="12" dirty="0" smtClean="0">
                <a:latin typeface="Arial" panose="020B0604020202020204" pitchFamily="34" charset="0"/>
                <a:cs typeface="Arial" panose="020B0604020202020204" pitchFamily="34" charset="0"/>
              </a:rPr>
              <a:t>inconsistència</a:t>
            </a:r>
            <a:r>
              <a:rPr lang="ca-ES" sz="2400" spc="-30"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de</a:t>
            </a:r>
            <a:r>
              <a:rPr lang="ca-ES" sz="2400" spc="-30" dirty="0" smtClean="0">
                <a:latin typeface="Arial" panose="020B0604020202020204" pitchFamily="34" charset="0"/>
                <a:cs typeface="Arial" panose="020B0604020202020204" pitchFamily="34" charset="0"/>
              </a:rPr>
              <a:t> </a:t>
            </a:r>
            <a:r>
              <a:rPr lang="ca-ES" sz="2400" spc="30" dirty="0" err="1" smtClean="0">
                <a:latin typeface="Arial" panose="020B0604020202020204" pitchFamily="34" charset="0"/>
                <a:cs typeface="Arial" panose="020B0604020202020204" pitchFamily="34" charset="0"/>
              </a:rPr>
              <a:t>datos</a:t>
            </a:r>
            <a:endParaRPr lang="ca-ES" sz="2400" dirty="0" smtClean="0">
              <a:latin typeface="Arial" panose="020B0604020202020204" pitchFamily="34" charset="0"/>
              <a:cs typeface="Arial" panose="020B0604020202020204" pitchFamily="34" charset="0"/>
            </a:endParaRPr>
          </a:p>
          <a:p>
            <a:pPr marL="611124" marR="537591" indent="-321945" algn="just">
              <a:lnSpc>
                <a:spcPct val="108000"/>
              </a:lnSpc>
              <a:spcBef>
                <a:spcPts val="555"/>
              </a:spcBef>
              <a:buClr>
                <a:srgbClr val="1C355E"/>
              </a:buClr>
              <a:buFont typeface="Times New Roman"/>
              <a:buAutoNum type="arabicPeriod" startAt="3"/>
              <a:tabLst>
                <a:tab pos="611505" algn="l"/>
              </a:tabLst>
            </a:pPr>
            <a:r>
              <a:rPr lang="ca-ES" sz="2400" spc="48" dirty="0" smtClean="0">
                <a:latin typeface="Arial" panose="020B0604020202020204" pitchFamily="34" charset="0"/>
                <a:cs typeface="Arial" panose="020B0604020202020204" pitchFamily="34" charset="0"/>
              </a:rPr>
              <a:t>Embeure</a:t>
            </a:r>
            <a:r>
              <a:rPr lang="ca-ES" sz="2400" spc="-36"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un</a:t>
            </a:r>
            <a:r>
              <a:rPr lang="ca-ES" sz="2400" spc="-36"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document</a:t>
            </a:r>
            <a:r>
              <a:rPr lang="ca-ES" sz="2400" spc="-33" dirty="0" smtClean="0">
                <a:latin typeface="Arial" panose="020B0604020202020204" pitchFamily="34" charset="0"/>
                <a:cs typeface="Arial" panose="020B0604020202020204" pitchFamily="34" charset="0"/>
              </a:rPr>
              <a:t> </a:t>
            </a:r>
            <a:r>
              <a:rPr lang="ca-ES" sz="2400" spc="66" dirty="0" smtClean="0">
                <a:latin typeface="Arial" panose="020B0604020202020204" pitchFamily="34" charset="0"/>
                <a:cs typeface="Arial" panose="020B0604020202020204" pitchFamily="34" charset="0"/>
              </a:rPr>
              <a:t>dintre</a:t>
            </a:r>
            <a:r>
              <a:rPr lang="ca-ES" sz="2400" spc="-36"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d’un</a:t>
            </a:r>
            <a:r>
              <a:rPr lang="ca-ES" sz="2400" spc="-33"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altre </a:t>
            </a:r>
            <a:r>
              <a:rPr lang="ca-ES" sz="2400" spc="-471" dirty="0" smtClean="0">
                <a:latin typeface="Arial" panose="020B0604020202020204" pitchFamily="34" charset="0"/>
                <a:cs typeface="Arial" panose="020B0604020202020204" pitchFamily="34" charset="0"/>
              </a:rPr>
              <a:t> </a:t>
            </a:r>
            <a:r>
              <a:rPr lang="ca-ES" sz="2400" spc="24" dirty="0" smtClean="0">
                <a:latin typeface="Arial" panose="020B0604020202020204" pitchFamily="34" charset="0"/>
                <a:cs typeface="Arial" panose="020B0604020202020204" pitchFamily="34" charset="0"/>
              </a:rPr>
              <a:t>(</a:t>
            </a:r>
            <a:r>
              <a:rPr lang="ca-ES" sz="2400" i="1" spc="24" dirty="0" err="1" smtClean="0">
                <a:latin typeface="Arial" panose="020B0604020202020204" pitchFamily="34" charset="0"/>
                <a:cs typeface="Arial" panose="020B0604020202020204" pitchFamily="34" charset="0"/>
              </a:rPr>
              <a:t>One</a:t>
            </a:r>
            <a:r>
              <a:rPr lang="ca-ES" sz="2400" i="1" spc="-75" dirty="0" smtClean="0">
                <a:latin typeface="Arial" panose="020B0604020202020204" pitchFamily="34" charset="0"/>
                <a:cs typeface="Arial" panose="020B0604020202020204" pitchFamily="34" charset="0"/>
              </a:rPr>
              <a:t> </a:t>
            </a:r>
            <a:r>
              <a:rPr lang="ca-ES" sz="2400" i="1" spc="-27" dirty="0" err="1" smtClean="0">
                <a:latin typeface="Arial" panose="020B0604020202020204" pitchFamily="34" charset="0"/>
                <a:cs typeface="Arial" panose="020B0604020202020204" pitchFamily="34" charset="0"/>
              </a:rPr>
              <a:t>Way</a:t>
            </a:r>
            <a:r>
              <a:rPr lang="ca-ES" sz="2400" i="1" spc="-51" dirty="0" smtClean="0">
                <a:latin typeface="Arial" panose="020B0604020202020204" pitchFamily="34" charset="0"/>
                <a:cs typeface="Arial" panose="020B0604020202020204" pitchFamily="34" charset="0"/>
              </a:rPr>
              <a:t> </a:t>
            </a:r>
            <a:r>
              <a:rPr lang="ca-ES" sz="2400" i="1" spc="45" dirty="0" err="1" smtClean="0">
                <a:latin typeface="Arial" panose="020B0604020202020204" pitchFamily="34" charset="0"/>
                <a:cs typeface="Arial" panose="020B0604020202020204" pitchFamily="34" charset="0"/>
              </a:rPr>
              <a:t>Embedding</a:t>
            </a:r>
            <a:r>
              <a:rPr lang="ca-ES" sz="2400" spc="45" dirty="0" smtClean="0">
                <a:latin typeface="Arial" panose="020B0604020202020204" pitchFamily="34" charset="0"/>
                <a:cs typeface="Arial" panose="020B0604020202020204" pitchFamily="34" charset="0"/>
              </a:rPr>
              <a:t>)</a:t>
            </a:r>
            <a:endParaRPr lang="ca-ES" sz="2400" dirty="0" smtClean="0">
              <a:latin typeface="Arial" panose="020B0604020202020204" pitchFamily="34" charset="0"/>
              <a:cs typeface="Arial" panose="020B0604020202020204" pitchFamily="34" charset="0"/>
            </a:endParaRPr>
          </a:p>
          <a:p>
            <a:pPr marL="1129283" marR="618363" lvl="1" indent="-337185">
              <a:lnSpc>
                <a:spcPct val="107800"/>
              </a:lnSpc>
              <a:spcBef>
                <a:spcPts val="564"/>
              </a:spcBef>
              <a:buClr>
                <a:srgbClr val="1C355E"/>
              </a:buClr>
              <a:buFont typeface="Times New Roman"/>
              <a:buChar char="•"/>
              <a:tabLst>
                <a:tab pos="988313" algn="l"/>
                <a:tab pos="988695" algn="l"/>
              </a:tabLst>
            </a:pPr>
            <a:r>
              <a:rPr lang="ca-ES" sz="2400" spc="87" dirty="0" smtClean="0">
                <a:latin typeface="Arial" panose="020B0604020202020204" pitchFamily="34" charset="0"/>
                <a:cs typeface="Arial" panose="020B0604020202020204" pitchFamily="34" charset="0"/>
              </a:rPr>
              <a:t>No </a:t>
            </a:r>
            <a:r>
              <a:rPr lang="ca-ES" sz="2400" spc="-39" dirty="0" smtClean="0">
                <a:latin typeface="Arial" panose="020B0604020202020204" pitchFamily="34" charset="0"/>
                <a:cs typeface="Arial" panose="020B0604020202020204" pitchFamily="34" charset="0"/>
              </a:rPr>
              <a:t>se </a:t>
            </a:r>
            <a:r>
              <a:rPr lang="ca-ES" sz="2400" spc="45" dirty="0" smtClean="0">
                <a:latin typeface="Arial" panose="020B0604020202020204" pitchFamily="34" charset="0"/>
                <a:cs typeface="Arial" panose="020B0604020202020204" pitchFamily="34" charset="0"/>
              </a:rPr>
              <a:t>recomana </a:t>
            </a:r>
            <a:r>
              <a:rPr lang="ca-ES" sz="2400" spc="-33" dirty="0" smtClean="0">
                <a:latin typeface="Arial" panose="020B0604020202020204" pitchFamily="34" charset="0"/>
                <a:cs typeface="Arial" panose="020B0604020202020204" pitchFamily="34" charset="0"/>
              </a:rPr>
              <a:t>si </a:t>
            </a:r>
            <a:r>
              <a:rPr lang="ca-ES" sz="2400" spc="54" dirty="0" smtClean="0">
                <a:latin typeface="Arial" panose="020B0604020202020204" pitchFamily="34" charset="0"/>
                <a:cs typeface="Arial" panose="020B0604020202020204" pitchFamily="34" charset="0"/>
              </a:rPr>
              <a:t>algun </a:t>
            </a:r>
            <a:r>
              <a:rPr lang="ca-ES" sz="2400" spc="87" dirty="0" smtClean="0">
                <a:latin typeface="Arial" panose="020B0604020202020204" pitchFamily="34" charset="0"/>
                <a:cs typeface="Arial" panose="020B0604020202020204" pitchFamily="34" charset="0"/>
              </a:rPr>
              <a:t>de </a:t>
            </a:r>
            <a:r>
              <a:rPr lang="ca-ES" sz="2400" spc="12" dirty="0" smtClean="0">
                <a:latin typeface="Arial" panose="020B0604020202020204" pitchFamily="34" charset="0"/>
                <a:cs typeface="Arial" panose="020B0604020202020204" pitchFamily="34" charset="0"/>
              </a:rPr>
              <a:t>los </a:t>
            </a:r>
            <a:r>
              <a:rPr lang="ca-ES" sz="2400" spc="-471" dirty="0" smtClean="0">
                <a:latin typeface="Arial" panose="020B0604020202020204" pitchFamily="34" charset="0"/>
                <a:cs typeface="Arial" panose="020B0604020202020204" pitchFamily="34" charset="0"/>
              </a:rPr>
              <a:t> </a:t>
            </a:r>
            <a:r>
              <a:rPr lang="ca-ES" sz="2400" spc="51" dirty="0" smtClean="0">
                <a:latin typeface="Arial" panose="020B0604020202020204" pitchFamily="34" charset="0"/>
                <a:cs typeface="Arial" panose="020B0604020202020204" pitchFamily="34" charset="0"/>
              </a:rPr>
              <a:t>documents</a:t>
            </a:r>
            <a:r>
              <a:rPr lang="ca-ES" sz="2400" spc="-36" dirty="0" smtClean="0">
                <a:latin typeface="Arial" panose="020B0604020202020204" pitchFamily="34" charset="0"/>
                <a:cs typeface="Arial" panose="020B0604020202020204" pitchFamily="34" charset="0"/>
              </a:rPr>
              <a:t> </a:t>
            </a:r>
            <a:r>
              <a:rPr lang="ca-ES" sz="2400" spc="75" dirty="0" smtClean="0">
                <a:latin typeface="Arial" panose="020B0604020202020204" pitchFamily="34" charset="0"/>
                <a:cs typeface="Arial" panose="020B0604020202020204" pitchFamily="34" charset="0"/>
              </a:rPr>
              <a:t>pot</a:t>
            </a:r>
            <a:r>
              <a:rPr lang="ca-ES" sz="2400" spc="-33" dirty="0" smtClean="0">
                <a:latin typeface="Arial" panose="020B0604020202020204" pitchFamily="34" charset="0"/>
                <a:cs typeface="Arial" panose="020B0604020202020204" pitchFamily="34" charset="0"/>
              </a:rPr>
              <a:t> </a:t>
            </a:r>
            <a:r>
              <a:rPr lang="ca-ES" sz="2400" spc="18" dirty="0" smtClean="0">
                <a:latin typeface="Arial" panose="020B0604020202020204" pitchFamily="34" charset="0"/>
                <a:cs typeface="Arial" panose="020B0604020202020204" pitchFamily="34" charset="0"/>
              </a:rPr>
              <a:t>créixer</a:t>
            </a:r>
            <a:r>
              <a:rPr lang="ca-ES" sz="2400" spc="-33" dirty="0" smtClean="0">
                <a:latin typeface="Arial" panose="020B0604020202020204" pitchFamily="34" charset="0"/>
                <a:cs typeface="Arial" panose="020B0604020202020204" pitchFamily="34" charset="0"/>
              </a:rPr>
              <a:t> </a:t>
            </a:r>
            <a:r>
              <a:rPr lang="ca-ES" sz="2400" spc="54" dirty="0" smtClean="0">
                <a:latin typeface="Arial" panose="020B0604020202020204" pitchFamily="34" charset="0"/>
                <a:cs typeface="Arial" panose="020B0604020202020204" pitchFamily="34" charset="0"/>
              </a:rPr>
              <a:t>molt</a:t>
            </a:r>
            <a:endParaRPr lang="ca-ES" sz="2400" dirty="0" smtClean="0">
              <a:latin typeface="Arial" panose="020B0604020202020204" pitchFamily="34" charset="0"/>
              <a:cs typeface="Arial" panose="020B0604020202020204" pitchFamily="34" charset="0"/>
            </a:endParaRPr>
          </a:p>
          <a:p>
            <a:pPr marL="1129283" marR="402336" lvl="1" indent="-337185">
              <a:lnSpc>
                <a:spcPct val="108300"/>
              </a:lnSpc>
              <a:spcBef>
                <a:spcPts val="540"/>
              </a:spcBef>
              <a:buClr>
                <a:srgbClr val="1C355E"/>
              </a:buClr>
              <a:buFont typeface="Times New Roman"/>
              <a:buChar char="•"/>
              <a:tabLst>
                <a:tab pos="988313" algn="l"/>
                <a:tab pos="988695" algn="l"/>
              </a:tabLst>
            </a:pPr>
            <a:r>
              <a:rPr lang="ca-ES" sz="2400" spc="-42" dirty="0" smtClean="0">
                <a:latin typeface="Arial" panose="020B0604020202020204" pitchFamily="34" charset="0"/>
                <a:cs typeface="Arial" panose="020B0604020202020204" pitchFamily="34" charset="0"/>
              </a:rPr>
              <a:t>Revisar</a:t>
            </a:r>
            <a:r>
              <a:rPr lang="ca-ES" sz="2400" spc="-36" dirty="0" smtClean="0">
                <a:latin typeface="Arial" panose="020B0604020202020204" pitchFamily="34" charset="0"/>
                <a:cs typeface="Arial" panose="020B0604020202020204" pitchFamily="34" charset="0"/>
              </a:rPr>
              <a:t> </a:t>
            </a:r>
            <a:r>
              <a:rPr lang="ca-ES" sz="2400" spc="-33" dirty="0" smtClean="0">
                <a:latin typeface="Arial" panose="020B0604020202020204" pitchFamily="34" charset="0"/>
                <a:cs typeface="Arial" panose="020B0604020202020204" pitchFamily="34" charset="0"/>
              </a:rPr>
              <a:t>si</a:t>
            </a:r>
            <a:r>
              <a:rPr lang="ca-ES" sz="2400" spc="-36" dirty="0" smtClean="0">
                <a:latin typeface="Arial" panose="020B0604020202020204" pitchFamily="34" charset="0"/>
                <a:cs typeface="Arial" panose="020B0604020202020204" pitchFamily="34" charset="0"/>
              </a:rPr>
              <a:t> </a:t>
            </a:r>
            <a:r>
              <a:rPr lang="ca-ES" sz="2400" spc="42" dirty="0" smtClean="0">
                <a:latin typeface="Arial" panose="020B0604020202020204" pitchFamily="34" charset="0"/>
                <a:cs typeface="Arial" panose="020B0604020202020204" pitchFamily="34" charset="0"/>
              </a:rPr>
              <a:t>un</a:t>
            </a:r>
            <a:r>
              <a:rPr lang="ca-ES" sz="2400" spc="-36" dirty="0" smtClean="0">
                <a:latin typeface="Arial" panose="020B0604020202020204" pitchFamily="34" charset="0"/>
                <a:cs typeface="Arial" panose="020B0604020202020204" pitchFamily="34" charset="0"/>
              </a:rPr>
              <a:t> </a:t>
            </a:r>
            <a:r>
              <a:rPr lang="ca-ES" sz="2400" spc="68" dirty="0" smtClean="0">
                <a:latin typeface="Arial" panose="020B0604020202020204" pitchFamily="34" charset="0"/>
                <a:cs typeface="Arial" panose="020B0604020202020204" pitchFamily="34" charset="0"/>
              </a:rPr>
              <a:t>document</a:t>
            </a:r>
            <a:r>
              <a:rPr lang="ca-ES" sz="2400" spc="-36" dirty="0" smtClean="0">
                <a:latin typeface="Arial" panose="020B0604020202020204" pitchFamily="34" charset="0"/>
                <a:cs typeface="Arial" panose="020B0604020202020204" pitchFamily="34" charset="0"/>
              </a:rPr>
              <a:t> </a:t>
            </a:r>
            <a:r>
              <a:rPr lang="ca-ES" sz="2400" spc="78" dirty="0" smtClean="0">
                <a:latin typeface="Arial" panose="020B0604020202020204" pitchFamily="34" charset="0"/>
                <a:cs typeface="Arial" panose="020B0604020202020204" pitchFamily="34" charset="0"/>
              </a:rPr>
              <a:t>depèn</a:t>
            </a:r>
            <a:r>
              <a:rPr lang="ca-ES" sz="2400" spc="-36" dirty="0" smtClean="0">
                <a:latin typeface="Arial" panose="020B0604020202020204" pitchFamily="34" charset="0"/>
                <a:cs typeface="Arial" panose="020B0604020202020204" pitchFamily="34" charset="0"/>
              </a:rPr>
              <a:t> </a:t>
            </a:r>
            <a:r>
              <a:rPr lang="ca-ES" sz="2400" spc="87" dirty="0" smtClean="0">
                <a:latin typeface="Arial" panose="020B0604020202020204" pitchFamily="34" charset="0"/>
                <a:cs typeface="Arial" panose="020B0604020202020204" pitchFamily="34" charset="0"/>
              </a:rPr>
              <a:t>de l’altre per a la seva </a:t>
            </a:r>
            <a:r>
              <a:rPr lang="ca-ES" sz="2400" spc="21" dirty="0" smtClean="0">
                <a:latin typeface="Arial" panose="020B0604020202020204" pitchFamily="34" charset="0"/>
                <a:cs typeface="Arial" panose="020B0604020202020204" pitchFamily="34" charset="0"/>
              </a:rPr>
              <a:t>creació</a:t>
            </a:r>
            <a:endParaRPr lang="ca-ES" sz="2400" dirty="0">
              <a:latin typeface="Arial" panose="020B0604020202020204" pitchFamily="34" charset="0"/>
              <a:cs typeface="Arial" panose="020B0604020202020204" pitchFamily="34" charset="0"/>
            </a:endParaRPr>
          </a:p>
        </p:txBody>
      </p:sp>
      <p:sp>
        <p:nvSpPr>
          <p:cNvPr id="22" name="object 3"/>
          <p:cNvSpPr txBox="1">
            <a:spLocks/>
          </p:cNvSpPr>
          <p:nvPr/>
        </p:nvSpPr>
        <p:spPr>
          <a:xfrm>
            <a:off x="-13462" y="165938"/>
            <a:ext cx="12218924" cy="697230"/>
          </a:xfrm>
          <a:prstGeom prst="rect">
            <a:avLst/>
          </a:prstGeom>
        </p:spPr>
        <p:txBody>
          <a:bodyPr vert="horz" wrap="square" lIns="0" tIns="0" rIns="0" bIns="0" rtlCol="0">
            <a:spAutoFit/>
          </a:bodyPr>
          <a:lstStyle>
            <a:lvl1pPr>
              <a:defRPr sz="4400" b="0" i="0" u="heavy">
                <a:solidFill>
                  <a:schemeClr val="tx1"/>
                </a:solidFill>
                <a:latin typeface="Calibri Light"/>
                <a:ea typeface="+mj-ea"/>
                <a:cs typeface="Calibri Light"/>
              </a:defRPr>
            </a:lvl1pPr>
          </a:lstStyle>
          <a:p>
            <a:pPr algn="ctr"/>
            <a:r>
              <a:rPr lang="es-ES" b="1" u="none" spc="25" dirty="0"/>
              <a:t>3. </a:t>
            </a:r>
            <a:r>
              <a:rPr lang="es-ES" b="1" u="none" kern="0" spc="25" dirty="0" smtClean="0"/>
              <a:t>MODELAT DADES MONGO</a:t>
            </a:r>
            <a:endParaRPr lang="es-ES" b="1" u="none" kern="0" spc="45" dirty="0"/>
          </a:p>
        </p:txBody>
      </p:sp>
    </p:spTree>
    <p:extLst>
      <p:ext uri="{BB962C8B-B14F-4D97-AF65-F5344CB8AC3E}">
        <p14:creationId xmlns:p14="http://schemas.microsoft.com/office/powerpoint/2010/main" val="3708323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369332"/>
          </a:xfrm>
          <a:prstGeom prst="rect">
            <a:avLst/>
          </a:prstGeom>
        </p:spPr>
        <p:txBody>
          <a:bodyPr vert="horz" wrap="square" lIns="0" tIns="0" rIns="0" bIns="0" rtlCol="0">
            <a:spAutoFit/>
          </a:bodyPr>
          <a:lstStyle/>
          <a:p>
            <a:pPr marL="12700"/>
            <a:r>
              <a:rPr lang="es-ES" sz="2400" b="1" spc="15" dirty="0" err="1" smtClean="0">
                <a:latin typeface="Arial"/>
                <a:cs typeface="Arial"/>
              </a:rPr>
              <a:t>Relacions</a:t>
            </a:r>
            <a:r>
              <a:rPr lang="es-ES" sz="2400" b="1" spc="15" dirty="0" smtClean="0">
                <a:latin typeface="Arial"/>
                <a:cs typeface="Arial"/>
              </a:rPr>
              <a:t> N : M.</a:t>
            </a:r>
            <a:r>
              <a:rPr sz="2400" b="1" spc="-70" dirty="0" smtClean="0">
                <a:latin typeface="Arial"/>
                <a:cs typeface="Arial"/>
              </a:rPr>
              <a:t> </a:t>
            </a:r>
            <a:endParaRPr lang="es-ES" sz="2400" dirty="0" smtClean="0"/>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3. MODELAT </a:t>
            </a:r>
            <a:r>
              <a:rPr lang="es-ES" b="1" u="none" spc="25" dirty="0" smtClean="0"/>
              <a:t>DADES MONGO</a:t>
            </a:r>
            <a:endParaRPr b="1" u="none" spc="45" dirty="0"/>
          </a:p>
        </p:txBody>
      </p:sp>
      <p:pic>
        <p:nvPicPr>
          <p:cNvPr id="4" name="Imagen 3"/>
          <p:cNvPicPr>
            <a:picLocks noChangeAspect="1"/>
          </p:cNvPicPr>
          <p:nvPr/>
        </p:nvPicPr>
        <p:blipFill>
          <a:blip r:embed="rId2"/>
          <a:stretch>
            <a:fillRect/>
          </a:stretch>
        </p:blipFill>
        <p:spPr>
          <a:xfrm>
            <a:off x="457200" y="1752600"/>
            <a:ext cx="6854415" cy="4772704"/>
          </a:xfrm>
          <a:prstGeom prst="rect">
            <a:avLst/>
          </a:prstGeom>
        </p:spPr>
      </p:pic>
      <p:grpSp>
        <p:nvGrpSpPr>
          <p:cNvPr id="5" name="object 6"/>
          <p:cNvGrpSpPr/>
          <p:nvPr/>
        </p:nvGrpSpPr>
        <p:grpSpPr>
          <a:xfrm>
            <a:off x="7510070" y="1429610"/>
            <a:ext cx="1152525" cy="807720"/>
            <a:chOff x="10231519" y="3068483"/>
            <a:chExt cx="1920875" cy="1346200"/>
          </a:xfrm>
        </p:grpSpPr>
        <p:pic>
          <p:nvPicPr>
            <p:cNvPr id="6" name="object 7"/>
            <p:cNvPicPr/>
            <p:nvPr/>
          </p:nvPicPr>
          <p:blipFill>
            <a:blip r:embed="rId3" cstate="print"/>
            <a:stretch>
              <a:fillRect/>
            </a:stretch>
          </p:blipFill>
          <p:spPr>
            <a:xfrm>
              <a:off x="10231519" y="3068483"/>
              <a:ext cx="1920542" cy="1346200"/>
            </a:xfrm>
            <a:prstGeom prst="rect">
              <a:avLst/>
            </a:prstGeom>
          </p:spPr>
        </p:pic>
        <p:pic>
          <p:nvPicPr>
            <p:cNvPr id="7" name="object 8"/>
            <p:cNvPicPr/>
            <p:nvPr/>
          </p:nvPicPr>
          <p:blipFill>
            <a:blip r:embed="rId4" cstate="print"/>
            <a:stretch>
              <a:fillRect/>
            </a:stretch>
          </p:blipFill>
          <p:spPr>
            <a:xfrm>
              <a:off x="10269619" y="3093883"/>
              <a:ext cx="1844342" cy="1269999"/>
            </a:xfrm>
            <a:prstGeom prst="rect">
              <a:avLst/>
            </a:prstGeom>
          </p:spPr>
        </p:pic>
        <p:sp>
          <p:nvSpPr>
            <p:cNvPr id="8" name="object 9"/>
            <p:cNvSpPr/>
            <p:nvPr/>
          </p:nvSpPr>
          <p:spPr>
            <a:xfrm>
              <a:off x="10269619" y="3093883"/>
              <a:ext cx="1844675" cy="1270000"/>
            </a:xfrm>
            <a:custGeom>
              <a:avLst/>
              <a:gdLst/>
              <a:ahLst/>
              <a:cxnLst/>
              <a:rect l="l" t="t" r="r" b="b"/>
              <a:pathLst>
                <a:path w="1844675" h="1270000">
                  <a:moveTo>
                    <a:pt x="1844342" y="0"/>
                  </a:moveTo>
                  <a:lnTo>
                    <a:pt x="0" y="0"/>
                  </a:lnTo>
                  <a:lnTo>
                    <a:pt x="0" y="1270000"/>
                  </a:lnTo>
                  <a:lnTo>
                    <a:pt x="1844342" y="1270000"/>
                  </a:lnTo>
                  <a:lnTo>
                    <a:pt x="1844342" y="0"/>
                  </a:lnTo>
                  <a:close/>
                </a:path>
              </a:pathLst>
            </a:custGeom>
            <a:solidFill>
              <a:srgbClr val="009CFD">
                <a:alpha val="50000"/>
              </a:srgbClr>
            </a:solidFill>
          </p:spPr>
          <p:txBody>
            <a:bodyPr wrap="square" lIns="0" tIns="0" rIns="0" bIns="0" rtlCol="0"/>
            <a:lstStyle/>
            <a:p>
              <a:endParaRPr sz="1080"/>
            </a:p>
          </p:txBody>
        </p:sp>
      </p:grpSp>
      <p:sp>
        <p:nvSpPr>
          <p:cNvPr id="9" name="object 10"/>
          <p:cNvSpPr txBox="1"/>
          <p:nvPr/>
        </p:nvSpPr>
        <p:spPr>
          <a:xfrm>
            <a:off x="7532930" y="1444850"/>
            <a:ext cx="1106805" cy="528606"/>
          </a:xfrm>
          <a:prstGeom prst="rect">
            <a:avLst/>
          </a:prstGeom>
        </p:spPr>
        <p:txBody>
          <a:bodyPr vert="horz" wrap="square" lIns="0" tIns="2286" rIns="0" bIns="0" rtlCol="0">
            <a:spAutoFit/>
          </a:bodyPr>
          <a:lstStyle/>
          <a:p>
            <a:pPr>
              <a:spcBef>
                <a:spcPts val="18"/>
              </a:spcBef>
            </a:pPr>
            <a:endParaRPr sz="1620">
              <a:latin typeface="Times New Roman"/>
              <a:cs typeface="Times New Roman"/>
            </a:endParaRPr>
          </a:p>
          <a:p>
            <a:pPr marL="269367"/>
            <a:r>
              <a:rPr b="1" spc="-3" dirty="0">
                <a:solidFill>
                  <a:srgbClr val="FFFFFF"/>
                </a:solidFill>
                <a:latin typeface="Arial"/>
                <a:cs typeface="Arial"/>
              </a:rPr>
              <a:t>Libro</a:t>
            </a:r>
            <a:endParaRPr>
              <a:latin typeface="Arial"/>
              <a:cs typeface="Arial"/>
            </a:endParaRPr>
          </a:p>
        </p:txBody>
      </p:sp>
      <p:grpSp>
        <p:nvGrpSpPr>
          <p:cNvPr id="10" name="object 11"/>
          <p:cNvGrpSpPr/>
          <p:nvPr/>
        </p:nvGrpSpPr>
        <p:grpSpPr>
          <a:xfrm>
            <a:off x="10323957" y="1429610"/>
            <a:ext cx="1487043" cy="807720"/>
            <a:chOff x="14921331" y="3068483"/>
            <a:chExt cx="2478405" cy="1346200"/>
          </a:xfrm>
        </p:grpSpPr>
        <p:pic>
          <p:nvPicPr>
            <p:cNvPr id="11" name="object 12"/>
            <p:cNvPicPr/>
            <p:nvPr/>
          </p:nvPicPr>
          <p:blipFill>
            <a:blip r:embed="rId5" cstate="print"/>
            <a:stretch>
              <a:fillRect/>
            </a:stretch>
          </p:blipFill>
          <p:spPr>
            <a:xfrm>
              <a:off x="14921331" y="3068483"/>
              <a:ext cx="2478303" cy="1346200"/>
            </a:xfrm>
            <a:prstGeom prst="rect">
              <a:avLst/>
            </a:prstGeom>
          </p:spPr>
        </p:pic>
        <p:pic>
          <p:nvPicPr>
            <p:cNvPr id="12" name="object 13"/>
            <p:cNvPicPr/>
            <p:nvPr/>
          </p:nvPicPr>
          <p:blipFill>
            <a:blip r:embed="rId6" cstate="print"/>
            <a:stretch>
              <a:fillRect/>
            </a:stretch>
          </p:blipFill>
          <p:spPr>
            <a:xfrm>
              <a:off x="14959431" y="3093883"/>
              <a:ext cx="2402103" cy="1269999"/>
            </a:xfrm>
            <a:prstGeom prst="rect">
              <a:avLst/>
            </a:prstGeom>
          </p:spPr>
        </p:pic>
        <p:sp>
          <p:nvSpPr>
            <p:cNvPr id="13" name="object 14"/>
            <p:cNvSpPr/>
            <p:nvPr/>
          </p:nvSpPr>
          <p:spPr>
            <a:xfrm>
              <a:off x="14959431" y="3093883"/>
              <a:ext cx="2402205" cy="1270000"/>
            </a:xfrm>
            <a:custGeom>
              <a:avLst/>
              <a:gdLst/>
              <a:ahLst/>
              <a:cxnLst/>
              <a:rect l="l" t="t" r="r" b="b"/>
              <a:pathLst>
                <a:path w="2402205" h="1270000">
                  <a:moveTo>
                    <a:pt x="2402103" y="0"/>
                  </a:moveTo>
                  <a:lnTo>
                    <a:pt x="0" y="0"/>
                  </a:lnTo>
                  <a:lnTo>
                    <a:pt x="0" y="1270000"/>
                  </a:lnTo>
                  <a:lnTo>
                    <a:pt x="2402103" y="1270000"/>
                  </a:lnTo>
                  <a:lnTo>
                    <a:pt x="2402103" y="0"/>
                  </a:lnTo>
                  <a:close/>
                </a:path>
              </a:pathLst>
            </a:custGeom>
            <a:solidFill>
              <a:srgbClr val="009CFD">
                <a:alpha val="50000"/>
              </a:srgbClr>
            </a:solidFill>
          </p:spPr>
          <p:txBody>
            <a:bodyPr wrap="square" lIns="0" tIns="0" rIns="0" bIns="0" rtlCol="0"/>
            <a:lstStyle/>
            <a:p>
              <a:endParaRPr sz="1080"/>
            </a:p>
          </p:txBody>
        </p:sp>
      </p:grpSp>
      <p:sp>
        <p:nvSpPr>
          <p:cNvPr id="14" name="object 15"/>
          <p:cNvSpPr txBox="1"/>
          <p:nvPr/>
        </p:nvSpPr>
        <p:spPr>
          <a:xfrm>
            <a:off x="10346817" y="1444850"/>
            <a:ext cx="1441323" cy="528606"/>
          </a:xfrm>
          <a:prstGeom prst="rect">
            <a:avLst/>
          </a:prstGeom>
        </p:spPr>
        <p:txBody>
          <a:bodyPr vert="horz" wrap="square" lIns="0" tIns="2286" rIns="0" bIns="0" rtlCol="0">
            <a:spAutoFit/>
          </a:bodyPr>
          <a:lstStyle/>
          <a:p>
            <a:pPr>
              <a:spcBef>
                <a:spcPts val="18"/>
              </a:spcBef>
            </a:pPr>
            <a:endParaRPr sz="1620">
              <a:latin typeface="Times New Roman"/>
              <a:cs typeface="Times New Roman"/>
            </a:endParaRPr>
          </a:p>
          <a:p>
            <a:pPr marL="411861"/>
            <a:r>
              <a:rPr b="1" spc="-3" dirty="0">
                <a:solidFill>
                  <a:srgbClr val="FFFFFF"/>
                </a:solidFill>
                <a:latin typeface="Arial"/>
                <a:cs typeface="Arial"/>
              </a:rPr>
              <a:t>Autor</a:t>
            </a:r>
            <a:endParaRPr>
              <a:latin typeface="Arial"/>
              <a:cs typeface="Arial"/>
            </a:endParaRPr>
          </a:p>
        </p:txBody>
      </p:sp>
      <p:sp>
        <p:nvSpPr>
          <p:cNvPr id="15" name="object 16"/>
          <p:cNvSpPr/>
          <p:nvPr/>
        </p:nvSpPr>
        <p:spPr>
          <a:xfrm>
            <a:off x="8639535" y="1825850"/>
            <a:ext cx="1707642" cy="0"/>
          </a:xfrm>
          <a:custGeom>
            <a:avLst/>
            <a:gdLst/>
            <a:ahLst/>
            <a:cxnLst/>
            <a:rect l="l" t="t" r="r" b="b"/>
            <a:pathLst>
              <a:path w="2846069">
                <a:moveTo>
                  <a:pt x="0" y="0"/>
                </a:moveTo>
                <a:lnTo>
                  <a:pt x="0" y="0"/>
                </a:lnTo>
                <a:lnTo>
                  <a:pt x="2794652" y="0"/>
                </a:lnTo>
                <a:lnTo>
                  <a:pt x="2845464" y="0"/>
                </a:lnTo>
              </a:path>
            </a:pathLst>
          </a:custGeom>
          <a:ln w="12700">
            <a:solidFill>
              <a:srgbClr val="000000"/>
            </a:solidFill>
          </a:ln>
        </p:spPr>
        <p:txBody>
          <a:bodyPr wrap="square" lIns="0" tIns="0" rIns="0" bIns="0" rtlCol="0"/>
          <a:lstStyle/>
          <a:p>
            <a:endParaRPr sz="1080"/>
          </a:p>
        </p:txBody>
      </p:sp>
      <p:sp>
        <p:nvSpPr>
          <p:cNvPr id="16" name="object 17"/>
          <p:cNvSpPr txBox="1"/>
          <p:nvPr/>
        </p:nvSpPr>
        <p:spPr>
          <a:xfrm>
            <a:off x="9204518" y="1371600"/>
            <a:ext cx="574166" cy="377026"/>
          </a:xfrm>
          <a:prstGeom prst="rect">
            <a:avLst/>
          </a:prstGeom>
        </p:spPr>
        <p:txBody>
          <a:bodyPr vert="horz" wrap="square" lIns="0" tIns="7620" rIns="0" bIns="0" rtlCol="0">
            <a:spAutoFit/>
          </a:bodyPr>
          <a:lstStyle/>
          <a:p>
            <a:pPr marL="7620">
              <a:spcBef>
                <a:spcPts val="60"/>
              </a:spcBef>
            </a:pPr>
            <a:r>
              <a:rPr sz="2400" dirty="0">
                <a:latin typeface="Arial MT"/>
                <a:cs typeface="Arial MT"/>
              </a:rPr>
              <a:t>N:M</a:t>
            </a:r>
            <a:endParaRPr sz="2400">
              <a:latin typeface="Arial MT"/>
              <a:cs typeface="Arial MT"/>
            </a:endParaRPr>
          </a:p>
        </p:txBody>
      </p:sp>
      <p:pic>
        <p:nvPicPr>
          <p:cNvPr id="17" name="Imagen 16"/>
          <p:cNvPicPr>
            <a:picLocks noChangeAspect="1"/>
          </p:cNvPicPr>
          <p:nvPr/>
        </p:nvPicPr>
        <p:blipFill>
          <a:blip r:embed="rId7"/>
          <a:stretch>
            <a:fillRect/>
          </a:stretch>
        </p:blipFill>
        <p:spPr>
          <a:xfrm>
            <a:off x="7696200" y="3125987"/>
            <a:ext cx="4305300" cy="2828925"/>
          </a:xfrm>
          <a:prstGeom prst="rect">
            <a:avLst/>
          </a:prstGeom>
        </p:spPr>
      </p:pic>
    </p:spTree>
    <p:extLst>
      <p:ext uri="{BB962C8B-B14F-4D97-AF65-F5344CB8AC3E}">
        <p14:creationId xmlns:p14="http://schemas.microsoft.com/office/powerpoint/2010/main" val="1077419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369332"/>
          </a:xfrm>
          <a:prstGeom prst="rect">
            <a:avLst/>
          </a:prstGeom>
        </p:spPr>
        <p:txBody>
          <a:bodyPr vert="horz" wrap="square" lIns="0" tIns="0" rIns="0" bIns="0" rtlCol="0">
            <a:spAutoFit/>
          </a:bodyPr>
          <a:lstStyle/>
          <a:p>
            <a:pPr marL="12700"/>
            <a:r>
              <a:rPr lang="es-ES" sz="2400" b="1" dirty="0" smtClean="0">
                <a:latin typeface="Arial" panose="020B0604020202020204" pitchFamily="34" charset="0"/>
                <a:cs typeface="Arial" panose="020B0604020202020204" pitchFamily="34" charset="0"/>
              </a:rPr>
              <a:t>Pas 0.</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Creació</a:t>
            </a:r>
            <a:r>
              <a:rPr lang="es-ES" sz="2400" dirty="0" smtClean="0">
                <a:latin typeface="Arial" panose="020B0604020202020204" pitchFamily="34" charset="0"/>
                <a:cs typeface="Arial" panose="020B0604020202020204" pitchFamily="34" charset="0"/>
              </a:rPr>
              <a:t> base de </a:t>
            </a:r>
            <a:r>
              <a:rPr lang="es-ES" sz="2400" dirty="0" err="1" smtClean="0">
                <a:latin typeface="Arial" panose="020B0604020202020204" pitchFamily="34" charset="0"/>
                <a:cs typeface="Arial" panose="020B0604020202020204" pitchFamily="34" charset="0"/>
              </a:rPr>
              <a:t>dades</a:t>
            </a:r>
            <a:r>
              <a:rPr lang="es-ES" sz="2400" dirty="0" smtClean="0">
                <a:latin typeface="Arial" panose="020B0604020202020204" pitchFamily="34" charset="0"/>
                <a:cs typeface="Arial" panose="020B0604020202020204" pitchFamily="34" charset="0"/>
              </a:rPr>
              <a:t> óptica a </a:t>
            </a:r>
            <a:r>
              <a:rPr lang="es-ES" sz="2400" dirty="0" err="1" smtClean="0">
                <a:latin typeface="Arial" panose="020B0604020202020204" pitchFamily="34" charset="0"/>
                <a:cs typeface="Arial" panose="020B0604020202020204" pitchFamily="34" charset="0"/>
              </a:rPr>
              <a:t>traves</a:t>
            </a:r>
            <a:r>
              <a:rPr lang="es-ES" sz="2400" dirty="0" smtClean="0">
                <a:latin typeface="Arial" panose="020B0604020202020204" pitchFamily="34" charset="0"/>
                <a:cs typeface="Arial" panose="020B0604020202020204" pitchFamily="34" charset="0"/>
              </a:rPr>
              <a:t> de </a:t>
            </a:r>
            <a:r>
              <a:rPr lang="es-ES" sz="2400" dirty="0" err="1" smtClean="0">
                <a:latin typeface="Arial" panose="020B0604020202020204" pitchFamily="34" charset="0"/>
                <a:cs typeface="Arial" panose="020B0604020202020204" pitchFamily="34" charset="0"/>
              </a:rPr>
              <a:t>DBSchema</a:t>
            </a:r>
            <a:endParaRPr lang="es-ES" sz="2400" dirty="0" smtClean="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smtClean="0"/>
              <a:t>4. </a:t>
            </a:r>
            <a:r>
              <a:rPr lang="es-ES" b="1" u="none" spc="25" dirty="0"/>
              <a:t>OPTICA </a:t>
            </a:r>
            <a:r>
              <a:rPr lang="es-ES" b="1" u="none" spc="25" dirty="0" smtClean="0"/>
              <a:t>MONGO</a:t>
            </a:r>
            <a:endParaRPr b="1" u="none" spc="45" dirty="0"/>
          </a:p>
        </p:txBody>
      </p:sp>
      <p:pic>
        <p:nvPicPr>
          <p:cNvPr id="4" name="Imagen 3"/>
          <p:cNvPicPr>
            <a:picLocks noChangeAspect="1"/>
          </p:cNvPicPr>
          <p:nvPr/>
        </p:nvPicPr>
        <p:blipFill>
          <a:blip r:embed="rId2"/>
          <a:stretch>
            <a:fillRect/>
          </a:stretch>
        </p:blipFill>
        <p:spPr>
          <a:xfrm>
            <a:off x="914400" y="1828800"/>
            <a:ext cx="7162800" cy="4027109"/>
          </a:xfrm>
          <a:prstGeom prst="rect">
            <a:avLst/>
          </a:prstGeom>
          <a:ln>
            <a:solidFill>
              <a:schemeClr val="tx1"/>
            </a:solidFill>
          </a:ln>
        </p:spPr>
      </p:pic>
      <p:pic>
        <p:nvPicPr>
          <p:cNvPr id="5" name="Imagen 4"/>
          <p:cNvPicPr>
            <a:picLocks noChangeAspect="1"/>
          </p:cNvPicPr>
          <p:nvPr/>
        </p:nvPicPr>
        <p:blipFill>
          <a:blip r:embed="rId3"/>
          <a:stretch>
            <a:fillRect/>
          </a:stretch>
        </p:blipFill>
        <p:spPr>
          <a:xfrm>
            <a:off x="2752997" y="4982624"/>
            <a:ext cx="3485606" cy="1832386"/>
          </a:xfrm>
          <a:prstGeom prst="rect">
            <a:avLst/>
          </a:prstGeom>
          <a:ln>
            <a:solidFill>
              <a:schemeClr val="tx1"/>
            </a:solidFill>
          </a:ln>
        </p:spPr>
      </p:pic>
      <p:pic>
        <p:nvPicPr>
          <p:cNvPr id="6" name="Imagen 5"/>
          <p:cNvPicPr>
            <a:picLocks noChangeAspect="1"/>
          </p:cNvPicPr>
          <p:nvPr/>
        </p:nvPicPr>
        <p:blipFill>
          <a:blip r:embed="rId4"/>
          <a:stretch>
            <a:fillRect/>
          </a:stretch>
        </p:blipFill>
        <p:spPr>
          <a:xfrm>
            <a:off x="8438605" y="1828800"/>
            <a:ext cx="3524795" cy="4020344"/>
          </a:xfrm>
          <a:prstGeom prst="rect">
            <a:avLst/>
          </a:prstGeom>
          <a:ln>
            <a:solidFill>
              <a:schemeClr val="tx1"/>
            </a:solidFill>
          </a:ln>
        </p:spPr>
      </p:pic>
    </p:spTree>
    <p:extLst>
      <p:ext uri="{BB962C8B-B14F-4D97-AF65-F5344CB8AC3E}">
        <p14:creationId xmlns:p14="http://schemas.microsoft.com/office/powerpoint/2010/main" val="1265743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1846659"/>
          </a:xfrm>
          <a:prstGeom prst="rect">
            <a:avLst/>
          </a:prstGeom>
        </p:spPr>
        <p:txBody>
          <a:bodyPr vert="horz" wrap="square" lIns="0" tIns="0" rIns="0" bIns="0" rtlCol="0">
            <a:spAutoFit/>
          </a:bodyPr>
          <a:lstStyle/>
          <a:p>
            <a:pPr marL="12700"/>
            <a:r>
              <a:rPr sz="2400" b="1" spc="15" dirty="0" smtClean="0">
                <a:latin typeface="Arial" panose="020B0604020202020204" pitchFamily="34" charset="0"/>
                <a:cs typeface="Arial" panose="020B0604020202020204" pitchFamily="34" charset="0"/>
              </a:rPr>
              <a:t>Pas</a:t>
            </a:r>
            <a:r>
              <a:rPr sz="2400" b="1" spc="-70" dirty="0" smtClean="0">
                <a:latin typeface="Arial" panose="020B0604020202020204" pitchFamily="34" charset="0"/>
                <a:cs typeface="Arial" panose="020B0604020202020204" pitchFamily="34" charset="0"/>
              </a:rPr>
              <a:t> </a:t>
            </a:r>
            <a:r>
              <a:rPr lang="es-ES" sz="2400" b="1" spc="10" dirty="0">
                <a:latin typeface="Arial" panose="020B0604020202020204" pitchFamily="34" charset="0"/>
                <a:cs typeface="Arial" panose="020B0604020202020204" pitchFamily="34" charset="0"/>
              </a:rPr>
              <a:t>2</a:t>
            </a:r>
            <a:r>
              <a:rPr sz="2400" b="1" spc="10" dirty="0" smtClean="0">
                <a:latin typeface="Arial" panose="020B0604020202020204" pitchFamily="34" charset="0"/>
                <a:cs typeface="Arial" panose="020B0604020202020204" pitchFamily="34" charset="0"/>
              </a:rPr>
              <a:t>.</a:t>
            </a:r>
            <a:r>
              <a:rPr sz="2400" b="1"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La </a:t>
            </a:r>
            <a:r>
              <a:rPr lang="es-ES" sz="2400" dirty="0">
                <a:latin typeface="Arial" panose="020B0604020202020204" pitchFamily="34" charset="0"/>
                <a:cs typeface="Arial" panose="020B0604020202020204" pitchFamily="34" charset="0"/>
              </a:rPr>
              <a:t>política de compres de </a:t>
            </a:r>
            <a:r>
              <a:rPr lang="es-ES" sz="2400" dirty="0" err="1">
                <a:latin typeface="Arial" panose="020B0604020202020204" pitchFamily="34" charset="0"/>
                <a:cs typeface="Arial" panose="020B0604020202020204" pitchFamily="34" charset="0"/>
              </a:rPr>
              <a:t>l'òptica</a:t>
            </a:r>
            <a:r>
              <a:rPr lang="es-ES" sz="2400" dirty="0">
                <a:latin typeface="Arial" panose="020B0604020202020204" pitchFamily="34" charset="0"/>
                <a:cs typeface="Arial" panose="020B0604020202020204" pitchFamily="34" charset="0"/>
              </a:rPr>
              <a:t> es basa en que les </a:t>
            </a:r>
            <a:r>
              <a:rPr lang="es-ES" sz="2400" dirty="0" err="1">
                <a:latin typeface="Arial" panose="020B0604020202020204" pitchFamily="34" charset="0"/>
                <a:cs typeface="Arial" panose="020B0604020202020204" pitchFamily="34" charset="0"/>
              </a:rPr>
              <a:t>ulleres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d'una</a:t>
            </a:r>
            <a:r>
              <a:rPr lang="es-ES" sz="2400" dirty="0">
                <a:latin typeface="Arial" panose="020B0604020202020204" pitchFamily="34" charset="0"/>
                <a:cs typeface="Arial" panose="020B0604020202020204" pitchFamily="34" charset="0"/>
              </a:rPr>
              <a:t> marca es compraran a un </a:t>
            </a:r>
            <a:r>
              <a:rPr lang="es-ES" sz="2400" dirty="0" err="1">
                <a:latin typeface="Arial" panose="020B0604020202020204" pitchFamily="34" charset="0"/>
                <a:cs typeface="Arial" panose="020B0604020202020204" pitchFamily="34" charset="0"/>
              </a:rPr>
              <a:t>únic</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proveïdor</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així</a:t>
            </a:r>
            <a:r>
              <a:rPr lang="es-ES" sz="2400" dirty="0">
                <a:latin typeface="Arial" panose="020B0604020202020204" pitchFamily="34" charset="0"/>
                <a:cs typeface="Arial" panose="020B0604020202020204" pitchFamily="34" charset="0"/>
              </a:rPr>
              <a:t> en </a:t>
            </a:r>
            <a:r>
              <a:rPr lang="es-ES" sz="2400" dirty="0" err="1">
                <a:latin typeface="Arial" panose="020B0604020202020204" pitchFamily="34" charset="0"/>
                <a:cs typeface="Arial" panose="020B0604020202020204" pitchFamily="34" charset="0"/>
              </a:rPr>
              <a:t>podrà</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treure</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més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bons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preus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però</a:t>
            </a:r>
            <a:r>
              <a:rPr lang="es-ES" sz="2400" dirty="0">
                <a:latin typeface="Arial" panose="020B0604020202020204" pitchFamily="34" charset="0"/>
                <a:cs typeface="Arial" panose="020B0604020202020204" pitchFamily="34" charset="0"/>
              </a:rPr>
              <a:t> poden comprar </a:t>
            </a:r>
            <a:r>
              <a:rPr lang="es-ES" sz="2400" dirty="0" err="1">
                <a:latin typeface="Arial" panose="020B0604020202020204" pitchFamily="34" charset="0"/>
                <a:cs typeface="Arial" panose="020B0604020202020204" pitchFamily="34" charset="0"/>
              </a:rPr>
              <a:t>ulleres</a:t>
            </a:r>
            <a:r>
              <a:rPr lang="es-ES" sz="2400" dirty="0">
                <a:latin typeface="Arial" panose="020B0604020202020204" pitchFamily="34" charset="0"/>
                <a:cs typeface="Arial" panose="020B0604020202020204" pitchFamily="34" charset="0"/>
              </a:rPr>
              <a:t> de </a:t>
            </a:r>
            <a:r>
              <a:rPr lang="es-ES" sz="2400" dirty="0" err="1">
                <a:latin typeface="Arial" panose="020B0604020202020204" pitchFamily="34" charset="0"/>
                <a:cs typeface="Arial" panose="020B0604020202020204" pitchFamily="34" charset="0"/>
              </a:rPr>
              <a:t>diverses</a:t>
            </a:r>
            <a:r>
              <a:rPr lang="es-ES" sz="2400" dirty="0">
                <a:latin typeface="Arial" panose="020B0604020202020204" pitchFamily="34" charset="0"/>
                <a:cs typeface="Arial" panose="020B0604020202020204" pitchFamily="34" charset="0"/>
              </a:rPr>
              <a:t> marques a un </a:t>
            </a:r>
            <a:r>
              <a:rPr lang="es-ES" sz="2400" dirty="0" err="1">
                <a:latin typeface="Arial" panose="020B0604020202020204" pitchFamily="34" charset="0"/>
                <a:cs typeface="Arial" panose="020B0604020202020204" pitchFamily="34" charset="0"/>
              </a:rPr>
              <a:t>proveïdor</a:t>
            </a:r>
            <a:r>
              <a:rPr lang="es-ES" sz="2400" dirty="0">
                <a:latin typeface="Arial" panose="020B0604020202020204" pitchFamily="34" charset="0"/>
                <a:cs typeface="Arial" panose="020B0604020202020204" pitchFamily="34" charset="0"/>
              </a:rPr>
              <a:t>. De les </a:t>
            </a:r>
            <a:r>
              <a:rPr lang="es-ES" sz="2400" dirty="0" err="1">
                <a:latin typeface="Arial" panose="020B0604020202020204" pitchFamily="34" charset="0"/>
                <a:cs typeface="Arial" panose="020B0604020202020204" pitchFamily="34" charset="0"/>
              </a:rPr>
              <a:t>ulleres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vol</a:t>
            </a:r>
            <a:r>
              <a:rPr lang="es-ES" sz="2400" dirty="0">
                <a:latin typeface="Arial" panose="020B0604020202020204" pitchFamily="34" charset="0"/>
                <a:cs typeface="Arial" panose="020B0604020202020204" pitchFamily="34" charset="0"/>
              </a:rPr>
              <a:t> saber, la marca, la </a:t>
            </a:r>
            <a:r>
              <a:rPr lang="es-ES" sz="2400" dirty="0" err="1">
                <a:latin typeface="Arial" panose="020B0604020202020204" pitchFamily="34" charset="0"/>
                <a:cs typeface="Arial" panose="020B0604020202020204" pitchFamily="34" charset="0"/>
              </a:rPr>
              <a:t>graduació</a:t>
            </a:r>
            <a:r>
              <a:rPr lang="es-ES" sz="2400" dirty="0">
                <a:latin typeface="Arial" panose="020B0604020202020204" pitchFamily="34" charset="0"/>
                <a:cs typeface="Arial" panose="020B0604020202020204" pitchFamily="34" charset="0"/>
              </a:rPr>
              <a:t> de </a:t>
            </a:r>
            <a:r>
              <a:rPr lang="es-ES" sz="2400" dirty="0" err="1">
                <a:latin typeface="Arial" panose="020B0604020202020204" pitchFamily="34" charset="0"/>
                <a:cs typeface="Arial" panose="020B0604020202020204" pitchFamily="34" charset="0"/>
              </a:rPr>
              <a:t>cadascun</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dels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vidres</a:t>
            </a:r>
            <a:r>
              <a:rPr lang="es-ES" sz="2400" dirty="0">
                <a:latin typeface="Arial" panose="020B0604020202020204" pitchFamily="34" charset="0"/>
                <a:cs typeface="Arial" panose="020B0604020202020204" pitchFamily="34" charset="0"/>
              </a:rPr>
              <a:t>, el </a:t>
            </a:r>
            <a:r>
              <a:rPr lang="es-ES" sz="2400" dirty="0" err="1">
                <a:latin typeface="Arial" panose="020B0604020202020204" pitchFamily="34" charset="0"/>
                <a:cs typeface="Arial" panose="020B0604020202020204" pitchFamily="34" charset="0"/>
              </a:rPr>
              <a:t>tipus</a:t>
            </a:r>
            <a:r>
              <a:rPr lang="es-ES" sz="2400" dirty="0">
                <a:latin typeface="Arial" panose="020B0604020202020204" pitchFamily="34" charset="0"/>
                <a:cs typeface="Arial" panose="020B0604020202020204" pitchFamily="34" charset="0"/>
              </a:rPr>
              <a:t> de </a:t>
            </a:r>
            <a:r>
              <a:rPr lang="es-ES" sz="2400" dirty="0" err="1">
                <a:latin typeface="Arial" panose="020B0604020202020204" pitchFamily="34" charset="0"/>
                <a:cs typeface="Arial" panose="020B0604020202020204" pitchFamily="34" charset="0"/>
              </a:rPr>
              <a:t>muntura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flotant</a:t>
            </a:r>
            <a:r>
              <a:rPr lang="es-ES" sz="2400" dirty="0">
                <a:latin typeface="Arial" panose="020B0604020202020204" pitchFamily="34" charset="0"/>
                <a:cs typeface="Arial" panose="020B0604020202020204" pitchFamily="34" charset="0"/>
              </a:rPr>
              <a:t>, pasta o </a:t>
            </a:r>
            <a:r>
              <a:rPr lang="es-ES" sz="2400" dirty="0" err="1">
                <a:latin typeface="Arial" panose="020B0604020202020204" pitchFamily="34" charset="0"/>
                <a:cs typeface="Arial" panose="020B0604020202020204" pitchFamily="34" charset="0"/>
              </a:rPr>
              <a:t>metàl·lica</a:t>
            </a:r>
            <a:r>
              <a:rPr lang="es-ES" sz="2400" dirty="0">
                <a:latin typeface="Arial" panose="020B0604020202020204" pitchFamily="34" charset="0"/>
                <a:cs typeface="Arial" panose="020B0604020202020204" pitchFamily="34" charset="0"/>
              </a:rPr>
              <a:t>), el color de la </a:t>
            </a:r>
            <a:r>
              <a:rPr lang="es-ES" sz="2400" dirty="0" err="1">
                <a:latin typeface="Arial" panose="020B0604020202020204" pitchFamily="34" charset="0"/>
                <a:cs typeface="Arial" panose="020B0604020202020204" pitchFamily="34" charset="0"/>
              </a:rPr>
              <a:t>muntura</a:t>
            </a:r>
            <a:r>
              <a:rPr lang="es-ES" sz="2400" dirty="0">
                <a:latin typeface="Arial" panose="020B0604020202020204" pitchFamily="34" charset="0"/>
                <a:cs typeface="Arial" panose="020B0604020202020204" pitchFamily="34" charset="0"/>
              </a:rPr>
              <a:t>, el color de cada </a:t>
            </a:r>
            <a:r>
              <a:rPr lang="es-ES" sz="2400" dirty="0" err="1">
                <a:latin typeface="Arial" panose="020B0604020202020204" pitchFamily="34" charset="0"/>
                <a:cs typeface="Arial" panose="020B0604020202020204" pitchFamily="34" charset="0"/>
              </a:rPr>
              <a:t>vidre</a:t>
            </a:r>
            <a:r>
              <a:rPr lang="es-ES" sz="2400" dirty="0">
                <a:latin typeface="Arial" panose="020B0604020202020204" pitchFamily="34" charset="0"/>
                <a:cs typeface="Arial" panose="020B0604020202020204" pitchFamily="34" charset="0"/>
              </a:rPr>
              <a:t> i el preu.     </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1. OPTICA </a:t>
            </a:r>
            <a:r>
              <a:rPr lang="es-ES" b="1" u="none" spc="25" dirty="0" smtClean="0"/>
              <a:t>MYSQL</a:t>
            </a:r>
            <a:endParaRPr b="1" u="none" spc="45" dirty="0"/>
          </a:p>
        </p:txBody>
      </p:sp>
      <p:pic>
        <p:nvPicPr>
          <p:cNvPr id="6" name="Imagen 5"/>
          <p:cNvPicPr>
            <a:picLocks noChangeAspect="1"/>
          </p:cNvPicPr>
          <p:nvPr/>
        </p:nvPicPr>
        <p:blipFill>
          <a:blip r:embed="rId2"/>
          <a:stretch>
            <a:fillRect/>
          </a:stretch>
        </p:blipFill>
        <p:spPr>
          <a:xfrm>
            <a:off x="2305050" y="3200400"/>
            <a:ext cx="7962900" cy="3448050"/>
          </a:xfrm>
          <a:prstGeom prst="rect">
            <a:avLst/>
          </a:prstGeom>
          <a:ln>
            <a:solidFill>
              <a:schemeClr val="tx1"/>
            </a:solidFill>
          </a:ln>
        </p:spPr>
      </p:pic>
    </p:spTree>
    <p:extLst>
      <p:ext uri="{BB962C8B-B14F-4D97-AF65-F5344CB8AC3E}">
        <p14:creationId xmlns:p14="http://schemas.microsoft.com/office/powerpoint/2010/main" val="3652864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62100" y="2590800"/>
            <a:ext cx="9639300" cy="4000500"/>
          </a:xfrm>
          <a:prstGeom prst="rect">
            <a:avLst/>
          </a:prstGeom>
          <a:ln>
            <a:solidFill>
              <a:schemeClr val="tx1"/>
            </a:solidFill>
          </a:ln>
        </p:spPr>
      </p:pic>
      <p:sp>
        <p:nvSpPr>
          <p:cNvPr id="2" name="object 2"/>
          <p:cNvSpPr txBox="1"/>
          <p:nvPr/>
        </p:nvSpPr>
        <p:spPr>
          <a:xfrm>
            <a:off x="838200" y="1219200"/>
            <a:ext cx="11201400" cy="1107996"/>
          </a:xfrm>
          <a:prstGeom prst="rect">
            <a:avLst/>
          </a:prstGeom>
        </p:spPr>
        <p:txBody>
          <a:bodyPr vert="horz" wrap="square" lIns="0" tIns="0" rIns="0" bIns="0" rtlCol="0">
            <a:spAutoFit/>
          </a:bodyPr>
          <a:lstStyle/>
          <a:p>
            <a:pPr marL="12700"/>
            <a:r>
              <a:rPr lang="es-ES" sz="2400" b="1" dirty="0" smtClean="0">
                <a:latin typeface="Arial" panose="020B0604020202020204" pitchFamily="34" charset="0"/>
                <a:cs typeface="Arial" panose="020B0604020202020204" pitchFamily="34" charset="0"/>
              </a:rPr>
              <a:t>Pas 1.</a:t>
            </a:r>
            <a:r>
              <a:rPr lang="es-ES" sz="2400" dirty="0" smtClean="0">
                <a:latin typeface="Arial" panose="020B0604020202020204" pitchFamily="34" charset="0"/>
                <a:cs typeface="Arial" panose="020B0604020202020204" pitchFamily="34" charset="0"/>
              </a:rPr>
              <a:t> En </a:t>
            </a:r>
            <a:r>
              <a:rPr lang="es-ES" sz="2400" dirty="0">
                <a:latin typeface="Arial" panose="020B0604020202020204" pitchFamily="34" charset="0"/>
                <a:cs typeface="Arial" panose="020B0604020202020204" pitchFamily="34" charset="0"/>
              </a:rPr>
              <a:t>primer </a:t>
            </a:r>
            <a:r>
              <a:rPr lang="es-ES" sz="2400" dirty="0" err="1">
                <a:latin typeface="Arial" panose="020B0604020202020204" pitchFamily="34" charset="0"/>
                <a:cs typeface="Arial" panose="020B0604020202020204" pitchFamily="34" charset="0"/>
              </a:rPr>
              <a:t>lloc</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l'òptica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vol</a:t>
            </a:r>
            <a:r>
              <a:rPr lang="es-ES" sz="2400" dirty="0">
                <a:latin typeface="Arial" panose="020B0604020202020204" pitchFamily="34" charset="0"/>
                <a:cs typeface="Arial" panose="020B0604020202020204" pitchFamily="34" charset="0"/>
              </a:rPr>
              <a:t> saber </a:t>
            </a:r>
            <a:r>
              <a:rPr lang="es-ES" sz="2400" dirty="0" err="1">
                <a:latin typeface="Arial" panose="020B0604020202020204" pitchFamily="34" charset="0"/>
                <a:cs typeface="Arial" panose="020B0604020202020204" pitchFamily="34" charset="0"/>
              </a:rPr>
              <a:t>quin</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és</a:t>
            </a:r>
            <a:r>
              <a:rPr lang="es-ES" sz="2400" dirty="0">
                <a:latin typeface="Arial" panose="020B0604020202020204" pitchFamily="34" charset="0"/>
                <a:cs typeface="Arial" panose="020B0604020202020204" pitchFamily="34" charset="0"/>
              </a:rPr>
              <a:t> el </a:t>
            </a:r>
            <a:r>
              <a:rPr lang="es-ES" sz="2400" dirty="0" err="1">
                <a:latin typeface="Arial" panose="020B0604020202020204" pitchFamily="34" charset="0"/>
                <a:cs typeface="Arial" panose="020B0604020202020204" pitchFamily="34" charset="0"/>
              </a:rPr>
              <a:t>proveïdor</a:t>
            </a:r>
            <a:r>
              <a:rPr lang="es-ES" sz="2400" dirty="0">
                <a:latin typeface="Arial" panose="020B0604020202020204" pitchFamily="34" charset="0"/>
                <a:cs typeface="Arial" panose="020B0604020202020204" pitchFamily="34" charset="0"/>
              </a:rPr>
              <a:t> de </a:t>
            </a:r>
            <a:r>
              <a:rPr lang="es-ES" sz="2400" dirty="0" err="1">
                <a:latin typeface="Arial" panose="020B0604020202020204" pitchFamily="34" charset="0"/>
                <a:cs typeface="Arial" panose="020B0604020202020204" pitchFamily="34" charset="0"/>
              </a:rPr>
              <a:t>cadascuna</a:t>
            </a:r>
            <a:r>
              <a:rPr lang="es-ES" sz="2400" dirty="0">
                <a:latin typeface="Arial" panose="020B0604020202020204" pitchFamily="34" charset="0"/>
                <a:cs typeface="Arial" panose="020B0604020202020204" pitchFamily="34" charset="0"/>
              </a:rPr>
              <a:t> de les </a:t>
            </a:r>
            <a:r>
              <a:rPr lang="es-ES" sz="2400" dirty="0" err="1">
                <a:latin typeface="Arial" panose="020B0604020202020204" pitchFamily="34" charset="0"/>
                <a:cs typeface="Arial" panose="020B0604020202020204" pitchFamily="34" charset="0"/>
              </a:rPr>
              <a:t>ulleres</a:t>
            </a:r>
            <a:r>
              <a:rPr lang="es-ES" sz="2400" dirty="0">
                <a:latin typeface="Arial" panose="020B0604020202020204" pitchFamily="34" charset="0"/>
                <a:cs typeface="Arial" panose="020B0604020202020204" pitchFamily="34" charset="0"/>
              </a:rPr>
              <a:t>. En </a:t>
            </a:r>
            <a:r>
              <a:rPr lang="es-ES" sz="2400" dirty="0" err="1">
                <a:latin typeface="Arial" panose="020B0604020202020204" pitchFamily="34" charset="0"/>
                <a:cs typeface="Arial" panose="020B0604020202020204" pitchFamily="34" charset="0"/>
              </a:rPr>
              <a:t>concret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vol</a:t>
            </a:r>
            <a:r>
              <a:rPr lang="es-ES" sz="2400" dirty="0">
                <a:latin typeface="Arial" panose="020B0604020202020204" pitchFamily="34" charset="0"/>
                <a:cs typeface="Arial" panose="020B0604020202020204" pitchFamily="34" charset="0"/>
              </a:rPr>
              <a:t> saber de cada </a:t>
            </a:r>
            <a:r>
              <a:rPr lang="es-ES" sz="2400" dirty="0" err="1">
                <a:latin typeface="Arial" panose="020B0604020202020204" pitchFamily="34" charset="0"/>
                <a:cs typeface="Arial" panose="020B0604020202020204" pitchFamily="34" charset="0"/>
              </a:rPr>
              <a:t>proveïdor</a:t>
            </a:r>
            <a:r>
              <a:rPr lang="es-ES" sz="2400" dirty="0">
                <a:latin typeface="Arial" panose="020B0604020202020204" pitchFamily="34" charset="0"/>
                <a:cs typeface="Arial" panose="020B0604020202020204" pitchFamily="34" charset="0"/>
              </a:rPr>
              <a:t> el </a:t>
            </a:r>
            <a:r>
              <a:rPr lang="es-ES" sz="2400" dirty="0" err="1">
                <a:latin typeface="Arial" panose="020B0604020202020204" pitchFamily="34" charset="0"/>
                <a:cs typeface="Arial" panose="020B0604020202020204" pitchFamily="34" charset="0"/>
              </a:rPr>
              <a:t>nom</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l'adreça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carrer</a:t>
            </a:r>
            <a:r>
              <a:rPr lang="es-ES" sz="2400" dirty="0">
                <a:latin typeface="Arial" panose="020B0604020202020204" pitchFamily="34" charset="0"/>
                <a:cs typeface="Arial" panose="020B0604020202020204" pitchFamily="34" charset="0"/>
              </a:rPr>
              <a:t>, número, pis, porta, </a:t>
            </a:r>
            <a:r>
              <a:rPr lang="es-ES" sz="2400" dirty="0" err="1">
                <a:latin typeface="Arial" panose="020B0604020202020204" pitchFamily="34" charset="0"/>
                <a:cs typeface="Arial" panose="020B0604020202020204" pitchFamily="34" charset="0"/>
              </a:rPr>
              <a:t>ciutat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codi</a:t>
            </a:r>
            <a:r>
              <a:rPr lang="es-ES" sz="2400" dirty="0">
                <a:latin typeface="Arial" panose="020B0604020202020204" pitchFamily="34" charset="0"/>
                <a:cs typeface="Arial" panose="020B0604020202020204" pitchFamily="34" charset="0"/>
              </a:rPr>
              <a:t> postal i país), </a:t>
            </a:r>
            <a:r>
              <a:rPr lang="es-ES" sz="2400" dirty="0" err="1">
                <a:latin typeface="Arial" panose="020B0604020202020204" pitchFamily="34" charset="0"/>
                <a:cs typeface="Arial" panose="020B0604020202020204" pitchFamily="34" charset="0"/>
              </a:rPr>
              <a:t>telèfon</a:t>
            </a:r>
            <a:r>
              <a:rPr lang="es-ES" sz="2400" dirty="0">
                <a:latin typeface="Arial" panose="020B0604020202020204" pitchFamily="34" charset="0"/>
                <a:cs typeface="Arial" panose="020B0604020202020204" pitchFamily="34" charset="0"/>
              </a:rPr>
              <a:t>, fax, NIF</a:t>
            </a:r>
            <a:r>
              <a:rPr lang="es-ES" sz="2400" dirty="0" smtClean="0">
                <a:latin typeface="Arial" panose="020B0604020202020204" pitchFamily="34" charset="0"/>
                <a:cs typeface="Arial" panose="020B0604020202020204" pitchFamily="34" charset="0"/>
              </a:rPr>
              <a:t>.</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smtClean="0"/>
              <a:t>4. </a:t>
            </a:r>
            <a:r>
              <a:rPr lang="es-ES" b="1" u="none" spc="25" dirty="0"/>
              <a:t>OPTICA </a:t>
            </a:r>
            <a:r>
              <a:rPr lang="es-ES" b="1" u="none" spc="25" dirty="0" smtClean="0"/>
              <a:t>MONGO</a:t>
            </a:r>
            <a:endParaRPr b="1" u="none" spc="45" dirty="0"/>
          </a:p>
        </p:txBody>
      </p:sp>
      <p:sp>
        <p:nvSpPr>
          <p:cNvPr id="9" name="Rectángulo 8"/>
          <p:cNvSpPr/>
          <p:nvPr/>
        </p:nvSpPr>
        <p:spPr>
          <a:xfrm>
            <a:off x="6199628" y="3505200"/>
            <a:ext cx="4114909" cy="523220"/>
          </a:xfrm>
          <a:prstGeom prst="rect">
            <a:avLst/>
          </a:prstGeom>
          <a:noFill/>
        </p:spPr>
        <p:txBody>
          <a:bodyPr wrap="none" lIns="91440" tIns="45720" rIns="91440" bIns="45720">
            <a:spAutoFit/>
          </a:bodyPr>
          <a:lstStyle/>
          <a:p>
            <a:pPr marL="12700"/>
            <a:r>
              <a:rPr lang="es-ES" sz="2800" b="1" spc="-70" dirty="0" err="1">
                <a:latin typeface="Arial" panose="020B0604020202020204" pitchFamily="34" charset="0"/>
                <a:cs typeface="Arial" panose="020B0604020202020204" pitchFamily="34" charset="0"/>
              </a:rPr>
              <a:t>Relació</a:t>
            </a:r>
            <a:r>
              <a:rPr lang="es-ES" sz="2800" b="1" spc="-70" dirty="0">
                <a:latin typeface="Arial" panose="020B0604020202020204" pitchFamily="34" charset="0"/>
                <a:cs typeface="Arial" panose="020B0604020202020204" pitchFamily="34" charset="0"/>
              </a:rPr>
              <a:t> 1 a </a:t>
            </a:r>
            <a:r>
              <a:rPr lang="es-ES" sz="2800" b="1" spc="-70" dirty="0" smtClean="0">
                <a:latin typeface="Arial" panose="020B0604020202020204" pitchFamily="34" charset="0"/>
                <a:cs typeface="Arial" panose="020B0604020202020204" pitchFamily="34" charset="0"/>
              </a:rPr>
              <a:t>1 </a:t>
            </a:r>
            <a:r>
              <a:rPr lang="es-ES" sz="2800" b="1" spc="-70" dirty="0" err="1">
                <a:latin typeface="Arial" panose="020B0604020202020204" pitchFamily="34" charset="0"/>
                <a:cs typeface="Arial" panose="020B0604020202020204" pitchFamily="34" charset="0"/>
              </a:rPr>
              <a:t>Embbeded</a:t>
            </a:r>
            <a:endParaRPr lang="es-E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0824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1846659"/>
          </a:xfrm>
          <a:prstGeom prst="rect">
            <a:avLst/>
          </a:prstGeom>
        </p:spPr>
        <p:txBody>
          <a:bodyPr vert="horz" wrap="square" lIns="0" tIns="0" rIns="0" bIns="0" rtlCol="0">
            <a:spAutoFit/>
          </a:bodyPr>
          <a:lstStyle/>
          <a:p>
            <a:pPr marL="12700"/>
            <a:r>
              <a:rPr lang="es-ES" sz="2400" b="1" dirty="0" smtClean="0">
                <a:latin typeface="Arial" panose="020B0604020202020204" pitchFamily="34" charset="0"/>
                <a:cs typeface="Arial" panose="020B0604020202020204" pitchFamily="34" charset="0"/>
              </a:rPr>
              <a:t>Pas 2</a:t>
            </a:r>
            <a:r>
              <a:rPr lang="es-ES" sz="2400" b="1" dirty="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La </a:t>
            </a:r>
            <a:r>
              <a:rPr lang="es-ES" sz="2400" dirty="0">
                <a:latin typeface="Arial" panose="020B0604020202020204" pitchFamily="34" charset="0"/>
                <a:cs typeface="Arial" panose="020B0604020202020204" pitchFamily="34" charset="0"/>
              </a:rPr>
              <a:t>política de compres de </a:t>
            </a:r>
            <a:r>
              <a:rPr lang="es-ES" sz="2400" dirty="0" err="1">
                <a:latin typeface="Arial" panose="020B0604020202020204" pitchFamily="34" charset="0"/>
                <a:cs typeface="Arial" panose="020B0604020202020204" pitchFamily="34" charset="0"/>
              </a:rPr>
              <a:t>l'òptica</a:t>
            </a:r>
            <a:r>
              <a:rPr lang="es-ES" sz="2400" dirty="0">
                <a:latin typeface="Arial" panose="020B0604020202020204" pitchFamily="34" charset="0"/>
                <a:cs typeface="Arial" panose="020B0604020202020204" pitchFamily="34" charset="0"/>
              </a:rPr>
              <a:t> es basa en que les </a:t>
            </a:r>
            <a:r>
              <a:rPr lang="es-ES" sz="2400" dirty="0" err="1">
                <a:latin typeface="Arial" panose="020B0604020202020204" pitchFamily="34" charset="0"/>
                <a:cs typeface="Arial" panose="020B0604020202020204" pitchFamily="34" charset="0"/>
              </a:rPr>
              <a:t>ulleres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d'una</a:t>
            </a:r>
            <a:r>
              <a:rPr lang="es-ES" sz="2400" dirty="0">
                <a:latin typeface="Arial" panose="020B0604020202020204" pitchFamily="34" charset="0"/>
                <a:cs typeface="Arial" panose="020B0604020202020204" pitchFamily="34" charset="0"/>
              </a:rPr>
              <a:t> marca es compraran a un </a:t>
            </a:r>
            <a:r>
              <a:rPr lang="es-ES" sz="2400" dirty="0" err="1">
                <a:latin typeface="Arial" panose="020B0604020202020204" pitchFamily="34" charset="0"/>
                <a:cs typeface="Arial" panose="020B0604020202020204" pitchFamily="34" charset="0"/>
              </a:rPr>
              <a:t>únic</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proveïdor</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així</a:t>
            </a:r>
            <a:r>
              <a:rPr lang="es-ES" sz="2400" dirty="0">
                <a:latin typeface="Arial" panose="020B0604020202020204" pitchFamily="34" charset="0"/>
                <a:cs typeface="Arial" panose="020B0604020202020204" pitchFamily="34" charset="0"/>
              </a:rPr>
              <a:t> en </a:t>
            </a:r>
            <a:r>
              <a:rPr lang="es-ES" sz="2400" dirty="0" err="1">
                <a:latin typeface="Arial" panose="020B0604020202020204" pitchFamily="34" charset="0"/>
                <a:cs typeface="Arial" panose="020B0604020202020204" pitchFamily="34" charset="0"/>
              </a:rPr>
              <a:t>podrà</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treure</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més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bons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preus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però</a:t>
            </a:r>
            <a:r>
              <a:rPr lang="es-ES" sz="2400" dirty="0">
                <a:latin typeface="Arial" panose="020B0604020202020204" pitchFamily="34" charset="0"/>
                <a:cs typeface="Arial" panose="020B0604020202020204" pitchFamily="34" charset="0"/>
              </a:rPr>
              <a:t> poden comprar </a:t>
            </a:r>
            <a:r>
              <a:rPr lang="es-ES" sz="2400" dirty="0" err="1">
                <a:latin typeface="Arial" panose="020B0604020202020204" pitchFamily="34" charset="0"/>
                <a:cs typeface="Arial" panose="020B0604020202020204" pitchFamily="34" charset="0"/>
              </a:rPr>
              <a:t>ulleres</a:t>
            </a:r>
            <a:r>
              <a:rPr lang="es-ES" sz="2400" dirty="0">
                <a:latin typeface="Arial" panose="020B0604020202020204" pitchFamily="34" charset="0"/>
                <a:cs typeface="Arial" panose="020B0604020202020204" pitchFamily="34" charset="0"/>
              </a:rPr>
              <a:t> de </a:t>
            </a:r>
            <a:r>
              <a:rPr lang="es-ES" sz="2400" dirty="0" err="1">
                <a:latin typeface="Arial" panose="020B0604020202020204" pitchFamily="34" charset="0"/>
                <a:cs typeface="Arial" panose="020B0604020202020204" pitchFamily="34" charset="0"/>
              </a:rPr>
              <a:t>diverses</a:t>
            </a:r>
            <a:r>
              <a:rPr lang="es-ES" sz="2400" dirty="0">
                <a:latin typeface="Arial" panose="020B0604020202020204" pitchFamily="34" charset="0"/>
                <a:cs typeface="Arial" panose="020B0604020202020204" pitchFamily="34" charset="0"/>
              </a:rPr>
              <a:t> marques a un </a:t>
            </a:r>
            <a:r>
              <a:rPr lang="es-ES" sz="2400" dirty="0" err="1">
                <a:latin typeface="Arial" panose="020B0604020202020204" pitchFamily="34" charset="0"/>
                <a:cs typeface="Arial" panose="020B0604020202020204" pitchFamily="34" charset="0"/>
              </a:rPr>
              <a:t>proveïdor</a:t>
            </a:r>
            <a:r>
              <a:rPr lang="es-ES" sz="2400" dirty="0">
                <a:latin typeface="Arial" panose="020B0604020202020204" pitchFamily="34" charset="0"/>
                <a:cs typeface="Arial" panose="020B0604020202020204" pitchFamily="34" charset="0"/>
              </a:rPr>
              <a:t>. De les </a:t>
            </a:r>
            <a:r>
              <a:rPr lang="es-ES" sz="2400" dirty="0" err="1">
                <a:latin typeface="Arial" panose="020B0604020202020204" pitchFamily="34" charset="0"/>
                <a:cs typeface="Arial" panose="020B0604020202020204" pitchFamily="34" charset="0"/>
              </a:rPr>
              <a:t>ulleres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vol</a:t>
            </a:r>
            <a:r>
              <a:rPr lang="es-ES" sz="2400" dirty="0">
                <a:latin typeface="Arial" panose="020B0604020202020204" pitchFamily="34" charset="0"/>
                <a:cs typeface="Arial" panose="020B0604020202020204" pitchFamily="34" charset="0"/>
              </a:rPr>
              <a:t> saber, la marca, la </a:t>
            </a:r>
            <a:r>
              <a:rPr lang="es-ES" sz="2400" dirty="0" err="1">
                <a:latin typeface="Arial" panose="020B0604020202020204" pitchFamily="34" charset="0"/>
                <a:cs typeface="Arial" panose="020B0604020202020204" pitchFamily="34" charset="0"/>
              </a:rPr>
              <a:t>graduació</a:t>
            </a:r>
            <a:r>
              <a:rPr lang="es-ES" sz="2400" dirty="0">
                <a:latin typeface="Arial" panose="020B0604020202020204" pitchFamily="34" charset="0"/>
                <a:cs typeface="Arial" panose="020B0604020202020204" pitchFamily="34" charset="0"/>
              </a:rPr>
              <a:t> de </a:t>
            </a:r>
            <a:r>
              <a:rPr lang="es-ES" sz="2400" dirty="0" err="1">
                <a:latin typeface="Arial" panose="020B0604020202020204" pitchFamily="34" charset="0"/>
                <a:cs typeface="Arial" panose="020B0604020202020204" pitchFamily="34" charset="0"/>
              </a:rPr>
              <a:t>cadascun</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dels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vidres</a:t>
            </a:r>
            <a:r>
              <a:rPr lang="es-ES" sz="2400" dirty="0">
                <a:latin typeface="Arial" panose="020B0604020202020204" pitchFamily="34" charset="0"/>
                <a:cs typeface="Arial" panose="020B0604020202020204" pitchFamily="34" charset="0"/>
              </a:rPr>
              <a:t>, el </a:t>
            </a:r>
            <a:r>
              <a:rPr lang="es-ES" sz="2400" dirty="0" err="1">
                <a:latin typeface="Arial" panose="020B0604020202020204" pitchFamily="34" charset="0"/>
                <a:cs typeface="Arial" panose="020B0604020202020204" pitchFamily="34" charset="0"/>
              </a:rPr>
              <a:t>tipus</a:t>
            </a:r>
            <a:r>
              <a:rPr lang="es-ES" sz="2400" dirty="0">
                <a:latin typeface="Arial" panose="020B0604020202020204" pitchFamily="34" charset="0"/>
                <a:cs typeface="Arial" panose="020B0604020202020204" pitchFamily="34" charset="0"/>
              </a:rPr>
              <a:t> de </a:t>
            </a:r>
            <a:r>
              <a:rPr lang="es-ES" sz="2400" dirty="0" err="1">
                <a:latin typeface="Arial" panose="020B0604020202020204" pitchFamily="34" charset="0"/>
                <a:cs typeface="Arial" panose="020B0604020202020204" pitchFamily="34" charset="0"/>
              </a:rPr>
              <a:t>muntura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flotant</a:t>
            </a:r>
            <a:r>
              <a:rPr lang="es-ES" sz="2400" dirty="0">
                <a:latin typeface="Arial" panose="020B0604020202020204" pitchFamily="34" charset="0"/>
                <a:cs typeface="Arial" panose="020B0604020202020204" pitchFamily="34" charset="0"/>
              </a:rPr>
              <a:t>, pasta o </a:t>
            </a:r>
            <a:r>
              <a:rPr lang="es-ES" sz="2400" dirty="0" err="1">
                <a:latin typeface="Arial" panose="020B0604020202020204" pitchFamily="34" charset="0"/>
                <a:cs typeface="Arial" panose="020B0604020202020204" pitchFamily="34" charset="0"/>
              </a:rPr>
              <a:t>metàl·lica</a:t>
            </a:r>
            <a:r>
              <a:rPr lang="es-ES" sz="2400" dirty="0">
                <a:latin typeface="Arial" panose="020B0604020202020204" pitchFamily="34" charset="0"/>
                <a:cs typeface="Arial" panose="020B0604020202020204" pitchFamily="34" charset="0"/>
              </a:rPr>
              <a:t>), el color de la </a:t>
            </a:r>
            <a:r>
              <a:rPr lang="es-ES" sz="2400" dirty="0" err="1">
                <a:latin typeface="Arial" panose="020B0604020202020204" pitchFamily="34" charset="0"/>
                <a:cs typeface="Arial" panose="020B0604020202020204" pitchFamily="34" charset="0"/>
              </a:rPr>
              <a:t>muntura</a:t>
            </a:r>
            <a:r>
              <a:rPr lang="es-ES" sz="2400" dirty="0">
                <a:latin typeface="Arial" panose="020B0604020202020204" pitchFamily="34" charset="0"/>
                <a:cs typeface="Arial" panose="020B0604020202020204" pitchFamily="34" charset="0"/>
              </a:rPr>
              <a:t>, el color de cada </a:t>
            </a:r>
            <a:r>
              <a:rPr lang="es-ES" sz="2400" dirty="0" err="1">
                <a:latin typeface="Arial" panose="020B0604020202020204" pitchFamily="34" charset="0"/>
                <a:cs typeface="Arial" panose="020B0604020202020204" pitchFamily="34" charset="0"/>
              </a:rPr>
              <a:t>vidre</a:t>
            </a:r>
            <a:r>
              <a:rPr lang="es-ES" sz="2400" dirty="0">
                <a:latin typeface="Arial" panose="020B0604020202020204" pitchFamily="34" charset="0"/>
                <a:cs typeface="Arial" panose="020B0604020202020204" pitchFamily="34" charset="0"/>
              </a:rPr>
              <a:t> i el preu</a:t>
            </a:r>
            <a:r>
              <a:rPr lang="es-ES" sz="2400" dirty="0" smtClean="0">
                <a:latin typeface="Arial" panose="020B0604020202020204" pitchFamily="34" charset="0"/>
                <a:cs typeface="Arial" panose="020B0604020202020204" pitchFamily="34" charset="0"/>
              </a:rPr>
              <a:t>.</a:t>
            </a:r>
            <a:endParaRPr lang="es-ES" sz="24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4. OPTICA </a:t>
            </a:r>
            <a:r>
              <a:rPr lang="es-ES" b="1" u="none" spc="25" dirty="0" smtClean="0"/>
              <a:t>MONGO</a:t>
            </a:r>
            <a:endParaRPr b="1" u="none" spc="45" dirty="0"/>
          </a:p>
        </p:txBody>
      </p:sp>
      <p:pic>
        <p:nvPicPr>
          <p:cNvPr id="7" name="Imagen 6"/>
          <p:cNvPicPr>
            <a:picLocks noChangeAspect="1"/>
          </p:cNvPicPr>
          <p:nvPr/>
        </p:nvPicPr>
        <p:blipFill>
          <a:blip r:embed="rId2"/>
          <a:stretch>
            <a:fillRect/>
          </a:stretch>
        </p:blipFill>
        <p:spPr>
          <a:xfrm>
            <a:off x="1162050" y="3124200"/>
            <a:ext cx="10496550" cy="3571875"/>
          </a:xfrm>
          <a:prstGeom prst="rect">
            <a:avLst/>
          </a:prstGeom>
          <a:ln>
            <a:solidFill>
              <a:schemeClr val="tx1"/>
            </a:solidFill>
          </a:ln>
        </p:spPr>
      </p:pic>
      <p:sp>
        <p:nvSpPr>
          <p:cNvPr id="8" name="Rectángulo 7"/>
          <p:cNvSpPr/>
          <p:nvPr/>
        </p:nvSpPr>
        <p:spPr>
          <a:xfrm>
            <a:off x="6438900" y="3276600"/>
            <a:ext cx="3968074" cy="523220"/>
          </a:xfrm>
          <a:prstGeom prst="rect">
            <a:avLst/>
          </a:prstGeom>
          <a:noFill/>
        </p:spPr>
        <p:txBody>
          <a:bodyPr wrap="none" lIns="91440" tIns="45720" rIns="91440" bIns="45720">
            <a:spAutoFit/>
          </a:bodyPr>
          <a:lstStyle/>
          <a:p>
            <a:pPr marL="12700"/>
            <a:r>
              <a:rPr lang="es-ES" sz="2800" b="1" spc="-70" dirty="0" err="1">
                <a:latin typeface="Arial" panose="020B0604020202020204" pitchFamily="34" charset="0"/>
                <a:cs typeface="Arial" panose="020B0604020202020204" pitchFamily="34" charset="0"/>
              </a:rPr>
              <a:t>Relació</a:t>
            </a:r>
            <a:r>
              <a:rPr lang="es-ES" sz="2800" b="1" spc="-70" dirty="0">
                <a:latin typeface="Arial" panose="020B0604020202020204" pitchFamily="34" charset="0"/>
                <a:cs typeface="Arial" panose="020B0604020202020204" pitchFamily="34" charset="0"/>
              </a:rPr>
              <a:t> 1 a N</a:t>
            </a:r>
            <a:r>
              <a:rPr lang="es-ES" sz="2800" b="1" spc="-70" dirty="0" smtClean="0">
                <a:latin typeface="Arial" panose="020B0604020202020204" pitchFamily="34" charset="0"/>
                <a:cs typeface="Arial" panose="020B0604020202020204" pitchFamily="34" charset="0"/>
              </a:rPr>
              <a:t> </a:t>
            </a:r>
            <a:r>
              <a:rPr lang="es-ES" sz="2800" b="1" spc="-70" dirty="0" err="1" smtClean="0">
                <a:latin typeface="Arial" panose="020B0604020202020204" pitchFamily="34" charset="0"/>
                <a:cs typeface="Arial" panose="020B0604020202020204" pitchFamily="34" charset="0"/>
              </a:rPr>
              <a:t>enllaçada</a:t>
            </a:r>
            <a:endParaRPr lang="es-E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3195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1107996"/>
          </a:xfrm>
          <a:prstGeom prst="rect">
            <a:avLst/>
          </a:prstGeom>
        </p:spPr>
        <p:txBody>
          <a:bodyPr vert="horz" wrap="square" lIns="0" tIns="0" rIns="0" bIns="0" rtlCol="0">
            <a:spAutoFit/>
          </a:bodyPr>
          <a:lstStyle/>
          <a:p>
            <a:pPr marL="12700"/>
            <a:r>
              <a:rPr lang="es-ES" sz="2400" b="1" dirty="0" smtClean="0">
                <a:latin typeface="Arial" panose="020B0604020202020204" pitchFamily="34" charset="0"/>
                <a:cs typeface="Arial" panose="020B0604020202020204" pitchFamily="34" charset="0"/>
              </a:rPr>
              <a:t>Pas 3. </a:t>
            </a:r>
            <a:r>
              <a:rPr lang="es-ES" sz="2400" dirty="0" smtClean="0">
                <a:latin typeface="Arial" panose="020B0604020202020204" pitchFamily="34" charset="0"/>
                <a:cs typeface="Arial" panose="020B0604020202020204" pitchFamily="34" charset="0"/>
              </a:rPr>
              <a:t>Es </a:t>
            </a:r>
            <a:r>
              <a:rPr lang="es-ES" sz="2400" dirty="0" err="1" smtClean="0">
                <a:latin typeface="Arial" panose="020B0604020202020204" pitchFamily="34" charset="0"/>
                <a:cs typeface="Arial" panose="020B0604020202020204" pitchFamily="34" charset="0"/>
              </a:rPr>
              <a:t>pot</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establir</a:t>
            </a:r>
            <a:r>
              <a:rPr lang="es-ES" sz="2400" dirty="0" smtClean="0">
                <a:latin typeface="Arial" panose="020B0604020202020204" pitchFamily="34" charset="0"/>
                <a:cs typeface="Arial" panose="020B0604020202020204" pitchFamily="34" charset="0"/>
              </a:rPr>
              <a:t> una </a:t>
            </a:r>
            <a:r>
              <a:rPr lang="es-ES" sz="2400" dirty="0" err="1" smtClean="0">
                <a:latin typeface="Arial" panose="020B0604020202020204" pitchFamily="34" charset="0"/>
                <a:cs typeface="Arial" panose="020B0604020202020204" pitchFamily="34" charset="0"/>
              </a:rPr>
              <a:t>relació</a:t>
            </a:r>
            <a:r>
              <a:rPr lang="es-ES" sz="2400" dirty="0" smtClean="0">
                <a:latin typeface="Arial" panose="020B0604020202020204" pitchFamily="34" charset="0"/>
                <a:cs typeface="Arial" panose="020B0604020202020204" pitchFamily="34" charset="0"/>
              </a:rPr>
              <a:t> entre proveedor de gafas i el id de proveedores </a:t>
            </a:r>
            <a:r>
              <a:rPr lang="es-ES" sz="2400" dirty="0" err="1" smtClean="0">
                <a:latin typeface="Arial" panose="020B0604020202020204" pitchFamily="34" charset="0"/>
                <a:cs typeface="Arial" panose="020B0604020202020204" pitchFamily="34" charset="0"/>
              </a:rPr>
              <a:t>però</a:t>
            </a:r>
            <a:r>
              <a:rPr lang="es-ES" sz="2400" dirty="0" smtClean="0">
                <a:latin typeface="Arial" panose="020B0604020202020204" pitchFamily="34" charset="0"/>
                <a:cs typeface="Arial" panose="020B0604020202020204" pitchFamily="34" charset="0"/>
              </a:rPr>
              <a:t> es </a:t>
            </a:r>
            <a:r>
              <a:rPr lang="es-ES" sz="2400" dirty="0" err="1" smtClean="0">
                <a:latin typeface="Arial" panose="020B0604020202020204" pitchFamily="34" charset="0"/>
                <a:cs typeface="Arial" panose="020B0604020202020204" pitchFamily="34" charset="0"/>
              </a:rPr>
              <a:t>merament</a:t>
            </a:r>
            <a:r>
              <a:rPr lang="es-ES" sz="2400" dirty="0" smtClean="0">
                <a:latin typeface="Arial" panose="020B0604020202020204" pitchFamily="34" charset="0"/>
                <a:cs typeface="Arial" panose="020B0604020202020204" pitchFamily="34" charset="0"/>
              </a:rPr>
              <a:t> </a:t>
            </a:r>
            <a:r>
              <a:rPr lang="es-ES" sz="2400" dirty="0">
                <a:latin typeface="Arial" panose="020B0604020202020204" pitchFamily="34" charset="0"/>
                <a:cs typeface="Arial" panose="020B0604020202020204" pitchFamily="34" charset="0"/>
              </a:rPr>
              <a:t>descriptiva: N</a:t>
            </a:r>
            <a:r>
              <a:rPr lang="es-ES" sz="2400" dirty="0" smtClean="0">
                <a:latin typeface="Arial" panose="020B0604020202020204" pitchFamily="34" charset="0"/>
                <a:cs typeface="Arial" panose="020B0604020202020204" pitchFamily="34" charset="0"/>
              </a:rPr>
              <a:t>o </a:t>
            </a:r>
            <a:r>
              <a:rPr lang="es-ES" sz="2400" dirty="0">
                <a:latin typeface="Arial" panose="020B0604020202020204" pitchFamily="34" charset="0"/>
                <a:cs typeface="Arial" panose="020B0604020202020204" pitchFamily="34" charset="0"/>
              </a:rPr>
              <a:t>evita que es </a:t>
            </a:r>
            <a:r>
              <a:rPr lang="es-ES" sz="2400" dirty="0" err="1">
                <a:latin typeface="Arial" panose="020B0604020202020204" pitchFamily="34" charset="0"/>
                <a:cs typeface="Arial" panose="020B0604020202020204" pitchFamily="34" charset="0"/>
              </a:rPr>
              <a:t>puguin</a:t>
            </a:r>
            <a:r>
              <a:rPr lang="es-ES" sz="2400" dirty="0">
                <a:latin typeface="Arial" panose="020B0604020202020204" pitchFamily="34" charset="0"/>
                <a:cs typeface="Arial" panose="020B0604020202020204" pitchFamily="34" charset="0"/>
              </a:rPr>
              <a:t> insertar </a:t>
            </a:r>
            <a:r>
              <a:rPr lang="es-ES" sz="2400" dirty="0" err="1">
                <a:latin typeface="Arial" panose="020B0604020202020204" pitchFamily="34" charset="0"/>
                <a:cs typeface="Arial" panose="020B0604020202020204" pitchFamily="34" charset="0"/>
              </a:rPr>
              <a:t>elements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referenciats</a:t>
            </a:r>
            <a:r>
              <a:rPr lang="es-ES" sz="2400" dirty="0">
                <a:latin typeface="Arial" panose="020B0604020202020204" pitchFamily="34" charset="0"/>
                <a:cs typeface="Arial" panose="020B0604020202020204" pitchFamily="34" charset="0"/>
              </a:rPr>
              <a:t> que no </a:t>
            </a:r>
            <a:r>
              <a:rPr lang="es-ES" sz="2400" dirty="0" err="1">
                <a:latin typeface="Arial" panose="020B0604020202020204" pitchFamily="34" charset="0"/>
                <a:cs typeface="Arial" panose="020B0604020202020204" pitchFamily="34" charset="0"/>
              </a:rPr>
              <a:t>existeixen</a:t>
            </a:r>
            <a:endParaRPr lang="es-ES" sz="24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4. OPTICA </a:t>
            </a:r>
            <a:r>
              <a:rPr lang="es-ES" b="1" u="none" spc="25" dirty="0" smtClean="0"/>
              <a:t>MONGO</a:t>
            </a:r>
            <a:endParaRPr b="1" u="none" spc="45" dirty="0"/>
          </a:p>
        </p:txBody>
      </p:sp>
      <p:pic>
        <p:nvPicPr>
          <p:cNvPr id="4" name="Imagen 3"/>
          <p:cNvPicPr>
            <a:picLocks noChangeAspect="1"/>
          </p:cNvPicPr>
          <p:nvPr/>
        </p:nvPicPr>
        <p:blipFill>
          <a:blip r:embed="rId2"/>
          <a:stretch>
            <a:fillRect/>
          </a:stretch>
        </p:blipFill>
        <p:spPr>
          <a:xfrm>
            <a:off x="5867400" y="5486400"/>
            <a:ext cx="5657850" cy="904875"/>
          </a:xfrm>
          <a:prstGeom prst="rect">
            <a:avLst/>
          </a:prstGeom>
          <a:ln>
            <a:solidFill>
              <a:schemeClr val="tx1"/>
            </a:solidFill>
          </a:ln>
        </p:spPr>
      </p:pic>
      <p:pic>
        <p:nvPicPr>
          <p:cNvPr id="5" name="Imagen 4"/>
          <p:cNvPicPr>
            <a:picLocks noChangeAspect="1"/>
          </p:cNvPicPr>
          <p:nvPr/>
        </p:nvPicPr>
        <p:blipFill>
          <a:blip r:embed="rId3"/>
          <a:stretch>
            <a:fillRect/>
          </a:stretch>
        </p:blipFill>
        <p:spPr>
          <a:xfrm>
            <a:off x="838200" y="2500978"/>
            <a:ext cx="3950493" cy="4052222"/>
          </a:xfrm>
          <a:prstGeom prst="rect">
            <a:avLst/>
          </a:prstGeom>
          <a:ln>
            <a:solidFill>
              <a:schemeClr val="tx1"/>
            </a:solidFill>
          </a:ln>
        </p:spPr>
      </p:pic>
      <p:pic>
        <p:nvPicPr>
          <p:cNvPr id="7" name="Imagen 6"/>
          <p:cNvPicPr>
            <a:picLocks noChangeAspect="1"/>
          </p:cNvPicPr>
          <p:nvPr/>
        </p:nvPicPr>
        <p:blipFill>
          <a:blip r:embed="rId4"/>
          <a:stretch>
            <a:fillRect/>
          </a:stretch>
        </p:blipFill>
        <p:spPr>
          <a:xfrm>
            <a:off x="5981700" y="2251323"/>
            <a:ext cx="5429250" cy="2505075"/>
          </a:xfrm>
          <a:prstGeom prst="rect">
            <a:avLst/>
          </a:prstGeom>
          <a:ln>
            <a:solidFill>
              <a:schemeClr val="tx1"/>
            </a:solidFill>
          </a:ln>
        </p:spPr>
      </p:pic>
    </p:spTree>
    <p:extLst>
      <p:ext uri="{BB962C8B-B14F-4D97-AF65-F5344CB8AC3E}">
        <p14:creationId xmlns:p14="http://schemas.microsoft.com/office/powerpoint/2010/main" val="25184175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1846659"/>
          </a:xfrm>
          <a:prstGeom prst="rect">
            <a:avLst/>
          </a:prstGeom>
        </p:spPr>
        <p:txBody>
          <a:bodyPr vert="horz" wrap="square" lIns="0" tIns="0" rIns="0" bIns="0" rtlCol="0">
            <a:spAutoFit/>
          </a:bodyPr>
          <a:lstStyle/>
          <a:p>
            <a:pPr marL="12700"/>
            <a:r>
              <a:rPr lang="ca-ES" sz="2400" b="1" dirty="0" smtClean="0">
                <a:latin typeface="Arial" panose="020B0604020202020204" pitchFamily="34" charset="0"/>
                <a:cs typeface="Arial" panose="020B0604020202020204" pitchFamily="34" charset="0"/>
              </a:rPr>
              <a:t>Pas 4. </a:t>
            </a:r>
            <a:r>
              <a:rPr lang="ca-ES" sz="2400" dirty="0" smtClean="0">
                <a:latin typeface="Arial" panose="020B0604020202020204" pitchFamily="34" charset="0"/>
                <a:cs typeface="Arial" panose="020B0604020202020204" pitchFamily="34" charset="0"/>
              </a:rPr>
              <a:t>Dels clients vol emmagatzemar el nom, l'adreça postal, el telèfon, el correu electrònic i la data de registre. També ens demanen, quan arriba un client nou, d'emmagatzemar el client que li ha recomanat l'establiment (sempre i quan algú li hagi recomanat). El nostre sistema haurà d’indicar qui ha sigut l’empleat que ha venut cada ullera.</a:t>
            </a:r>
            <a:endParaRPr lang="ca-ES" sz="24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4. OPTICA </a:t>
            </a:r>
            <a:r>
              <a:rPr lang="es-ES" b="1" u="none" spc="25" dirty="0" smtClean="0"/>
              <a:t>MONGO</a:t>
            </a:r>
            <a:endParaRPr b="1" u="none" spc="45" dirty="0"/>
          </a:p>
        </p:txBody>
      </p:sp>
      <p:pic>
        <p:nvPicPr>
          <p:cNvPr id="4" name="Imagen 3"/>
          <p:cNvPicPr>
            <a:picLocks noChangeAspect="1"/>
          </p:cNvPicPr>
          <p:nvPr/>
        </p:nvPicPr>
        <p:blipFill>
          <a:blip r:embed="rId2"/>
          <a:stretch>
            <a:fillRect/>
          </a:stretch>
        </p:blipFill>
        <p:spPr>
          <a:xfrm>
            <a:off x="895350" y="3200400"/>
            <a:ext cx="10763250" cy="3419475"/>
          </a:xfrm>
          <a:prstGeom prst="rect">
            <a:avLst/>
          </a:prstGeom>
          <a:ln>
            <a:solidFill>
              <a:srgbClr val="000000"/>
            </a:solidFill>
          </a:ln>
        </p:spPr>
      </p:pic>
    </p:spTree>
    <p:extLst>
      <p:ext uri="{BB962C8B-B14F-4D97-AF65-F5344CB8AC3E}">
        <p14:creationId xmlns:p14="http://schemas.microsoft.com/office/powerpoint/2010/main" val="27486966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369332"/>
          </a:xfrm>
          <a:prstGeom prst="rect">
            <a:avLst/>
          </a:prstGeom>
        </p:spPr>
        <p:txBody>
          <a:bodyPr vert="horz" wrap="square" lIns="0" tIns="0" rIns="0" bIns="0" rtlCol="0">
            <a:spAutoFit/>
          </a:bodyPr>
          <a:lstStyle/>
          <a:p>
            <a:pPr marL="12700"/>
            <a:r>
              <a:rPr lang="ca-ES" sz="2400" b="1" dirty="0" smtClean="0">
                <a:latin typeface="Arial" panose="020B0604020202020204" pitchFamily="34" charset="0"/>
                <a:cs typeface="Arial" panose="020B0604020202020204" pitchFamily="34" charset="0"/>
              </a:rPr>
              <a:t>Pas 0. </a:t>
            </a:r>
            <a:r>
              <a:rPr lang="ca-ES" sz="2400" dirty="0" smtClean="0">
                <a:latin typeface="Arial" panose="020B0604020202020204" pitchFamily="34" charset="0"/>
                <a:cs typeface="Arial" panose="020B0604020202020204" pitchFamily="34" charset="0"/>
              </a:rPr>
              <a:t>S’ha de crear la base de dades pizzeria:</a:t>
            </a:r>
            <a:endParaRPr lang="ca-ES" sz="2400" strike="sngStrike"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5</a:t>
            </a:r>
            <a:r>
              <a:rPr lang="es-ES" b="1" u="none" spc="25" dirty="0" smtClean="0"/>
              <a:t>. </a:t>
            </a:r>
            <a:r>
              <a:rPr lang="es-ES" b="1" u="none" spc="25" dirty="0"/>
              <a:t>PIZZERIA </a:t>
            </a:r>
            <a:r>
              <a:rPr lang="es-ES" b="1" u="none" spc="25" dirty="0" smtClean="0"/>
              <a:t>MONGO</a:t>
            </a:r>
            <a:endParaRPr b="1" u="none" spc="45" dirty="0"/>
          </a:p>
        </p:txBody>
      </p:sp>
      <p:pic>
        <p:nvPicPr>
          <p:cNvPr id="6" name="Imagen 5"/>
          <p:cNvPicPr>
            <a:picLocks noChangeAspect="1"/>
          </p:cNvPicPr>
          <p:nvPr/>
        </p:nvPicPr>
        <p:blipFill>
          <a:blip r:embed="rId2"/>
          <a:stretch>
            <a:fillRect/>
          </a:stretch>
        </p:blipFill>
        <p:spPr>
          <a:xfrm>
            <a:off x="870284" y="1972638"/>
            <a:ext cx="4076700" cy="2133600"/>
          </a:xfrm>
          <a:prstGeom prst="rect">
            <a:avLst/>
          </a:prstGeom>
        </p:spPr>
      </p:pic>
      <p:pic>
        <p:nvPicPr>
          <p:cNvPr id="7" name="Imagen 6"/>
          <p:cNvPicPr>
            <a:picLocks noChangeAspect="1"/>
          </p:cNvPicPr>
          <p:nvPr/>
        </p:nvPicPr>
        <p:blipFill>
          <a:blip r:embed="rId3"/>
          <a:stretch>
            <a:fillRect/>
          </a:stretch>
        </p:blipFill>
        <p:spPr>
          <a:xfrm>
            <a:off x="5334000" y="1806106"/>
            <a:ext cx="3252787" cy="4442294"/>
          </a:xfrm>
          <a:prstGeom prst="rect">
            <a:avLst/>
          </a:prstGeom>
        </p:spPr>
      </p:pic>
      <p:pic>
        <p:nvPicPr>
          <p:cNvPr id="8" name="Imagen 7"/>
          <p:cNvPicPr>
            <a:picLocks noChangeAspect="1"/>
          </p:cNvPicPr>
          <p:nvPr/>
        </p:nvPicPr>
        <p:blipFill>
          <a:blip r:embed="rId4"/>
          <a:stretch>
            <a:fillRect/>
          </a:stretch>
        </p:blipFill>
        <p:spPr>
          <a:xfrm>
            <a:off x="9349392" y="2514600"/>
            <a:ext cx="2309208" cy="2286000"/>
          </a:xfrm>
          <a:prstGeom prst="rect">
            <a:avLst/>
          </a:prstGeom>
          <a:ln>
            <a:solidFill>
              <a:srgbClr val="000000"/>
            </a:solidFill>
          </a:ln>
        </p:spPr>
      </p:pic>
    </p:spTree>
    <p:extLst>
      <p:ext uri="{BB962C8B-B14F-4D97-AF65-F5344CB8AC3E}">
        <p14:creationId xmlns:p14="http://schemas.microsoft.com/office/powerpoint/2010/main" val="37929634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2215991"/>
          </a:xfrm>
          <a:prstGeom prst="rect">
            <a:avLst/>
          </a:prstGeom>
        </p:spPr>
        <p:txBody>
          <a:bodyPr vert="horz" wrap="square" lIns="0" tIns="0" rIns="0" bIns="0" rtlCol="0">
            <a:spAutoFit/>
          </a:bodyPr>
          <a:lstStyle/>
          <a:p>
            <a:pPr marL="12700"/>
            <a:r>
              <a:rPr lang="ca-ES" sz="2400" b="1" dirty="0" smtClean="0">
                <a:latin typeface="Arial" panose="020B0604020202020204" pitchFamily="34" charset="0"/>
                <a:cs typeface="Arial" panose="020B0604020202020204" pitchFamily="34" charset="0"/>
              </a:rPr>
              <a:t>Pas 1. </a:t>
            </a:r>
            <a:r>
              <a:rPr lang="ca-ES" sz="2400" dirty="0" smtClean="0">
                <a:latin typeface="Arial" panose="020B0604020202020204" pitchFamily="34" charset="0"/>
                <a:cs typeface="Arial" panose="020B0604020202020204" pitchFamily="34" charset="0"/>
              </a:rPr>
              <a:t>Per </a:t>
            </a:r>
            <a:r>
              <a:rPr lang="ca-ES" sz="2400" dirty="0">
                <a:latin typeface="Arial" panose="020B0604020202020204" pitchFamily="34" charset="0"/>
                <a:cs typeface="Arial" panose="020B0604020202020204" pitchFamily="34" charset="0"/>
              </a:rPr>
              <a:t>a cada client emmagatzemem un identificador únic, nom, cognoms, adreça, codi postal, localitat, província i número de </a:t>
            </a:r>
            <a:r>
              <a:rPr lang="ca-ES" sz="2400" dirty="0" smtClean="0">
                <a:latin typeface="Arial" panose="020B0604020202020204" pitchFamily="34" charset="0"/>
                <a:cs typeface="Arial" panose="020B0604020202020204" pitchFamily="34" charset="0"/>
              </a:rPr>
              <a:t>telèfon. </a:t>
            </a:r>
            <a:r>
              <a:rPr lang="ca-ES" sz="2400" strike="sngStrike" dirty="0" smtClean="0">
                <a:latin typeface="Arial" panose="020B0604020202020204" pitchFamily="34" charset="0"/>
                <a:cs typeface="Arial" panose="020B0604020202020204" pitchFamily="34" charset="0"/>
              </a:rPr>
              <a:t>Les </a:t>
            </a:r>
            <a:r>
              <a:rPr lang="ca-ES" sz="2400" strike="sngStrike" dirty="0">
                <a:latin typeface="Arial" panose="020B0604020202020204" pitchFamily="34" charset="0"/>
                <a:cs typeface="Arial" panose="020B0604020202020204" pitchFamily="34" charset="0"/>
              </a:rPr>
              <a:t>dades de localitat i província estaran emmagatzemats en taules separades. </a:t>
            </a:r>
            <a:r>
              <a:rPr lang="ca-ES" sz="2400" strike="sngStrike" dirty="0" smtClean="0">
                <a:latin typeface="Arial" panose="020B0604020202020204" pitchFamily="34" charset="0"/>
                <a:cs typeface="Arial" panose="020B0604020202020204" pitchFamily="34" charset="0"/>
              </a:rPr>
              <a:t>Sabem </a:t>
            </a:r>
            <a:r>
              <a:rPr lang="ca-ES" sz="2400" strike="sngStrike" dirty="0">
                <a:latin typeface="Arial" panose="020B0604020202020204" pitchFamily="34" charset="0"/>
                <a:cs typeface="Arial" panose="020B0604020202020204" pitchFamily="34" charset="0"/>
              </a:rPr>
              <a:t>que una localitat pertany a una única província, i que una província pot tenir moltes localitats. Per a cada localitat emmagatzemem un identificador únic i un nom. Per a cada província emmagatzemem un identificador únic i un nom</a:t>
            </a:r>
            <a:r>
              <a:rPr lang="ca-ES" sz="2400" strike="sngStrike" dirty="0" smtClean="0">
                <a:latin typeface="Arial" panose="020B0604020202020204" pitchFamily="34" charset="0"/>
                <a:cs typeface="Arial" panose="020B0604020202020204" pitchFamily="34" charset="0"/>
              </a:rPr>
              <a:t>.</a:t>
            </a:r>
            <a:endParaRPr lang="ca-ES" sz="2400" strike="sngStrike"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5</a:t>
            </a:r>
            <a:r>
              <a:rPr lang="es-ES" b="1" u="none" spc="25" dirty="0" smtClean="0"/>
              <a:t>. </a:t>
            </a:r>
            <a:r>
              <a:rPr lang="es-ES" b="1" u="none" spc="25" dirty="0"/>
              <a:t>PIZZERIA </a:t>
            </a:r>
            <a:r>
              <a:rPr lang="es-ES" b="1" u="none" spc="25" dirty="0" smtClean="0"/>
              <a:t>MONGO</a:t>
            </a:r>
            <a:endParaRPr b="1" u="none" spc="45" dirty="0"/>
          </a:p>
        </p:txBody>
      </p:sp>
      <p:pic>
        <p:nvPicPr>
          <p:cNvPr id="4" name="Imagen 3"/>
          <p:cNvPicPr>
            <a:picLocks noChangeAspect="1"/>
          </p:cNvPicPr>
          <p:nvPr/>
        </p:nvPicPr>
        <p:blipFill>
          <a:blip r:embed="rId2"/>
          <a:stretch>
            <a:fillRect/>
          </a:stretch>
        </p:blipFill>
        <p:spPr>
          <a:xfrm>
            <a:off x="1557337" y="3439202"/>
            <a:ext cx="9077325" cy="3257550"/>
          </a:xfrm>
          <a:prstGeom prst="rect">
            <a:avLst/>
          </a:prstGeom>
          <a:ln>
            <a:solidFill>
              <a:srgbClr val="000000"/>
            </a:solidFill>
          </a:ln>
        </p:spPr>
      </p:pic>
    </p:spTree>
    <p:extLst>
      <p:ext uri="{BB962C8B-B14F-4D97-AF65-F5344CB8AC3E}">
        <p14:creationId xmlns:p14="http://schemas.microsoft.com/office/powerpoint/2010/main" val="5165612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2215991"/>
          </a:xfrm>
          <a:prstGeom prst="rect">
            <a:avLst/>
          </a:prstGeom>
        </p:spPr>
        <p:txBody>
          <a:bodyPr vert="horz" wrap="square" lIns="0" tIns="0" rIns="0" bIns="0" rtlCol="0">
            <a:spAutoFit/>
          </a:bodyPr>
          <a:lstStyle/>
          <a:p>
            <a:pPr marL="12700"/>
            <a:r>
              <a:rPr lang="ca-ES" sz="2400" b="1" dirty="0" smtClean="0">
                <a:latin typeface="Arial" panose="020B0604020202020204" pitchFamily="34" charset="0"/>
                <a:cs typeface="Arial" panose="020B0604020202020204" pitchFamily="34" charset="0"/>
              </a:rPr>
              <a:t>Pas 2. </a:t>
            </a:r>
            <a:r>
              <a:rPr lang="ca-ES" sz="2000" dirty="0" smtClean="0">
                <a:latin typeface="Arial" panose="020B0604020202020204" pitchFamily="34" charset="0"/>
                <a:cs typeface="Arial" panose="020B0604020202020204" pitchFamily="34" charset="0"/>
              </a:rPr>
              <a:t>Un </a:t>
            </a:r>
            <a:r>
              <a:rPr lang="ca-ES" sz="2000" dirty="0">
                <a:latin typeface="Arial" panose="020B0604020202020204" pitchFamily="34" charset="0"/>
                <a:cs typeface="Arial" panose="020B0604020202020204" pitchFamily="34" charset="0"/>
              </a:rPr>
              <a:t>client pot realitzar moltes comandes, però una única comanda només pot ser realitzat per un únic client. De cada comanda s'emmagatzema un identificador únic, data/hora, si la comanda és per a repartiment a domicili o per a recollir en botiga, la quantitat de productes que s'han seleccionat de cada tipus i el preu total. Una comanda pot constar d'un o diversos productes. Una comanda és gestionada per una única botiga i una botiga pot gestionar moltes comandes</a:t>
            </a:r>
            <a:r>
              <a:rPr lang="ca-ES" sz="2000" dirty="0" smtClean="0">
                <a:latin typeface="Arial" panose="020B0604020202020204" pitchFamily="34" charset="0"/>
                <a:cs typeface="Arial" panose="020B0604020202020204" pitchFamily="34" charset="0"/>
              </a:rPr>
              <a:t>.</a:t>
            </a:r>
          </a:p>
          <a:p>
            <a:pPr marL="12700"/>
            <a:r>
              <a:rPr lang="ca-ES" sz="2000" dirty="0">
                <a:latin typeface="Arial" panose="020B0604020202020204" pitchFamily="34" charset="0"/>
                <a:cs typeface="Arial" panose="020B0604020202020204" pitchFamily="34" charset="0"/>
              </a:rPr>
              <a:t>Per a les comandes de repartiment a domicili interessa guardar qui és el repartidor que realitza el lliurament de la comanda i la data/hora del moment del lliurament</a:t>
            </a:r>
            <a:r>
              <a:rPr lang="ca-ES" sz="2000" dirty="0" smtClean="0">
                <a:latin typeface="Arial" panose="020B0604020202020204" pitchFamily="34" charset="0"/>
                <a:cs typeface="Arial" panose="020B0604020202020204" pitchFamily="34" charset="0"/>
              </a:rPr>
              <a:t>. </a:t>
            </a:r>
            <a:endParaRPr lang="ca-ES" sz="20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smtClean="0"/>
              <a:t>5. </a:t>
            </a:r>
            <a:r>
              <a:rPr lang="es-ES" b="1" u="none" spc="25" dirty="0"/>
              <a:t>PIZZERIA </a:t>
            </a:r>
            <a:r>
              <a:rPr lang="es-ES" b="1" u="none" spc="25" dirty="0" smtClean="0"/>
              <a:t>MONGO</a:t>
            </a:r>
            <a:endParaRPr b="1" u="none" spc="45" dirty="0"/>
          </a:p>
        </p:txBody>
      </p:sp>
      <p:pic>
        <p:nvPicPr>
          <p:cNvPr id="5" name="Imagen 4"/>
          <p:cNvPicPr>
            <a:picLocks noChangeAspect="1"/>
          </p:cNvPicPr>
          <p:nvPr/>
        </p:nvPicPr>
        <p:blipFill>
          <a:blip r:embed="rId2"/>
          <a:stretch>
            <a:fillRect/>
          </a:stretch>
        </p:blipFill>
        <p:spPr>
          <a:xfrm>
            <a:off x="2743200" y="3460606"/>
            <a:ext cx="7867650" cy="3397394"/>
          </a:xfrm>
          <a:prstGeom prst="rect">
            <a:avLst/>
          </a:prstGeom>
          <a:ln>
            <a:solidFill>
              <a:srgbClr val="000000"/>
            </a:solidFill>
          </a:ln>
        </p:spPr>
      </p:pic>
    </p:spTree>
    <p:extLst>
      <p:ext uri="{BB962C8B-B14F-4D97-AF65-F5344CB8AC3E}">
        <p14:creationId xmlns:p14="http://schemas.microsoft.com/office/powerpoint/2010/main" val="27889811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2215991"/>
          </a:xfrm>
          <a:prstGeom prst="rect">
            <a:avLst/>
          </a:prstGeom>
        </p:spPr>
        <p:txBody>
          <a:bodyPr vert="horz" wrap="square" lIns="0" tIns="0" rIns="0" bIns="0" rtlCol="0">
            <a:spAutoFit/>
          </a:bodyPr>
          <a:lstStyle/>
          <a:p>
            <a:pPr marL="12700"/>
            <a:r>
              <a:rPr lang="ca-ES" sz="2400" b="1" dirty="0" smtClean="0">
                <a:latin typeface="Arial" panose="020B0604020202020204" pitchFamily="34" charset="0"/>
                <a:cs typeface="Arial" panose="020B0604020202020204" pitchFamily="34" charset="0"/>
              </a:rPr>
              <a:t>Pas 3. </a:t>
            </a:r>
            <a:r>
              <a:rPr lang="ca-ES" sz="2400" dirty="0" smtClean="0">
                <a:latin typeface="Arial" panose="020B0604020202020204" pitchFamily="34" charset="0"/>
                <a:cs typeface="Arial" panose="020B0604020202020204" pitchFamily="34" charset="0"/>
              </a:rPr>
              <a:t>Els </a:t>
            </a:r>
            <a:r>
              <a:rPr lang="ca-ES" sz="2400" dirty="0">
                <a:latin typeface="Arial" panose="020B0604020202020204" pitchFamily="34" charset="0"/>
                <a:cs typeface="Arial" panose="020B0604020202020204" pitchFamily="34" charset="0"/>
              </a:rPr>
              <a:t>productes poden ser pizzes, hamburgueses i begudes. De cada producte s'emmagatzema: un identificador únic, nom, descripció, imatge i preu. En el cas de les pizzes existeixen diverses categories que poden anar canviant de nom al llarg de l'any. Una pizza només pot estar dins d'una categoria, però una categoria pot tenir moltes pizzes</a:t>
            </a:r>
            <a:r>
              <a:rPr lang="ca-ES" sz="2400" dirty="0" smtClean="0">
                <a:latin typeface="Arial" panose="020B0604020202020204" pitchFamily="34" charset="0"/>
                <a:cs typeface="Arial" panose="020B0604020202020204" pitchFamily="34" charset="0"/>
              </a:rPr>
              <a:t>. </a:t>
            </a:r>
            <a:r>
              <a:rPr lang="ca-ES" sz="2400" dirty="0">
                <a:latin typeface="Arial" panose="020B0604020202020204" pitchFamily="34" charset="0"/>
                <a:cs typeface="Arial" panose="020B0604020202020204" pitchFamily="34" charset="0"/>
              </a:rPr>
              <a:t>De cada categoria s'emmagatzema un identificador únic i un nom.</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smtClean="0"/>
              <a:t>5. </a:t>
            </a:r>
            <a:r>
              <a:rPr lang="es-ES" b="1" u="none" spc="25" dirty="0"/>
              <a:t>PIZZERIA </a:t>
            </a:r>
            <a:r>
              <a:rPr lang="es-ES" b="1" u="none" spc="25" dirty="0" smtClean="0"/>
              <a:t>MONGO</a:t>
            </a:r>
            <a:endParaRPr b="1" u="none" spc="45" dirty="0"/>
          </a:p>
        </p:txBody>
      </p:sp>
      <p:pic>
        <p:nvPicPr>
          <p:cNvPr id="6" name="Imagen 5"/>
          <p:cNvPicPr>
            <a:picLocks noChangeAspect="1"/>
          </p:cNvPicPr>
          <p:nvPr/>
        </p:nvPicPr>
        <p:blipFill>
          <a:blip r:embed="rId2"/>
          <a:stretch>
            <a:fillRect/>
          </a:stretch>
        </p:blipFill>
        <p:spPr>
          <a:xfrm>
            <a:off x="2362200" y="3429000"/>
            <a:ext cx="7915275" cy="3392261"/>
          </a:xfrm>
          <a:prstGeom prst="rect">
            <a:avLst/>
          </a:prstGeom>
          <a:ln>
            <a:solidFill>
              <a:srgbClr val="000000"/>
            </a:solidFill>
          </a:ln>
        </p:spPr>
      </p:pic>
    </p:spTree>
    <p:extLst>
      <p:ext uri="{BB962C8B-B14F-4D97-AF65-F5344CB8AC3E}">
        <p14:creationId xmlns:p14="http://schemas.microsoft.com/office/powerpoint/2010/main" val="21797653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1477328"/>
          </a:xfrm>
          <a:prstGeom prst="rect">
            <a:avLst/>
          </a:prstGeom>
        </p:spPr>
        <p:txBody>
          <a:bodyPr vert="horz" wrap="square" lIns="0" tIns="0" rIns="0" bIns="0" rtlCol="0">
            <a:spAutoFit/>
          </a:bodyPr>
          <a:lstStyle/>
          <a:p>
            <a:pPr marL="12700"/>
            <a:r>
              <a:rPr lang="ca-ES" sz="2400" b="1" dirty="0" smtClean="0">
                <a:latin typeface="Arial" panose="020B0604020202020204" pitchFamily="34" charset="0"/>
                <a:cs typeface="Arial" panose="020B0604020202020204" pitchFamily="34" charset="0"/>
              </a:rPr>
              <a:t>Pas 4. </a:t>
            </a:r>
            <a:r>
              <a:rPr lang="ca-ES" sz="2400" dirty="0" smtClean="0">
                <a:latin typeface="Arial" panose="020B0604020202020204" pitchFamily="34" charset="0"/>
                <a:cs typeface="Arial" panose="020B0604020202020204" pitchFamily="34" charset="0"/>
              </a:rPr>
              <a:t>De </a:t>
            </a:r>
            <a:r>
              <a:rPr lang="ca-ES" sz="2400" dirty="0">
                <a:latin typeface="Arial" panose="020B0604020202020204" pitchFamily="34" charset="0"/>
                <a:cs typeface="Arial" panose="020B0604020202020204" pitchFamily="34" charset="0"/>
              </a:rPr>
              <a:t>cada botiga s'emmagatzema un identificador únic, adreça, codi postal, localitat i província. En una botiga poden treballar molts empleats i un empleat només pot treballar en una botiga. De cada empleat s'emmagatzema un identificador únic, nom, cognoms, </a:t>
            </a:r>
            <a:r>
              <a:rPr lang="ca-ES" sz="2400" dirty="0" err="1">
                <a:latin typeface="Arial" panose="020B0604020202020204" pitchFamily="34" charset="0"/>
                <a:cs typeface="Arial" panose="020B0604020202020204" pitchFamily="34" charset="0"/>
              </a:rPr>
              <a:t>nif</a:t>
            </a:r>
            <a:r>
              <a:rPr lang="ca-ES" sz="2400" dirty="0">
                <a:latin typeface="Arial" panose="020B0604020202020204" pitchFamily="34" charset="0"/>
                <a:cs typeface="Arial" panose="020B0604020202020204" pitchFamily="34" charset="0"/>
              </a:rPr>
              <a:t>, telèfon i si treballa com a cuiner o repartidor. </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5</a:t>
            </a:r>
            <a:r>
              <a:rPr lang="es-ES" b="1" u="none" spc="25" dirty="0" smtClean="0"/>
              <a:t>. </a:t>
            </a:r>
            <a:r>
              <a:rPr lang="es-ES" b="1" u="none" spc="25" dirty="0"/>
              <a:t>PIZZERIA </a:t>
            </a:r>
            <a:r>
              <a:rPr lang="es-ES" b="1" u="none" spc="25" dirty="0" smtClean="0"/>
              <a:t>MONGO</a:t>
            </a:r>
            <a:endParaRPr b="1" u="none" spc="45" dirty="0"/>
          </a:p>
        </p:txBody>
      </p:sp>
      <p:pic>
        <p:nvPicPr>
          <p:cNvPr id="4" name="Imagen 3"/>
          <p:cNvPicPr>
            <a:picLocks noChangeAspect="1"/>
          </p:cNvPicPr>
          <p:nvPr/>
        </p:nvPicPr>
        <p:blipFill>
          <a:blip r:embed="rId2"/>
          <a:stretch>
            <a:fillRect/>
          </a:stretch>
        </p:blipFill>
        <p:spPr>
          <a:xfrm>
            <a:off x="1066800" y="2744727"/>
            <a:ext cx="10406062" cy="4037073"/>
          </a:xfrm>
          <a:prstGeom prst="rect">
            <a:avLst/>
          </a:prstGeom>
          <a:ln>
            <a:solidFill>
              <a:srgbClr val="000000"/>
            </a:solidFill>
          </a:ln>
        </p:spPr>
      </p:pic>
    </p:spTree>
    <p:extLst>
      <p:ext uri="{BB962C8B-B14F-4D97-AF65-F5344CB8AC3E}">
        <p14:creationId xmlns:p14="http://schemas.microsoft.com/office/powerpoint/2010/main" val="26411349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738664"/>
          </a:xfrm>
          <a:prstGeom prst="rect">
            <a:avLst/>
          </a:prstGeom>
        </p:spPr>
        <p:txBody>
          <a:bodyPr vert="horz" wrap="square" lIns="0" tIns="0" rIns="0" bIns="0" rtlCol="0">
            <a:spAutoFit/>
          </a:bodyPr>
          <a:lstStyle/>
          <a:p>
            <a:pPr marL="12700"/>
            <a:r>
              <a:rPr lang="ca-ES" sz="2400" b="1" dirty="0" smtClean="0">
                <a:latin typeface="Arial" panose="020B0604020202020204" pitchFamily="34" charset="0"/>
                <a:cs typeface="Arial" panose="020B0604020202020204" pitchFamily="34" charset="0"/>
              </a:rPr>
              <a:t>Pas 0. </a:t>
            </a:r>
            <a:r>
              <a:rPr lang="ca-ES" sz="2400" dirty="0" smtClean="0">
                <a:latin typeface="Arial" panose="020B0604020202020204" pitchFamily="34" charset="0"/>
                <a:cs typeface="Arial" panose="020B0604020202020204" pitchFamily="34" charset="0"/>
              </a:rPr>
              <a:t>Crea con </a:t>
            </a:r>
            <a:r>
              <a:rPr lang="ca-ES" sz="2400" dirty="0" err="1" smtClean="0">
                <a:latin typeface="Arial" panose="020B0604020202020204" pitchFamily="34" charset="0"/>
                <a:cs typeface="Arial" panose="020B0604020202020204" pitchFamily="34" charset="0"/>
              </a:rPr>
              <a:t>MongoDBCompass</a:t>
            </a:r>
            <a:r>
              <a:rPr lang="ca-ES" sz="2400" dirty="0" smtClean="0">
                <a:latin typeface="Arial" panose="020B0604020202020204" pitchFamily="34" charset="0"/>
                <a:cs typeface="Arial" panose="020B0604020202020204" pitchFamily="34" charset="0"/>
              </a:rPr>
              <a:t> una base de dades </a:t>
            </a:r>
            <a:r>
              <a:rPr lang="ca-ES" sz="2400" dirty="0" err="1" smtClean="0">
                <a:latin typeface="Arial" panose="020B0604020202020204" pitchFamily="34" charset="0"/>
                <a:cs typeface="Arial" panose="020B0604020202020204" pitchFamily="34" charset="0"/>
              </a:rPr>
              <a:t>mongo_queries</a:t>
            </a:r>
            <a:r>
              <a:rPr lang="ca-ES" sz="2400" dirty="0" smtClean="0">
                <a:latin typeface="Arial" panose="020B0604020202020204" pitchFamily="34" charset="0"/>
                <a:cs typeface="Arial" panose="020B0604020202020204" pitchFamily="34" charset="0"/>
              </a:rPr>
              <a:t> i la </a:t>
            </a:r>
            <a:r>
              <a:rPr lang="ca-ES" sz="2400" dirty="0" err="1" smtClean="0">
                <a:latin typeface="Arial" panose="020B0604020202020204" pitchFamily="34" charset="0"/>
                <a:cs typeface="Arial" panose="020B0604020202020204" pitchFamily="34" charset="0"/>
              </a:rPr>
              <a:t>col.lecció</a:t>
            </a:r>
            <a:r>
              <a:rPr lang="ca-ES" sz="2400" dirty="0" smtClean="0">
                <a:latin typeface="Arial" panose="020B0604020202020204" pitchFamily="34" charset="0"/>
                <a:cs typeface="Arial" panose="020B0604020202020204" pitchFamily="34" charset="0"/>
              </a:rPr>
              <a:t> restaurants. Afegeix les dades important el fitxer </a:t>
            </a:r>
            <a:r>
              <a:rPr lang="ca-ES" sz="2400" dirty="0" err="1" smtClean="0">
                <a:latin typeface="Arial" panose="020B0604020202020204" pitchFamily="34" charset="0"/>
                <a:cs typeface="Arial" panose="020B0604020202020204" pitchFamily="34" charset="0"/>
              </a:rPr>
              <a:t>restaurants.json</a:t>
            </a:r>
            <a:r>
              <a:rPr lang="ca-ES" sz="2400" dirty="0" smtClean="0">
                <a:latin typeface="Arial" panose="020B0604020202020204" pitchFamily="34" charset="0"/>
                <a:cs typeface="Arial" panose="020B0604020202020204" pitchFamily="34" charset="0"/>
              </a:rPr>
              <a:t>:</a:t>
            </a:r>
            <a:endParaRPr lang="ca-ES" sz="24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smtClean="0"/>
              <a:t>6. QUERIES MONGO</a:t>
            </a:r>
            <a:endParaRPr b="1" u="none" spc="45" dirty="0"/>
          </a:p>
        </p:txBody>
      </p:sp>
      <p:pic>
        <p:nvPicPr>
          <p:cNvPr id="8" name="Imagen 7"/>
          <p:cNvPicPr>
            <a:picLocks noChangeAspect="1"/>
          </p:cNvPicPr>
          <p:nvPr/>
        </p:nvPicPr>
        <p:blipFill>
          <a:blip r:embed="rId2"/>
          <a:stretch>
            <a:fillRect/>
          </a:stretch>
        </p:blipFill>
        <p:spPr>
          <a:xfrm>
            <a:off x="228600" y="2266950"/>
            <a:ext cx="4686300" cy="4438650"/>
          </a:xfrm>
          <a:prstGeom prst="rect">
            <a:avLst/>
          </a:prstGeom>
          <a:ln>
            <a:solidFill>
              <a:schemeClr val="tx1"/>
            </a:solidFill>
          </a:ln>
        </p:spPr>
      </p:pic>
      <p:pic>
        <p:nvPicPr>
          <p:cNvPr id="9" name="Imagen 8"/>
          <p:cNvPicPr>
            <a:picLocks noChangeAspect="1"/>
          </p:cNvPicPr>
          <p:nvPr/>
        </p:nvPicPr>
        <p:blipFill>
          <a:blip r:embed="rId3"/>
          <a:stretch>
            <a:fillRect/>
          </a:stretch>
        </p:blipFill>
        <p:spPr>
          <a:xfrm>
            <a:off x="6505575" y="2219325"/>
            <a:ext cx="5610225" cy="4029075"/>
          </a:xfrm>
          <a:prstGeom prst="rect">
            <a:avLst/>
          </a:prstGeom>
          <a:ln>
            <a:solidFill>
              <a:schemeClr val="tx1"/>
            </a:solidFill>
          </a:ln>
        </p:spPr>
      </p:pic>
      <p:pic>
        <p:nvPicPr>
          <p:cNvPr id="10" name="Imagen 9"/>
          <p:cNvPicPr>
            <a:picLocks noChangeAspect="1"/>
          </p:cNvPicPr>
          <p:nvPr/>
        </p:nvPicPr>
        <p:blipFill>
          <a:blip r:embed="rId4"/>
          <a:stretch>
            <a:fillRect/>
          </a:stretch>
        </p:blipFill>
        <p:spPr>
          <a:xfrm>
            <a:off x="3443287" y="2219325"/>
            <a:ext cx="2943225" cy="2152650"/>
          </a:xfrm>
          <a:prstGeom prst="rect">
            <a:avLst/>
          </a:prstGeom>
          <a:ln>
            <a:solidFill>
              <a:schemeClr val="tx1"/>
            </a:solidFill>
          </a:ln>
        </p:spPr>
      </p:pic>
    </p:spTree>
    <p:extLst>
      <p:ext uri="{BB962C8B-B14F-4D97-AF65-F5344CB8AC3E}">
        <p14:creationId xmlns:p14="http://schemas.microsoft.com/office/powerpoint/2010/main" val="3270630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0896600" cy="1477328"/>
          </a:xfrm>
          <a:prstGeom prst="rect">
            <a:avLst/>
          </a:prstGeom>
          <a:ln>
            <a:noFill/>
          </a:ln>
        </p:spPr>
        <p:txBody>
          <a:bodyPr vert="horz" wrap="square" lIns="0" tIns="0" rIns="0" bIns="0" rtlCol="0">
            <a:spAutoFit/>
          </a:bodyPr>
          <a:lstStyle/>
          <a:p>
            <a:pPr marL="12700"/>
            <a:r>
              <a:rPr sz="2400" b="1" spc="15" dirty="0" smtClean="0">
                <a:latin typeface="Arial"/>
                <a:cs typeface="Arial"/>
              </a:rPr>
              <a:t>Pas</a:t>
            </a:r>
            <a:r>
              <a:rPr sz="2400" b="1" spc="-70" dirty="0" smtClean="0">
                <a:latin typeface="Arial"/>
                <a:cs typeface="Arial"/>
              </a:rPr>
              <a:t> </a:t>
            </a:r>
            <a:r>
              <a:rPr lang="es-ES" sz="2400" b="1" spc="-70" dirty="0" smtClean="0">
                <a:latin typeface="Arial"/>
                <a:cs typeface="Arial"/>
              </a:rPr>
              <a:t>3</a:t>
            </a:r>
            <a:r>
              <a:rPr sz="2400" b="1" spc="10" dirty="0" smtClean="0">
                <a:latin typeface="Arial" panose="020B0604020202020204" pitchFamily="34" charset="0"/>
                <a:cs typeface="Arial" panose="020B0604020202020204" pitchFamily="34" charset="0"/>
              </a:rPr>
              <a:t>.</a:t>
            </a:r>
            <a:r>
              <a:rPr sz="2400" b="1"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Dels</a:t>
            </a:r>
            <a:r>
              <a:rPr lang="es-ES" sz="2400" dirty="0" smtClean="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clients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vol</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emmagatzemar</a:t>
            </a:r>
            <a:r>
              <a:rPr lang="es-ES" sz="2400" dirty="0">
                <a:latin typeface="Arial" panose="020B0604020202020204" pitchFamily="34" charset="0"/>
                <a:cs typeface="Arial" panose="020B0604020202020204" pitchFamily="34" charset="0"/>
              </a:rPr>
              <a:t> el </a:t>
            </a:r>
            <a:r>
              <a:rPr lang="es-ES" sz="2400" dirty="0" err="1">
                <a:latin typeface="Arial" panose="020B0604020202020204" pitchFamily="34" charset="0"/>
                <a:cs typeface="Arial" panose="020B0604020202020204" pitchFamily="34" charset="0"/>
              </a:rPr>
              <a:t>nom</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l'adreça</a:t>
            </a:r>
            <a:r>
              <a:rPr lang="es-ES" sz="2400" dirty="0">
                <a:latin typeface="Arial" panose="020B0604020202020204" pitchFamily="34" charset="0"/>
                <a:cs typeface="Arial" panose="020B0604020202020204" pitchFamily="34" charset="0"/>
              </a:rPr>
              <a:t> postal, el </a:t>
            </a:r>
            <a:r>
              <a:rPr lang="es-ES" sz="2400" dirty="0" err="1">
                <a:latin typeface="Arial" panose="020B0604020202020204" pitchFamily="34" charset="0"/>
                <a:cs typeface="Arial" panose="020B0604020202020204" pitchFamily="34" charset="0"/>
              </a:rPr>
              <a:t>telèfon</a:t>
            </a:r>
            <a:r>
              <a:rPr lang="es-ES" sz="2400" dirty="0">
                <a:latin typeface="Arial" panose="020B0604020202020204" pitchFamily="34" charset="0"/>
                <a:cs typeface="Arial" panose="020B0604020202020204" pitchFamily="34" charset="0"/>
              </a:rPr>
              <a:t>, el </a:t>
            </a:r>
            <a:r>
              <a:rPr lang="es-ES" sz="2400" dirty="0" err="1">
                <a:latin typeface="Arial" panose="020B0604020202020204" pitchFamily="34" charset="0"/>
                <a:cs typeface="Arial" panose="020B0604020202020204" pitchFamily="34" charset="0"/>
              </a:rPr>
              <a:t>correu</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electrònic</a:t>
            </a:r>
            <a:r>
              <a:rPr lang="es-ES" sz="2400" dirty="0">
                <a:latin typeface="Arial" panose="020B0604020202020204" pitchFamily="34" charset="0"/>
                <a:cs typeface="Arial" panose="020B0604020202020204" pitchFamily="34" charset="0"/>
              </a:rPr>
              <a:t> i la data de registre. També </a:t>
            </a:r>
            <a:r>
              <a:rPr lang="es-ES" sz="2400" dirty="0" err="1">
                <a:latin typeface="Arial" panose="020B0604020202020204" pitchFamily="34" charset="0"/>
                <a:cs typeface="Arial" panose="020B0604020202020204" pitchFamily="34" charset="0"/>
              </a:rPr>
              <a:t>ens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demanen</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quan</a:t>
            </a:r>
            <a:r>
              <a:rPr lang="es-ES" sz="2400" dirty="0">
                <a:latin typeface="Arial" panose="020B0604020202020204" pitchFamily="34" charset="0"/>
                <a:cs typeface="Arial" panose="020B0604020202020204" pitchFamily="34" charset="0"/>
              </a:rPr>
              <a:t> arriba un </a:t>
            </a:r>
            <a:r>
              <a:rPr lang="es-ES" sz="2400" dirty="0" err="1">
                <a:latin typeface="Arial" panose="020B0604020202020204" pitchFamily="34" charset="0"/>
                <a:cs typeface="Arial" panose="020B0604020202020204" pitchFamily="34" charset="0"/>
              </a:rPr>
              <a:t>client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nou</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d'emmagatzemar</a:t>
            </a:r>
            <a:r>
              <a:rPr lang="es-ES" sz="2400" dirty="0">
                <a:latin typeface="Arial" panose="020B0604020202020204" pitchFamily="34" charset="0"/>
                <a:cs typeface="Arial" panose="020B0604020202020204" pitchFamily="34" charset="0"/>
              </a:rPr>
              <a:t> el </a:t>
            </a:r>
            <a:r>
              <a:rPr lang="es-ES" sz="2400" dirty="0" err="1">
                <a:latin typeface="Arial" panose="020B0604020202020204" pitchFamily="34" charset="0"/>
                <a:cs typeface="Arial" panose="020B0604020202020204" pitchFamily="34" charset="0"/>
              </a:rPr>
              <a:t>client</a:t>
            </a:r>
            <a:r>
              <a:rPr lang="es-ES" sz="2400" dirty="0">
                <a:latin typeface="Arial" panose="020B0604020202020204" pitchFamily="34" charset="0"/>
                <a:cs typeface="Arial" panose="020B0604020202020204" pitchFamily="34" charset="0"/>
              </a:rPr>
              <a:t> que li ha </a:t>
            </a:r>
            <a:r>
              <a:rPr lang="es-ES" sz="2400" dirty="0" err="1">
                <a:latin typeface="Arial" panose="020B0604020202020204" pitchFamily="34" charset="0"/>
                <a:cs typeface="Arial" panose="020B0604020202020204" pitchFamily="34" charset="0"/>
              </a:rPr>
              <a:t>recomanat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l'establiment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sempre</a:t>
            </a:r>
            <a:r>
              <a:rPr lang="es-ES" sz="2400" dirty="0">
                <a:latin typeface="Arial" panose="020B0604020202020204" pitchFamily="34" charset="0"/>
                <a:cs typeface="Arial" panose="020B0604020202020204" pitchFamily="34" charset="0"/>
              </a:rPr>
              <a:t> i </a:t>
            </a:r>
            <a:r>
              <a:rPr lang="es-ES" sz="2400" dirty="0" err="1">
                <a:latin typeface="Arial" panose="020B0604020202020204" pitchFamily="34" charset="0"/>
                <a:cs typeface="Arial" panose="020B0604020202020204" pitchFamily="34" charset="0"/>
              </a:rPr>
              <a:t>quan</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algú</a:t>
            </a:r>
            <a:r>
              <a:rPr lang="es-ES" sz="2400" dirty="0">
                <a:latin typeface="Arial" panose="020B0604020202020204" pitchFamily="34" charset="0"/>
                <a:cs typeface="Arial" panose="020B0604020202020204" pitchFamily="34" charset="0"/>
              </a:rPr>
              <a:t> li </a:t>
            </a:r>
            <a:r>
              <a:rPr lang="es-ES" sz="2400" dirty="0" err="1">
                <a:latin typeface="Arial" panose="020B0604020202020204" pitchFamily="34" charset="0"/>
                <a:cs typeface="Arial" panose="020B0604020202020204" pitchFamily="34" charset="0"/>
              </a:rPr>
              <a:t>hagi</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recomanat</a:t>
            </a:r>
            <a:r>
              <a:rPr lang="es-ES" sz="2400" dirty="0">
                <a:latin typeface="Arial" panose="020B0604020202020204" pitchFamily="34" charset="0"/>
                <a:cs typeface="Arial" panose="020B0604020202020204" pitchFamily="34" charset="0"/>
              </a:rPr>
              <a:t>).  </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1. OPTICA </a:t>
            </a:r>
            <a:r>
              <a:rPr lang="es-ES" b="1" u="none" spc="25" dirty="0" smtClean="0"/>
              <a:t>MYSQL</a:t>
            </a:r>
            <a:endParaRPr b="1" u="none" spc="45" dirty="0"/>
          </a:p>
        </p:txBody>
      </p:sp>
      <p:pic>
        <p:nvPicPr>
          <p:cNvPr id="5" name="Imagen 4"/>
          <p:cNvPicPr>
            <a:picLocks noChangeAspect="1"/>
          </p:cNvPicPr>
          <p:nvPr/>
        </p:nvPicPr>
        <p:blipFill>
          <a:blip r:embed="rId2"/>
          <a:stretch>
            <a:fillRect/>
          </a:stretch>
        </p:blipFill>
        <p:spPr>
          <a:xfrm>
            <a:off x="2932546" y="2837154"/>
            <a:ext cx="6102388" cy="3716046"/>
          </a:xfrm>
          <a:prstGeom prst="rect">
            <a:avLst/>
          </a:prstGeom>
          <a:ln>
            <a:solidFill>
              <a:schemeClr val="tx1"/>
            </a:solidFill>
          </a:ln>
        </p:spPr>
      </p:pic>
    </p:spTree>
    <p:extLst>
      <p:ext uri="{BB962C8B-B14F-4D97-AF65-F5344CB8AC3E}">
        <p14:creationId xmlns:p14="http://schemas.microsoft.com/office/powerpoint/2010/main" val="15754079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7162800" cy="738664"/>
          </a:xfrm>
          <a:prstGeom prst="rect">
            <a:avLst/>
          </a:prstGeom>
        </p:spPr>
        <p:txBody>
          <a:bodyPr vert="horz" wrap="square" lIns="0" tIns="0" rIns="0" bIns="0" rtlCol="0">
            <a:spAutoFit/>
          </a:bodyPr>
          <a:lstStyle/>
          <a:p>
            <a:pPr marL="12700"/>
            <a:r>
              <a:rPr lang="ca-ES" sz="2400" b="1" dirty="0" smtClean="0">
                <a:latin typeface="Arial" panose="020B0604020202020204" pitchFamily="34" charset="0"/>
                <a:cs typeface="Arial" panose="020B0604020202020204" pitchFamily="34" charset="0"/>
              </a:rPr>
              <a:t>Pas </a:t>
            </a:r>
            <a:r>
              <a:rPr lang="ca-ES" sz="2400" b="1" dirty="0">
                <a:latin typeface="Arial" panose="020B0604020202020204" pitchFamily="34" charset="0"/>
                <a:cs typeface="Arial" panose="020B0604020202020204" pitchFamily="34" charset="0"/>
              </a:rPr>
              <a:t>1</a:t>
            </a:r>
            <a:r>
              <a:rPr lang="ca-ES" sz="2400" b="1" dirty="0" smtClean="0">
                <a:latin typeface="Arial" panose="020B0604020202020204" pitchFamily="34" charset="0"/>
                <a:cs typeface="Arial" panose="020B0604020202020204" pitchFamily="34" charset="0"/>
              </a:rPr>
              <a:t>. </a:t>
            </a:r>
            <a:r>
              <a:rPr lang="ca-ES" sz="2400" dirty="0" smtClean="0">
                <a:latin typeface="Arial" panose="020B0604020202020204" pitchFamily="34" charset="0"/>
                <a:cs typeface="Arial" panose="020B0604020202020204" pitchFamily="34" charset="0"/>
              </a:rPr>
              <a:t>Amb </a:t>
            </a:r>
            <a:r>
              <a:rPr lang="ca-ES" sz="2400" dirty="0" err="1" smtClean="0">
                <a:latin typeface="Arial" panose="020B0604020202020204" pitchFamily="34" charset="0"/>
                <a:cs typeface="Arial" panose="020B0604020202020204" pitchFamily="34" charset="0"/>
              </a:rPr>
              <a:t>dbschema</a:t>
            </a:r>
            <a:r>
              <a:rPr lang="ca-ES" sz="2400" dirty="0" smtClean="0">
                <a:latin typeface="Arial" panose="020B0604020202020204" pitchFamily="34" charset="0"/>
                <a:cs typeface="Arial" panose="020B0604020202020204" pitchFamily="34" charset="0"/>
              </a:rPr>
              <a:t> obre la base de dades </a:t>
            </a:r>
            <a:r>
              <a:rPr lang="ca-ES" sz="2400" dirty="0" err="1" smtClean="0">
                <a:latin typeface="Arial" panose="020B0604020202020204" pitchFamily="34" charset="0"/>
                <a:cs typeface="Arial" panose="020B0604020202020204" pitchFamily="34" charset="0"/>
              </a:rPr>
              <a:t>mongo_queries</a:t>
            </a:r>
            <a:r>
              <a:rPr lang="ca-ES" sz="2400" dirty="0" smtClean="0">
                <a:latin typeface="Arial" panose="020B0604020202020204" pitchFamily="34" charset="0"/>
                <a:cs typeface="Arial" panose="020B0604020202020204" pitchFamily="34" charset="0"/>
              </a:rPr>
              <a:t> i el fitxer </a:t>
            </a:r>
            <a:r>
              <a:rPr lang="ca-ES" sz="2400" dirty="0" err="1" smtClean="0">
                <a:latin typeface="Arial" panose="020B0604020202020204" pitchFamily="34" charset="0"/>
                <a:cs typeface="Arial" panose="020B0604020202020204" pitchFamily="34" charset="0"/>
              </a:rPr>
              <a:t>mongo_quèries_dbchema</a:t>
            </a:r>
            <a:r>
              <a:rPr lang="ca-ES" sz="2400" dirty="0" smtClean="0">
                <a:latin typeface="Arial" panose="020B0604020202020204" pitchFamily="34" charset="0"/>
                <a:cs typeface="Arial" panose="020B0604020202020204" pitchFamily="34" charset="0"/>
              </a:rPr>
              <a:t>:</a:t>
            </a:r>
            <a:endParaRPr lang="ca-ES" sz="24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smtClean="0"/>
              <a:t>6. QUERIES MONGO</a:t>
            </a:r>
            <a:endParaRPr b="1" u="none" spc="45" dirty="0"/>
          </a:p>
        </p:txBody>
      </p:sp>
      <p:pic>
        <p:nvPicPr>
          <p:cNvPr id="4" name="Imagen 3"/>
          <p:cNvPicPr>
            <a:picLocks noChangeAspect="1"/>
          </p:cNvPicPr>
          <p:nvPr/>
        </p:nvPicPr>
        <p:blipFill>
          <a:blip r:embed="rId2"/>
          <a:stretch>
            <a:fillRect/>
          </a:stretch>
        </p:blipFill>
        <p:spPr>
          <a:xfrm>
            <a:off x="1219200" y="2286000"/>
            <a:ext cx="3182910" cy="4322207"/>
          </a:xfrm>
          <a:prstGeom prst="rect">
            <a:avLst/>
          </a:prstGeom>
          <a:ln>
            <a:solidFill>
              <a:schemeClr val="tx1"/>
            </a:solidFill>
          </a:ln>
        </p:spPr>
      </p:pic>
      <p:pic>
        <p:nvPicPr>
          <p:cNvPr id="5" name="Imagen 4"/>
          <p:cNvPicPr>
            <a:picLocks noChangeAspect="1"/>
          </p:cNvPicPr>
          <p:nvPr/>
        </p:nvPicPr>
        <p:blipFill>
          <a:blip r:embed="rId3"/>
          <a:stretch>
            <a:fillRect/>
          </a:stretch>
        </p:blipFill>
        <p:spPr>
          <a:xfrm>
            <a:off x="8086725" y="1143000"/>
            <a:ext cx="3876675" cy="5457825"/>
          </a:xfrm>
          <a:prstGeom prst="rect">
            <a:avLst/>
          </a:prstGeom>
          <a:ln>
            <a:solidFill>
              <a:schemeClr val="tx1"/>
            </a:solidFill>
          </a:ln>
        </p:spPr>
      </p:pic>
    </p:spTree>
    <p:extLst>
      <p:ext uri="{BB962C8B-B14F-4D97-AF65-F5344CB8AC3E}">
        <p14:creationId xmlns:p14="http://schemas.microsoft.com/office/powerpoint/2010/main" val="37526077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0972800" cy="738664"/>
          </a:xfrm>
          <a:prstGeom prst="rect">
            <a:avLst/>
          </a:prstGeom>
        </p:spPr>
        <p:txBody>
          <a:bodyPr vert="horz" wrap="square" lIns="0" tIns="0" rIns="0" bIns="0" rtlCol="0">
            <a:spAutoFit/>
          </a:bodyPr>
          <a:lstStyle/>
          <a:p>
            <a:pPr marL="12700"/>
            <a:r>
              <a:rPr lang="ca-ES" sz="2400" b="1" dirty="0" smtClean="0">
                <a:latin typeface="Arial" panose="020B0604020202020204" pitchFamily="34" charset="0"/>
                <a:cs typeface="Arial" panose="020B0604020202020204" pitchFamily="34" charset="0"/>
              </a:rPr>
              <a:t>Pas 2. </a:t>
            </a:r>
            <a:r>
              <a:rPr lang="ca-ES" sz="2400" dirty="0" smtClean="0">
                <a:latin typeface="Arial" panose="020B0604020202020204" pitchFamily="34" charset="0"/>
                <a:cs typeface="Arial" panose="020B0604020202020204" pitchFamily="34" charset="0"/>
              </a:rPr>
              <a:t>Un cop obert el fitxer script, n’hi ha prou amb seleccionar una </a:t>
            </a:r>
            <a:r>
              <a:rPr lang="ca-ES" sz="2400" dirty="0" err="1" smtClean="0">
                <a:latin typeface="Arial" panose="020B0604020202020204" pitchFamily="34" charset="0"/>
                <a:cs typeface="Arial" panose="020B0604020202020204" pitchFamily="34" charset="0"/>
              </a:rPr>
              <a:t>query</a:t>
            </a:r>
            <a:r>
              <a:rPr lang="ca-ES" sz="2400" dirty="0" smtClean="0">
                <a:latin typeface="Arial" panose="020B0604020202020204" pitchFamily="34" charset="0"/>
                <a:cs typeface="Arial" panose="020B0604020202020204" pitchFamily="34" charset="0"/>
              </a:rPr>
              <a:t> i donar-li al botó de </a:t>
            </a:r>
            <a:r>
              <a:rPr lang="ca-ES" sz="2400" dirty="0" err="1" smtClean="0">
                <a:latin typeface="Arial" panose="020B0604020202020204" pitchFamily="34" charset="0"/>
                <a:cs typeface="Arial" panose="020B0604020202020204" pitchFamily="34" charset="0"/>
              </a:rPr>
              <a:t>Run</a:t>
            </a:r>
            <a:r>
              <a:rPr lang="ca-ES" sz="2400" dirty="0" smtClean="0">
                <a:latin typeface="Arial" panose="020B0604020202020204" pitchFamily="34" charset="0"/>
                <a:cs typeface="Arial" panose="020B0604020202020204" pitchFamily="34" charset="0"/>
              </a:rPr>
              <a:t> </a:t>
            </a:r>
            <a:r>
              <a:rPr lang="ca-ES" sz="2400" dirty="0" err="1" smtClean="0">
                <a:latin typeface="Arial" panose="020B0604020202020204" pitchFamily="34" charset="0"/>
                <a:cs typeface="Arial" panose="020B0604020202020204" pitchFamily="34" charset="0"/>
              </a:rPr>
              <a:t>Query</a:t>
            </a:r>
            <a:r>
              <a:rPr lang="ca-ES" sz="2400" dirty="0" smtClean="0">
                <a:latin typeface="Arial" panose="020B0604020202020204" pitchFamily="34" charset="0"/>
                <a:cs typeface="Arial" panose="020B0604020202020204" pitchFamily="34" charset="0"/>
              </a:rPr>
              <a:t> per executar-la de forma exclusiva:  </a:t>
            </a:r>
            <a:endParaRPr lang="ca-ES" sz="24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smtClean="0"/>
              <a:t>6. QUERIES MONGO</a:t>
            </a:r>
            <a:endParaRPr b="1" u="none" spc="45" dirty="0"/>
          </a:p>
        </p:txBody>
      </p:sp>
      <p:pic>
        <p:nvPicPr>
          <p:cNvPr id="6" name="Imagen 5"/>
          <p:cNvPicPr>
            <a:picLocks noChangeAspect="1"/>
          </p:cNvPicPr>
          <p:nvPr/>
        </p:nvPicPr>
        <p:blipFill>
          <a:blip r:embed="rId2"/>
          <a:stretch>
            <a:fillRect/>
          </a:stretch>
        </p:blipFill>
        <p:spPr>
          <a:xfrm>
            <a:off x="152400" y="2093871"/>
            <a:ext cx="5996246" cy="4535529"/>
          </a:xfrm>
          <a:prstGeom prst="rect">
            <a:avLst/>
          </a:prstGeom>
          <a:ln>
            <a:solidFill>
              <a:schemeClr val="tx1"/>
            </a:solidFill>
          </a:ln>
        </p:spPr>
      </p:pic>
      <p:pic>
        <p:nvPicPr>
          <p:cNvPr id="8" name="Imagen 7"/>
          <p:cNvPicPr>
            <a:picLocks noChangeAspect="1"/>
          </p:cNvPicPr>
          <p:nvPr/>
        </p:nvPicPr>
        <p:blipFill>
          <a:blip r:embed="rId3"/>
          <a:stretch>
            <a:fillRect/>
          </a:stretch>
        </p:blipFill>
        <p:spPr>
          <a:xfrm>
            <a:off x="6148646" y="2286000"/>
            <a:ext cx="5967154" cy="4015466"/>
          </a:xfrm>
          <a:prstGeom prst="rect">
            <a:avLst/>
          </a:prstGeom>
          <a:ln>
            <a:solidFill>
              <a:schemeClr val="tx1"/>
            </a:solidFill>
          </a:ln>
        </p:spPr>
      </p:pic>
    </p:spTree>
    <p:extLst>
      <p:ext uri="{BB962C8B-B14F-4D97-AF65-F5344CB8AC3E}">
        <p14:creationId xmlns:p14="http://schemas.microsoft.com/office/powerpoint/2010/main" val="3631975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0896600" cy="738664"/>
          </a:xfrm>
          <a:prstGeom prst="rect">
            <a:avLst/>
          </a:prstGeom>
        </p:spPr>
        <p:txBody>
          <a:bodyPr vert="horz" wrap="square" lIns="0" tIns="0" rIns="0" bIns="0" rtlCol="0">
            <a:spAutoFit/>
          </a:bodyPr>
          <a:lstStyle/>
          <a:p>
            <a:pPr marL="12700"/>
            <a:r>
              <a:rPr sz="2400" b="1" spc="15" dirty="0" smtClean="0">
                <a:latin typeface="Arial" panose="020B0604020202020204" pitchFamily="34" charset="0"/>
                <a:cs typeface="Arial" panose="020B0604020202020204" pitchFamily="34" charset="0"/>
              </a:rPr>
              <a:t>Pas</a:t>
            </a:r>
            <a:r>
              <a:rPr sz="2400" b="1" spc="-70" dirty="0" smtClean="0">
                <a:latin typeface="Arial" panose="020B0604020202020204" pitchFamily="34" charset="0"/>
                <a:cs typeface="Arial" panose="020B0604020202020204" pitchFamily="34" charset="0"/>
              </a:rPr>
              <a:t> </a:t>
            </a:r>
            <a:r>
              <a:rPr lang="es-ES" sz="2400" b="1" spc="-70" dirty="0">
                <a:latin typeface="Arial" panose="020B0604020202020204" pitchFamily="34" charset="0"/>
                <a:cs typeface="Arial" panose="020B0604020202020204" pitchFamily="34" charset="0"/>
              </a:rPr>
              <a:t>4</a:t>
            </a:r>
            <a:r>
              <a:rPr sz="2400" b="1" spc="10" dirty="0" smtClean="0">
                <a:latin typeface="Arial" panose="020B0604020202020204" pitchFamily="34" charset="0"/>
                <a:cs typeface="Arial" panose="020B0604020202020204" pitchFamily="34" charset="0"/>
              </a:rPr>
              <a:t>.</a:t>
            </a:r>
            <a:r>
              <a:rPr sz="2400" b="1"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El </a:t>
            </a:r>
            <a:r>
              <a:rPr lang="es-ES" sz="2400" dirty="0" err="1">
                <a:latin typeface="Arial" panose="020B0604020202020204" pitchFamily="34" charset="0"/>
                <a:cs typeface="Arial" panose="020B0604020202020204" pitchFamily="34" charset="0"/>
              </a:rPr>
              <a:t>nostre</a:t>
            </a:r>
            <a:r>
              <a:rPr lang="es-ES" sz="2400" dirty="0">
                <a:latin typeface="Arial" panose="020B0604020202020204" pitchFamily="34" charset="0"/>
                <a:cs typeface="Arial" panose="020B0604020202020204" pitchFamily="34" charset="0"/>
              </a:rPr>
              <a:t> sistema </a:t>
            </a:r>
            <a:r>
              <a:rPr lang="es-ES" sz="2400" dirty="0" err="1">
                <a:latin typeface="Arial" panose="020B0604020202020204" pitchFamily="34" charset="0"/>
                <a:cs typeface="Arial" panose="020B0604020202020204" pitchFamily="34" charset="0"/>
              </a:rPr>
              <a:t>haurà</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d’indicar</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qui</a:t>
            </a:r>
            <a:r>
              <a:rPr lang="es-ES" sz="2400" dirty="0">
                <a:latin typeface="Arial" panose="020B0604020202020204" pitchFamily="34" charset="0"/>
                <a:cs typeface="Arial" panose="020B0604020202020204" pitchFamily="34" charset="0"/>
              </a:rPr>
              <a:t> ha </a:t>
            </a:r>
            <a:r>
              <a:rPr lang="es-ES" sz="2400" dirty="0" err="1">
                <a:latin typeface="Arial" panose="020B0604020202020204" pitchFamily="34" charset="0"/>
                <a:cs typeface="Arial" panose="020B0604020202020204" pitchFamily="34" charset="0"/>
              </a:rPr>
              <a:t>sigut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l’empleat</a:t>
            </a:r>
            <a:r>
              <a:rPr lang="es-ES" sz="2400" dirty="0">
                <a:latin typeface="Arial" panose="020B0604020202020204" pitchFamily="34" charset="0"/>
                <a:cs typeface="Arial" panose="020B0604020202020204" pitchFamily="34" charset="0"/>
              </a:rPr>
              <a:t> que ha </a:t>
            </a:r>
            <a:r>
              <a:rPr lang="es-ES" sz="2400" dirty="0" err="1">
                <a:latin typeface="Arial" panose="020B0604020202020204" pitchFamily="34" charset="0"/>
                <a:cs typeface="Arial" panose="020B0604020202020204" pitchFamily="34" charset="0"/>
              </a:rPr>
              <a:t>venut</a:t>
            </a:r>
            <a:r>
              <a:rPr lang="es-ES" sz="2400" dirty="0">
                <a:latin typeface="Arial" panose="020B0604020202020204" pitchFamily="34" charset="0"/>
                <a:cs typeface="Arial" panose="020B0604020202020204" pitchFamily="34" charset="0"/>
              </a:rPr>
              <a:t> cada </a:t>
            </a:r>
            <a:r>
              <a:rPr lang="es-ES" sz="2400" dirty="0" err="1">
                <a:latin typeface="Arial" panose="020B0604020202020204" pitchFamily="34" charset="0"/>
                <a:cs typeface="Arial" panose="020B0604020202020204" pitchFamily="34" charset="0"/>
              </a:rPr>
              <a:t>ullera</a:t>
            </a:r>
            <a:r>
              <a:rPr lang="es-ES" sz="2400" dirty="0">
                <a:latin typeface="Arial" panose="020B0604020202020204" pitchFamily="34" charset="0"/>
                <a:cs typeface="Arial" panose="020B0604020202020204" pitchFamily="34" charset="0"/>
              </a:rPr>
              <a:t>.  </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1. OPTICA </a:t>
            </a:r>
            <a:r>
              <a:rPr lang="es-ES" b="1" u="none" spc="25" dirty="0" smtClean="0"/>
              <a:t>MYSQL</a:t>
            </a:r>
            <a:endParaRPr b="1" u="none" spc="45" dirty="0"/>
          </a:p>
        </p:txBody>
      </p:sp>
      <p:pic>
        <p:nvPicPr>
          <p:cNvPr id="5" name="Imagen 4"/>
          <p:cNvPicPr>
            <a:picLocks noChangeAspect="1"/>
          </p:cNvPicPr>
          <p:nvPr/>
        </p:nvPicPr>
        <p:blipFill>
          <a:blip r:embed="rId2"/>
          <a:stretch>
            <a:fillRect/>
          </a:stretch>
        </p:blipFill>
        <p:spPr>
          <a:xfrm>
            <a:off x="3276600" y="2209800"/>
            <a:ext cx="5181600" cy="3819197"/>
          </a:xfrm>
          <a:prstGeom prst="rect">
            <a:avLst/>
          </a:prstGeom>
          <a:ln>
            <a:solidFill>
              <a:schemeClr val="tx1"/>
            </a:solidFill>
          </a:ln>
        </p:spPr>
      </p:pic>
    </p:spTree>
    <p:extLst>
      <p:ext uri="{BB962C8B-B14F-4D97-AF65-F5344CB8AC3E}">
        <p14:creationId xmlns:p14="http://schemas.microsoft.com/office/powerpoint/2010/main" val="96706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0896600" cy="738664"/>
          </a:xfrm>
          <a:prstGeom prst="rect">
            <a:avLst/>
          </a:prstGeom>
        </p:spPr>
        <p:txBody>
          <a:bodyPr vert="horz" wrap="square" lIns="0" tIns="0" rIns="0" bIns="0" rtlCol="0">
            <a:spAutoFit/>
          </a:bodyPr>
          <a:lstStyle/>
          <a:p>
            <a:pPr marL="12700"/>
            <a:r>
              <a:rPr sz="2400" b="1" spc="15" dirty="0" smtClean="0">
                <a:latin typeface="Arial" panose="020B0604020202020204" pitchFamily="34" charset="0"/>
                <a:cs typeface="Arial" panose="020B0604020202020204" pitchFamily="34" charset="0"/>
              </a:rPr>
              <a:t>Pas</a:t>
            </a:r>
            <a:r>
              <a:rPr sz="2400" b="1" spc="-70" dirty="0" smtClean="0">
                <a:latin typeface="Arial" panose="020B0604020202020204" pitchFamily="34" charset="0"/>
                <a:cs typeface="Arial" panose="020B0604020202020204" pitchFamily="34" charset="0"/>
              </a:rPr>
              <a:t> </a:t>
            </a:r>
            <a:r>
              <a:rPr lang="es-ES" sz="2400" b="1" spc="10" dirty="0">
                <a:latin typeface="Arial" panose="020B0604020202020204" pitchFamily="34" charset="0"/>
                <a:cs typeface="Arial" panose="020B0604020202020204" pitchFamily="34" charset="0"/>
              </a:rPr>
              <a:t>1</a:t>
            </a:r>
            <a:r>
              <a:rPr sz="2400" b="1" spc="10" dirty="0" smtClean="0">
                <a:latin typeface="Arial" panose="020B0604020202020204" pitchFamily="34" charset="0"/>
                <a:cs typeface="Arial" panose="020B0604020202020204" pitchFamily="34" charset="0"/>
              </a:rPr>
              <a:t>.</a:t>
            </a:r>
            <a:r>
              <a:rPr sz="2400" b="1" dirty="0" smtClean="0">
                <a:latin typeface="Arial" panose="020B0604020202020204" pitchFamily="34" charset="0"/>
                <a:cs typeface="Arial" panose="020B0604020202020204" pitchFamily="34" charset="0"/>
              </a:rPr>
              <a:t> </a:t>
            </a:r>
            <a:r>
              <a:rPr lang="pt-BR" sz="2400" dirty="0" smtClean="0">
                <a:latin typeface="Arial" panose="020B0604020202020204" pitchFamily="34" charset="0"/>
                <a:cs typeface="Arial" panose="020B0604020202020204" pitchFamily="34" charset="0"/>
              </a:rPr>
              <a:t>Per </a:t>
            </a:r>
            <a:r>
              <a:rPr lang="pt-BR" sz="2400" dirty="0">
                <a:latin typeface="Arial" panose="020B0604020202020204" pitchFamily="34" charset="0"/>
                <a:cs typeface="Arial" panose="020B0604020202020204" pitchFamily="34" charset="0"/>
              </a:rPr>
              <a:t>a cada </a:t>
            </a:r>
            <a:r>
              <a:rPr lang="pt-BR" sz="2400" dirty="0" err="1">
                <a:latin typeface="Arial" panose="020B0604020202020204" pitchFamily="34" charset="0"/>
                <a:cs typeface="Arial" panose="020B0604020202020204" pitchFamily="34" charset="0"/>
              </a:rPr>
              <a:t>client</a:t>
            </a:r>
            <a:r>
              <a:rPr lang="pt-BR" sz="2400" dirty="0">
                <a:latin typeface="Arial" panose="020B0604020202020204" pitchFamily="34" charset="0"/>
                <a:cs typeface="Arial" panose="020B0604020202020204" pitchFamily="34" charset="0"/>
              </a:rPr>
              <a:t> </a:t>
            </a:r>
            <a:r>
              <a:rPr lang="pt-BR" sz="2400" dirty="0" err="1">
                <a:latin typeface="Arial" panose="020B0604020202020204" pitchFamily="34" charset="0"/>
                <a:cs typeface="Arial" panose="020B0604020202020204" pitchFamily="34" charset="0"/>
              </a:rPr>
              <a:t>emmagatzemem</a:t>
            </a:r>
            <a:r>
              <a:rPr lang="pt-BR" sz="2400" dirty="0">
                <a:latin typeface="Arial" panose="020B0604020202020204" pitchFamily="34" charset="0"/>
                <a:cs typeface="Arial" panose="020B0604020202020204" pitchFamily="34" charset="0"/>
              </a:rPr>
              <a:t> </a:t>
            </a:r>
            <a:r>
              <a:rPr lang="pt-BR" sz="2400" dirty="0" err="1">
                <a:latin typeface="Arial" panose="020B0604020202020204" pitchFamily="34" charset="0"/>
                <a:cs typeface="Arial" panose="020B0604020202020204" pitchFamily="34" charset="0"/>
              </a:rPr>
              <a:t>un</a:t>
            </a:r>
            <a:r>
              <a:rPr lang="pt-BR" sz="2400" dirty="0">
                <a:latin typeface="Arial" panose="020B0604020202020204" pitchFamily="34" charset="0"/>
                <a:cs typeface="Arial" panose="020B0604020202020204" pitchFamily="34" charset="0"/>
              </a:rPr>
              <a:t> identificador </a:t>
            </a:r>
            <a:r>
              <a:rPr lang="pt-BR" sz="2400" dirty="0" err="1">
                <a:latin typeface="Arial" panose="020B0604020202020204" pitchFamily="34" charset="0"/>
                <a:cs typeface="Arial" panose="020B0604020202020204" pitchFamily="34" charset="0"/>
              </a:rPr>
              <a:t>únic</a:t>
            </a:r>
            <a:r>
              <a:rPr lang="pt-BR" sz="2400" dirty="0">
                <a:latin typeface="Arial" panose="020B0604020202020204" pitchFamily="34" charset="0"/>
                <a:cs typeface="Arial" panose="020B0604020202020204" pitchFamily="34" charset="0"/>
              </a:rPr>
              <a:t>, </a:t>
            </a:r>
            <a:r>
              <a:rPr lang="pt-BR" sz="2400" dirty="0" err="1">
                <a:latin typeface="Arial" panose="020B0604020202020204" pitchFamily="34" charset="0"/>
                <a:cs typeface="Arial" panose="020B0604020202020204" pitchFamily="34" charset="0"/>
              </a:rPr>
              <a:t>nom</a:t>
            </a:r>
            <a:r>
              <a:rPr lang="pt-BR" sz="2400" dirty="0">
                <a:latin typeface="Arial" panose="020B0604020202020204" pitchFamily="34" charset="0"/>
                <a:cs typeface="Arial" panose="020B0604020202020204" pitchFamily="34" charset="0"/>
              </a:rPr>
              <a:t>, </a:t>
            </a:r>
            <a:r>
              <a:rPr lang="pt-BR" sz="2400" dirty="0" err="1">
                <a:latin typeface="Arial" panose="020B0604020202020204" pitchFamily="34" charset="0"/>
                <a:cs typeface="Arial" panose="020B0604020202020204" pitchFamily="34" charset="0"/>
              </a:rPr>
              <a:t>cognoms</a:t>
            </a:r>
            <a:r>
              <a:rPr lang="pt-BR" sz="2400" dirty="0">
                <a:latin typeface="Arial" panose="020B0604020202020204" pitchFamily="34" charset="0"/>
                <a:cs typeface="Arial" panose="020B0604020202020204" pitchFamily="34" charset="0"/>
              </a:rPr>
              <a:t>, </a:t>
            </a:r>
            <a:r>
              <a:rPr lang="pt-BR" sz="2400" dirty="0" err="1">
                <a:latin typeface="Arial" panose="020B0604020202020204" pitchFamily="34" charset="0"/>
                <a:cs typeface="Arial" panose="020B0604020202020204" pitchFamily="34" charset="0"/>
              </a:rPr>
              <a:t>adreça</a:t>
            </a:r>
            <a:r>
              <a:rPr lang="pt-BR" sz="2400" dirty="0">
                <a:latin typeface="Arial" panose="020B0604020202020204" pitchFamily="34" charset="0"/>
                <a:cs typeface="Arial" panose="020B0604020202020204" pitchFamily="34" charset="0"/>
              </a:rPr>
              <a:t>, </a:t>
            </a:r>
            <a:r>
              <a:rPr lang="pt-BR" sz="2400" dirty="0" err="1">
                <a:latin typeface="Arial" panose="020B0604020202020204" pitchFamily="34" charset="0"/>
                <a:cs typeface="Arial" panose="020B0604020202020204" pitchFamily="34" charset="0"/>
              </a:rPr>
              <a:t>codi</a:t>
            </a:r>
            <a:r>
              <a:rPr lang="pt-BR" sz="2400" dirty="0">
                <a:latin typeface="Arial" panose="020B0604020202020204" pitchFamily="34" charset="0"/>
                <a:cs typeface="Arial" panose="020B0604020202020204" pitchFamily="34" charset="0"/>
              </a:rPr>
              <a:t> postal, </a:t>
            </a:r>
            <a:r>
              <a:rPr lang="pt-BR" sz="2400" dirty="0" err="1">
                <a:latin typeface="Arial" panose="020B0604020202020204" pitchFamily="34" charset="0"/>
                <a:cs typeface="Arial" panose="020B0604020202020204" pitchFamily="34" charset="0"/>
              </a:rPr>
              <a:t>localitat</a:t>
            </a:r>
            <a:r>
              <a:rPr lang="pt-BR" sz="2400" dirty="0">
                <a:latin typeface="Arial" panose="020B0604020202020204" pitchFamily="34" charset="0"/>
                <a:cs typeface="Arial" panose="020B0604020202020204" pitchFamily="34" charset="0"/>
              </a:rPr>
              <a:t>, província i número de </a:t>
            </a:r>
            <a:r>
              <a:rPr lang="pt-BR" sz="2400" dirty="0" err="1">
                <a:latin typeface="Arial" panose="020B0604020202020204" pitchFamily="34" charset="0"/>
                <a:cs typeface="Arial" panose="020B0604020202020204" pitchFamily="34" charset="0"/>
              </a:rPr>
              <a:t>telèfon</a:t>
            </a:r>
            <a:r>
              <a:rPr lang="pt-BR" sz="2400" dirty="0" smtClean="0">
                <a:latin typeface="Arial" panose="020B0604020202020204" pitchFamily="34" charset="0"/>
                <a:cs typeface="Arial" panose="020B0604020202020204" pitchFamily="34" charset="0"/>
              </a:rPr>
              <a:t>.</a:t>
            </a:r>
            <a:endParaRPr sz="2400" dirty="0">
              <a:latin typeface="Arial"/>
              <a:cs typeface="Arial"/>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smtClean="0"/>
              <a:t>2. </a:t>
            </a:r>
            <a:r>
              <a:rPr lang="es-ES" b="1" u="none" spc="25" dirty="0"/>
              <a:t>PIZZERIA </a:t>
            </a:r>
            <a:r>
              <a:rPr lang="es-ES" b="1" u="none" spc="25" dirty="0" smtClean="0"/>
              <a:t>MYSQL</a:t>
            </a:r>
            <a:endParaRPr b="1" u="none" spc="45" dirty="0"/>
          </a:p>
        </p:txBody>
      </p:sp>
      <p:pic>
        <p:nvPicPr>
          <p:cNvPr id="5" name="Imagen 4"/>
          <p:cNvPicPr>
            <a:picLocks noChangeAspect="1"/>
          </p:cNvPicPr>
          <p:nvPr/>
        </p:nvPicPr>
        <p:blipFill>
          <a:blip r:embed="rId2"/>
          <a:stretch>
            <a:fillRect/>
          </a:stretch>
        </p:blipFill>
        <p:spPr>
          <a:xfrm>
            <a:off x="4114800" y="2214562"/>
            <a:ext cx="2738437" cy="4391833"/>
          </a:xfrm>
          <a:prstGeom prst="rect">
            <a:avLst/>
          </a:prstGeom>
        </p:spPr>
      </p:pic>
    </p:spTree>
    <p:extLst>
      <p:ext uri="{BB962C8B-B14F-4D97-AF65-F5344CB8AC3E}">
        <p14:creationId xmlns:p14="http://schemas.microsoft.com/office/powerpoint/2010/main" val="1312512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0896600" cy="1846659"/>
          </a:xfrm>
          <a:prstGeom prst="rect">
            <a:avLst/>
          </a:prstGeom>
        </p:spPr>
        <p:txBody>
          <a:bodyPr vert="horz" wrap="square" lIns="0" tIns="0" rIns="0" bIns="0" rtlCol="0">
            <a:spAutoFit/>
          </a:bodyPr>
          <a:lstStyle/>
          <a:p>
            <a:pPr marL="12700"/>
            <a:r>
              <a:rPr sz="2400" b="1" spc="15" dirty="0" smtClean="0">
                <a:latin typeface="Arial" panose="020B0604020202020204" pitchFamily="34" charset="0"/>
                <a:cs typeface="Arial" panose="020B0604020202020204" pitchFamily="34" charset="0"/>
              </a:rPr>
              <a:t>Pas</a:t>
            </a:r>
            <a:r>
              <a:rPr sz="2400" b="1" spc="-70" dirty="0" smtClean="0">
                <a:latin typeface="Arial" panose="020B0604020202020204" pitchFamily="34" charset="0"/>
                <a:cs typeface="Arial" panose="020B0604020202020204" pitchFamily="34" charset="0"/>
              </a:rPr>
              <a:t> </a:t>
            </a:r>
            <a:r>
              <a:rPr lang="es-ES" sz="2400" b="1" spc="10" dirty="0" smtClean="0">
                <a:latin typeface="Arial" panose="020B0604020202020204" pitchFamily="34" charset="0"/>
                <a:cs typeface="Arial" panose="020B0604020202020204" pitchFamily="34" charset="0"/>
              </a:rPr>
              <a:t>2</a:t>
            </a:r>
            <a:r>
              <a:rPr sz="2400" b="1" spc="10" dirty="0" smtClean="0">
                <a:latin typeface="Arial" panose="020B0604020202020204" pitchFamily="34" charset="0"/>
                <a:cs typeface="Arial" panose="020B0604020202020204" pitchFamily="34" charset="0"/>
              </a:rPr>
              <a:t>.</a:t>
            </a:r>
            <a:r>
              <a:rPr sz="2400" b="1"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Les </a:t>
            </a:r>
            <a:r>
              <a:rPr lang="es-ES" sz="2400" dirty="0" err="1">
                <a:latin typeface="Arial" panose="020B0604020202020204" pitchFamily="34" charset="0"/>
                <a:cs typeface="Arial" panose="020B0604020202020204" pitchFamily="34" charset="0"/>
              </a:rPr>
              <a:t>dades</a:t>
            </a:r>
            <a:r>
              <a:rPr lang="es-ES" sz="2400" dirty="0">
                <a:latin typeface="Arial" panose="020B0604020202020204" pitchFamily="34" charset="0"/>
                <a:cs typeface="Arial" panose="020B0604020202020204" pitchFamily="34" charset="0"/>
              </a:rPr>
              <a:t> de </a:t>
            </a:r>
            <a:r>
              <a:rPr lang="es-ES" sz="2400" dirty="0" err="1">
                <a:latin typeface="Arial" panose="020B0604020202020204" pitchFamily="34" charset="0"/>
                <a:cs typeface="Arial" panose="020B0604020202020204" pitchFamily="34" charset="0"/>
              </a:rPr>
              <a:t>localitat</a:t>
            </a:r>
            <a:r>
              <a:rPr lang="es-ES" sz="2400" dirty="0">
                <a:latin typeface="Arial" panose="020B0604020202020204" pitchFamily="34" charset="0"/>
                <a:cs typeface="Arial" panose="020B0604020202020204" pitchFamily="34" charset="0"/>
              </a:rPr>
              <a:t> i </a:t>
            </a:r>
            <a:r>
              <a:rPr lang="es-ES" sz="2400" dirty="0" err="1">
                <a:latin typeface="Arial" panose="020B0604020202020204" pitchFamily="34" charset="0"/>
                <a:cs typeface="Arial" panose="020B0604020202020204" pitchFamily="34" charset="0"/>
              </a:rPr>
              <a:t>província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estaran</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emmagatzemats</a:t>
            </a:r>
            <a:r>
              <a:rPr lang="es-ES" sz="2400" dirty="0">
                <a:latin typeface="Arial" panose="020B0604020202020204" pitchFamily="34" charset="0"/>
                <a:cs typeface="Arial" panose="020B0604020202020204" pitchFamily="34" charset="0"/>
              </a:rPr>
              <a:t> en </a:t>
            </a:r>
            <a:r>
              <a:rPr lang="es-ES" sz="2400" dirty="0" err="1">
                <a:latin typeface="Arial" panose="020B0604020202020204" pitchFamily="34" charset="0"/>
                <a:cs typeface="Arial" panose="020B0604020202020204" pitchFamily="34" charset="0"/>
              </a:rPr>
              <a:t>taules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separades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Sabem</a:t>
            </a:r>
            <a:r>
              <a:rPr lang="es-ES" sz="2400" dirty="0">
                <a:latin typeface="Arial" panose="020B0604020202020204" pitchFamily="34" charset="0"/>
                <a:cs typeface="Arial" panose="020B0604020202020204" pitchFamily="34" charset="0"/>
              </a:rPr>
              <a:t> que una </a:t>
            </a:r>
            <a:r>
              <a:rPr lang="es-ES" sz="2400" dirty="0" err="1">
                <a:latin typeface="Arial" panose="020B0604020202020204" pitchFamily="34" charset="0"/>
                <a:cs typeface="Arial" panose="020B0604020202020204" pitchFamily="34" charset="0"/>
              </a:rPr>
              <a:t>localitat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pertany</a:t>
            </a:r>
            <a:r>
              <a:rPr lang="es-ES" sz="2400" dirty="0">
                <a:latin typeface="Arial" panose="020B0604020202020204" pitchFamily="34" charset="0"/>
                <a:cs typeface="Arial" panose="020B0604020202020204" pitchFamily="34" charset="0"/>
              </a:rPr>
              <a:t> a una única </a:t>
            </a:r>
            <a:r>
              <a:rPr lang="es-ES" sz="2400" dirty="0" err="1">
                <a:latin typeface="Arial" panose="020B0604020202020204" pitchFamily="34" charset="0"/>
                <a:cs typeface="Arial" panose="020B0604020202020204" pitchFamily="34" charset="0"/>
              </a:rPr>
              <a:t>província</a:t>
            </a:r>
            <a:r>
              <a:rPr lang="es-ES" sz="2400" dirty="0">
                <a:latin typeface="Arial" panose="020B0604020202020204" pitchFamily="34" charset="0"/>
                <a:cs typeface="Arial" panose="020B0604020202020204" pitchFamily="34" charset="0"/>
              </a:rPr>
              <a:t>, i que una </a:t>
            </a:r>
            <a:r>
              <a:rPr lang="es-ES" sz="2400" dirty="0" err="1">
                <a:latin typeface="Arial" panose="020B0604020202020204" pitchFamily="34" charset="0"/>
                <a:cs typeface="Arial" panose="020B0604020202020204" pitchFamily="34" charset="0"/>
              </a:rPr>
              <a:t>província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pot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tenir</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moltes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localitats</a:t>
            </a:r>
            <a:r>
              <a:rPr lang="es-ES" sz="2400" dirty="0">
                <a:latin typeface="Arial" panose="020B0604020202020204" pitchFamily="34" charset="0"/>
                <a:cs typeface="Arial" panose="020B0604020202020204" pitchFamily="34" charset="0"/>
              </a:rPr>
              <a:t>. </a:t>
            </a:r>
            <a:endParaRPr lang="es-ES" sz="2400" dirty="0" smtClean="0">
              <a:latin typeface="Arial" panose="020B0604020202020204" pitchFamily="34" charset="0"/>
              <a:cs typeface="Arial" panose="020B0604020202020204" pitchFamily="34" charset="0"/>
            </a:endParaRPr>
          </a:p>
          <a:p>
            <a:pPr marL="12700"/>
            <a:r>
              <a:rPr lang="es-ES" sz="2400" b="1" spc="15" dirty="0" smtClean="0">
                <a:latin typeface="Arial" panose="020B0604020202020204" pitchFamily="34" charset="0"/>
                <a:cs typeface="Arial" panose="020B0604020202020204" pitchFamily="34" charset="0"/>
              </a:rPr>
              <a:t>Pas</a:t>
            </a:r>
            <a:r>
              <a:rPr lang="es-ES" sz="2400" b="1" spc="-70" dirty="0" smtClean="0">
                <a:latin typeface="Arial" panose="020B0604020202020204" pitchFamily="34" charset="0"/>
                <a:cs typeface="Arial" panose="020B0604020202020204" pitchFamily="34" charset="0"/>
              </a:rPr>
              <a:t> </a:t>
            </a:r>
            <a:r>
              <a:rPr lang="es-ES" sz="2400" b="1" spc="10" dirty="0" smtClean="0">
                <a:latin typeface="Arial" panose="020B0604020202020204" pitchFamily="34" charset="0"/>
                <a:cs typeface="Arial" panose="020B0604020202020204" pitchFamily="34" charset="0"/>
              </a:rPr>
              <a:t>3.</a:t>
            </a:r>
            <a:r>
              <a:rPr lang="es-ES" sz="2400" b="1"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Per </a:t>
            </a:r>
            <a:r>
              <a:rPr lang="es-ES" sz="2400" dirty="0">
                <a:latin typeface="Arial" panose="020B0604020202020204" pitchFamily="34" charset="0"/>
                <a:cs typeface="Arial" panose="020B0604020202020204" pitchFamily="34" charset="0"/>
              </a:rPr>
              <a:t>a cada </a:t>
            </a:r>
            <a:r>
              <a:rPr lang="es-ES" sz="2400" dirty="0" err="1">
                <a:latin typeface="Arial" panose="020B0604020202020204" pitchFamily="34" charset="0"/>
                <a:cs typeface="Arial" panose="020B0604020202020204" pitchFamily="34" charset="0"/>
              </a:rPr>
              <a:t>localitat</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emmagatzemem</a:t>
            </a:r>
            <a:r>
              <a:rPr lang="es-ES" sz="2400" dirty="0">
                <a:latin typeface="Arial" panose="020B0604020202020204" pitchFamily="34" charset="0"/>
                <a:cs typeface="Arial" panose="020B0604020202020204" pitchFamily="34" charset="0"/>
              </a:rPr>
              <a:t> un identificador </a:t>
            </a:r>
            <a:r>
              <a:rPr lang="es-ES" sz="2400" dirty="0" err="1">
                <a:latin typeface="Arial" panose="020B0604020202020204" pitchFamily="34" charset="0"/>
                <a:cs typeface="Arial" panose="020B0604020202020204" pitchFamily="34" charset="0"/>
              </a:rPr>
              <a:t>únic</a:t>
            </a:r>
            <a:r>
              <a:rPr lang="es-ES" sz="2400" dirty="0">
                <a:latin typeface="Arial" panose="020B0604020202020204" pitchFamily="34" charset="0"/>
                <a:cs typeface="Arial" panose="020B0604020202020204" pitchFamily="34" charset="0"/>
              </a:rPr>
              <a:t> i un </a:t>
            </a:r>
            <a:r>
              <a:rPr lang="es-ES" sz="2400" dirty="0" err="1">
                <a:latin typeface="Arial" panose="020B0604020202020204" pitchFamily="34" charset="0"/>
                <a:cs typeface="Arial" panose="020B0604020202020204" pitchFamily="34" charset="0"/>
              </a:rPr>
              <a:t>nom</a:t>
            </a:r>
            <a:r>
              <a:rPr lang="es-ES" sz="2400" dirty="0">
                <a:latin typeface="Arial" panose="020B0604020202020204" pitchFamily="34" charset="0"/>
                <a:cs typeface="Arial" panose="020B0604020202020204" pitchFamily="34" charset="0"/>
              </a:rPr>
              <a:t>. Per a cada </a:t>
            </a:r>
            <a:r>
              <a:rPr lang="es-ES" sz="2400" dirty="0" err="1">
                <a:latin typeface="Arial" panose="020B0604020202020204" pitchFamily="34" charset="0"/>
                <a:cs typeface="Arial" panose="020B0604020202020204" pitchFamily="34" charset="0"/>
              </a:rPr>
              <a:t>província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emmagatzemem</a:t>
            </a:r>
            <a:r>
              <a:rPr lang="es-ES" sz="2400" dirty="0">
                <a:latin typeface="Arial" panose="020B0604020202020204" pitchFamily="34" charset="0"/>
                <a:cs typeface="Arial" panose="020B0604020202020204" pitchFamily="34" charset="0"/>
              </a:rPr>
              <a:t> un identificador </a:t>
            </a:r>
            <a:r>
              <a:rPr lang="es-ES" sz="2400" dirty="0" err="1">
                <a:latin typeface="Arial" panose="020B0604020202020204" pitchFamily="34" charset="0"/>
                <a:cs typeface="Arial" panose="020B0604020202020204" pitchFamily="34" charset="0"/>
              </a:rPr>
              <a:t>únic</a:t>
            </a:r>
            <a:r>
              <a:rPr lang="es-ES" sz="2400" dirty="0">
                <a:latin typeface="Arial" panose="020B0604020202020204" pitchFamily="34" charset="0"/>
                <a:cs typeface="Arial" panose="020B0604020202020204" pitchFamily="34" charset="0"/>
              </a:rPr>
              <a:t> i un </a:t>
            </a:r>
            <a:r>
              <a:rPr lang="es-ES" sz="2400" dirty="0" err="1">
                <a:latin typeface="Arial" panose="020B0604020202020204" pitchFamily="34" charset="0"/>
                <a:cs typeface="Arial" panose="020B0604020202020204" pitchFamily="34" charset="0"/>
              </a:rPr>
              <a:t>nom</a:t>
            </a:r>
            <a:r>
              <a:rPr lang="es-ES" sz="2400" dirty="0" smtClean="0">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2. PIZZERIA </a:t>
            </a:r>
            <a:r>
              <a:rPr lang="es-ES" b="1" u="none" spc="25" dirty="0" smtClean="0"/>
              <a:t>MYSQL</a:t>
            </a:r>
            <a:endParaRPr b="1" u="none" spc="45" dirty="0"/>
          </a:p>
        </p:txBody>
      </p:sp>
      <p:pic>
        <p:nvPicPr>
          <p:cNvPr id="6" name="Imagen 5"/>
          <p:cNvPicPr>
            <a:picLocks noChangeAspect="1"/>
          </p:cNvPicPr>
          <p:nvPr/>
        </p:nvPicPr>
        <p:blipFill>
          <a:blip r:embed="rId2"/>
          <a:stretch>
            <a:fillRect/>
          </a:stretch>
        </p:blipFill>
        <p:spPr>
          <a:xfrm>
            <a:off x="8153400" y="3124200"/>
            <a:ext cx="3628648" cy="3657600"/>
          </a:xfrm>
          <a:prstGeom prst="rect">
            <a:avLst/>
          </a:prstGeom>
          <a:ln>
            <a:solidFill>
              <a:schemeClr val="tx1"/>
            </a:solidFill>
          </a:ln>
        </p:spPr>
      </p:pic>
      <p:pic>
        <p:nvPicPr>
          <p:cNvPr id="7" name="Imagen 6"/>
          <p:cNvPicPr>
            <a:picLocks noChangeAspect="1"/>
          </p:cNvPicPr>
          <p:nvPr/>
        </p:nvPicPr>
        <p:blipFill>
          <a:blip r:embed="rId3"/>
          <a:stretch>
            <a:fillRect/>
          </a:stretch>
        </p:blipFill>
        <p:spPr>
          <a:xfrm>
            <a:off x="1295399" y="3107170"/>
            <a:ext cx="4923265" cy="3474605"/>
          </a:xfrm>
          <a:prstGeom prst="rect">
            <a:avLst/>
          </a:prstGeom>
          <a:ln>
            <a:solidFill>
              <a:schemeClr val="tx1"/>
            </a:solidFill>
          </a:ln>
        </p:spPr>
      </p:pic>
    </p:spTree>
    <p:extLst>
      <p:ext uri="{BB962C8B-B14F-4D97-AF65-F5344CB8AC3E}">
        <p14:creationId xmlns:p14="http://schemas.microsoft.com/office/powerpoint/2010/main" val="1158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201400" cy="1846659"/>
          </a:xfrm>
          <a:prstGeom prst="rect">
            <a:avLst/>
          </a:prstGeom>
        </p:spPr>
        <p:txBody>
          <a:bodyPr vert="horz" wrap="square" lIns="0" tIns="0" rIns="0" bIns="0" rtlCol="0">
            <a:spAutoFit/>
          </a:bodyPr>
          <a:lstStyle/>
          <a:p>
            <a:pPr marL="12700"/>
            <a:r>
              <a:rPr sz="2400" b="1" spc="15" dirty="0" smtClean="0">
                <a:latin typeface="Arial" panose="020B0604020202020204" pitchFamily="34" charset="0"/>
                <a:cs typeface="Arial" panose="020B0604020202020204" pitchFamily="34" charset="0"/>
              </a:rPr>
              <a:t>Pas</a:t>
            </a:r>
            <a:r>
              <a:rPr sz="2400" b="1" spc="-70" dirty="0" smtClean="0">
                <a:latin typeface="Arial" panose="020B0604020202020204" pitchFamily="34" charset="0"/>
                <a:cs typeface="Arial" panose="020B0604020202020204" pitchFamily="34" charset="0"/>
              </a:rPr>
              <a:t> </a:t>
            </a:r>
            <a:r>
              <a:rPr lang="es-ES" sz="2400" b="1" spc="10" dirty="0" smtClean="0">
                <a:latin typeface="Arial" panose="020B0604020202020204" pitchFamily="34" charset="0"/>
                <a:cs typeface="Arial" panose="020B0604020202020204" pitchFamily="34" charset="0"/>
              </a:rPr>
              <a:t>4</a:t>
            </a:r>
            <a:r>
              <a:rPr sz="2400" b="1" spc="10"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Un </a:t>
            </a:r>
            <a:r>
              <a:rPr lang="es-ES" sz="2400" dirty="0" err="1" smtClean="0">
                <a:latin typeface="Arial" panose="020B0604020202020204" pitchFamily="34" charset="0"/>
                <a:cs typeface="Arial" panose="020B0604020202020204" pitchFamily="34" charset="0"/>
              </a:rPr>
              <a:t>client</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pot</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realitzar</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moltes</a:t>
            </a:r>
            <a:r>
              <a:rPr lang="es-ES" sz="2400" dirty="0" smtClean="0">
                <a:latin typeface="Arial" panose="020B0604020202020204" pitchFamily="34" charset="0"/>
                <a:cs typeface="Arial" panose="020B0604020202020204" pitchFamily="34" charset="0"/>
              </a:rPr>
              <a:t> comandes, </a:t>
            </a:r>
            <a:r>
              <a:rPr lang="es-ES" sz="2400" dirty="0" err="1" smtClean="0">
                <a:latin typeface="Arial" panose="020B0604020202020204" pitchFamily="34" charset="0"/>
                <a:cs typeface="Arial" panose="020B0604020202020204" pitchFamily="34" charset="0"/>
              </a:rPr>
              <a:t>però</a:t>
            </a:r>
            <a:r>
              <a:rPr lang="es-ES" sz="2400" dirty="0" smtClean="0">
                <a:latin typeface="Arial" panose="020B0604020202020204" pitchFamily="34" charset="0"/>
                <a:cs typeface="Arial" panose="020B0604020202020204" pitchFamily="34" charset="0"/>
              </a:rPr>
              <a:t> una única comanda </a:t>
            </a:r>
            <a:r>
              <a:rPr lang="es-ES" sz="2400" dirty="0" err="1" smtClean="0">
                <a:latin typeface="Arial" panose="020B0604020202020204" pitchFamily="34" charset="0"/>
                <a:cs typeface="Arial" panose="020B0604020202020204" pitchFamily="34" charset="0"/>
              </a:rPr>
              <a:t>només</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pot</a:t>
            </a:r>
            <a:r>
              <a:rPr lang="es-ES" sz="2400" dirty="0" smtClean="0">
                <a:latin typeface="Arial" panose="020B0604020202020204" pitchFamily="34" charset="0"/>
                <a:cs typeface="Arial" panose="020B0604020202020204" pitchFamily="34" charset="0"/>
              </a:rPr>
              <a:t> ser </a:t>
            </a:r>
            <a:r>
              <a:rPr lang="es-ES" sz="2400" dirty="0" err="1" smtClean="0">
                <a:latin typeface="Arial" panose="020B0604020202020204" pitchFamily="34" charset="0"/>
                <a:cs typeface="Arial" panose="020B0604020202020204" pitchFamily="34" charset="0"/>
              </a:rPr>
              <a:t>realitzat</a:t>
            </a:r>
            <a:r>
              <a:rPr lang="es-ES" sz="2400" dirty="0" smtClean="0">
                <a:latin typeface="Arial" panose="020B0604020202020204" pitchFamily="34" charset="0"/>
                <a:cs typeface="Arial" panose="020B0604020202020204" pitchFamily="34" charset="0"/>
              </a:rPr>
              <a:t> per un </a:t>
            </a:r>
            <a:r>
              <a:rPr lang="es-ES" sz="2400" dirty="0" err="1" smtClean="0">
                <a:latin typeface="Arial" panose="020B0604020202020204" pitchFamily="34" charset="0"/>
                <a:cs typeface="Arial" panose="020B0604020202020204" pitchFamily="34" charset="0"/>
              </a:rPr>
              <a:t>únic</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client</a:t>
            </a:r>
            <a:r>
              <a:rPr lang="es-ES" sz="2400" dirty="0" smtClean="0">
                <a:latin typeface="Arial" panose="020B0604020202020204" pitchFamily="34" charset="0"/>
                <a:cs typeface="Arial" panose="020B0604020202020204" pitchFamily="34" charset="0"/>
              </a:rPr>
              <a:t>. De cada comanda </a:t>
            </a:r>
            <a:r>
              <a:rPr lang="es-ES" sz="2400" dirty="0" err="1" smtClean="0">
                <a:latin typeface="Arial" panose="020B0604020202020204" pitchFamily="34" charset="0"/>
                <a:cs typeface="Arial" panose="020B0604020202020204" pitchFamily="34" charset="0"/>
              </a:rPr>
              <a:t>s'emmagatzema</a:t>
            </a:r>
            <a:r>
              <a:rPr lang="es-ES" sz="2400" dirty="0" smtClean="0">
                <a:latin typeface="Arial" panose="020B0604020202020204" pitchFamily="34" charset="0"/>
                <a:cs typeface="Arial" panose="020B0604020202020204" pitchFamily="34" charset="0"/>
              </a:rPr>
              <a:t> un identificador </a:t>
            </a:r>
            <a:r>
              <a:rPr lang="es-ES" sz="2400" dirty="0" err="1" smtClean="0">
                <a:latin typeface="Arial" panose="020B0604020202020204" pitchFamily="34" charset="0"/>
                <a:cs typeface="Arial" panose="020B0604020202020204" pitchFamily="34" charset="0"/>
              </a:rPr>
              <a:t>únic</a:t>
            </a:r>
            <a:r>
              <a:rPr lang="es-ES" sz="2400" dirty="0" smtClean="0">
                <a:latin typeface="Arial" panose="020B0604020202020204" pitchFamily="34" charset="0"/>
                <a:cs typeface="Arial" panose="020B0604020202020204" pitchFamily="34" charset="0"/>
              </a:rPr>
              <a:t>, data/hora, si la comanda </a:t>
            </a:r>
            <a:r>
              <a:rPr lang="es-ES" sz="2400" dirty="0" err="1" smtClean="0">
                <a:latin typeface="Arial" panose="020B0604020202020204" pitchFamily="34" charset="0"/>
                <a:cs typeface="Arial" panose="020B0604020202020204" pitchFamily="34" charset="0"/>
              </a:rPr>
              <a:t>és</a:t>
            </a:r>
            <a:r>
              <a:rPr lang="es-ES" sz="2400" dirty="0" smtClean="0">
                <a:latin typeface="Arial" panose="020B0604020202020204" pitchFamily="34" charset="0"/>
                <a:cs typeface="Arial" panose="020B0604020202020204" pitchFamily="34" charset="0"/>
              </a:rPr>
              <a:t> per a </a:t>
            </a:r>
            <a:r>
              <a:rPr lang="es-ES" sz="2400" dirty="0" err="1" smtClean="0">
                <a:latin typeface="Arial" panose="020B0604020202020204" pitchFamily="34" charset="0"/>
                <a:cs typeface="Arial" panose="020B0604020202020204" pitchFamily="34" charset="0"/>
              </a:rPr>
              <a:t>repartiment</a:t>
            </a:r>
            <a:r>
              <a:rPr lang="es-ES" sz="2400" dirty="0" smtClean="0">
                <a:latin typeface="Arial" panose="020B0604020202020204" pitchFamily="34" charset="0"/>
                <a:cs typeface="Arial" panose="020B0604020202020204" pitchFamily="34" charset="0"/>
              </a:rPr>
              <a:t> a </a:t>
            </a:r>
            <a:r>
              <a:rPr lang="es-ES" sz="2400" dirty="0" err="1" smtClean="0">
                <a:latin typeface="Arial" panose="020B0604020202020204" pitchFamily="34" charset="0"/>
                <a:cs typeface="Arial" panose="020B0604020202020204" pitchFamily="34" charset="0"/>
              </a:rPr>
              <a:t>domicili</a:t>
            </a:r>
            <a:r>
              <a:rPr lang="es-ES" sz="2400" dirty="0" smtClean="0">
                <a:latin typeface="Arial" panose="020B0604020202020204" pitchFamily="34" charset="0"/>
                <a:cs typeface="Arial" panose="020B0604020202020204" pitchFamily="34" charset="0"/>
              </a:rPr>
              <a:t> o per a </a:t>
            </a:r>
            <a:r>
              <a:rPr lang="es-ES" sz="2400" dirty="0" err="1" smtClean="0">
                <a:latin typeface="Arial" panose="020B0604020202020204" pitchFamily="34" charset="0"/>
                <a:cs typeface="Arial" panose="020B0604020202020204" pitchFamily="34" charset="0"/>
              </a:rPr>
              <a:t>recollir</a:t>
            </a:r>
            <a:r>
              <a:rPr lang="es-ES" sz="2400" dirty="0" smtClean="0">
                <a:latin typeface="Arial" panose="020B0604020202020204" pitchFamily="34" charset="0"/>
                <a:cs typeface="Arial" panose="020B0604020202020204" pitchFamily="34" charset="0"/>
              </a:rPr>
              <a:t> en botiga, la </a:t>
            </a:r>
            <a:r>
              <a:rPr lang="es-ES" sz="2400" dirty="0" err="1" smtClean="0">
                <a:latin typeface="Arial" panose="020B0604020202020204" pitchFamily="34" charset="0"/>
                <a:cs typeface="Arial" panose="020B0604020202020204" pitchFamily="34" charset="0"/>
              </a:rPr>
              <a:t>quantitat</a:t>
            </a:r>
            <a:r>
              <a:rPr lang="es-ES" sz="2400" dirty="0" smtClean="0">
                <a:latin typeface="Arial" panose="020B0604020202020204" pitchFamily="34" charset="0"/>
                <a:cs typeface="Arial" panose="020B0604020202020204" pitchFamily="34" charset="0"/>
              </a:rPr>
              <a:t> de </a:t>
            </a:r>
            <a:r>
              <a:rPr lang="es-ES" sz="2400" dirty="0" err="1" smtClean="0">
                <a:latin typeface="Arial" panose="020B0604020202020204" pitchFamily="34" charset="0"/>
                <a:cs typeface="Arial" panose="020B0604020202020204" pitchFamily="34" charset="0"/>
              </a:rPr>
              <a:t>productes</a:t>
            </a:r>
            <a:r>
              <a:rPr lang="es-ES" sz="2400" dirty="0" smtClean="0">
                <a:latin typeface="Arial" panose="020B0604020202020204" pitchFamily="34" charset="0"/>
                <a:cs typeface="Arial" panose="020B0604020202020204" pitchFamily="34" charset="0"/>
              </a:rPr>
              <a:t> que </a:t>
            </a:r>
            <a:r>
              <a:rPr lang="es-ES" sz="2400" dirty="0" err="1" smtClean="0">
                <a:latin typeface="Arial" panose="020B0604020202020204" pitchFamily="34" charset="0"/>
                <a:cs typeface="Arial" panose="020B0604020202020204" pitchFamily="34" charset="0"/>
              </a:rPr>
              <a:t>s'han</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seleccionat</a:t>
            </a:r>
            <a:r>
              <a:rPr lang="es-ES" sz="2400" dirty="0" smtClean="0">
                <a:latin typeface="Arial" panose="020B0604020202020204" pitchFamily="34" charset="0"/>
                <a:cs typeface="Arial" panose="020B0604020202020204" pitchFamily="34" charset="0"/>
              </a:rPr>
              <a:t> de cada </a:t>
            </a:r>
            <a:r>
              <a:rPr lang="es-ES" sz="2400" dirty="0" err="1" smtClean="0">
                <a:latin typeface="Arial" panose="020B0604020202020204" pitchFamily="34" charset="0"/>
                <a:cs typeface="Arial" panose="020B0604020202020204" pitchFamily="34" charset="0"/>
              </a:rPr>
              <a:t>tipus</a:t>
            </a:r>
            <a:r>
              <a:rPr lang="es-ES" sz="2400" dirty="0" smtClean="0">
                <a:latin typeface="Arial" panose="020B0604020202020204" pitchFamily="34" charset="0"/>
                <a:cs typeface="Arial" panose="020B0604020202020204" pitchFamily="34" charset="0"/>
              </a:rPr>
              <a:t> i el preu total.</a:t>
            </a:r>
            <a:r>
              <a:rPr lang="es-ES" sz="2400" dirty="0" smtClean="0"/>
              <a:t> </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2. PIZZERIA </a:t>
            </a:r>
            <a:r>
              <a:rPr lang="es-ES" b="1" u="none" spc="25" dirty="0" smtClean="0"/>
              <a:t>MYSQL</a:t>
            </a:r>
            <a:endParaRPr b="1" u="none" spc="45" dirty="0"/>
          </a:p>
        </p:txBody>
      </p:sp>
      <p:pic>
        <p:nvPicPr>
          <p:cNvPr id="6" name="Imagen 5"/>
          <p:cNvPicPr>
            <a:picLocks noChangeAspect="1"/>
          </p:cNvPicPr>
          <p:nvPr/>
        </p:nvPicPr>
        <p:blipFill>
          <a:blip r:embed="rId2"/>
          <a:stretch>
            <a:fillRect/>
          </a:stretch>
        </p:blipFill>
        <p:spPr>
          <a:xfrm>
            <a:off x="2819400" y="3048000"/>
            <a:ext cx="7062118" cy="3545297"/>
          </a:xfrm>
          <a:prstGeom prst="rect">
            <a:avLst/>
          </a:prstGeom>
          <a:ln>
            <a:solidFill>
              <a:schemeClr val="tx1"/>
            </a:solidFill>
          </a:ln>
        </p:spPr>
      </p:pic>
    </p:spTree>
    <p:extLst>
      <p:ext uri="{BB962C8B-B14F-4D97-AF65-F5344CB8AC3E}">
        <p14:creationId xmlns:p14="http://schemas.microsoft.com/office/powerpoint/2010/main" val="2947809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219200"/>
            <a:ext cx="11125200" cy="1107996"/>
          </a:xfrm>
          <a:prstGeom prst="rect">
            <a:avLst/>
          </a:prstGeom>
        </p:spPr>
        <p:txBody>
          <a:bodyPr vert="horz" wrap="square" lIns="0" tIns="0" rIns="0" bIns="0" rtlCol="0">
            <a:spAutoFit/>
          </a:bodyPr>
          <a:lstStyle/>
          <a:p>
            <a:pPr marL="12700"/>
            <a:r>
              <a:rPr sz="2400" b="1" spc="15" dirty="0" smtClean="0">
                <a:latin typeface="Arial" panose="020B0604020202020204" pitchFamily="34" charset="0"/>
                <a:cs typeface="Arial" panose="020B0604020202020204" pitchFamily="34" charset="0"/>
              </a:rPr>
              <a:t>Pas</a:t>
            </a:r>
            <a:r>
              <a:rPr sz="2400" b="1" spc="-70" dirty="0" smtClean="0">
                <a:latin typeface="Arial" panose="020B0604020202020204" pitchFamily="34" charset="0"/>
                <a:cs typeface="Arial" panose="020B0604020202020204" pitchFamily="34" charset="0"/>
              </a:rPr>
              <a:t> </a:t>
            </a:r>
            <a:r>
              <a:rPr lang="es-ES" sz="2400" b="1" spc="10" dirty="0">
                <a:latin typeface="Arial" panose="020B0604020202020204" pitchFamily="34" charset="0"/>
                <a:cs typeface="Arial" panose="020B0604020202020204" pitchFamily="34" charset="0"/>
              </a:rPr>
              <a:t>5</a:t>
            </a:r>
            <a:r>
              <a:rPr sz="2400" b="1" spc="10"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a:t>
            </a:r>
            <a:r>
              <a:rPr lang="es-ES" sz="2400" dirty="0">
                <a:latin typeface="Arial" panose="020B0604020202020204" pitchFamily="34" charset="0"/>
                <a:cs typeface="Arial" panose="020B0604020202020204" pitchFamily="34" charset="0"/>
              </a:rPr>
              <a:t>U</a:t>
            </a:r>
            <a:r>
              <a:rPr lang="es-ES" sz="2400" dirty="0" smtClean="0">
                <a:latin typeface="Arial" panose="020B0604020202020204" pitchFamily="34" charset="0"/>
                <a:cs typeface="Arial" panose="020B0604020202020204" pitchFamily="34" charset="0"/>
              </a:rPr>
              <a:t>na </a:t>
            </a:r>
            <a:r>
              <a:rPr lang="es-ES" sz="2400" dirty="0">
                <a:latin typeface="Arial" panose="020B0604020202020204" pitchFamily="34" charset="0"/>
                <a:cs typeface="Arial" panose="020B0604020202020204" pitchFamily="34" charset="0"/>
              </a:rPr>
              <a:t>comanda </a:t>
            </a:r>
            <a:r>
              <a:rPr lang="es-ES" sz="2400" dirty="0" err="1">
                <a:latin typeface="Arial" panose="020B0604020202020204" pitchFamily="34" charset="0"/>
                <a:cs typeface="Arial" panose="020B0604020202020204" pitchFamily="34" charset="0"/>
              </a:rPr>
              <a:t>pot</a:t>
            </a:r>
            <a:r>
              <a:rPr lang="es-ES" sz="2400" dirty="0">
                <a:latin typeface="Arial" panose="020B0604020202020204" pitchFamily="34" charset="0"/>
                <a:cs typeface="Arial" panose="020B0604020202020204" pitchFamily="34" charset="0"/>
              </a:rPr>
              <a:t> constar </a:t>
            </a:r>
            <a:r>
              <a:rPr lang="es-ES" sz="2400" dirty="0" err="1">
                <a:latin typeface="Arial" panose="020B0604020202020204" pitchFamily="34" charset="0"/>
                <a:cs typeface="Arial" panose="020B0604020202020204" pitchFamily="34" charset="0"/>
              </a:rPr>
              <a:t>d'un</a:t>
            </a:r>
            <a:r>
              <a:rPr lang="es-ES" sz="2400" dirty="0">
                <a:latin typeface="Arial" panose="020B0604020202020204" pitchFamily="34" charset="0"/>
                <a:cs typeface="Arial" panose="020B0604020202020204" pitchFamily="34" charset="0"/>
              </a:rPr>
              <a:t> o diversos </a:t>
            </a:r>
            <a:r>
              <a:rPr lang="es-ES" sz="2400" dirty="0" err="1">
                <a:latin typeface="Arial" panose="020B0604020202020204" pitchFamily="34" charset="0"/>
                <a:cs typeface="Arial" panose="020B0604020202020204" pitchFamily="34" charset="0"/>
              </a:rPr>
              <a:t>productes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Els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productes</a:t>
            </a:r>
            <a:r>
              <a:rPr lang="es-ES" sz="2400" dirty="0">
                <a:latin typeface="Arial" panose="020B0604020202020204" pitchFamily="34" charset="0"/>
                <a:cs typeface="Arial" panose="020B0604020202020204" pitchFamily="34" charset="0"/>
              </a:rPr>
              <a:t> poden ser </a:t>
            </a:r>
            <a:r>
              <a:rPr lang="es-ES" sz="2400" dirty="0" err="1">
                <a:latin typeface="Arial" panose="020B0604020202020204" pitchFamily="34" charset="0"/>
                <a:cs typeface="Arial" panose="020B0604020202020204" pitchFamily="34" charset="0"/>
              </a:rPr>
              <a:t>pizzes</a:t>
            </a:r>
            <a:r>
              <a:rPr lang="es-ES" sz="2400" dirty="0">
                <a:latin typeface="Arial" panose="020B0604020202020204" pitchFamily="34" charset="0"/>
                <a:cs typeface="Arial" panose="020B0604020202020204" pitchFamily="34" charset="0"/>
              </a:rPr>
              <a:t>, hamburgueses i </a:t>
            </a:r>
            <a:r>
              <a:rPr lang="es-ES" sz="2400" dirty="0" err="1">
                <a:latin typeface="Arial" panose="020B0604020202020204" pitchFamily="34" charset="0"/>
                <a:cs typeface="Arial" panose="020B0604020202020204" pitchFamily="34" charset="0"/>
              </a:rPr>
              <a:t>begudes</a:t>
            </a:r>
            <a:r>
              <a:rPr lang="es-ES" sz="2400" dirty="0">
                <a:latin typeface="Arial" panose="020B0604020202020204" pitchFamily="34" charset="0"/>
                <a:cs typeface="Arial" panose="020B0604020202020204" pitchFamily="34" charset="0"/>
              </a:rPr>
              <a:t>. De cada </a:t>
            </a:r>
            <a:r>
              <a:rPr lang="es-ES" sz="2400" dirty="0" err="1">
                <a:latin typeface="Arial" panose="020B0604020202020204" pitchFamily="34" charset="0"/>
                <a:cs typeface="Arial" panose="020B0604020202020204" pitchFamily="34" charset="0"/>
              </a:rPr>
              <a:t>producte</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s'emmagatzema</a:t>
            </a:r>
            <a:r>
              <a:rPr lang="es-ES" sz="2400" dirty="0">
                <a:latin typeface="Arial" panose="020B0604020202020204" pitchFamily="34" charset="0"/>
                <a:cs typeface="Arial" panose="020B0604020202020204" pitchFamily="34" charset="0"/>
              </a:rPr>
              <a:t>: un identificador </a:t>
            </a:r>
            <a:r>
              <a:rPr lang="es-ES" sz="2400" dirty="0" err="1">
                <a:latin typeface="Arial" panose="020B0604020202020204" pitchFamily="34" charset="0"/>
                <a:cs typeface="Arial" panose="020B0604020202020204" pitchFamily="34" charset="0"/>
              </a:rPr>
              <a:t>únic</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nom</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descripció</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imatge</a:t>
            </a:r>
            <a:r>
              <a:rPr lang="es-ES" sz="2400" dirty="0">
                <a:latin typeface="Arial" panose="020B0604020202020204" pitchFamily="34" charset="0"/>
                <a:cs typeface="Arial" panose="020B0604020202020204" pitchFamily="34" charset="0"/>
              </a:rPr>
              <a:t> i preu. </a:t>
            </a:r>
            <a:endParaRPr sz="2400" dirty="0">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gn="ctr"/>
            <a:r>
              <a:rPr lang="es-ES" b="1" u="none" spc="25" dirty="0"/>
              <a:t>2. PIZZERIA </a:t>
            </a:r>
            <a:r>
              <a:rPr lang="es-ES" b="1" u="none" spc="25" dirty="0" smtClean="0"/>
              <a:t>MYSQL</a:t>
            </a:r>
            <a:endParaRPr b="1" u="none" spc="45" dirty="0"/>
          </a:p>
        </p:txBody>
      </p:sp>
      <p:pic>
        <p:nvPicPr>
          <p:cNvPr id="4" name="Imagen 3"/>
          <p:cNvPicPr>
            <a:picLocks noChangeAspect="1"/>
          </p:cNvPicPr>
          <p:nvPr/>
        </p:nvPicPr>
        <p:blipFill>
          <a:blip r:embed="rId2"/>
          <a:stretch>
            <a:fillRect/>
          </a:stretch>
        </p:blipFill>
        <p:spPr>
          <a:xfrm>
            <a:off x="2786062" y="2683228"/>
            <a:ext cx="6619875" cy="3971925"/>
          </a:xfrm>
          <a:prstGeom prst="rect">
            <a:avLst/>
          </a:prstGeom>
          <a:ln>
            <a:solidFill>
              <a:schemeClr val="tx1"/>
            </a:solidFill>
          </a:ln>
        </p:spPr>
      </p:pic>
    </p:spTree>
    <p:extLst>
      <p:ext uri="{BB962C8B-B14F-4D97-AF65-F5344CB8AC3E}">
        <p14:creationId xmlns:p14="http://schemas.microsoft.com/office/powerpoint/2010/main" val="1426807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14584</TotalTime>
  <Words>1919</Words>
  <Application>Microsoft Office PowerPoint</Application>
  <PresentationFormat>Panorámica</PresentationFormat>
  <Paragraphs>191</Paragraphs>
  <Slides>41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41</vt:i4>
      </vt:variant>
    </vt:vector>
  </HeadingPairs>
  <TitlesOfParts>
    <vt:vector size="49" baseType="lpstr">
      <vt:lpstr>Arial</vt:lpstr>
      <vt:lpstr>Arial MT</vt:lpstr>
      <vt:lpstr>Calibri</vt:lpstr>
      <vt:lpstr>Calibri Light</vt:lpstr>
      <vt:lpstr>Courier New</vt:lpstr>
      <vt:lpstr>Times New Roman</vt:lpstr>
      <vt:lpstr>Wingdings</vt:lpstr>
      <vt:lpstr>Office Theme</vt:lpstr>
      <vt:lpstr>Presentación de PowerPoint</vt:lpstr>
      <vt:lpstr>1. OPTICA MYSQL</vt:lpstr>
      <vt:lpstr>1. OPTICA MYSQL</vt:lpstr>
      <vt:lpstr>1. OPTICA MYSQL</vt:lpstr>
      <vt:lpstr>1. OPTICA MYSQL</vt:lpstr>
      <vt:lpstr>2. PIZZERIA MYSQL</vt:lpstr>
      <vt:lpstr>2. PIZZERIA MYSQL</vt:lpstr>
      <vt:lpstr>2. PIZZERIA MYSQL</vt:lpstr>
      <vt:lpstr>2. PIZZERIA MYSQL</vt:lpstr>
      <vt:lpstr>2. PIZZERIA MYSQL</vt:lpstr>
      <vt:lpstr>2. PIZZERIA MYSQL</vt:lpstr>
      <vt:lpstr>2. PIZZERIA MYSQL </vt:lpstr>
      <vt:lpstr>2. PIZZERIA MYSQL</vt:lpstr>
      <vt:lpstr>3. MODELAT DADES MONGO</vt:lpstr>
      <vt:lpstr>3. MODELAT DADES MONGO</vt:lpstr>
      <vt:lpstr>3. MODELAT DADES MONGO</vt:lpstr>
      <vt:lpstr>3. MODELAT DADES MONGO</vt:lpstr>
      <vt:lpstr>3. MODELAT DADES MONGO</vt:lpstr>
      <vt:lpstr>3. MODELAT DADES MONGO</vt:lpstr>
      <vt:lpstr>3. MODELAT DADES MONGO</vt:lpstr>
      <vt:lpstr>Presentación de PowerPoint</vt:lpstr>
      <vt:lpstr>3. MODELAT DADES MONGO</vt:lpstr>
      <vt:lpstr>3. MODELAT DADES MONGO</vt:lpstr>
      <vt:lpstr>Presentación de PowerPoint</vt:lpstr>
      <vt:lpstr>Presentación de PowerPoint</vt:lpstr>
      <vt:lpstr>3. MODELAT DADES MONGO</vt:lpstr>
      <vt:lpstr>Presentación de PowerPoint</vt:lpstr>
      <vt:lpstr>3. MODELAT DADES MONGO</vt:lpstr>
      <vt:lpstr>4. OPTICA MONGO</vt:lpstr>
      <vt:lpstr>4. OPTICA MONGO</vt:lpstr>
      <vt:lpstr>4. OPTICA MONGO</vt:lpstr>
      <vt:lpstr>4. OPTICA MONGO</vt:lpstr>
      <vt:lpstr>4. OPTICA MONGO</vt:lpstr>
      <vt:lpstr>5. PIZZERIA MONGO</vt:lpstr>
      <vt:lpstr>5. PIZZERIA MONGO</vt:lpstr>
      <vt:lpstr>5. PIZZERIA MONGO</vt:lpstr>
      <vt:lpstr>5. PIZZERIA MONGO</vt:lpstr>
      <vt:lpstr>5. PIZZERIA MONGO</vt:lpstr>
      <vt:lpstr>6. QUERIES MONGO</vt:lpstr>
      <vt:lpstr>6. QUERIES MONGO</vt:lpstr>
      <vt:lpstr>6. QUERIES MONGO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dc:creator>
  <cp:lastModifiedBy>ADMIN</cp:lastModifiedBy>
  <cp:revision>697</cp:revision>
  <cp:lastPrinted>2021-02-23T10:14:28Z</cp:lastPrinted>
  <dcterms:created xsi:type="dcterms:W3CDTF">2020-09-29T09:33:46Z</dcterms:created>
  <dcterms:modified xsi:type="dcterms:W3CDTF">2021-04-18T13:43:23Z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2018-08-06T00:00:00Z</vt:filetime>
  </property>
  <property fmtid="{D5CDD505-2E9C-101B-9397-08002B2CF9AE}" pid="3" name="Creator">
    <vt:lpwstr>Microsoft® PowerPoint® 2013</vt:lpwstr>
  </property>
  <property fmtid="{D5CDD505-2E9C-101B-9397-08002B2CF9AE}" pid="4" name="LastSaved">
    <vt:filetime>2020-09-29T00:00:00Z</vt:filetime>
  </property>
</Properties>
</file>