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0" r:id="rId12"/>
    <p:sldId id="263" r:id="rId13"/>
    <p:sldId id="264" r:id="rId14"/>
    <p:sldId id="265" r:id="rId15"/>
    <p:sldId id="266" r:id="rId16"/>
    <p:sldId id="271" r:id="rId17"/>
    <p:sldId id="26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A9400-839D-46F4-8021-6E33D6C2828A}" v="239" dt="2025-06-05T16:28:42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854" autoAdjust="0"/>
  </p:normalViewPr>
  <p:slideViewPr>
    <p:cSldViewPr snapToGrid="0">
      <p:cViewPr varScale="1">
        <p:scale>
          <a:sx n="78" d="100"/>
          <a:sy n="78" d="100"/>
        </p:scale>
        <p:origin x="1348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2AE5E-0D83-4976-8A73-C9B3D5883A6C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830F5-43EF-4375-81B9-09D0581D25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13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Spark is a popular distributed computing framework often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used in big data analytics.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dirty="0"/>
          </a:p>
          <a:p>
            <a:r>
              <a:rPr lang="en-GB" dirty="0"/>
              <a:t>Spark performance is highly dependent on configuration parameters, such as executor memory, cores, and instances.</a:t>
            </a:r>
          </a:p>
          <a:p>
            <a:endParaRPr lang="en-GB" dirty="0"/>
          </a:p>
          <a:p>
            <a:r>
              <a:rPr lang="en-GB" dirty="0"/>
              <a:t>A Spark application is controlled by up to 160 configuration parameters of which 30 significantly affect job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830F5-43EF-4375-81B9-09D0581D251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326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They deployed </a:t>
            </a:r>
            <a:r>
              <a:rPr lang="en-GB" i="0" dirty="0"/>
              <a:t>OnlineTune</a:t>
            </a:r>
            <a:r>
              <a:rPr lang="en-GB" dirty="0"/>
              <a:t> as a cloud service within Tencent’s internal data platform.</a:t>
            </a:r>
            <a:br>
              <a:rPr lang="en-GB" dirty="0"/>
            </a:br>
            <a:r>
              <a:rPr lang="en-GB" dirty="0"/>
              <a:t>Users specify goals (e.g., cost minimization) and constraints, then activate online tuning.</a:t>
            </a:r>
            <a:br>
              <a:rPr lang="en-GB" dirty="0"/>
            </a:br>
            <a:r>
              <a:rPr lang="en-GB" dirty="0"/>
              <a:t>A web interface shows tuning progress.</a:t>
            </a:r>
            <a:br>
              <a:rPr lang="en-GB" dirty="0"/>
            </a:br>
            <a:r>
              <a:rPr lang="en-GB" dirty="0"/>
              <a:t>Tuning is integrated directly with recurring production jobs, with no extra resource cost.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830F5-43EF-4375-81B9-09D0581D251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211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The framework was evaluated on </a:t>
            </a:r>
            <a:r>
              <a:rPr lang="en-GB" b="1" dirty="0"/>
              <a:t>25,000 real Spark jobs</a:t>
            </a:r>
            <a:r>
              <a:rPr lang="en-GB" dirty="0"/>
              <a:t> at Tencent.</a:t>
            </a:r>
            <a:br>
              <a:rPr lang="en-GB" dirty="0"/>
            </a:br>
            <a:r>
              <a:rPr lang="en-GB" dirty="0"/>
              <a:t>The results are impressive: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57% average memory reduction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35% CPU reduction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~11% runtime savings</a:t>
            </a:r>
            <a:br>
              <a:rPr lang="en-GB" dirty="0"/>
            </a:br>
            <a:r>
              <a:rPr lang="en-GB" dirty="0"/>
              <a:t>Most tasks converge to near-optimal configs in </a:t>
            </a:r>
            <a:r>
              <a:rPr lang="en-GB" b="1" dirty="0"/>
              <a:t>under 10 iterations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None/>
            </a:pPr>
            <a:r>
              <a:rPr lang="en-GB" dirty="0"/>
              <a:t>Also in the paper they perform extensive ablation studies and experiments proving that each component </a:t>
            </a:r>
            <a:r>
              <a:rPr lang="en-GB" dirty="0" err="1"/>
              <a:t>trully</a:t>
            </a:r>
            <a:r>
              <a:rPr lang="en-GB" dirty="0"/>
              <a:t> aids the entire framework. The conclusions are: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Sub-space adaptation improves efficiency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Meta-Learning vastly improves early performance.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AGD reduces the costs a further ~8% than vanilla BO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830F5-43EF-4375-81B9-09D0581D251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602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B1FCC-360D-741D-C565-79891C797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99B969-4116-3281-1C78-E1D8D4395D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DAC8C-186F-24D6-A57F-AC00BA354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Tuning Overhead: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dirty="0"/>
              <a:t>The framework only performs tunning for the first 20 iterations, were some additional overhead is noted. </a:t>
            </a:r>
            <a:br>
              <a:rPr lang="en-GB" dirty="0"/>
            </a:br>
            <a:r>
              <a:rPr lang="en-GB" dirty="0"/>
              <a:t>After that though the framework stops the tuning and applies the best found config.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dirty="0"/>
              <a:t>They claim that the service needs no more than 4 extra executions (post-tuning) to amortize the CPU usage overhead on average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3D974-BBBE-DD2F-440C-53D8D22A8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830F5-43EF-4375-81B9-09D0581D251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63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They also evaluated on </a:t>
            </a:r>
            <a:r>
              <a:rPr lang="en-GB" b="1" dirty="0" err="1"/>
              <a:t>HiBench</a:t>
            </a:r>
            <a:r>
              <a:rPr lang="en-GB" dirty="0"/>
              <a:t> benchmarks like </a:t>
            </a:r>
            <a:r>
              <a:rPr lang="en-GB" dirty="0" err="1"/>
              <a:t>KMeans</a:t>
            </a:r>
            <a:r>
              <a:rPr lang="en-GB" dirty="0"/>
              <a:t>, Bayes, PageRank.</a:t>
            </a:r>
            <a:br>
              <a:rPr lang="en-GB" dirty="0"/>
            </a:br>
            <a:r>
              <a:rPr lang="en-GB" dirty="0"/>
              <a:t>Compared to baselines like Random Search, </a:t>
            </a:r>
            <a:r>
              <a:rPr lang="en-GB" dirty="0" err="1"/>
              <a:t>CherryPick</a:t>
            </a:r>
            <a:r>
              <a:rPr lang="en-GB" dirty="0"/>
              <a:t>, Tuneful, and LOCAT, </a:t>
            </a:r>
            <a:r>
              <a:rPr lang="en-GB" dirty="0" err="1"/>
              <a:t>onlinetune</a:t>
            </a:r>
            <a:r>
              <a:rPr lang="en-GB" dirty="0"/>
              <a:t> consistently outperforms.</a:t>
            </a:r>
            <a:br>
              <a:rPr lang="en-GB" dirty="0"/>
            </a:br>
            <a:r>
              <a:rPr lang="en-GB" dirty="0"/>
              <a:t>Plots show: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Higher </a:t>
            </a:r>
            <a:r>
              <a:rPr lang="en-GB" b="1" dirty="0"/>
              <a:t>speedup</a:t>
            </a:r>
            <a:r>
              <a:rPr lang="en-GB" dirty="0"/>
              <a:t> in runtime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Greater </a:t>
            </a:r>
            <a:r>
              <a:rPr lang="en-GB" b="1" dirty="0"/>
              <a:t>cost reduction</a:t>
            </a:r>
            <a:r>
              <a:rPr lang="en-GB" dirty="0"/>
              <a:t> across tasks</a:t>
            </a:r>
            <a:br>
              <a:rPr lang="en-GB" dirty="0"/>
            </a:br>
            <a:r>
              <a:rPr lang="en-GB" dirty="0"/>
              <a:t>Even under a small budget (30 iterations), the approach dominates due to fast convergence and better exploration.</a:t>
            </a:r>
          </a:p>
          <a:p>
            <a:endParaRPr lang="en-GB" dirty="0"/>
          </a:p>
          <a:p>
            <a:pPr>
              <a:buNone/>
            </a:pPr>
            <a:r>
              <a:rPr lang="en-GB" dirty="0"/>
              <a:t>In summary, the team built a </a:t>
            </a:r>
            <a:r>
              <a:rPr lang="en-GB" b="1" dirty="0"/>
              <a:t>general-purpose online tuning framework</a:t>
            </a:r>
            <a:r>
              <a:rPr lang="en-GB" dirty="0"/>
              <a:t> for Spark.</a:t>
            </a:r>
            <a:br>
              <a:rPr lang="en-GB" dirty="0"/>
            </a:br>
            <a:r>
              <a:rPr lang="en-GB" dirty="0"/>
              <a:t>Key innovations: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Generalized tuning formulation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Bayesian Optimization with safe exploration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Sub-space adaptation</a:t>
            </a:r>
            <a:r>
              <a:rPr lang="en-GB" dirty="0"/>
              <a:t>, </a:t>
            </a:r>
            <a:r>
              <a:rPr lang="en-GB" b="1" dirty="0"/>
              <a:t>gradient approximation</a:t>
            </a:r>
            <a:r>
              <a:rPr lang="en-GB" dirty="0"/>
              <a:t>, and </a:t>
            </a:r>
            <a:r>
              <a:rPr lang="en-GB" b="1" dirty="0"/>
              <a:t>meta-learning</a:t>
            </a:r>
            <a:br>
              <a:rPr lang="en-GB" dirty="0"/>
            </a:br>
            <a:r>
              <a:rPr lang="en-GB" dirty="0"/>
              <a:t>It works at scale, in real production environments, and delivers strong performance across diverse goals.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830F5-43EF-4375-81B9-09D0581D251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3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Many auto-tuning methods have emerged, but they each have limitations.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Some only minimize runtime and don’t support cost or other constraints.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Others require offline evaluation, which is highly expensive and often requires development databases and not production 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Many struggle in large, high-dimensional config spaces and lack safety guarantees.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None/>
            </a:pPr>
            <a:r>
              <a:rPr lang="en-GB" dirty="0"/>
              <a:t>In the table: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General obj. : if the framework supports general objectives (not just runtime)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Const</a:t>
            </a:r>
            <a:r>
              <a:rPr lang="en-GB" dirty="0"/>
              <a:t>: If the framework supports </a:t>
            </a:r>
            <a:r>
              <a:rPr lang="en-GB" dirty="0" err="1"/>
              <a:t>contrained</a:t>
            </a:r>
            <a:r>
              <a:rPr lang="en-GB" dirty="0"/>
              <a:t> objectives.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NOER: refers to the “No Offline Evaluation Required”, which usually causes high overhead.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Safety represents the ability to achieve safe config. acquisition during search.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Adaptive space notes if it can adjust the search space adaptively to deal with the high-dimensional issue.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Meta-learn indicates whether it utilizes meta-learning techniques to achieve quick convergence.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△ means the method partially supports it with some limitations.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830F5-43EF-4375-81B9-09D0581D251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250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GB" dirty="0"/>
                  <a:t>Spark tuning is framed as an optimization problem.</a:t>
                </a:r>
              </a:p>
              <a:p>
                <a:pPr>
                  <a:buNone/>
                </a:pPr>
                <a:endParaRPr lang="en-GB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</a:rPr>
                  <a:t>Formal objective: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sSup>
                        <m:sSupPr>
                          <m:ctrlPr>
                            <a:rPr lang="en-US" alt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l-GR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l-GR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l-GR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>
                    <a:solidFill>
                      <a:schemeClr val="tx2"/>
                    </a:solidFill>
                  </a:rPr>
                  <a:t>Where: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en-US" dirty="0">
                    <a:solidFill>
                      <a:schemeClr val="tx2"/>
                    </a:solidFill>
                  </a:rPr>
                  <a:t> is the Spark config vector,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T(x)</a:t>
                </a:r>
                <a:r>
                  <a:rPr lang="en-US" altLang="en-US" dirty="0">
                    <a:solidFill>
                      <a:schemeClr val="tx2"/>
                    </a:solidFill>
                  </a:rPr>
                  <a:t> the job runtime,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R(x) </a:t>
                </a:r>
                <a:r>
                  <a:rPr lang="en-US" altLang="en-US" dirty="0">
                    <a:solidFill>
                      <a:schemeClr val="tx2"/>
                    </a:solidFill>
                  </a:rPr>
                  <a:t>the resource cost and </a:t>
                </a:r>
                <a:r>
                  <a:rPr lang="el-GR" altLang="en-US" dirty="0">
                    <a:solidFill>
                      <a:srgbClr val="FF0000"/>
                    </a:solidFill>
                  </a:rPr>
                  <a:t>β</a:t>
                </a:r>
                <a:r>
                  <a:rPr lang="el-GR" altLang="en-US" dirty="0">
                    <a:solidFill>
                      <a:schemeClr val="tx2"/>
                    </a:solidFill>
                  </a:rPr>
                  <a:t> ∈ </a:t>
                </a:r>
                <a:r>
                  <a:rPr lang="en-US" altLang="en-US" dirty="0">
                    <a:solidFill>
                      <a:schemeClr val="tx2"/>
                    </a:solidFill>
                  </a:rPr>
                  <a:t>[0,1] parameter that controls the weight of runtime vs resource usage.</a:t>
                </a:r>
                <a:endParaRPr lang="en-GB" dirty="0"/>
              </a:p>
              <a:p>
                <a:pPr>
                  <a:buNone/>
                </a:pPr>
                <a:br>
                  <a:rPr lang="en-GB" dirty="0"/>
                </a:br>
                <a:r>
                  <a:rPr lang="en-GB" dirty="0"/>
                  <a:t>The objective combines </a:t>
                </a:r>
                <a:r>
                  <a:rPr lang="en-GB" b="1" dirty="0"/>
                  <a:t>runtime (T)</a:t>
                </a:r>
                <a:r>
                  <a:rPr lang="en-GB" dirty="0"/>
                  <a:t> and </a:t>
                </a:r>
                <a:r>
                  <a:rPr lang="en-GB" b="1" dirty="0"/>
                  <a:t>resource usage (R)</a:t>
                </a:r>
                <a:r>
                  <a:rPr lang="en-GB" dirty="0"/>
                  <a:t> using a weight β.</a:t>
                </a:r>
              </a:p>
              <a:p>
                <a:pPr>
                  <a:buNone/>
                </a:pPr>
                <a:r>
                  <a:rPr lang="en-GB" dirty="0"/>
                  <a:t>Resource usage is used as a cost proxy (easier than estimating cost directly).</a:t>
                </a:r>
                <a:br>
                  <a:rPr lang="en-GB" dirty="0"/>
                </a:br>
                <a:r>
                  <a:rPr lang="en-GB" dirty="0"/>
                  <a:t>This supports goals like: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Minimizing runtime (β=1)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Minimizing cost (β=0.5)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Resource constraints can be applied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GB" dirty="0"/>
                  <a:t>Spark tuning is framed as an optimization problem.</a:t>
                </a:r>
              </a:p>
              <a:p>
                <a:pPr>
                  <a:buNone/>
                </a:pPr>
                <a:endParaRPr lang="en-GB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</a:rPr>
                  <a:t>Formal objective: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</a:pPr>
                <a:r>
                  <a:rPr lang="en-US" altLang="en-US" i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𝑓(𝑥) = 〖𝑇(𝑥)〗^</a:t>
                </a:r>
                <a:r>
                  <a:rPr lang="el-GR" altLang="en-US" b="0" i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𝛽</a:t>
                </a:r>
                <a:r>
                  <a:rPr lang="en-US" altLang="en-US" b="0" i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i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〖𝑅(𝑥)〗^(</a:t>
                </a:r>
                <a:r>
                  <a:rPr lang="el-GR" altLang="en-US" b="0" i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𝛽−1</a:t>
                </a:r>
                <a:r>
                  <a:rPr lang="en-US" altLang="en-US" b="0" i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)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>
                    <a:solidFill>
                      <a:schemeClr val="tx2"/>
                    </a:solidFill>
                  </a:rPr>
                  <a:t>Where: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en-US" dirty="0">
                    <a:solidFill>
                      <a:schemeClr val="tx2"/>
                    </a:solidFill>
                  </a:rPr>
                  <a:t> is the Spark config vector,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T(x)</a:t>
                </a:r>
                <a:r>
                  <a:rPr lang="en-US" altLang="en-US" dirty="0">
                    <a:solidFill>
                      <a:schemeClr val="tx2"/>
                    </a:solidFill>
                  </a:rPr>
                  <a:t> the job runtime,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R(x) </a:t>
                </a:r>
                <a:r>
                  <a:rPr lang="en-US" altLang="en-US" dirty="0">
                    <a:solidFill>
                      <a:schemeClr val="tx2"/>
                    </a:solidFill>
                  </a:rPr>
                  <a:t>the resource cost and </a:t>
                </a:r>
                <a:r>
                  <a:rPr lang="el-GR" altLang="en-US" dirty="0">
                    <a:solidFill>
                      <a:srgbClr val="FF0000"/>
                    </a:solidFill>
                  </a:rPr>
                  <a:t>β</a:t>
                </a:r>
                <a:r>
                  <a:rPr lang="el-GR" altLang="en-US" dirty="0">
                    <a:solidFill>
                      <a:schemeClr val="tx2"/>
                    </a:solidFill>
                  </a:rPr>
                  <a:t> ∈ </a:t>
                </a:r>
                <a:r>
                  <a:rPr lang="en-US" altLang="en-US" dirty="0">
                    <a:solidFill>
                      <a:schemeClr val="tx2"/>
                    </a:solidFill>
                  </a:rPr>
                  <a:t>[0,1] parameter that controls the weight of runtime vs resource usage.</a:t>
                </a:r>
                <a:endParaRPr lang="en-GB" dirty="0"/>
              </a:p>
              <a:p>
                <a:pPr>
                  <a:buNone/>
                </a:pPr>
                <a:br>
                  <a:rPr lang="en-GB" dirty="0"/>
                </a:br>
                <a:r>
                  <a:rPr lang="en-GB" dirty="0"/>
                  <a:t>The objective combines </a:t>
                </a:r>
                <a:r>
                  <a:rPr lang="en-GB" b="1" dirty="0"/>
                  <a:t>runtime (T)</a:t>
                </a:r>
                <a:r>
                  <a:rPr lang="en-GB" dirty="0"/>
                  <a:t> and </a:t>
                </a:r>
                <a:r>
                  <a:rPr lang="en-GB" b="1" dirty="0"/>
                  <a:t>resource usage (R)</a:t>
                </a:r>
                <a:r>
                  <a:rPr lang="en-GB" dirty="0"/>
                  <a:t> using a weight β.</a:t>
                </a:r>
              </a:p>
              <a:p>
                <a:pPr>
                  <a:buNone/>
                </a:pPr>
                <a:r>
                  <a:rPr lang="en-GB" dirty="0"/>
                  <a:t>Resource usage is used as a cost proxy (easier than estimating cost directly).</a:t>
                </a:r>
                <a:br>
                  <a:rPr lang="en-GB" dirty="0"/>
                </a:br>
                <a:r>
                  <a:rPr lang="en-GB" dirty="0"/>
                  <a:t>This supports goals like: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Minimizing runtime (β=1)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Minimizing cost (β=0.5)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Resource constraints can be applied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830F5-43EF-4375-81B9-09D0581D251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319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Key Components: </a:t>
            </a:r>
            <a:br>
              <a:rPr lang="en-US" dirty="0"/>
            </a:br>
            <a:r>
              <a:rPr lang="en-US" dirty="0"/>
              <a:t>*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Controller: </a:t>
            </a:r>
            <a:r>
              <a:rPr lang="en-GB" dirty="0"/>
              <a:t>The </a:t>
            </a:r>
            <a:r>
              <a:rPr lang="en-GB" b="0" dirty="0"/>
              <a:t>Controller</a:t>
            </a:r>
            <a:r>
              <a:rPr lang="en-GB" dirty="0"/>
              <a:t> acts as the central orchestrator for the entire tuning lifecycle. It interfaces directly with the data platform, receiving job execution triggers and returning configurations to use.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Surrogate Models: </a:t>
            </a:r>
            <a:r>
              <a:rPr lang="en-GB" dirty="0"/>
              <a:t>These models predict the performance (e.g., runtime, cost) of a Spark job given a specific configuration using Gaussian Processes.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Config Generator: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Suggests safe and promising configurations. It </a:t>
            </a:r>
            <a:r>
              <a:rPr lang="en-GB" dirty="0"/>
              <a:t>restricts tuning to the most influential parameters.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Also it uses 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</a:t>
            </a:r>
            <a:r>
              <a:rPr lang="en-GB" dirty="0"/>
              <a:t> dynamically adjusted </a:t>
            </a:r>
            <a:r>
              <a:rPr lang="en-GB" b="0" dirty="0"/>
              <a:t>safe region where </a:t>
            </a:r>
            <a:r>
              <a:rPr lang="en-GB" dirty="0"/>
              <a:t>constraints are satisfied. </a:t>
            </a:r>
            <a:r>
              <a:rPr lang="en-GB" b="0" dirty="0"/>
              <a:t>(AGD): </a:t>
            </a:r>
            <a:r>
              <a:rPr lang="en-GB" dirty="0" err="1"/>
              <a:t>accelerats</a:t>
            </a:r>
            <a:r>
              <a:rPr lang="en-GB" dirty="0"/>
              <a:t> convergence with approx. gradients.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Meta-Knowledge Learner: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Transfers past tuning knowledge to accelerate convergence.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Data Repository: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stores tuning histories, workload info and meta-features</a:t>
            </a:r>
            <a:endParaRPr lang="en-US" dirty="0"/>
          </a:p>
          <a:p>
            <a:endParaRPr lang="en-US" dirty="0"/>
          </a:p>
          <a:p>
            <a:r>
              <a:rPr lang="en-US" dirty="0"/>
              <a:t>A typical tuning loop runs like this: </a:t>
            </a:r>
            <a:br>
              <a:rPr lang="en-US" dirty="0"/>
            </a:br>
            <a:r>
              <a:rPr lang="en-US" dirty="0"/>
              <a:t>1.) Job runs with a select configuration (could be warm-started)</a:t>
            </a:r>
          </a:p>
          <a:p>
            <a:r>
              <a:rPr lang="en-US" dirty="0"/>
              <a:t>2.) Execution results are recorded</a:t>
            </a:r>
          </a:p>
          <a:p>
            <a:r>
              <a:rPr lang="en-US" dirty="0"/>
              <a:t>3.) Surrogate model is updates</a:t>
            </a:r>
          </a:p>
          <a:p>
            <a:r>
              <a:rPr lang="en-US" dirty="0"/>
              <a:t>4.) New config is generated</a:t>
            </a:r>
          </a:p>
          <a:p>
            <a:r>
              <a:rPr lang="en-US" dirty="0"/>
              <a:t>5.) Repeat until a good config is found or the search budget is depleted.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830F5-43EF-4375-81B9-09D0581D251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50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Bayesian </a:t>
            </a:r>
            <a:r>
              <a:rPr lang="en-GB" dirty="0" err="1"/>
              <a:t>Optimization</a:t>
            </a:r>
            <a:r>
              <a:rPr lang="en-GB" dirty="0"/>
              <a:t> is a strategy for </a:t>
            </a:r>
            <a:r>
              <a:rPr lang="en-GB" dirty="0" err="1"/>
              <a:t>optimizing</a:t>
            </a:r>
            <a:r>
              <a:rPr lang="en-GB" dirty="0"/>
              <a:t> expensive, black-box functions — where: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You don’t know the function’s formula.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Evaluating it (e.g., running a Spark job) is slow and costly.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function may be non-linear, noisy, or high-dimensional.</a:t>
            </a:r>
          </a:p>
          <a:p>
            <a:endParaRPr lang="en-GB" dirty="0"/>
          </a:p>
          <a:p>
            <a:r>
              <a:rPr lang="en-GB" dirty="0"/>
              <a:t>Instead of brute-forcing or randomly testing configurations, </a:t>
            </a:r>
            <a:r>
              <a:rPr lang="en-GB" dirty="0" err="1"/>
              <a:t>BO</a:t>
            </a:r>
            <a:r>
              <a:rPr lang="en-GB" dirty="0"/>
              <a:t> builds a probabilistic model (called a surrogate) of the function based on past evaluations.</a:t>
            </a:r>
          </a:p>
          <a:p>
            <a:endParaRPr lang="en-GB" dirty="0"/>
          </a:p>
          <a:p>
            <a:r>
              <a:rPr lang="en-GB" dirty="0"/>
              <a:t>This surrogate estimates: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performance of new configurations (e.g., expected runtime/cost),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uncertainty about those estimates (how confident the model is).</a:t>
            </a:r>
          </a:p>
          <a:p>
            <a:endParaRPr lang="en-GB" dirty="0"/>
          </a:p>
          <a:p>
            <a:r>
              <a:rPr lang="en-GB" dirty="0"/>
              <a:t>Then, </a:t>
            </a:r>
            <a:r>
              <a:rPr lang="en-GB" dirty="0" err="1"/>
              <a:t>BO</a:t>
            </a:r>
            <a:r>
              <a:rPr lang="en-GB" dirty="0"/>
              <a:t> uses this information to smartly choose the next configuration to try, balancing:</a:t>
            </a:r>
          </a:p>
          <a:p>
            <a:r>
              <a:rPr lang="en-GB" dirty="0"/>
              <a:t>Exploration (trying uncertain regions),</a:t>
            </a:r>
          </a:p>
          <a:p>
            <a:r>
              <a:rPr lang="en-GB" dirty="0"/>
              <a:t>Exploitation (refining good regions).</a:t>
            </a:r>
          </a:p>
          <a:p>
            <a:endParaRPr lang="en-GB" dirty="0"/>
          </a:p>
          <a:p>
            <a:r>
              <a:rPr lang="en-GB" dirty="0"/>
              <a:t>A surrogate model is a cheap, statistical approximation of the black-box function you’re trying to </a:t>
            </a:r>
            <a:r>
              <a:rPr lang="en-GB" dirty="0" err="1"/>
              <a:t>optimize</a:t>
            </a:r>
            <a:r>
              <a:rPr lang="en-GB" dirty="0"/>
              <a:t>. In this case they use Gaussian Processes which provide smooth predictions and uncertainty quantification.</a:t>
            </a:r>
          </a:p>
          <a:p>
            <a:r>
              <a:rPr lang="en-GB" dirty="0"/>
              <a:t>Given a few observed points, the GP “fills in” the rest of the function landscape, with confidence intervals.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An acquisition function tells Bayesian </a:t>
            </a:r>
            <a:r>
              <a:rPr lang="en-GB" dirty="0" err="1"/>
              <a:t>Optimization</a:t>
            </a:r>
            <a:r>
              <a:rPr lang="en-GB" dirty="0"/>
              <a:t> where to sample next. It uses the surrogate model’s predictions and uncertainty to balance exploration and exploitation.</a:t>
            </a:r>
          </a:p>
          <a:p>
            <a:endParaRPr lang="en-GB" dirty="0"/>
          </a:p>
          <a:p>
            <a:r>
              <a:rPr lang="en-GB" dirty="0"/>
              <a:t>The EIC chooses promising and safe configurations that satisfy constraints.</a:t>
            </a:r>
          </a:p>
          <a:p>
            <a:br>
              <a:rPr lang="en-GB" dirty="0"/>
            </a:br>
            <a:r>
              <a:rPr lang="en-GB" dirty="0"/>
              <a:t>We also model workload dynamics (e.g., changing data size) using </a:t>
            </a:r>
            <a:r>
              <a:rPr lang="en-GB" b="1" dirty="0"/>
              <a:t>mixed kernels</a:t>
            </a:r>
            <a:r>
              <a:rPr lang="en-GB" dirty="0"/>
              <a:t> in the GP.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830F5-43EF-4375-81B9-09D0581D251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897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Full config space has over 160 Spark parameters which is way too large.</a:t>
            </a:r>
            <a:br>
              <a:rPr lang="en-GB" dirty="0"/>
            </a:br>
            <a:r>
              <a:rPr lang="en-GB" dirty="0"/>
              <a:t>We reduce the space using </a:t>
            </a:r>
            <a:r>
              <a:rPr lang="en-GB" b="0" dirty="0"/>
              <a:t>FANOVA</a:t>
            </a:r>
            <a:r>
              <a:rPr lang="en-GB" dirty="0"/>
              <a:t>, which quantifies parameter importance (including interactions between parameters).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In high-dimensional tuning (like Spark), many parameters have little or no effect.</a:t>
            </a:r>
          </a:p>
          <a:p>
            <a:r>
              <a:rPr lang="en-GB" dirty="0"/>
              <a:t>FANOVA helps identify the most influential ones, so you can focus the search on them.</a:t>
            </a:r>
          </a:p>
          <a:p>
            <a:pPr>
              <a:buNone/>
            </a:pPr>
            <a:r>
              <a:rPr lang="en-GB" dirty="0"/>
              <a:t>(analysis of variance)</a:t>
            </a:r>
          </a:p>
          <a:p>
            <a:pPr>
              <a:buNone/>
            </a:pPr>
            <a:br>
              <a:rPr lang="en-GB" dirty="0"/>
            </a:br>
            <a:r>
              <a:rPr lang="en-GB" dirty="0"/>
              <a:t>The framework </a:t>
            </a:r>
            <a:r>
              <a:rPr lang="en-GB" b="0" dirty="0"/>
              <a:t>adapts the sub-space size </a:t>
            </a:r>
            <a:r>
              <a:rPr lang="en-GB" dirty="0"/>
              <a:t>over time: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Enlarges when we’re making progress,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Shrinks when stuck.</a:t>
            </a:r>
            <a:br>
              <a:rPr lang="en-GB" dirty="0"/>
            </a:br>
            <a:r>
              <a:rPr lang="en-GB" dirty="0"/>
              <a:t>This improves efficiency without sacrificing result quality.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830F5-43EF-4375-81B9-09D0581D251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160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ADDEE-7549-F139-2CFA-7E2C0A3EB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1862F5-5E6B-0EC1-F813-2800E90C6D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45A5E6-7071-FE7B-C460-07BCD1F30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A safe config: </a:t>
            </a:r>
            <a:r>
              <a:rPr lang="en-US" altLang="en-US" dirty="0">
                <a:solidFill>
                  <a:srgbClr val="002060"/>
                </a:solidFill>
              </a:rPr>
              <a:t>is one that satisfies all constraints (timeout, high resource usage etc)</a:t>
            </a:r>
            <a:r>
              <a:rPr lang="en-US" altLang="en-US" b="1" dirty="0">
                <a:solidFill>
                  <a:srgbClr val="002060"/>
                </a:solidFill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endParaRPr lang="en-GB" dirty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rgbClr val="002060"/>
                </a:solidFill>
              </a:rPr>
              <a:t>Core Idea: </a:t>
            </a: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</a:rPr>
              <a:t>Only try configurations </a:t>
            </a:r>
            <a:r>
              <a:rPr lang="en-US" altLang="en-US" dirty="0">
                <a:solidFill>
                  <a:srgbClr val="FF0000"/>
                </a:solidFill>
              </a:rPr>
              <a:t>likely to be safe</a:t>
            </a: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2"/>
                </a:solidFill>
              </a:rPr>
              <a:t>Define </a:t>
            </a:r>
            <a:r>
              <a:rPr lang="en-US" altLang="en-US" dirty="0">
                <a:solidFill>
                  <a:srgbClr val="FF0000"/>
                </a:solidFill>
              </a:rPr>
              <a:t>a safe region </a:t>
            </a:r>
            <a:r>
              <a:rPr lang="en-US" altLang="en-US" dirty="0">
                <a:solidFill>
                  <a:schemeClr val="tx2"/>
                </a:solidFill>
              </a:rPr>
              <a:t>in the config 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Selection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Within the safe region, pick the config that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maximizes EIC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(Expected Improvement × Constraint Satisfaction)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48FB-02E5-6E16-4F8B-0B82E9F310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830F5-43EF-4375-81B9-09D0581D251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254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BO is smart with few samples, but when the number of parameters is large, it needs </a:t>
            </a:r>
            <a:r>
              <a:rPr lang="en-GB" b="1" dirty="0"/>
              <a:t>many more</a:t>
            </a:r>
            <a:r>
              <a:rPr lang="en-GB" dirty="0"/>
              <a:t> to stay effective, losing its efficiency advantage.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AGD makes the search faster and more focused</a:t>
            </a:r>
            <a:r>
              <a:rPr lang="en-GB" dirty="0"/>
              <a:t> by guiding tuning toward better configurations using gradient-like steps, especially useful when BO alone is slow in high dimensions.</a:t>
            </a:r>
            <a:endParaRPr kumimoji="0" lang="en-GB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GB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AGD speedup originates from:</a:t>
            </a:r>
          </a:p>
          <a:p>
            <a:r>
              <a:rPr lang="en-GB" dirty="0"/>
              <a:t>BO needs to optimize an </a:t>
            </a:r>
            <a:r>
              <a:rPr lang="en-GB" b="1" dirty="0"/>
              <a:t>acquisition function</a:t>
            </a:r>
            <a:r>
              <a:rPr lang="en-GB" dirty="0"/>
              <a:t> over the whole parameter space (costly in high dimensions).</a:t>
            </a:r>
          </a:p>
          <a:p>
            <a:r>
              <a:rPr lang="en-GB" dirty="0"/>
              <a:t>AGD can update configs directly using </a:t>
            </a:r>
            <a:r>
              <a:rPr lang="en-GB" b="1" dirty="0"/>
              <a:t>approximate gradients</a:t>
            </a:r>
            <a:r>
              <a:rPr lang="en-GB" dirty="0"/>
              <a:t>, skipping expensive searches.</a:t>
            </a:r>
            <a:br>
              <a:rPr kumimoji="0" lang="en-GB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B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chemeClr val="tx2"/>
                </a:solidFill>
              </a:rPr>
              <a:t>By alternating between AGD and BO the system balances exploration vs exploitation with a convergence guarantee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 Details:</a:t>
            </a:r>
            <a:b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f(x) = T(x) ^ b * R(x) * 1-b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resource function is differentiable, so we use partial gradients.</a:t>
            </a:r>
            <a:b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runtime, we use finite differences estimated from the surrogate.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830F5-43EF-4375-81B9-09D0581D251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2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We often tune similar jobs again and again. So why start from scratch?</a:t>
            </a:r>
          </a:p>
          <a:p>
            <a:pPr>
              <a:buNone/>
            </a:pPr>
            <a:br>
              <a:rPr lang="en-GB" dirty="0"/>
            </a:br>
            <a:r>
              <a:rPr lang="en-GB" dirty="0"/>
              <a:t>We can extract </a:t>
            </a:r>
            <a:r>
              <a:rPr lang="en-GB" b="1" dirty="0"/>
              <a:t>meta-features</a:t>
            </a:r>
            <a:r>
              <a:rPr lang="en-GB" dirty="0"/>
              <a:t> from Spark logs, job size, CPU use, read/write intensity, etc. (75 features)</a:t>
            </a:r>
            <a:br>
              <a:rPr lang="en-GB" dirty="0"/>
            </a:br>
            <a:r>
              <a:rPr lang="en-GB" dirty="0"/>
              <a:t>Then train a regression model to measure </a:t>
            </a:r>
            <a:r>
              <a:rPr lang="en-GB" b="1" dirty="0"/>
              <a:t>task similarity</a:t>
            </a:r>
            <a:r>
              <a:rPr lang="en-GB" dirty="0"/>
              <a:t>. (Each task is defined by the 75 features)</a:t>
            </a:r>
            <a:br>
              <a:rPr lang="en-GB" dirty="0"/>
            </a:br>
            <a:r>
              <a:rPr lang="en-GB" dirty="0"/>
              <a:t>This allows: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Warm-starting</a:t>
            </a:r>
            <a:r>
              <a:rPr lang="en-GB" dirty="0"/>
              <a:t> new tasks with top configs from similar past jobs.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Building </a:t>
            </a:r>
            <a:r>
              <a:rPr lang="en-GB" b="1" dirty="0"/>
              <a:t>meta-surrogate ensembles</a:t>
            </a:r>
            <a:r>
              <a:rPr lang="en-GB" dirty="0"/>
              <a:t> to improve early predictions and convergence.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830F5-43EF-4375-81B9-09D0581D251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4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8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4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4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8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7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3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9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7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6/5/2025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8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2" r:id="rId6"/>
    <p:sldLayoutId id="2147483778" r:id="rId7"/>
    <p:sldLayoutId id="2147483779" r:id="rId8"/>
    <p:sldLayoutId id="2147483780" r:id="rId9"/>
    <p:sldLayoutId id="2147483781" r:id="rId10"/>
    <p:sldLayoutId id="21474837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240A3C-1B23-899D-49B4-250F9E3BA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430" y="804824"/>
            <a:ext cx="6278682" cy="1933901"/>
          </a:xfrm>
        </p:spPr>
        <p:txBody>
          <a:bodyPr>
            <a:normAutofit fontScale="90000"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Towards General and Efficient Online Tuning for Spark – </a:t>
            </a:r>
            <a:r>
              <a:rPr lang="en-US" sz="4200" dirty="0">
                <a:solidFill>
                  <a:srgbClr val="FF0000">
                    <a:alpha val="80000"/>
                  </a:srgbClr>
                </a:solidFill>
              </a:rPr>
              <a:t>Paper Presentation</a:t>
            </a:r>
            <a:endParaRPr lang="en-GB" sz="4200" dirty="0">
              <a:solidFill>
                <a:srgbClr val="FF0000">
                  <a:alpha val="80000"/>
                </a:srgb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86EE7E-903B-F4DD-6873-203085A974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64" r="8264"/>
          <a:stretch>
            <a:fillRect/>
          </a:stretch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1083D06-7B91-025D-CB0E-1629885E8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106" y="2946700"/>
            <a:ext cx="3573090" cy="54082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Authors: Yang Li et al.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014B6C-707C-D5A9-EB99-4C6570EDD0A2}"/>
              </a:ext>
            </a:extLst>
          </p:cNvPr>
          <p:cNvSpPr txBox="1">
            <a:spLocks/>
          </p:cNvSpPr>
          <p:nvPr/>
        </p:nvSpPr>
        <p:spPr>
          <a:xfrm>
            <a:off x="544483" y="5741969"/>
            <a:ext cx="3573090" cy="54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Stratos Kakalis</a:t>
            </a:r>
          </a:p>
        </p:txBody>
      </p:sp>
    </p:spTree>
    <p:extLst>
      <p:ext uri="{BB962C8B-B14F-4D97-AF65-F5344CB8AC3E}">
        <p14:creationId xmlns:p14="http://schemas.microsoft.com/office/powerpoint/2010/main" val="84216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3BB1D7-41FC-DC3B-6C24-97E6163C9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2979EF4-2F3B-6132-01C1-44DC57D23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6B54DB-EDED-9DE6-2527-A0377236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40092819-8E6E-A2FA-E2CD-123374F4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405CD-EA28-48B2-D41B-AE2E302CF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49CE86-7435-E804-C4C1-9AFFBBBF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88EF01E-06CD-2A55-1790-01010848E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7711D8-90B0-6B17-19F2-B6BCD88D5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6E1529-71B3-C114-F46F-2C16B9853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2FC8DE-CEDB-89FC-8DC1-25E23BFB4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DEE2C9-5A3E-ECB0-DBA9-DE6A2DEED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E38123-7F4E-ADF3-7C61-085C9CCBE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0E5424-19A9-52D2-732C-A4FFE1E4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B81323E-BEFB-A42A-F4AF-D970A617A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4F47BAA-F79E-AB6A-9B35-B46A18B16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360667-2793-07E9-18A1-1848DCE54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0AD6C27-EABF-0EAC-8421-F6F9A3194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DA06DB3-AA15-605F-C55A-59C312D2D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0D9BC69-FB73-44A4-3820-3EF103267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49CDA37-74F3-ABAA-42A9-B09CB86B9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B183472-D443-B6C2-7C2D-A9B44A06C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5B1CA1C-88FC-ACDD-158E-D16ACCA64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623A4F-E90C-7482-580E-89F6D2C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2791EC5-D92A-4A94-9967-CFD691844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8055EE4-3DBE-61D5-C1D3-48E0CCB6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8D7CC36-105F-46EF-FE8D-2BB7053F6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2B10AE8-8565-2FDC-2D9D-B98CA2285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F24A2DC-5843-53CC-2A4C-96B60AD83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863ADDF-BA29-FE00-5875-D296EAEA3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C32C96-1C72-CCF2-C00A-6D13D7B93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626E08E-AAE1-D1A0-F771-9132BD5FF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65243A-E1A4-67F5-79E0-ABE9AA93C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565529-E3FB-B08F-7648-3386A5BC7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0322DD0-D7FA-5F2C-E73B-9481E98D5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E6CCB2-66D5-2076-D317-A87F2C07E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157" y="573559"/>
            <a:ext cx="10299457" cy="705090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Key </a:t>
            </a:r>
            <a:r>
              <a:rPr lang="en-US" sz="4200">
                <a:solidFill>
                  <a:schemeClr val="tx2">
                    <a:alpha val="80000"/>
                  </a:schemeClr>
                </a:solidFill>
              </a:rPr>
              <a:t>Innovation #4: </a:t>
            </a:r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Meta-Learning</a:t>
            </a:r>
            <a:endParaRPr lang="en-GB" sz="4200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0FF647-192A-14A8-9DAC-0C7540726D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99438" y="1615312"/>
            <a:ext cx="954581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2"/>
                </a:solidFill>
              </a:rPr>
              <a:t>The </a:t>
            </a:r>
            <a:r>
              <a:rPr lang="en-US" altLang="en-US" b="1" dirty="0">
                <a:solidFill>
                  <a:schemeClr val="tx2"/>
                </a:solidFill>
              </a:rPr>
              <a:t>Meta-Knowledge Learner</a:t>
            </a:r>
            <a:r>
              <a:rPr lang="en-US" altLang="en-US" dirty="0">
                <a:solidFill>
                  <a:schemeClr val="tx2"/>
                </a:solidFill>
              </a:rPr>
              <a:t>: 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2"/>
                </a:solidFill>
              </a:rPr>
              <a:t>▸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Extracts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meta-features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from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Spark logs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 (job size, CPU use…)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2"/>
                </a:solidFill>
              </a:rPr>
              <a:t>▸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Trains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regression model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to measure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task similarity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in order to: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Warm-start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new tasks with good initial configs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Improve surrogate modeling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using ensemble of past models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2F923-66FF-7C15-A3CC-4FF56ED011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64" r="31351"/>
          <a:stretch/>
        </p:blipFill>
        <p:spPr>
          <a:xfrm rot="16200000">
            <a:off x="10119095" y="-508939"/>
            <a:ext cx="1557756" cy="2575630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pic>
        <p:nvPicPr>
          <p:cNvPr id="3074" name="Picture 2" descr="Task - Free education icons">
            <a:extLst>
              <a:ext uri="{FF2B5EF4-FFF2-40B4-BE49-F238E27FC236}">
                <a16:creationId xmlns:a16="http://schemas.microsoft.com/office/drawing/2014/main" id="{94C16A98-3D5E-367F-69F5-D0B7B8ED0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910" y="4070097"/>
            <a:ext cx="2173209" cy="217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imilarity - Free shapes and symbols icons">
            <a:extLst>
              <a:ext uri="{FF2B5EF4-FFF2-40B4-BE49-F238E27FC236}">
                <a16:creationId xmlns:a16="http://schemas.microsoft.com/office/drawing/2014/main" id="{D03AF217-8702-1032-8D45-E9FB68526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710" y="4654693"/>
            <a:ext cx="973320" cy="97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ask - Free education icons">
            <a:extLst>
              <a:ext uri="{FF2B5EF4-FFF2-40B4-BE49-F238E27FC236}">
                <a16:creationId xmlns:a16="http://schemas.microsoft.com/office/drawing/2014/main" id="{1F137EAD-897D-C541-2C6F-79C46A301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230" y="4124455"/>
            <a:ext cx="2173209" cy="217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 Is a Regression Model? | IMSL by Perforce">
            <a:extLst>
              <a:ext uri="{FF2B5EF4-FFF2-40B4-BE49-F238E27FC236}">
                <a16:creationId xmlns:a16="http://schemas.microsoft.com/office/drawing/2014/main" id="{F2D4B52E-8111-A47B-4285-8FA3F1078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44" y="3670206"/>
            <a:ext cx="4678393" cy="311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75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1697E4-7AB1-8AE4-2B37-F99005D9D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C0B6196-B2C9-4FE6-C3CF-21EE46DB1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A0CBBB-C810-4672-0572-B7405768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B40DF0D0-D116-F561-7F24-B24F04AF8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4590880-B6E7-162A-8F0D-1656AAA55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DD0164-691A-D288-F306-5415F46D5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81D1F0E-D7F9-7D20-E325-69E1F4425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5A0AEF3-9AF6-8BA9-5983-2E2516306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0F6EC37-1DAE-02D8-873C-1BFFBB62B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9B3BFAF-A7FC-3EDB-DEC3-D76EF2303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A7AAC9D-E01E-8D38-257F-BC590238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5C19689-CE5A-10F6-7951-46FBBCC6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9ECB58-5DC4-8DA9-B2B9-FB98CFA96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31C948F-39FC-E75A-076E-3DF48FD4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641976B-E80E-8926-7458-DC3F1AD12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27786F-14A6-0204-6DDC-B462AF5D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BA1922E-7218-E19F-CCEC-C872B42F6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AD4F4C9-B104-FA8A-D9E1-FE18E0C11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93B7B5-6143-18BA-A987-46E8F4C2D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A0D58AA-B06E-EB47-3A92-9189DD4CC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CB9D56B-AF50-6AE5-168D-FF1D94986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E2D43C-AD89-6903-4713-B771B9E4F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F167EFE-B359-A738-0CFF-171B855D8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1389AA9-6A0E-81A0-8684-00A5B26ED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05C1884-C811-4340-7026-840F6BD28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9A68D38-97D3-4932-2B7D-53039E38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FADE42-94CF-2149-3C4E-498068103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F53D5A4-289C-CE1C-CBC4-D4C8A3043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4DD61EC-CF9C-16F3-6FE1-CDAA3FEC1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9C7D9DE-2B12-8B11-20B7-19A6CEFD6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094A8AC-5C4B-922E-6B8A-CCFBC6715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9A891DE-1D46-A310-E4C7-000FA6155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D68D90F-FF3D-CE2F-939C-5F790EFDD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C51F06-B8D8-29B5-371B-49E476E4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9D90FF-96DC-C731-0C09-BE5FF1113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157" y="573559"/>
            <a:ext cx="10299457" cy="705090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Implementation &amp; Deployment</a:t>
            </a:r>
            <a:endParaRPr lang="en-GB" sz="4200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5E47D4-40C0-415F-200D-DBF1DE3AEB9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7518" y="2534974"/>
            <a:ext cx="55697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OnlineTune 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Implemented as a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cloud service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Tencent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Tuning periodic jobs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hourly/daily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No extra job runs required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true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online tuning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Web interface for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DFC6F-A221-6DB9-29BA-D7812B2F0B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64" r="31351"/>
          <a:stretch/>
        </p:blipFill>
        <p:spPr>
          <a:xfrm rot="16200000">
            <a:off x="10119095" y="-508939"/>
            <a:ext cx="1557756" cy="2575630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BCE70-26B1-B8E2-06DB-EF365F0E7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236" y="1635675"/>
            <a:ext cx="6688887" cy="44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1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9DF3CD-4E0B-CBC4-1484-71BEBF975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50568C5-1684-FC42-5A30-757648C86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97AFE66-7C23-E6BB-6792-36E4D8622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F262FD11-5E81-8F81-5058-76B80DC2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A25B2C-ACF9-38DD-0698-591A7ADE9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324411-0DF1-73FE-93B8-EE96D72ED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CF97A6-8978-48FC-6F98-8E424B0E4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51DB96C-D06B-52E4-D3B9-7B1E200F1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E887110-2BDA-55DE-398A-2F4265DDB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6C08541-46DE-3802-324B-CC8B66BAC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55D370-730A-852B-FF37-381DA67F9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EB00DFD-E92B-A4CE-57AB-005E5DBE0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458E73-D240-C823-5606-44448C6FB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01E986-8110-F1A9-E2D9-201D2CA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5858BD2-1900-C8A0-B84D-C3C4A3816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E2AB2BF-A4E4-4E6F-0D2A-09D5D6868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3BB2879-BE3B-7FD3-A1A0-77CB2F2B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470845-4BFD-183E-0722-4DF0E4112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F293D66-F6C1-9615-2DB4-0325F8BC2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6DAFA1-1AF0-1E9E-D680-99CB57996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7F3FF93-B6F0-FC3B-DF64-C4A5136D1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E740BCE-6B5C-9258-DBEB-0988367C1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25FA735-54AF-416A-5F3E-C6A872AE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0787CA9-0F83-B5FD-1295-87256575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1359A4-D64A-5F98-A11D-7D1829E30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661998F-6FF4-3392-C784-C10D6C5C8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E5D2A1-0335-979D-DC72-96093B25F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B83688F-B37D-9C94-2D37-566EFB44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9FE673C-4656-ECC5-1A30-E0BA4F637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7932C6B-7117-C367-E153-CED9D90B4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8F61EC-0DE0-3C17-9445-2C57CEE05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87741E8-82CB-213A-68A2-89BAC5BB8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FD1099-4B16-14D7-CECD-47A22CCF1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B1C8F6D-BBC0-7B88-AA70-EB31E1F7E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359AB9-B814-F0B4-A348-748FF6FD1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157" y="573559"/>
            <a:ext cx="10299457" cy="705090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Results and Insights</a:t>
            </a:r>
            <a:endParaRPr lang="en-GB" sz="4200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6EE3FC-966C-36EF-2E9C-0E6D0A2DA0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981726" y="1932244"/>
            <a:ext cx="614119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2"/>
                </a:solidFill>
              </a:rPr>
              <a:t>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25k in-production Spark jobs executed: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2"/>
                </a:solidFill>
              </a:rPr>
              <a:t>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Avg. savings: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Memory: 57%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CPU: 35%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Runtime: 11%</a:t>
            </a:r>
            <a:endParaRPr lang="en-US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11A7BE-E1B1-BC7D-AE03-8D3879C2A5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64" r="31351"/>
          <a:stretch/>
        </p:blipFill>
        <p:spPr>
          <a:xfrm rot="16200000">
            <a:off x="10119095" y="-508939"/>
            <a:ext cx="1557756" cy="2575630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5CE014-A217-EA19-83D9-3A00A41DD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9" y="4072044"/>
            <a:ext cx="12081473" cy="272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66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E0DB01-D44E-F616-01CF-4F8404768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BD0D8D7-2879-B794-5663-CCD2292ED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381D4A5-AEBD-386F-8463-4D70696FA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4DFE66D7-D3BF-B4B2-3077-F0066D14E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17D293-5A01-9B69-F5EA-3BBF5DC87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F6387C5-2813-F9DC-04BE-8C7DF0E08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3B608D-B334-5F83-0A8C-E581E4BAF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6A0D2AF-FC66-3428-4F20-4D9997315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B4606A-D162-A5D2-8A64-A20A3974A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7F512D-4AB1-5097-C233-DD24659F2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3AA1EC-F34C-5C5C-B22C-2395A1E7A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142F057-85D5-86D0-D3C4-07A5EAD42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7F03E36-0015-4686-D955-84353361B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06A713A-C131-52B7-8B69-8F2F6D22E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2586EE-714F-B2AB-9EB3-C5145C6A1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8A6525-B810-688E-68BB-37143EA62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AE2DDF0-E2EF-0B5F-9708-D82CCEAA3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FB99A1A-4691-7F61-E904-0286B06C0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911589B-DF6C-8C49-EC21-634DF214D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4BE4FEF-35F2-27FD-265D-5A62EE698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EFF8994-D101-C8EF-ED06-6B667D295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83C49D2-AC9D-C778-16FC-20013112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25E696A-B0B0-3B64-6686-35C407556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BCC552A-6477-48C5-AE3E-3768ED7D7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9BE4BAB-BF8A-DC6D-23F4-E3F79A854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C31ACCD-1540-58C8-F82A-1CD13C9FA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F2120A3-2EB7-A90E-FEA2-17208B94F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1A8ABD-6785-D09A-6F5B-F9F292093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E2D0822-CDFF-8844-336E-7D6621FDE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6EF75D3-9EC5-C627-059C-E9D20C65C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7767D5-1F0B-361E-7A88-102193F0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42224AB-D7DF-E261-D60B-540E93335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EC3107-3158-25C5-E730-EB7E5AC97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4035F96-0243-7608-BA34-240E5685C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4EAEC7-8937-7C59-8B7B-674C2AF62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157" y="573559"/>
            <a:ext cx="10299457" cy="705090"/>
          </a:xfrm>
        </p:spPr>
        <p:txBody>
          <a:bodyPr>
            <a:normAutofit/>
          </a:bodyPr>
          <a:lstStyle/>
          <a:p>
            <a:pPr algn="l"/>
            <a:r>
              <a:rPr lang="en-US" altLang="en-US" sz="4400" dirty="0">
                <a:solidFill>
                  <a:schemeClr val="tx2"/>
                </a:solidFill>
              </a:rPr>
              <a:t>Tuning Overhead</a:t>
            </a:r>
            <a:endParaRPr lang="en-GB" sz="42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6BD5D-754D-C92A-90DE-9C919F42B9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64" r="31351"/>
          <a:stretch/>
        </p:blipFill>
        <p:spPr>
          <a:xfrm rot="16200000">
            <a:off x="10119095" y="-508939"/>
            <a:ext cx="1557756" cy="2575630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86348-1C8C-F48B-5BC4-A84CA662F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68" y="2237820"/>
            <a:ext cx="10981976" cy="2103298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1E119387-5B31-C75B-86E4-4A4418F8A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654" y="4610189"/>
            <a:ext cx="664934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2"/>
                </a:solidFill>
              </a:rPr>
              <a:t>▸Tuning lasts </a:t>
            </a:r>
            <a:r>
              <a:rPr lang="en-US" altLang="en-US" dirty="0">
                <a:solidFill>
                  <a:srgbClr val="FF0000"/>
                </a:solidFill>
              </a:rPr>
              <a:t>20 iterations 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2"/>
                </a:solidFill>
              </a:rPr>
              <a:t>▸ </a:t>
            </a:r>
            <a:r>
              <a:rPr lang="en-US" altLang="en-US" dirty="0">
                <a:solidFill>
                  <a:srgbClr val="FF0000"/>
                </a:solidFill>
              </a:rPr>
              <a:t>Only 4 extra executions </a:t>
            </a:r>
            <a:r>
              <a:rPr lang="en-US" altLang="en-US" dirty="0">
                <a:solidFill>
                  <a:schemeClr val="tx2"/>
                </a:solidFill>
              </a:rPr>
              <a:t>are needed to make up for the tuning overhead.</a:t>
            </a:r>
            <a:endParaRPr lang="en-US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EE98D-1C23-5C81-1EC9-7B260A818B07}"/>
              </a:ext>
            </a:extLst>
          </p:cNvPr>
          <p:cNvSpPr txBox="1"/>
          <p:nvPr/>
        </p:nvSpPr>
        <p:spPr>
          <a:xfrm>
            <a:off x="759843" y="1812203"/>
            <a:ext cx="81007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2"/>
                </a:solidFill>
              </a:rPr>
              <a:t>▸For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25k in-production Spark jobs:</a:t>
            </a:r>
          </a:p>
        </p:txBody>
      </p:sp>
    </p:spTree>
    <p:extLst>
      <p:ext uri="{BB962C8B-B14F-4D97-AF65-F5344CB8AC3E}">
        <p14:creationId xmlns:p14="http://schemas.microsoft.com/office/powerpoint/2010/main" val="420392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9FEAD7-275B-32C4-F0C8-22A842CB2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8375B56D-D464-C340-F6C5-7ABEEFBD7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DB1306-E2E5-439C-88C8-FEFB9935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01B289E3-82C4-9ACE-096E-370467D4E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980B021-5D6A-B7F0-5737-276216420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792765E-DD49-1260-8FD6-1FF7110F1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94E002D-F1DB-7576-ACBE-29469DFB7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EA8650-F3A9-6809-C1A6-1683A79D6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38C64E-47AA-05BE-03C9-FA02FFB8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FDD26B3-48C8-3AC8-9394-2E5BF910E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4DC8FD-CFF6-31B3-3A88-80F49F233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C54E1C-E2AC-C3F5-0FBD-2194E5731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C4F73BE-AD8D-04A0-4BB6-E77A08A17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080318C-F2C4-B9D4-09BA-57369191D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C47D29-DF0A-D07C-0E7F-D2DCF4B7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8BD0CD5-FD63-3999-12E3-5EC5AF45E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820E218-9278-3CCA-0C82-F94C7CAF7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6730F0-000A-8227-03CB-CA41544F8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65B2BF4-563B-C8B1-5D15-DE13BD9C1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478CDAB-0A04-FD15-ECFF-6E7707BAE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B079EEA-C721-5998-F7ED-98C2044FF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3FB93BB-C21F-5673-2BE3-C19612468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8F95D8-4934-2443-1DC6-220590A8D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9D6E63A-28BD-7587-8C10-E7E064760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DF0E849-EA82-43BC-FA2B-5469AFB5A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575FE21-41D2-8327-E634-920C51629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2C71560-04DD-C91E-A2F4-CDD1916E1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6824E6D-CBB1-9D40-6785-3DB67BFA7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450611F-B427-28A3-AA7C-168FE698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66855D5-6D50-B629-FC83-8A5B091FB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04AC752-54C0-D35D-BAE5-B744A25F4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F0A340C-588C-1376-2AD2-40313FF8F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0B13297-5648-9B82-65E7-2A376992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CDF3B3F-EACE-24CA-C723-79A04DAFF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159ECA-6DE7-BE24-2095-D218FF802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157" y="573559"/>
            <a:ext cx="10299457" cy="705090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Conclusion</a:t>
            </a:r>
            <a:endParaRPr lang="en-GB" sz="4200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D957F2-540E-2E24-0B2A-95AE1D5157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8927" y="2139437"/>
            <a:ext cx="1097858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2"/>
                </a:solidFill>
              </a:rPr>
              <a:t>▸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OnlineTune is the first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general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&amp;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efficient online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tuning framework for Spark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2"/>
                </a:solidFill>
              </a:rPr>
              <a:t>▸It 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olves challenges of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functionality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overhead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and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efficiency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2"/>
                </a:solidFill>
              </a:rPr>
              <a:t>▸</a:t>
            </a:r>
            <a:r>
              <a:rPr lang="en-US" altLang="en-US" dirty="0">
                <a:solidFill>
                  <a:srgbClr val="FF0000"/>
                </a:solidFill>
              </a:rPr>
              <a:t>Thorough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evaluation</a:t>
            </a:r>
            <a:r>
              <a:rPr lang="en-US" altLang="en-US" dirty="0">
                <a:solidFill>
                  <a:schemeClr val="tx2"/>
                </a:solidFill>
              </a:rPr>
              <a:t> and </a:t>
            </a:r>
            <a:r>
              <a:rPr lang="en-US" altLang="en-US" dirty="0">
                <a:solidFill>
                  <a:srgbClr val="FF0000"/>
                </a:solidFill>
              </a:rPr>
              <a:t>benchmarks</a:t>
            </a:r>
            <a:r>
              <a:rPr lang="en-US" altLang="en-US" dirty="0">
                <a:solidFill>
                  <a:schemeClr val="tx2"/>
                </a:solidFill>
              </a:rPr>
              <a:t> prove it’s the </a:t>
            </a:r>
            <a:r>
              <a:rPr lang="en-US" altLang="en-US" dirty="0" err="1">
                <a:solidFill>
                  <a:srgbClr val="FF0000"/>
                </a:solidFill>
              </a:rPr>
              <a:t>SoTA</a:t>
            </a:r>
            <a:r>
              <a:rPr lang="en-US" altLang="en-US" dirty="0">
                <a:solidFill>
                  <a:schemeClr val="tx2"/>
                </a:solidFill>
              </a:rPr>
              <a:t> for Spark tuning.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>
              <a:solidFill>
                <a:schemeClr val="tx2"/>
              </a:solidFill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2"/>
                </a:solidFill>
              </a:rPr>
              <a:t>▸</a:t>
            </a:r>
            <a:r>
              <a:rPr lang="en-US" altLang="en-US" dirty="0">
                <a:solidFill>
                  <a:srgbClr val="FF0000"/>
                </a:solidFill>
              </a:rPr>
              <a:t>Future work </a:t>
            </a:r>
            <a:r>
              <a:rPr lang="en-US" altLang="en-US" dirty="0">
                <a:solidFill>
                  <a:schemeClr val="tx2"/>
                </a:solidFill>
              </a:rPr>
              <a:t>will focus on extending this framework to </a:t>
            </a:r>
            <a:r>
              <a:rPr lang="en-US" altLang="en-US" dirty="0">
                <a:solidFill>
                  <a:srgbClr val="FF0000"/>
                </a:solidFill>
              </a:rPr>
              <a:t>support more data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FF0000"/>
                </a:solidFill>
              </a:rPr>
              <a:t>analytics systems. </a:t>
            </a:r>
            <a:r>
              <a:rPr lang="en-US" altLang="en-US" dirty="0">
                <a:solidFill>
                  <a:schemeClr val="tx2"/>
                </a:solidFill>
              </a:rPr>
              <a:t>(Spark, Hive, Databricks etc…)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2931A-3A24-C013-ADEF-4D61440A55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64" r="31351"/>
          <a:stretch/>
        </p:blipFill>
        <p:spPr>
          <a:xfrm rot="16200000">
            <a:off x="10119095" y="-508939"/>
            <a:ext cx="1557756" cy="2575630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305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3EFAAE-7C24-9E61-C53B-625EE9691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9E052F7-D900-2943-1C56-4B74568C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256E633-224D-2285-1BC7-6151736AF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1845AA62-9E81-4567-4D81-B05669B9D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132F61-B542-559B-CE57-6163DDC2A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6306D21-91E7-0BCD-FC17-6555B3E7C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8F4D03B-4368-4AA9-6304-13C3A6BF0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E20C7D6-8F53-49B2-57A5-CEC5F2805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7F2FFF0-4B83-5D44-4A85-3729B2B24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3E4533-AA10-6B6E-23B7-EC482559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A2DF04-4DDC-D220-4BEF-E016F644A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5DBB9C-FD94-BAA9-9579-A4E2A4806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F72936A-2E5E-158F-FB6D-15A30264E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A7E609-C26E-F3E2-6811-C042A1C1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B13C7E-C929-F929-D6BA-068F2F579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E25BC11-E819-7794-CB43-CADA6D18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F509FA5-F197-E928-22AC-A697E792D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09E81B-82D6-53BA-66A6-CAA6CB52C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F1F66BE-3083-0D60-A720-C3F7B060C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3E8EE43-C757-FCF4-2843-E4450325B9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A2DCD85-2FA5-55AF-B20C-84F9AF26C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236002D-6F45-D674-8716-6FDF09EE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3F24BD-DE6B-7D77-ACD2-DB09D4987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C721756-7E47-C75C-5E9D-F8B60350F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24A9010-E253-8E99-46C6-1B8616C6D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227B9F1-8662-539D-DA50-067609E7B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C2DBFDC-8444-5373-FD61-482C02DEB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7A8207-7D11-45CD-C176-4175AFF9D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F41A776-577C-3C29-EB12-B18B2C74A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0C1A8CB-7924-FA15-28E0-446E3F208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12CB090-AC4A-7A95-EDB3-B90F90EA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99136B-46D8-5D4F-25A1-EA0E882EF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1990AE-A57D-7C36-B100-3EDE0621E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CD0D7B3-3F58-0B8B-5FCB-1C6714A8C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8BB5EE9-E793-FBDB-1847-F4CD511BBF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64" r="8264"/>
          <a:stretch>
            <a:fillRect/>
          </a:stretch>
        </p:blipFill>
        <p:spPr>
          <a:xfrm rot="10800000">
            <a:off x="-6215" y="-4619"/>
            <a:ext cx="3870379" cy="4332234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2EFCED-FCD2-E102-5ED0-709F7E9BE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7704" y="836572"/>
            <a:ext cx="7182904" cy="70509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Q/A</a:t>
            </a:r>
            <a:endParaRPr lang="en-GB" sz="4400" dirty="0">
              <a:solidFill>
                <a:srgbClr val="00206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5F1CE9-1495-7BA5-1F0E-AEB46002F304}"/>
              </a:ext>
            </a:extLst>
          </p:cNvPr>
          <p:cNvSpPr txBox="1">
            <a:spLocks/>
          </p:cNvSpPr>
          <p:nvPr/>
        </p:nvSpPr>
        <p:spPr>
          <a:xfrm>
            <a:off x="3136851" y="3060910"/>
            <a:ext cx="6110796" cy="90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02060"/>
                </a:solidFill>
              </a:rPr>
              <a:t>Thank you for your time!</a:t>
            </a:r>
            <a:endParaRPr lang="en-GB" sz="3600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5576D-4C7F-9172-AC0C-DCBC70B016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64" r="8264"/>
          <a:stretch>
            <a:fillRect/>
          </a:stretch>
        </p:blipFill>
        <p:spPr>
          <a:xfrm>
            <a:off x="8209688" y="2400475"/>
            <a:ext cx="3982312" cy="4457524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6868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0A246D-1399-CFC2-3059-B60BC8DA6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E2CFD62-541A-F9A6-B62C-D2E5BBCAC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B6E72A0-9562-9C3B-C6E0-AF70B6F29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8451D5C9-56F9-D720-F291-5A0CD5195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5D78BC-6019-C67E-A95B-E34EADF38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C2243CB-CF45-13E8-7E11-2562883C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6853058-ABBE-5222-040A-BBC392815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F834C1-0569-3527-DE80-C61FBC860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4011E8-4AE8-11BB-5DE1-B50AEC6C9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3B0D9F0-39B1-A458-71B3-61E14D388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1D0EEB2-F5A1-6D91-44EF-672052473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11E4D38-A218-7789-8515-97E773861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76BEA6-41B1-AD3B-BD16-88E39DBE2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C93494D-27EC-F25D-D53B-2C0B820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41A2EAB-3DA9-F528-15BA-38597D524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6E8F722-622B-988A-57B2-43FA26CAC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61A3B3D-6B67-9315-4C08-EC5FFC681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839CD6-5494-FEA3-3DC6-2B18F2FDC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87B398-32D1-B5AE-8907-024A2160B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53B3313-5D74-21D1-03D6-D780C3A14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5F78979-0575-D9C8-C58B-ADE43B8D9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B7277FB-9CE7-9A39-00CE-6269E37D8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DEA10D3-EFCB-C188-BF4C-C2BC5021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3F729C4-E00A-1C96-65C6-3F2FDF488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502B8FA-CA2C-19BF-5152-663396247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BFD3714-0130-50E0-2E39-E1A0E2A25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43761F-F72E-60C3-1C4F-23FFC4099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5D358A2-4D90-FB9B-26E1-13637D55D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E6DA4D1-82E3-CED2-5292-B20819A6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2813066-CBC6-BD8D-777D-38D5C5AF5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B261F00-9376-1AC3-201C-B1EBDD37C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BFFE214-E5A5-461F-A476-1A646C9D5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7F18EF7-4C02-DC63-9B15-0F0BD4F80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1148E1-CF81-B761-2789-121374889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AD5932-391D-1369-E5A5-ACDD0A7FE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157" y="573559"/>
            <a:ext cx="6414325" cy="705090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Problem &amp; Motivation</a:t>
            </a:r>
            <a:endParaRPr lang="en-GB" sz="4200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B5ED4E9-09A0-7AA8-5784-4119A6D218C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0855" y="1892580"/>
            <a:ext cx="912487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▸Spark is a popular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distributed </a:t>
            </a:r>
            <a:r>
              <a:rPr lang="en-US" altLang="en-US" sz="2800" dirty="0">
                <a:solidFill>
                  <a:schemeClr val="accent1">
                    <a:lumMod val="75000"/>
                  </a:schemeClr>
                </a:solidFill>
              </a:rPr>
              <a:t>computing framework</a:t>
            </a:r>
            <a:r>
              <a:rPr lang="en-US" altLang="en-US" sz="2800" dirty="0">
                <a:solidFill>
                  <a:schemeClr val="tx2"/>
                </a:solidFill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▸Spark’s </a:t>
            </a:r>
            <a:r>
              <a:rPr lang="en-US" altLang="en-US" sz="2800" dirty="0">
                <a:solidFill>
                  <a:schemeClr val="tx2"/>
                </a:solidFill>
              </a:rPr>
              <a:t>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erformance depends heavily on correct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configuration of parameters.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168FD-A9D0-8530-14A6-6B36E2DD3E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64" r="31351"/>
          <a:stretch/>
        </p:blipFill>
        <p:spPr>
          <a:xfrm rot="16200000">
            <a:off x="10119095" y="-508939"/>
            <a:ext cx="1557756" cy="2575630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D66693-C895-FB59-6AD6-51759662D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339" y="3478449"/>
            <a:ext cx="2260254" cy="2707338"/>
          </a:xfrm>
          <a:prstGeom prst="rect">
            <a:avLst/>
          </a:prstGeom>
        </p:spPr>
      </p:pic>
      <p:pic>
        <p:nvPicPr>
          <p:cNvPr id="1026" name="Picture 2" descr="Distributed computing - Free computer icons">
            <a:extLst>
              <a:ext uri="{FF2B5EF4-FFF2-40B4-BE49-F238E27FC236}">
                <a16:creationId xmlns:a16="http://schemas.microsoft.com/office/drawing/2014/main" id="{345854BC-A1D6-7C19-B127-8D39D0E24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938" y="1815023"/>
            <a:ext cx="1693428" cy="169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0C0B8E-03FC-8226-DD1A-21D660DBA8F8}"/>
              </a:ext>
            </a:extLst>
          </p:cNvPr>
          <p:cNvSpPr txBox="1"/>
          <p:nvPr/>
        </p:nvSpPr>
        <p:spPr>
          <a:xfrm>
            <a:off x="3997754" y="4081094"/>
            <a:ext cx="786089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▸But, </a:t>
            </a:r>
            <a:r>
              <a:rPr lang="en-US" altLang="en-US" sz="2800" dirty="0">
                <a:solidFill>
                  <a:schemeClr val="tx2"/>
                </a:solidFill>
              </a:rPr>
              <a:t>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anual tuning is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hard: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High-dimensional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parameter space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Non-linear interactions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between parameters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Dynamic Workloads</a:t>
            </a:r>
          </a:p>
        </p:txBody>
      </p:sp>
    </p:spTree>
    <p:extLst>
      <p:ext uri="{BB962C8B-B14F-4D97-AF65-F5344CB8AC3E}">
        <p14:creationId xmlns:p14="http://schemas.microsoft.com/office/powerpoint/2010/main" val="255547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902A18-DAE3-9A23-57DD-C8787AA28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6C3838D-8672-EDFC-B61B-AAC7B00E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B2138E-49DC-BCBF-707E-5A962C80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86988D3A-971E-0A16-C2DF-50074CAB9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78A40B-6972-C16C-4131-CC444032F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3656FFD-E772-B041-2F30-31C6CC8A6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1B4903-AB44-00DA-CCF8-25966FE5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658FDF9-E4F7-0C4F-B2E9-D9F029ECA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33ED774-4D79-3F33-244B-0DAA137F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ADED7C7-3D9F-F450-C1AE-F8B8B87E4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6BFF71-81E9-8321-9218-21938ADE7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FFA11B-8629-4FE7-F57D-B3A6E7A4D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C9448E1-39FD-B44D-2411-4C1468788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C89CCBE-5CCE-1947-5574-474148DB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4ED22C5-78BD-393B-1375-14651331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909FFC5-69AA-D65E-1E11-B27B6DF72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1A986F5-E3A7-3510-2655-C39358546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9D263E-FF5D-5B50-7148-E40285CDB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E9379B3-3537-A8D4-A243-8C43187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587C876-297E-6595-78D0-4CD2BD154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0A8C8FA-0D3B-26CB-9645-929ECB1E1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BB08224-5A43-8648-886A-09C23571F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61067A7-0456-2444-7F71-0ADAD8E3C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8F506A3-9051-FADA-5ECE-3775FA85F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DA4453-F073-0F07-8B34-6F0215B2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20B506F-E756-2390-5B79-BF580EE3D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BB72C1-D25B-EA4E-4C04-E200B59BD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E480848-9A78-4ABC-F663-E932A7803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5B5B35C-E17D-4047-AA7F-A7ABE7B4D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318844B-46C0-9B66-0899-B002EB291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EF5BF58-F5AB-89DE-2D5D-5C3529AC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046B181-A195-35C5-AFFD-82BC35C0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6C57B4E-DF11-5C0F-5D41-0B0AB7D97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ED408B2-A571-AC3A-A038-6E3C7BF05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5EE69B-32E3-AC54-1CF4-D21E0CD75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157" y="573559"/>
            <a:ext cx="10299457" cy="705090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Limitations of Existing Approaches</a:t>
            </a:r>
            <a:endParaRPr lang="en-GB" sz="4200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34F414F-BC0D-AB63-A72A-AD93FB9F57F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89497" y="1577970"/>
            <a:ext cx="795012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Current approaches: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Focus too narrowly on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runtime.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Require expensive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offline evaluations.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Struggle with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high-dimensional search spaces.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Rarely consider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safety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or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meta-learning.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89B0A-CB55-5023-0B68-C3D8D87EE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7" y="4072044"/>
            <a:ext cx="12163120" cy="27048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4C1AED-05C9-77A3-9B40-7A08C56CC7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264" r="31351"/>
          <a:stretch/>
        </p:blipFill>
        <p:spPr>
          <a:xfrm rot="16200000">
            <a:off x="10119095" y="-508939"/>
            <a:ext cx="1557756" cy="2575630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8450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A11E32-B534-7701-9A3F-6F1D31FA6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838C3FCB-0B99-A3A3-7C25-38BF280D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2D3EE64-583B-C043-C626-BE8D35540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4E2B8549-050B-65E9-5F00-723775D52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7A569F-C5D8-C9D0-4D40-605E6AF4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004782-B977-D8FE-C981-B5A2445AF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AF5C86C-7F50-01D1-79FD-2888D075F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9B59D30-69DB-DD81-DC10-3580C453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39C51B1-4479-46C8-88C9-5314CD096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15FE6AA-0F57-77AB-662B-2FA09477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112A67A-1240-BC03-2B8D-0F3EA65FD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78C10A-EF5A-E999-7D0E-02E3FDF5E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2991EE7-1228-6D71-BA20-6A8F5DD95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AA7787C-F263-64E3-15B6-BAE31CC6C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304F2C-46BD-9FF2-4871-BA975D554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D406419-BA75-794C-2CF3-17577D18B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1C27B6C-0678-C168-25EF-4F5C1464F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6602CA9-2076-BB84-4789-7389D7A07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701FAB7-C7AE-C824-A6E5-01D5EB9EB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35B26A1-4598-C90D-C95F-A4F3960B3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E90EA5-1F6A-6764-F48E-541F458C1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9314B6B-DCD3-1C45-8142-F9EEBC964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51A1802-29CB-113A-A598-923FE3BF6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2451633-25B4-3225-E81A-9DDDB5A09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EAF2D4D-4CC0-F365-6AD3-F8F813790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DCF4D4-E15E-A7AD-1919-433C7B39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1613658-1B5C-F30A-E8DC-EFB5AB932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1807A02-EEAC-76CE-D53E-D4091596E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C62B8B9-6C63-F540-1C41-8F8A3F73A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2E32233-2E81-19F8-9F6D-C750C72B4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5E63FA7-951A-75B2-D7C3-9D555843B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786ABD5-F9F3-E108-ECB0-D5EAF1EE3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0848B99-9086-86E8-B1E1-964C0672A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D2722E8-F534-8592-2A8A-0C8F9DF5B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776AD7-3BFD-EEC3-53B2-F0282F023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157" y="573559"/>
            <a:ext cx="10299457" cy="705090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Problem Formalization</a:t>
            </a:r>
            <a:endParaRPr lang="en-GB" sz="4200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8BD4D3-ABD2-C601-FF98-C92685B35D5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37087" y="1794444"/>
            <a:ext cx="117524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Goal: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Create a Spark tuning framework that: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2"/>
                </a:solidFill>
              </a:rPr>
              <a:t>Supports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general objectives </a:t>
            </a:r>
            <a:r>
              <a:rPr lang="en-US" altLang="en-US" dirty="0">
                <a:solidFill>
                  <a:schemeClr val="tx2"/>
                </a:solidFill>
              </a:rPr>
              <a:t>(e.g. resource usage)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Subject to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constraints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(e.g. max runtime or max resource usage)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2"/>
                </a:solidFill>
              </a:rPr>
              <a:t>Tunes configurations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during</a:t>
            </a:r>
            <a:r>
              <a:rPr lang="en-US" altLang="en-US" dirty="0">
                <a:solidFill>
                  <a:schemeClr val="tx2"/>
                </a:solidFill>
              </a:rPr>
              <a:t> periodic job executions (no extra overhead)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2"/>
                </a:solidFill>
              </a:rPr>
              <a:t>Ensures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safety</a:t>
            </a:r>
            <a:r>
              <a:rPr lang="en-US" altLang="en-US" dirty="0">
                <a:solidFill>
                  <a:schemeClr val="tx2"/>
                </a:solidFill>
              </a:rPr>
              <a:t> by avoiding bad configuration spaces during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B5B8A-55CA-FB53-65D0-177759E05A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64" r="31351"/>
          <a:stretch/>
        </p:blipFill>
        <p:spPr>
          <a:xfrm rot="16200000">
            <a:off x="10119095" y="-508939"/>
            <a:ext cx="1557756" cy="2575630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pic>
        <p:nvPicPr>
          <p:cNvPr id="4098" name="Picture 2" descr="Objective - Free business icons">
            <a:extLst>
              <a:ext uri="{FF2B5EF4-FFF2-40B4-BE49-F238E27FC236}">
                <a16:creationId xmlns:a16="http://schemas.microsoft.com/office/drawing/2014/main" id="{144223C4-BAF6-D967-C462-A77A87376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703" y="4274483"/>
            <a:ext cx="2339028" cy="233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15281F-5AB6-1D86-3DD5-2D85E67C3E7A}"/>
              </a:ext>
            </a:extLst>
          </p:cNvPr>
          <p:cNvSpPr txBox="1"/>
          <p:nvPr/>
        </p:nvSpPr>
        <p:spPr>
          <a:xfrm>
            <a:off x="417732" y="4517084"/>
            <a:ext cx="91874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Formal objective: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find the spark config vector that minimizes runtime or resource controlled by a parameter.</a:t>
            </a:r>
          </a:p>
        </p:txBody>
      </p:sp>
    </p:spTree>
    <p:extLst>
      <p:ext uri="{BB962C8B-B14F-4D97-AF65-F5344CB8AC3E}">
        <p14:creationId xmlns:p14="http://schemas.microsoft.com/office/powerpoint/2010/main" val="119849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8AA6F1-E2F3-F49B-3109-B91F29F3E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5ED8AAF-6AEF-5C29-8800-EB7E1D83A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F85DAF-1808-3CA0-FBE4-134EE286D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663C901B-C0A6-A2A5-F2A8-4C7A9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912881-B420-1176-C197-A4C4D406C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5FC3982-EFE1-7977-85A0-C4AA27129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75B9A5C-2D7D-EA24-D48A-6E1ED2FC6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6D69E8-4D13-9783-40DF-992FD9D35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7B97809-2E5C-78E7-E5E7-1C17CF550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64705A-42D6-1812-2ED4-FE0DD9DF3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303F16C-5FEE-FF59-B9F1-C7DFA324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D7CB0E6-9475-8D45-98FD-1C36473A5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41DFA62-CF59-AAA6-BB13-B4DDD4ECB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B92AA8B-1D74-8827-3B8D-BDEC5F1BF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A02AA87-D59D-BBFC-542E-77DCF2140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9C5C2F5-AF61-0809-9AC9-F7DAD1349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58DB0FF-C438-1924-D100-FD145E000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739A87-1CAE-328C-61E5-0A9B9D804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DBC43B8-2AD3-5699-F795-707E57492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856B495-1A8D-5F70-482C-1F22FDFE8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160E0AD-9C37-6227-A1CB-C857DA75A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EEFE897-1388-A746-0B7F-125AEB8CC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39196D4-AF7E-BAEA-0514-5444F533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1CC5C0A-56FA-D797-8C80-D22D13AF4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9DC92E6-22EA-DF2B-0006-282EC2FDE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5C48F98-98B5-12AA-8AFF-89D251326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E16705-DBE5-992C-DD04-5EFA8202B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5107A03-24A0-E910-F8E9-568E89376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04A272C-E0B8-96A8-B873-26919AF40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5C6685C-9A4A-58A2-A013-89A1D6C1A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6E43D87-0CF6-B8F3-A5F6-62164169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10F8C32-3F73-074B-502B-71099FF04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7833BB5-66D2-2617-93B9-A70E584C8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C80EFFF-537A-6CF6-1027-77A4C495E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9EF024A-8BE0-8F4E-72EB-9363D37D0F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64" r="31351"/>
          <a:stretch/>
        </p:blipFill>
        <p:spPr>
          <a:xfrm rot="16200000">
            <a:off x="10119095" y="-508939"/>
            <a:ext cx="1557756" cy="2575630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F84D21-C7A8-3AF6-50B4-FCEE3D5F5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444" y="265021"/>
            <a:ext cx="10299457" cy="705090"/>
          </a:xfrm>
        </p:spPr>
        <p:txBody>
          <a:bodyPr>
            <a:normAutofit/>
          </a:bodyPr>
          <a:lstStyle/>
          <a:p>
            <a:pPr algn="l"/>
            <a:r>
              <a:rPr lang="en-GB" sz="4200" dirty="0">
                <a:solidFill>
                  <a:schemeClr val="tx2">
                    <a:alpha val="80000"/>
                  </a:schemeClr>
                </a:solidFill>
              </a:rPr>
              <a:t>Overview of the OnlineTune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67B45-A1F2-7060-3A32-988BFA2C7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13" y="2727541"/>
            <a:ext cx="11935291" cy="4130436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066AB37-2D53-E8E6-0C25-49F8FC3284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20846" y="1129587"/>
            <a:ext cx="453886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Key Components: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FF0000"/>
                </a:solidFill>
              </a:rPr>
              <a:t>Online Tune Controller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Surrogate Models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FF0000"/>
                </a:solidFill>
              </a:rPr>
              <a:t>Meta-Knowledge Learner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CC2683B-A527-1DD1-2AD8-71F525F88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6630" y="1195268"/>
            <a:ext cx="453886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2"/>
              </a:solidFill>
            </a:endParaRP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Config Generator</a:t>
            </a: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Data Repository</a:t>
            </a: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3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42175F-75A5-A4A9-C5D5-07DB9C4C7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450CFA9-3CB4-7129-99FF-A5F909236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4B99FF-22FC-F7BB-B02C-4F1A259E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85E98CDF-4903-9B76-5A02-3FD895883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744CB1D-CE32-7F66-1B27-7BE5A401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96B21BF-14E8-4E13-69BB-D8C537B4C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0A9A34-A931-2A7A-08FA-205168B2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6437E8C-D7ED-CCD0-A2F0-EA3F93A37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5AAE89-1035-A571-294B-B04D40076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C1F3C0E-C9A0-7D74-3B18-49EC4AA34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97FAC4-B7F0-8617-1706-CD70A4CBF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2571C2-7B05-DFC0-4744-C0E40BBC8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31ED11-1AF7-9C0B-EDC1-5BAF318AB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8733611-F9EC-644E-8EAA-587347373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185B5DF-D536-77BD-4C2B-8A86C7704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04DF2-E0AC-B20A-CA1A-84FCB48FB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5FA8F29-CC52-CB36-0684-23659BACC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4E9F82-7AF9-9120-7213-7681923B9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1726CCC-96CD-F4CE-D342-1A472BDFF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0A052A4-374D-0145-16CA-A697C5680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A6F5F6D-8F6C-7754-ABCD-B26079970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6751F29-A900-CCFA-B1BE-B4BA90ECF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A3FDC9B-3E66-863B-14FC-71D3970F4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12D892-1134-4CBC-F4D6-EF7EF66CC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7FD5359-036C-D42E-4842-EF5C3EC02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DCDE78D-B765-1E30-DCDF-BB878DBFF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28CDC7B-DAA4-D9ED-0591-CE139CFC3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D50DF38-B708-7C79-EE08-28FA624C3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3882341-C02A-2DD6-AA42-AF58C6590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B04A00-619D-C8DB-77E2-73D8C17FA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F911BE4-FC91-EBB5-A908-77E720BA4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4254EF4-DFAD-8BAF-37E7-7D031CFE2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ABF0D40-E611-2B67-26EB-F3042DBA3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935A095-F08B-78A7-3BC8-0D0659250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55CE4C1-50BE-6B51-63C7-E972DDF1AD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64" r="31351"/>
          <a:stretch/>
        </p:blipFill>
        <p:spPr>
          <a:xfrm rot="16200000">
            <a:off x="10119095" y="-508939"/>
            <a:ext cx="1557756" cy="2575630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CEEE24-3D5C-0DE1-8A71-B76B557B1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157" y="573559"/>
            <a:ext cx="10299457" cy="705090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Bayesian Optimization (BO) Backbone</a:t>
            </a:r>
            <a:endParaRPr lang="en-GB" sz="4200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3E47C9-D85E-A4E4-2E0E-2F0B0AC445D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65999" y="4656375"/>
            <a:ext cx="1064757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They 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se BO </a:t>
            </a:r>
            <a:r>
              <a:rPr lang="en-GB" altLang="en-US" b="1" dirty="0">
                <a:solidFill>
                  <a:srgbClr val="FF0000"/>
                </a:solidFill>
              </a:rPr>
              <a:t>as the backbone that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guide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exploration in config space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Surrogate: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Gaussian Processes used to model job performance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Acquisition Function: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Expected Improvement with Constraints (EIC)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to balance exploration and safety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Dynamic workload modeling via mixed kernels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DB9281-8B40-8868-11E5-DB697852D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027" y="1347756"/>
            <a:ext cx="5904758" cy="319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B0D85B-50D6-A638-5767-81F194CAA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856A7E52-881A-DCC3-482D-292A9FD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BDBFFF9-A190-238D-9B55-79CD7FF2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C0853430-0F29-C93C-323A-284D92638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15A1D8-28A5-F86D-BC08-804AE52AD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48DC21B-7D73-1E6B-4B4E-98EEEB5C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815CE2-8AB5-3850-3757-9D0AC5A7C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474BF5-74D0-42F4-F3B0-6BEEDE961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3F4873-D26F-F8EA-B3B9-F74FEE2A5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0736F3E-C510-9291-BBCC-3EC862185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27529E8-7D95-7C27-78F9-A34567C0F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FB91EB0-B37E-8A17-63DB-F01C0F15F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B7B5D8-6302-77F8-D6C8-978339E71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39911AB-C632-E65B-50AD-A54E4852F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8F5EE8E-B22A-1AD1-BB1A-198D24B59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9718B98-D237-224C-C03E-5870BE23A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3D90C0F-7E0C-4A30-661A-777169C99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B0E9088-9FAD-E032-E39B-DDC315613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24A28DA-21CC-2ED9-A91F-F5A82B6E1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B927E06-929A-A5DF-DBBF-CF6CA3753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74EAF3-98BC-7D53-BD8B-9669E2D61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C7CA22-9556-8F67-B5B1-43C4BA913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3F8173C-6725-5230-CFA7-4B9D07FE1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4B84BB-EB4B-7AE5-BD90-34964F1A1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75484E2-66B1-8F55-7EAE-63F769A29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7CFF3C0-2B82-0CA5-080B-36B523E6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126BC2B-514D-F76C-A5B2-1088C901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0D918C-895D-100D-420D-344A11C3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65E21E-4BEF-4735-9C2D-2BA59700F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09C4D1-42B0-49AE-1766-CFE0EFB78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AF5B261-00D0-4450-1DC8-0FDE87E78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17ED3AA-7B38-3B8F-F022-FA1A09232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CEA13DF-DCA2-B02D-E933-74F439C91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B3BD09C-F0E8-8F0D-7F70-888D1FB01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7C72181-9021-1C85-B1C3-820A2A25CD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64" r="31351"/>
          <a:stretch/>
        </p:blipFill>
        <p:spPr>
          <a:xfrm rot="16200000">
            <a:off x="10119095" y="-508939"/>
            <a:ext cx="1557756" cy="2575630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AD999-5621-B76B-752A-1AE1442C4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293" y="778876"/>
            <a:ext cx="11622229" cy="705090"/>
          </a:xfrm>
        </p:spPr>
        <p:txBody>
          <a:bodyPr>
            <a:normAutofit fontScale="90000"/>
          </a:bodyPr>
          <a:lstStyle/>
          <a:p>
            <a:pPr algn="l"/>
            <a:r>
              <a:rPr lang="en-GB" sz="4200" dirty="0">
                <a:solidFill>
                  <a:schemeClr val="tx2">
                    <a:alpha val="80000"/>
                  </a:schemeClr>
                </a:solidFill>
              </a:rPr>
              <a:t>Key Innovation #1: Adaptive Sub-space Generation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106FC1-6F5B-C54B-1F3C-D83277AC3D6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27626" y="2172835"/>
            <a:ext cx="997407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Subspace Generation helps us reduce the search space by: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FANOVA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to find the most </a:t>
            </a:r>
            <a:r>
              <a:rPr lang="en-US" altLang="en-US" dirty="0">
                <a:solidFill>
                  <a:schemeClr val="tx2"/>
                </a:solidFill>
              </a:rPr>
              <a:t>influential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Automatically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expand/shrink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the subspace based on tuning success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Helps balance convergence speed and result quality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70E6B0-26D3-21CB-1960-05B60F78B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247" y="4188550"/>
            <a:ext cx="5398731" cy="25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5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2F83D1-40B2-B6F3-BC68-C374B27E2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C18B72F-D692-B4A6-C671-B0090F8DA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B1B2C90-AB45-DBDB-8162-6F6174D4F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10F14971-9077-66F4-DEF1-D4974DE18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E17B288-BDF4-BA93-AA7F-408327E82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89234B-D576-0B58-8002-68801D7DD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183E308-D9B9-C9F4-950A-2EA247315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1253C8A-E1B4-6B68-A7E2-282F865E6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C82184-22DB-C600-F968-F90B8C9A3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51DEB24-353D-AEC1-A22D-9EE27D334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B910FEE-8484-236F-72DA-74D98FE2D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99F8300-05BE-E7BD-A605-40A6F9BF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95F26-E8AD-8861-0D8B-F8E61FEC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882DBA-6DCC-0671-75D3-57C7C7DA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8440246-6D27-7FC0-CB1A-893B0D05E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EE968F2-6846-0ED1-DE2B-FDE40C413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E995EA5-767E-7CD7-4A76-1296BC12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FD01BA2-7D8F-1048-3172-5C45A04CA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92B7BD3-736A-4A85-6E94-122DD261C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EBBA883-01C6-DD1A-18DC-FE509F7F9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FABA2E-AB77-98C0-4BDE-7E06A6394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73597A5-116B-B281-2016-8B746646D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A24B525-F745-46E9-3F03-FF64BE44A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4DF8E7-71B2-274A-1B96-B918AFFE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1B38E5C-3FD1-8A2E-E168-6E219FA32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463C03-88BD-93E9-9FE1-DCEF68AA9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6E162AB-2A05-75E1-F075-798CD424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0BAE34D-99D2-59E2-4F87-C0F0C071C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1CAF497-AA49-670E-83C8-4134449D7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37A9828-391E-64AD-42F1-15FC6322D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2F6F96B-5580-5432-4854-8723358A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6D48BA5-3525-2F13-F1F7-4966227B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068617F-4D3C-8F30-A2B5-E4023D53B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7751B32-7A0B-C20C-061F-0A59A3913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2B2909F-0CD5-B62F-2ABF-37473E2D25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64" r="31351"/>
          <a:stretch/>
        </p:blipFill>
        <p:spPr>
          <a:xfrm rot="16200000">
            <a:off x="10119095" y="-508939"/>
            <a:ext cx="1557756" cy="2575630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92A3E-3376-82F1-BF53-47B88EC90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293" y="778876"/>
            <a:ext cx="11622229" cy="705090"/>
          </a:xfrm>
        </p:spPr>
        <p:txBody>
          <a:bodyPr>
            <a:normAutofit/>
          </a:bodyPr>
          <a:lstStyle/>
          <a:p>
            <a:pPr algn="l"/>
            <a:r>
              <a:rPr lang="en-GB" sz="4200" dirty="0">
                <a:solidFill>
                  <a:schemeClr val="tx2">
                    <a:alpha val="80000"/>
                  </a:schemeClr>
                </a:solidFill>
              </a:rPr>
              <a:t>Key Innovation #2: Safe Exploration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D243F8F0-73A4-3521-D106-616195A51EA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05811" y="1777109"/>
            <a:ext cx="7967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safe configuration </a:t>
            </a:r>
            <a:r>
              <a:rPr lang="en-US" altLang="en-US" dirty="0">
                <a:solidFill>
                  <a:srgbClr val="002060"/>
                </a:solidFill>
              </a:rPr>
              <a:t>is one that satisfies all constraints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4DCFC173-A594-4A8E-6086-B8C7A1009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498" y="2868343"/>
            <a:ext cx="561267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b="1" dirty="0">
                <a:solidFill>
                  <a:srgbClr val="002060"/>
                </a:solidFill>
              </a:rPr>
              <a:t>How It Works:</a:t>
            </a: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2060"/>
                </a:solidFill>
              </a:rPr>
              <a:t>Use the surrogate to predict </a:t>
            </a:r>
            <a:r>
              <a:rPr lang="en-GB" altLang="en-US" dirty="0">
                <a:solidFill>
                  <a:srgbClr val="FF0000"/>
                </a:solidFill>
              </a:rPr>
              <a:t>mean</a:t>
            </a:r>
            <a:r>
              <a:rPr lang="en-GB" altLang="en-US" dirty="0">
                <a:solidFill>
                  <a:srgbClr val="002060"/>
                </a:solidFill>
              </a:rPr>
              <a:t> and </a:t>
            </a:r>
            <a:r>
              <a:rPr lang="en-GB" altLang="en-US" dirty="0">
                <a:solidFill>
                  <a:srgbClr val="FF0000"/>
                </a:solidFill>
              </a:rPr>
              <a:t>variance</a:t>
            </a:r>
            <a:r>
              <a:rPr lang="en-GB" altLang="en-US" dirty="0">
                <a:solidFill>
                  <a:srgbClr val="002060"/>
                </a:solidFill>
              </a:rPr>
              <a:t>.</a:t>
            </a: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2060"/>
                </a:solidFill>
              </a:rPr>
              <a:t>Compute </a:t>
            </a:r>
            <a:r>
              <a:rPr lang="en-GB" altLang="en-US" dirty="0">
                <a:solidFill>
                  <a:srgbClr val="FF0000"/>
                </a:solidFill>
              </a:rPr>
              <a:t>upper confidence bound (UCB)</a:t>
            </a: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2060"/>
                </a:solidFill>
              </a:rPr>
              <a:t>Only consider configs where the predicted </a:t>
            </a:r>
            <a:r>
              <a:rPr lang="en-GB" altLang="en-US" dirty="0">
                <a:solidFill>
                  <a:srgbClr val="FF0000"/>
                </a:solidFill>
              </a:rPr>
              <a:t>worst-case runtime is under a given threshold</a:t>
            </a:r>
            <a:r>
              <a:rPr lang="en-GB" altLang="en-US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EA128B-95B5-69E9-A3F1-52FE1D174D3C}"/>
              </a:ext>
            </a:extLst>
          </p:cNvPr>
          <p:cNvSpPr txBox="1"/>
          <p:nvPr/>
        </p:nvSpPr>
        <p:spPr>
          <a:xfrm>
            <a:off x="6201921" y="3264665"/>
            <a:ext cx="130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Threshold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83196C-5E70-8F99-E9EC-A35DB1E8B89D}"/>
              </a:ext>
            </a:extLst>
          </p:cNvPr>
          <p:cNvSpPr txBox="1"/>
          <p:nvPr/>
        </p:nvSpPr>
        <p:spPr>
          <a:xfrm>
            <a:off x="8150656" y="253349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UCB</a:t>
            </a:r>
            <a:endParaRPr lang="en-GB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3" name="Picture 22" descr="A diagram of a wave&#10;&#10;AI-generated content may be incorrect.">
            <a:extLst>
              <a:ext uri="{FF2B5EF4-FFF2-40B4-BE49-F238E27FC236}">
                <a16:creationId xmlns:a16="http://schemas.microsoft.com/office/drawing/2014/main" id="{F1647822-3BF4-2234-8E54-D10103349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546" y="2442705"/>
            <a:ext cx="4286848" cy="40296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F5AC70-1C53-107B-ED59-6CC0505368AB}"/>
              </a:ext>
            </a:extLst>
          </p:cNvPr>
          <p:cNvSpPr txBox="1"/>
          <p:nvPr/>
        </p:nvSpPr>
        <p:spPr>
          <a:xfrm>
            <a:off x="9011082" y="6395559"/>
            <a:ext cx="166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Config Space</a:t>
            </a:r>
            <a:endParaRPr lang="en-GB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37C52B-49A8-7D90-E1FA-50BFD15AC647}"/>
              </a:ext>
            </a:extLst>
          </p:cNvPr>
          <p:cNvSpPr txBox="1"/>
          <p:nvPr/>
        </p:nvSpPr>
        <p:spPr>
          <a:xfrm>
            <a:off x="9334216" y="4488388"/>
            <a:ext cx="91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Safe</a:t>
            </a:r>
          </a:p>
          <a:p>
            <a:pPr algn="ctr"/>
            <a:r>
              <a:rPr lang="en-US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Region</a:t>
            </a:r>
            <a:endParaRPr lang="en-GB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8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997DCD-40AF-1B08-CB34-B19FFA2B8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BA8C2C7-66B1-C74D-2453-A409DF114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4918E60-C23F-2849-7C9C-4315A6538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9B870BF0-CB91-86BE-DF2F-5BBD6041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EF85B1-F344-6005-5E38-C95732A3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F82F84-38DD-5F3D-0353-0BC4465D8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1C328F2-DB04-9A2D-54CD-51B6CE1B6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080895-78FE-1EDD-C2A7-F087405CA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830726C-F309-D9D3-BA7B-A94C760AC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9E28690-F3AF-7BA6-6BEC-15D2053C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90E73AB-1228-5795-B22A-D8EF07A01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50E02F5-70CE-067D-CFED-BDDE9FA1D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257224E-31B4-9303-A7C6-F95144317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40C6A91-9C8A-9C07-C83F-EDE961857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CF4915C-F1C0-1ED5-DB2C-9E475E274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F54E88-BC17-3F38-F748-643332472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BC0A664-5326-45B4-5821-BE45EF962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F1BAF5-2DE3-5223-E780-3EA0A068A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A71F829-24A4-A899-C1F3-DBFA9D4B4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E161841-F4DD-178C-1E8D-B0E19CC6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1C02ED0-34E2-04D4-014D-D9CB7CB8A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69D4D13-EF98-6F4E-99C5-54EC193D7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0C75D42-E446-996D-0B5C-B36979F10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20D6D9-0AF9-FED0-F318-F3BE17B17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F8C5A40-68D3-2DAA-5EB2-6892ED617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0EE18A1-F2DD-1326-6EF2-67D68B222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69DD1AC-1636-744F-159F-01768A58E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9BFDD1E-4E2F-C88D-9F02-4952ADE2B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3A25F9-E402-5C8A-E0CB-642CB992B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E5D537B-0C20-35D2-BAEC-1E8699D77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9598F4E-9A82-93D4-E1E8-5A7454853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0DD8307-8AA2-D400-EBAB-5889DBEB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A019FE7-6AA2-BC93-0CB7-DD1040879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A6B2C3F-F89C-B547-D491-3AD963A07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E31851B-D7F4-70BC-E121-2CF7238FFE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64" r="31351"/>
          <a:stretch/>
        </p:blipFill>
        <p:spPr>
          <a:xfrm rot="16200000">
            <a:off x="10119095" y="-508939"/>
            <a:ext cx="1557756" cy="2575630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E8CE8-7755-8F83-8FFD-68D079EFD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870" y="859602"/>
            <a:ext cx="12035743" cy="705090"/>
          </a:xfrm>
        </p:spPr>
        <p:txBody>
          <a:bodyPr>
            <a:noAutofit/>
          </a:bodyPr>
          <a:lstStyle/>
          <a:p>
            <a:pPr algn="l"/>
            <a:r>
              <a:rPr lang="en-US" sz="3500" dirty="0">
                <a:solidFill>
                  <a:schemeClr val="tx2">
                    <a:alpha val="80000"/>
                  </a:schemeClr>
                </a:solidFill>
              </a:rPr>
              <a:t>Key Innovation #3: Approximate Gradient Descent (AGD)</a:t>
            </a:r>
            <a:endParaRPr lang="en-GB" sz="3500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9B2B63-E90C-CC3B-FEE8-3DEB988EDD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92798" y="3660819"/>
            <a:ext cx="649269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In Total: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tx2"/>
                </a:solidFill>
              </a:rPr>
              <a:t>BO explores the config space </a:t>
            </a:r>
            <a:r>
              <a:rPr lang="en-GB" altLang="en-US" dirty="0">
                <a:solidFill>
                  <a:schemeClr val="accent1">
                    <a:lumMod val="75000"/>
                  </a:schemeClr>
                </a:solidFill>
              </a:rPr>
              <a:t>safely</a:t>
            </a:r>
            <a:r>
              <a:rPr lang="en-GB" altLang="en-US" dirty="0">
                <a:solidFill>
                  <a:schemeClr val="tx2"/>
                </a:solidFill>
              </a:rPr>
              <a:t> and </a:t>
            </a:r>
            <a:r>
              <a:rPr lang="en-GB" altLang="en-US" dirty="0">
                <a:solidFill>
                  <a:schemeClr val="accent1">
                    <a:lumMod val="75000"/>
                  </a:schemeClr>
                </a:solidFill>
              </a:rPr>
              <a:t>globally</a:t>
            </a:r>
            <a:r>
              <a:rPr lang="en-GB" altLang="en-US" dirty="0">
                <a:solidFill>
                  <a:schemeClr val="tx2"/>
                </a:solidFill>
              </a:rPr>
              <a:t>.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tx2"/>
                </a:solidFill>
              </a:rPr>
              <a:t>AGD </a:t>
            </a:r>
            <a:r>
              <a:rPr lang="en-GB" altLang="en-US" dirty="0">
                <a:solidFill>
                  <a:schemeClr val="accent1">
                    <a:lumMod val="75000"/>
                  </a:schemeClr>
                </a:solidFill>
              </a:rPr>
              <a:t>accelerates convergence</a:t>
            </a:r>
            <a:r>
              <a:rPr lang="en-GB" altLang="en-US" dirty="0">
                <a:solidFill>
                  <a:schemeClr val="tx2"/>
                </a:solidFill>
              </a:rPr>
              <a:t> by refining solutions within the known safe zone.</a:t>
            </a:r>
            <a:endParaRPr lang="en-US" altLang="en-US" dirty="0">
              <a:solidFill>
                <a:schemeClr val="tx2"/>
              </a:solidFill>
            </a:endParaRP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tx2"/>
                </a:solidFill>
              </a:rPr>
              <a:t>OnlineTune </a:t>
            </a:r>
            <a:r>
              <a:rPr lang="en-GB" altLang="en-US" dirty="0">
                <a:solidFill>
                  <a:schemeClr val="accent1">
                    <a:lumMod val="75000"/>
                  </a:schemeClr>
                </a:solidFill>
              </a:rPr>
              <a:t>alternates</a:t>
            </a:r>
            <a:r>
              <a:rPr lang="en-GB" altLang="en-US" dirty="0">
                <a:solidFill>
                  <a:schemeClr val="tx2"/>
                </a:solidFill>
              </a:rPr>
              <a:t> between both, leveraging their strengths.</a:t>
            </a:r>
          </a:p>
        </p:txBody>
      </p:sp>
      <p:pic>
        <p:nvPicPr>
          <p:cNvPr id="2050" name="Picture 2" descr="Gradient Descent Figure 1 is a diagram showing the relationship between...  | Download Scientific Diagram">
            <a:extLst>
              <a:ext uri="{FF2B5EF4-FFF2-40B4-BE49-F238E27FC236}">
                <a16:creationId xmlns:a16="http://schemas.microsoft.com/office/drawing/2014/main" id="{4717DAD9-D1AC-39D5-710B-A9FD9CF561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" r="5612"/>
          <a:stretch>
            <a:fillRect/>
          </a:stretch>
        </p:blipFill>
        <p:spPr bwMode="auto">
          <a:xfrm>
            <a:off x="7005156" y="3334859"/>
            <a:ext cx="5160969" cy="29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269708-D2CB-4112-8F04-D0EC2BA075C4}"/>
              </a:ext>
            </a:extLst>
          </p:cNvPr>
          <p:cNvSpPr txBox="1"/>
          <p:nvPr/>
        </p:nvSpPr>
        <p:spPr>
          <a:xfrm>
            <a:off x="540421" y="1919443"/>
            <a:ext cx="111443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2"/>
                </a:solidFill>
              </a:rPr>
              <a:t>▸ </a:t>
            </a: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Bayesian optimization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is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sample-efficient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but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slow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in high dimensions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  <a:b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▸ </a:t>
            </a: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Approximate Gradient Descent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gives directed updates leading to faster convergence and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79183024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BFB3863870335A498BB141737D2038D0" ma:contentTypeVersion="7" ma:contentTypeDescription="Δημιουργία νέου εγγράφου" ma:contentTypeScope="" ma:versionID="7e41a0d336d95e99f336883de5544e55">
  <xsd:schema xmlns:xsd="http://www.w3.org/2001/XMLSchema" xmlns:xs="http://www.w3.org/2001/XMLSchema" xmlns:p="http://schemas.microsoft.com/office/2006/metadata/properties" xmlns:ns3="f9d7b745-20b4-4fae-b11b-5d57fa559882" targetNamespace="http://schemas.microsoft.com/office/2006/metadata/properties" ma:root="true" ma:fieldsID="dbe7e11ca883bd67abed862774c84d2a" ns3:_="">
    <xsd:import namespace="f9d7b745-20b4-4fae-b11b-5d57fa55988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Billing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7b745-20b4-4fae-b11b-5d57fa55988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BillingMetadata" ma:index="13" nillable="true" ma:displayName="MediaServiceBillingMetadata" ma:hidden="true" ma:internalName="MediaServiceBillingMetadata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9d7b745-20b4-4fae-b11b-5d57fa559882" xsi:nil="true"/>
  </documentManagement>
</p:properties>
</file>

<file path=customXml/itemProps1.xml><?xml version="1.0" encoding="utf-8"?>
<ds:datastoreItem xmlns:ds="http://schemas.openxmlformats.org/officeDocument/2006/customXml" ds:itemID="{BC5DA392-0831-4B82-849D-DBBAB5BF4EE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f9d7b745-20b4-4fae-b11b-5d57fa559882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A6C0BB-76BF-4708-9B0D-363599E8BE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E9E4C4-645E-4617-8841-6069752008C1}">
  <ds:schemaRefs>
    <ds:schemaRef ds:uri="http://purl.org/dc/dcmitype/"/>
    <ds:schemaRef ds:uri="http://www.w3.org/XML/1998/namespace"/>
    <ds:schemaRef ds:uri="http://schemas.microsoft.com/office/2006/documentManagement/types"/>
    <ds:schemaRef ds:uri="f9d7b745-20b4-4fae-b11b-5d57fa559882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2120</Words>
  <Application>Microsoft Office PowerPoint</Application>
  <PresentationFormat>Widescreen</PresentationFormat>
  <Paragraphs>219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Avenir Next LT Pro</vt:lpstr>
      <vt:lpstr>Cambria Math</vt:lpstr>
      <vt:lpstr>Posterama</vt:lpstr>
      <vt:lpstr>SineVTI</vt:lpstr>
      <vt:lpstr>Towards General and Efficient Online Tuning for Spark – Paper Presentation</vt:lpstr>
      <vt:lpstr>Problem &amp; Motivation</vt:lpstr>
      <vt:lpstr>Limitations of Existing Approaches</vt:lpstr>
      <vt:lpstr>Problem Formalization</vt:lpstr>
      <vt:lpstr>Overview of the OnlineTune System</vt:lpstr>
      <vt:lpstr>Bayesian Optimization (BO) Backbone</vt:lpstr>
      <vt:lpstr>Key Innovation #1: Adaptive Sub-space Generation</vt:lpstr>
      <vt:lpstr>Key Innovation #2: Safe Exploration</vt:lpstr>
      <vt:lpstr>Key Innovation #3: Approximate Gradient Descent (AGD)</vt:lpstr>
      <vt:lpstr>Key Innovation #4: Meta-Learning</vt:lpstr>
      <vt:lpstr>Implementation &amp; Deployment</vt:lpstr>
      <vt:lpstr>Results and Insights</vt:lpstr>
      <vt:lpstr>Tuning Overhead</vt:lpstr>
      <vt:lpstr>Conclusion</vt:lpstr>
      <vt:lpstr>Q/A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General and Efficient Online Tuning for Spark – Paper Presentation</dc:title>
  <dc:creator>Stratos Kakalis</dc:creator>
  <cp:lastModifiedBy>Stratos Kakalis</cp:lastModifiedBy>
  <cp:revision>2</cp:revision>
  <dcterms:created xsi:type="dcterms:W3CDTF">2025-05-28T13:37:12Z</dcterms:created>
  <dcterms:modified xsi:type="dcterms:W3CDTF">2025-06-05T16:36:22Z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0x010100BFB3863870335A498BB141737D2038D0</vt:lpwstr>
  </property>
</Properties>
</file>