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1" r:id="rId11"/>
    <p:sldId id="282" r:id="rId12"/>
    <p:sldId id="267" r:id="rId13"/>
    <p:sldId id="283" r:id="rId14"/>
    <p:sldId id="284" r:id="rId15"/>
    <p:sldId id="285" r:id="rId16"/>
    <p:sldId id="286" r:id="rId17"/>
    <p:sldId id="287" r:id="rId18"/>
    <p:sldId id="272" r:id="rId19"/>
    <p:sldId id="288" r:id="rId20"/>
    <p:sldId id="265" r:id="rId21"/>
    <p:sldId id="266" r:id="rId22"/>
    <p:sldId id="280" r:id="rId23"/>
    <p:sldId id="268" r:id="rId24"/>
    <p:sldId id="269" r:id="rId25"/>
    <p:sldId id="276" r:id="rId26"/>
    <p:sldId id="277" r:id="rId27"/>
    <p:sldId id="270" r:id="rId28"/>
    <p:sldId id="271" r:id="rId29"/>
    <p:sldId id="279" r:id="rId30"/>
    <p:sldId id="274" r:id="rId31"/>
    <p:sldId id="273" r:id="rId32"/>
    <p:sldId id="289" r:id="rId33"/>
    <p:sldId id="275" r:id="rId34"/>
    <p:sldId id="278" r:id="rId3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CA84A-3E35-485E-9BC5-D874B1BCE897}" type="doc">
      <dgm:prSet loTypeId="urn:microsoft.com/office/officeart/2005/8/layout/chevron1" loCatId="process" qsTypeId="urn:microsoft.com/office/officeart/2005/8/quickstyle/simple1" qsCatId="simple" csTypeId="urn:microsoft.com/office/officeart/2005/8/colors/accent1_2" csCatId="accent1" phldr="1"/>
      <dgm:spPr/>
    </dgm:pt>
    <dgm:pt modelId="{DF9B22A5-F429-42D9-879D-D4FED94F7092}">
      <dgm:prSet phldrT="[Κείμενο]"/>
      <dgm:spPr/>
      <dgm:t>
        <a:bodyPr/>
        <a:lstStyle/>
        <a:p>
          <a:r>
            <a:rPr lang="en-US" dirty="0"/>
            <a:t>AI-generated content becomes more photorealistic</a:t>
          </a:r>
          <a:endParaRPr lang="el-GR" dirty="0"/>
        </a:p>
      </dgm:t>
    </dgm:pt>
    <dgm:pt modelId="{7CE45E32-41AF-4A52-AE80-BB8C9EB588AE}" type="parTrans" cxnId="{D019BC4C-73F5-428E-B221-BF5841420169}">
      <dgm:prSet/>
      <dgm:spPr/>
      <dgm:t>
        <a:bodyPr/>
        <a:lstStyle/>
        <a:p>
          <a:endParaRPr lang="el-GR"/>
        </a:p>
      </dgm:t>
    </dgm:pt>
    <dgm:pt modelId="{7D4FCD9D-7C49-496A-8CAC-9ADAF4E0A4C3}" type="sibTrans" cxnId="{D019BC4C-73F5-428E-B221-BF5841420169}">
      <dgm:prSet/>
      <dgm:spPr/>
      <dgm:t>
        <a:bodyPr/>
        <a:lstStyle/>
        <a:p>
          <a:endParaRPr lang="el-GR"/>
        </a:p>
      </dgm:t>
    </dgm:pt>
    <dgm:pt modelId="{97507535-96EB-4AF7-88B2-C6EACA58DE18}">
      <dgm:prSet phldrT="[Κείμενο]"/>
      <dgm:spPr/>
      <dgm:t>
        <a:bodyPr/>
        <a:lstStyle/>
        <a:p>
          <a:r>
            <a:rPr lang="en-US" dirty="0"/>
            <a:t>Ensuring the authenticity of visual data is crucial </a:t>
          </a:r>
          <a:endParaRPr lang="el-GR" dirty="0"/>
        </a:p>
      </dgm:t>
    </dgm:pt>
    <dgm:pt modelId="{4ABBA316-159E-471F-BBD5-6C45F0230264}" type="parTrans" cxnId="{45996D89-B2C4-4905-96F4-7C07941685BF}">
      <dgm:prSet/>
      <dgm:spPr/>
      <dgm:t>
        <a:bodyPr/>
        <a:lstStyle/>
        <a:p>
          <a:endParaRPr lang="el-GR"/>
        </a:p>
      </dgm:t>
    </dgm:pt>
    <dgm:pt modelId="{FE35B9A0-9E7C-47C4-8A77-7EBA04A9CCC7}" type="sibTrans" cxnId="{45996D89-B2C4-4905-96F4-7C07941685BF}">
      <dgm:prSet/>
      <dgm:spPr/>
      <dgm:t>
        <a:bodyPr/>
        <a:lstStyle/>
        <a:p>
          <a:endParaRPr lang="el-GR"/>
        </a:p>
      </dgm:t>
    </dgm:pt>
    <dgm:pt modelId="{991309A7-0E53-4CDB-BDD0-776A67142D41}">
      <dgm:prSet phldrT="[Κείμενο]"/>
      <dgm:spPr/>
      <dgm:t>
        <a:bodyPr/>
        <a:lstStyle/>
        <a:p>
          <a:r>
            <a:rPr lang="en-US" dirty="0"/>
            <a:t>Developing reliable techniques to differentiate real and synthetic images is essential</a:t>
          </a:r>
          <a:endParaRPr lang="el-GR" dirty="0"/>
        </a:p>
      </dgm:t>
    </dgm:pt>
    <dgm:pt modelId="{A61480AE-9627-4214-9FE0-41BF1A715DBE}" type="parTrans" cxnId="{9E563789-4BC5-4031-8C40-8E6CC22E747B}">
      <dgm:prSet/>
      <dgm:spPr/>
      <dgm:t>
        <a:bodyPr/>
        <a:lstStyle/>
        <a:p>
          <a:endParaRPr lang="el-GR"/>
        </a:p>
      </dgm:t>
    </dgm:pt>
    <dgm:pt modelId="{7AD5DC10-F384-4429-8298-44B7C705A505}" type="sibTrans" cxnId="{9E563789-4BC5-4031-8C40-8E6CC22E747B}">
      <dgm:prSet/>
      <dgm:spPr/>
      <dgm:t>
        <a:bodyPr/>
        <a:lstStyle/>
        <a:p>
          <a:endParaRPr lang="el-GR"/>
        </a:p>
      </dgm:t>
    </dgm:pt>
    <dgm:pt modelId="{A27F49CB-54EA-4232-B0C5-D61889501196}" type="pres">
      <dgm:prSet presAssocID="{766CA84A-3E35-485E-9BC5-D874B1BCE897}" presName="Name0" presStyleCnt="0">
        <dgm:presLayoutVars>
          <dgm:dir/>
          <dgm:animLvl val="lvl"/>
          <dgm:resizeHandles val="exact"/>
        </dgm:presLayoutVars>
      </dgm:prSet>
      <dgm:spPr/>
    </dgm:pt>
    <dgm:pt modelId="{92576B0D-7E15-4DD2-AC53-81B763DC39C1}" type="pres">
      <dgm:prSet presAssocID="{DF9B22A5-F429-42D9-879D-D4FED94F7092}" presName="parTxOnly" presStyleLbl="node1" presStyleIdx="0" presStyleCnt="3">
        <dgm:presLayoutVars>
          <dgm:chMax val="0"/>
          <dgm:chPref val="0"/>
          <dgm:bulletEnabled val="1"/>
        </dgm:presLayoutVars>
      </dgm:prSet>
      <dgm:spPr/>
    </dgm:pt>
    <dgm:pt modelId="{FD09B521-18C8-43C8-BE07-F0D4DEF7E2E7}" type="pres">
      <dgm:prSet presAssocID="{7D4FCD9D-7C49-496A-8CAC-9ADAF4E0A4C3}" presName="parTxOnlySpace" presStyleCnt="0"/>
      <dgm:spPr/>
    </dgm:pt>
    <dgm:pt modelId="{72D76F73-FC95-4244-AA8D-11E1F06818A1}" type="pres">
      <dgm:prSet presAssocID="{97507535-96EB-4AF7-88B2-C6EACA58DE18}" presName="parTxOnly" presStyleLbl="node1" presStyleIdx="1" presStyleCnt="3">
        <dgm:presLayoutVars>
          <dgm:chMax val="0"/>
          <dgm:chPref val="0"/>
          <dgm:bulletEnabled val="1"/>
        </dgm:presLayoutVars>
      </dgm:prSet>
      <dgm:spPr/>
    </dgm:pt>
    <dgm:pt modelId="{05F67E0A-5660-4311-B04B-4957EFABACE3}" type="pres">
      <dgm:prSet presAssocID="{FE35B9A0-9E7C-47C4-8A77-7EBA04A9CCC7}" presName="parTxOnlySpace" presStyleCnt="0"/>
      <dgm:spPr/>
    </dgm:pt>
    <dgm:pt modelId="{6961CD3E-17EC-4309-91E7-6ADB1768B01B}" type="pres">
      <dgm:prSet presAssocID="{991309A7-0E53-4CDB-BDD0-776A67142D41}" presName="parTxOnly" presStyleLbl="node1" presStyleIdx="2" presStyleCnt="3">
        <dgm:presLayoutVars>
          <dgm:chMax val="0"/>
          <dgm:chPref val="0"/>
          <dgm:bulletEnabled val="1"/>
        </dgm:presLayoutVars>
      </dgm:prSet>
      <dgm:spPr/>
    </dgm:pt>
  </dgm:ptLst>
  <dgm:cxnLst>
    <dgm:cxn modelId="{A5183004-5111-4D3F-AD43-ADBC8821BBF5}" type="presOf" srcId="{991309A7-0E53-4CDB-BDD0-776A67142D41}" destId="{6961CD3E-17EC-4309-91E7-6ADB1768B01B}" srcOrd="0" destOrd="0" presId="urn:microsoft.com/office/officeart/2005/8/layout/chevron1"/>
    <dgm:cxn modelId="{D019BC4C-73F5-428E-B221-BF5841420169}" srcId="{766CA84A-3E35-485E-9BC5-D874B1BCE897}" destId="{DF9B22A5-F429-42D9-879D-D4FED94F7092}" srcOrd="0" destOrd="0" parTransId="{7CE45E32-41AF-4A52-AE80-BB8C9EB588AE}" sibTransId="{7D4FCD9D-7C49-496A-8CAC-9ADAF4E0A4C3}"/>
    <dgm:cxn modelId="{9E563789-4BC5-4031-8C40-8E6CC22E747B}" srcId="{766CA84A-3E35-485E-9BC5-D874B1BCE897}" destId="{991309A7-0E53-4CDB-BDD0-776A67142D41}" srcOrd="2" destOrd="0" parTransId="{A61480AE-9627-4214-9FE0-41BF1A715DBE}" sibTransId="{7AD5DC10-F384-4429-8298-44B7C705A505}"/>
    <dgm:cxn modelId="{45996D89-B2C4-4905-96F4-7C07941685BF}" srcId="{766CA84A-3E35-485E-9BC5-D874B1BCE897}" destId="{97507535-96EB-4AF7-88B2-C6EACA58DE18}" srcOrd="1" destOrd="0" parTransId="{4ABBA316-159E-471F-BBD5-6C45F0230264}" sibTransId="{FE35B9A0-9E7C-47C4-8A77-7EBA04A9CCC7}"/>
    <dgm:cxn modelId="{2F9BCECE-9C7C-4D3B-9B0E-BB3C84E804AB}" type="presOf" srcId="{766CA84A-3E35-485E-9BC5-D874B1BCE897}" destId="{A27F49CB-54EA-4232-B0C5-D61889501196}" srcOrd="0" destOrd="0" presId="urn:microsoft.com/office/officeart/2005/8/layout/chevron1"/>
    <dgm:cxn modelId="{0628F6E5-E9A4-4891-B0C9-BCE9B4C9AC7C}" type="presOf" srcId="{97507535-96EB-4AF7-88B2-C6EACA58DE18}" destId="{72D76F73-FC95-4244-AA8D-11E1F06818A1}" srcOrd="0" destOrd="0" presId="urn:microsoft.com/office/officeart/2005/8/layout/chevron1"/>
    <dgm:cxn modelId="{8EA219E6-B570-4E30-9895-83A0114C39C5}" type="presOf" srcId="{DF9B22A5-F429-42D9-879D-D4FED94F7092}" destId="{92576B0D-7E15-4DD2-AC53-81B763DC39C1}" srcOrd="0" destOrd="0" presId="urn:microsoft.com/office/officeart/2005/8/layout/chevron1"/>
    <dgm:cxn modelId="{34275E9F-B9D6-46B3-AB9F-BC935F293891}" type="presParOf" srcId="{A27F49CB-54EA-4232-B0C5-D61889501196}" destId="{92576B0D-7E15-4DD2-AC53-81B763DC39C1}" srcOrd="0" destOrd="0" presId="urn:microsoft.com/office/officeart/2005/8/layout/chevron1"/>
    <dgm:cxn modelId="{4E53550C-06CD-47F5-8883-A6A87EFB020A}" type="presParOf" srcId="{A27F49CB-54EA-4232-B0C5-D61889501196}" destId="{FD09B521-18C8-43C8-BE07-F0D4DEF7E2E7}" srcOrd="1" destOrd="0" presId="urn:microsoft.com/office/officeart/2005/8/layout/chevron1"/>
    <dgm:cxn modelId="{167158DC-17A5-449F-95DE-A2DA0F87D9C6}" type="presParOf" srcId="{A27F49CB-54EA-4232-B0C5-D61889501196}" destId="{72D76F73-FC95-4244-AA8D-11E1F06818A1}" srcOrd="2" destOrd="0" presId="urn:microsoft.com/office/officeart/2005/8/layout/chevron1"/>
    <dgm:cxn modelId="{D72F2676-39E6-4943-BEB6-D74ED63E2575}" type="presParOf" srcId="{A27F49CB-54EA-4232-B0C5-D61889501196}" destId="{05F67E0A-5660-4311-B04B-4957EFABACE3}" srcOrd="3" destOrd="0" presId="urn:microsoft.com/office/officeart/2005/8/layout/chevron1"/>
    <dgm:cxn modelId="{12A8A057-2C75-4121-A0DE-E0B5C07B1CDA}" type="presParOf" srcId="{A27F49CB-54EA-4232-B0C5-D61889501196}" destId="{6961CD3E-17EC-4309-91E7-6ADB1768B01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5CB12D-C1CA-4F56-B33C-064103F7110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7FDA4EA4-EB40-4F15-845C-55A4BBF40BFE}">
      <dgm:prSet/>
      <dgm:spPr/>
      <dgm:t>
        <a:bodyPr/>
        <a:lstStyle/>
        <a:p>
          <a:r>
            <a:rPr lang="en-US" dirty="0"/>
            <a:t>Convolutional Neural Networks (CNNs)</a:t>
          </a:r>
          <a:endParaRPr lang="el-GR" dirty="0"/>
        </a:p>
      </dgm:t>
    </dgm:pt>
    <dgm:pt modelId="{B91470A7-3BCD-4D8C-AC44-714567D21CAB}" type="parTrans" cxnId="{85C8CA3F-8D44-473C-94E1-DAFD5830D411}">
      <dgm:prSet/>
      <dgm:spPr/>
      <dgm:t>
        <a:bodyPr/>
        <a:lstStyle/>
        <a:p>
          <a:endParaRPr lang="el-GR"/>
        </a:p>
      </dgm:t>
    </dgm:pt>
    <dgm:pt modelId="{1E011077-1A63-4439-91BE-90C9C3C7296F}" type="sibTrans" cxnId="{85C8CA3F-8D44-473C-94E1-DAFD5830D411}">
      <dgm:prSet/>
      <dgm:spPr/>
      <dgm:t>
        <a:bodyPr/>
        <a:lstStyle/>
        <a:p>
          <a:endParaRPr lang="el-GR"/>
        </a:p>
      </dgm:t>
    </dgm:pt>
    <dgm:pt modelId="{214EA890-36A2-43C7-90AD-519CEC661287}">
      <dgm:prSet/>
      <dgm:spPr/>
      <dgm:t>
        <a:bodyPr/>
        <a:lstStyle/>
        <a:p>
          <a:r>
            <a:rPr lang="en-US"/>
            <a:t>the AIDE model</a:t>
          </a:r>
          <a:endParaRPr lang="el-GR"/>
        </a:p>
      </dgm:t>
    </dgm:pt>
    <dgm:pt modelId="{B5D9C4F4-0572-4F5C-8E78-5F077A9F80A8}" type="parTrans" cxnId="{87A6B742-2D38-404F-849C-1329300D05A1}">
      <dgm:prSet/>
      <dgm:spPr/>
      <dgm:t>
        <a:bodyPr/>
        <a:lstStyle/>
        <a:p>
          <a:endParaRPr lang="el-GR"/>
        </a:p>
      </dgm:t>
    </dgm:pt>
    <dgm:pt modelId="{E2A4C116-64EE-4E25-BC24-93CCC160808A}" type="sibTrans" cxnId="{87A6B742-2D38-404F-849C-1329300D05A1}">
      <dgm:prSet/>
      <dgm:spPr/>
      <dgm:t>
        <a:bodyPr/>
        <a:lstStyle/>
        <a:p>
          <a:endParaRPr lang="el-GR"/>
        </a:p>
      </dgm:t>
    </dgm:pt>
    <dgm:pt modelId="{EA48B210-EEC7-4B5C-99A9-2725427697E4}">
      <dgm:prSet/>
      <dgm:spPr/>
      <dgm:t>
        <a:bodyPr/>
        <a:lstStyle/>
        <a:p>
          <a:r>
            <a:rPr lang="en-US"/>
            <a:t>Vision-Language Models(VLMs)</a:t>
          </a:r>
          <a:endParaRPr lang="el-GR"/>
        </a:p>
      </dgm:t>
    </dgm:pt>
    <dgm:pt modelId="{F527A890-5993-49B3-A18C-2A21E956AA9C}" type="parTrans" cxnId="{4603150F-7BCE-416C-9B46-012358EB92C2}">
      <dgm:prSet/>
      <dgm:spPr/>
      <dgm:t>
        <a:bodyPr/>
        <a:lstStyle/>
        <a:p>
          <a:endParaRPr lang="el-GR"/>
        </a:p>
      </dgm:t>
    </dgm:pt>
    <dgm:pt modelId="{2E1B6331-3BD6-4389-AC6A-B13D9A04CF78}" type="sibTrans" cxnId="{4603150F-7BCE-416C-9B46-012358EB92C2}">
      <dgm:prSet/>
      <dgm:spPr/>
      <dgm:t>
        <a:bodyPr/>
        <a:lstStyle/>
        <a:p>
          <a:endParaRPr lang="el-GR"/>
        </a:p>
      </dgm:t>
    </dgm:pt>
    <dgm:pt modelId="{1B4D6271-A943-476C-8D94-BF1069191F87}" type="pres">
      <dgm:prSet presAssocID="{085CB12D-C1CA-4F56-B33C-064103F71104}" presName="linear" presStyleCnt="0">
        <dgm:presLayoutVars>
          <dgm:animLvl val="lvl"/>
          <dgm:resizeHandles val="exact"/>
        </dgm:presLayoutVars>
      </dgm:prSet>
      <dgm:spPr/>
    </dgm:pt>
    <dgm:pt modelId="{0ADFF2E7-3150-4F83-9F02-F03C905FCED9}" type="pres">
      <dgm:prSet presAssocID="{7FDA4EA4-EB40-4F15-845C-55A4BBF40BFE}" presName="parentText" presStyleLbl="node1" presStyleIdx="0" presStyleCnt="3">
        <dgm:presLayoutVars>
          <dgm:chMax val="0"/>
          <dgm:bulletEnabled val="1"/>
        </dgm:presLayoutVars>
      </dgm:prSet>
      <dgm:spPr/>
    </dgm:pt>
    <dgm:pt modelId="{D617ECC3-0D59-4DC9-80C5-5DBAA0FBDB28}" type="pres">
      <dgm:prSet presAssocID="{1E011077-1A63-4439-91BE-90C9C3C7296F}" presName="spacer" presStyleCnt="0"/>
      <dgm:spPr/>
    </dgm:pt>
    <dgm:pt modelId="{1B287E39-7E6F-4EB5-B402-4CC914FA5D1C}" type="pres">
      <dgm:prSet presAssocID="{214EA890-36A2-43C7-90AD-519CEC661287}" presName="parentText" presStyleLbl="node1" presStyleIdx="1" presStyleCnt="3">
        <dgm:presLayoutVars>
          <dgm:chMax val="0"/>
          <dgm:bulletEnabled val="1"/>
        </dgm:presLayoutVars>
      </dgm:prSet>
      <dgm:spPr/>
    </dgm:pt>
    <dgm:pt modelId="{E4DE3E0A-C1B5-4C34-BFD2-A51B014EA323}" type="pres">
      <dgm:prSet presAssocID="{E2A4C116-64EE-4E25-BC24-93CCC160808A}" presName="spacer" presStyleCnt="0"/>
      <dgm:spPr/>
    </dgm:pt>
    <dgm:pt modelId="{8CBB1B47-F6F9-48C6-8B22-D2BF2AB5DAAC}" type="pres">
      <dgm:prSet presAssocID="{EA48B210-EEC7-4B5C-99A9-2725427697E4}" presName="parentText" presStyleLbl="node1" presStyleIdx="2" presStyleCnt="3">
        <dgm:presLayoutVars>
          <dgm:chMax val="0"/>
          <dgm:bulletEnabled val="1"/>
        </dgm:presLayoutVars>
      </dgm:prSet>
      <dgm:spPr/>
    </dgm:pt>
  </dgm:ptLst>
  <dgm:cxnLst>
    <dgm:cxn modelId="{CC799607-8B0A-467E-BC2F-2E681A326469}" type="presOf" srcId="{EA48B210-EEC7-4B5C-99A9-2725427697E4}" destId="{8CBB1B47-F6F9-48C6-8B22-D2BF2AB5DAAC}" srcOrd="0" destOrd="0" presId="urn:microsoft.com/office/officeart/2005/8/layout/vList2"/>
    <dgm:cxn modelId="{4603150F-7BCE-416C-9B46-012358EB92C2}" srcId="{085CB12D-C1CA-4F56-B33C-064103F71104}" destId="{EA48B210-EEC7-4B5C-99A9-2725427697E4}" srcOrd="2" destOrd="0" parTransId="{F527A890-5993-49B3-A18C-2A21E956AA9C}" sibTransId="{2E1B6331-3BD6-4389-AC6A-B13D9A04CF78}"/>
    <dgm:cxn modelId="{85C8CA3F-8D44-473C-94E1-DAFD5830D411}" srcId="{085CB12D-C1CA-4F56-B33C-064103F71104}" destId="{7FDA4EA4-EB40-4F15-845C-55A4BBF40BFE}" srcOrd="0" destOrd="0" parTransId="{B91470A7-3BCD-4D8C-AC44-714567D21CAB}" sibTransId="{1E011077-1A63-4439-91BE-90C9C3C7296F}"/>
    <dgm:cxn modelId="{87A6B742-2D38-404F-849C-1329300D05A1}" srcId="{085CB12D-C1CA-4F56-B33C-064103F71104}" destId="{214EA890-36A2-43C7-90AD-519CEC661287}" srcOrd="1" destOrd="0" parTransId="{B5D9C4F4-0572-4F5C-8E78-5F077A9F80A8}" sibTransId="{E2A4C116-64EE-4E25-BC24-93CCC160808A}"/>
    <dgm:cxn modelId="{05A9B965-CE93-4125-8171-B539DECBCE9D}" type="presOf" srcId="{214EA890-36A2-43C7-90AD-519CEC661287}" destId="{1B287E39-7E6F-4EB5-B402-4CC914FA5D1C}" srcOrd="0" destOrd="0" presId="urn:microsoft.com/office/officeart/2005/8/layout/vList2"/>
    <dgm:cxn modelId="{01D32F47-7839-4E0E-B09C-49A43576BA4F}" type="presOf" srcId="{085CB12D-C1CA-4F56-B33C-064103F71104}" destId="{1B4D6271-A943-476C-8D94-BF1069191F87}" srcOrd="0" destOrd="0" presId="urn:microsoft.com/office/officeart/2005/8/layout/vList2"/>
    <dgm:cxn modelId="{A6281EFF-198F-4A39-894C-A82DC223E965}" type="presOf" srcId="{7FDA4EA4-EB40-4F15-845C-55A4BBF40BFE}" destId="{0ADFF2E7-3150-4F83-9F02-F03C905FCED9}" srcOrd="0" destOrd="0" presId="urn:microsoft.com/office/officeart/2005/8/layout/vList2"/>
    <dgm:cxn modelId="{C832ABC7-C87F-4E1F-85E1-965F9A2FDEDE}" type="presParOf" srcId="{1B4D6271-A943-476C-8D94-BF1069191F87}" destId="{0ADFF2E7-3150-4F83-9F02-F03C905FCED9}" srcOrd="0" destOrd="0" presId="urn:microsoft.com/office/officeart/2005/8/layout/vList2"/>
    <dgm:cxn modelId="{547D842A-8C51-4C0D-B91B-2C791A85BAA8}" type="presParOf" srcId="{1B4D6271-A943-476C-8D94-BF1069191F87}" destId="{D617ECC3-0D59-4DC9-80C5-5DBAA0FBDB28}" srcOrd="1" destOrd="0" presId="urn:microsoft.com/office/officeart/2005/8/layout/vList2"/>
    <dgm:cxn modelId="{DF68A385-DDEE-4169-9F51-2B4FA91E309D}" type="presParOf" srcId="{1B4D6271-A943-476C-8D94-BF1069191F87}" destId="{1B287E39-7E6F-4EB5-B402-4CC914FA5D1C}" srcOrd="2" destOrd="0" presId="urn:microsoft.com/office/officeart/2005/8/layout/vList2"/>
    <dgm:cxn modelId="{D372A051-CCB4-4AE7-BFCB-DD03804A7C22}" type="presParOf" srcId="{1B4D6271-A943-476C-8D94-BF1069191F87}" destId="{E4DE3E0A-C1B5-4C34-BFD2-A51B014EA323}" srcOrd="3" destOrd="0" presId="urn:microsoft.com/office/officeart/2005/8/layout/vList2"/>
    <dgm:cxn modelId="{FD50783A-D75F-463A-8826-1FCD4B0EB476}" type="presParOf" srcId="{1B4D6271-A943-476C-8D94-BF1069191F87}" destId="{8CBB1B47-F6F9-48C6-8B22-D2BF2AB5DA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E3D5E9-9988-4E84-AA4A-EDE7C34120E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l-GR"/>
        </a:p>
      </dgm:t>
    </dgm:pt>
    <dgm:pt modelId="{09212C14-5E07-444F-AB00-9B742189497E}">
      <dgm:prSet phldrT="[Κείμενο]"/>
      <dgm:spPr/>
      <dgm:t>
        <a:bodyPr/>
        <a:lstStyle/>
        <a:p>
          <a:r>
            <a:rPr lang="en-US" dirty="0"/>
            <a:t>Artifact Dataset</a:t>
          </a:r>
          <a:endParaRPr lang="el-GR" dirty="0"/>
        </a:p>
      </dgm:t>
    </dgm:pt>
    <dgm:pt modelId="{689512A8-B17C-4A57-B9F2-5590C79418BE}" type="parTrans" cxnId="{1F8CC577-A061-4B26-8A27-1ECFF47A7758}">
      <dgm:prSet/>
      <dgm:spPr/>
      <dgm:t>
        <a:bodyPr/>
        <a:lstStyle/>
        <a:p>
          <a:endParaRPr lang="el-GR"/>
        </a:p>
      </dgm:t>
    </dgm:pt>
    <dgm:pt modelId="{5A7E1DBB-859F-4A39-9740-3A8C09A1C793}" type="sibTrans" cxnId="{1F8CC577-A061-4B26-8A27-1ECFF47A7758}">
      <dgm:prSet/>
      <dgm:spPr/>
      <dgm:t>
        <a:bodyPr/>
        <a:lstStyle/>
        <a:p>
          <a:endParaRPr lang="el-GR"/>
        </a:p>
      </dgm:t>
    </dgm:pt>
    <dgm:pt modelId="{1A3086BA-F8A6-4B1A-B761-D6DEA85E2DD9}">
      <dgm:prSet phldrT="[Κείμενο]"/>
      <dgm:spPr/>
      <dgm:t>
        <a:bodyPr/>
        <a:lstStyle/>
        <a:p>
          <a:pPr algn="ctr"/>
          <a:r>
            <a:rPr lang="en-US" dirty="0"/>
            <a:t>Training</a:t>
          </a:r>
          <a:endParaRPr lang="el-GR" dirty="0"/>
        </a:p>
      </dgm:t>
    </dgm:pt>
    <dgm:pt modelId="{C5793E3C-B652-4B06-99B5-41FDAF069F9B}" type="parTrans" cxnId="{E7713E20-4D14-41AA-B502-BB22E6C25848}">
      <dgm:prSet/>
      <dgm:spPr/>
      <dgm:t>
        <a:bodyPr/>
        <a:lstStyle/>
        <a:p>
          <a:endParaRPr lang="el-GR"/>
        </a:p>
      </dgm:t>
    </dgm:pt>
    <dgm:pt modelId="{AE459647-9241-41BA-B734-7E5222A41A8C}" type="sibTrans" cxnId="{E7713E20-4D14-41AA-B502-BB22E6C25848}">
      <dgm:prSet/>
      <dgm:spPr/>
      <dgm:t>
        <a:bodyPr/>
        <a:lstStyle/>
        <a:p>
          <a:endParaRPr lang="el-GR"/>
        </a:p>
      </dgm:t>
    </dgm:pt>
    <dgm:pt modelId="{425EFF4E-28F5-49C7-8F00-9F380F151FF9}">
      <dgm:prSet phldrT="[Κείμενο]"/>
      <dgm:spPr/>
      <dgm:t>
        <a:bodyPr/>
        <a:lstStyle/>
        <a:p>
          <a:pPr algn="ctr"/>
          <a:r>
            <a:rPr lang="en-US" dirty="0"/>
            <a:t>Fine-Tuning</a:t>
          </a:r>
          <a:endParaRPr lang="el-GR" dirty="0"/>
        </a:p>
      </dgm:t>
    </dgm:pt>
    <dgm:pt modelId="{E67D7B20-BF0D-4D5D-8E2B-C4F887599D9A}" type="parTrans" cxnId="{55B12FF6-08D9-47EE-9561-0BD3057214E6}">
      <dgm:prSet/>
      <dgm:spPr/>
      <dgm:t>
        <a:bodyPr/>
        <a:lstStyle/>
        <a:p>
          <a:endParaRPr lang="el-GR"/>
        </a:p>
      </dgm:t>
    </dgm:pt>
    <dgm:pt modelId="{D11ED00F-6BC6-4135-B249-854B995F64EA}" type="sibTrans" cxnId="{55B12FF6-08D9-47EE-9561-0BD3057214E6}">
      <dgm:prSet/>
      <dgm:spPr/>
      <dgm:t>
        <a:bodyPr/>
        <a:lstStyle/>
        <a:p>
          <a:endParaRPr lang="el-GR"/>
        </a:p>
      </dgm:t>
    </dgm:pt>
    <dgm:pt modelId="{569D2E69-CC5F-4646-AEFC-9CD8DA71E243}">
      <dgm:prSet phldrT="[Κείμενο]"/>
      <dgm:spPr/>
      <dgm:t>
        <a:bodyPr/>
        <a:lstStyle/>
        <a:p>
          <a:r>
            <a:rPr lang="en-US"/>
            <a:t>Chameleon Dataset</a:t>
          </a:r>
          <a:endParaRPr lang="el-GR" dirty="0"/>
        </a:p>
      </dgm:t>
    </dgm:pt>
    <dgm:pt modelId="{AAFA9C49-DE85-4481-9CB3-4F6F89F525F9}" type="parTrans" cxnId="{F6BE4A96-53BD-4129-BC25-1BC59FF94666}">
      <dgm:prSet/>
      <dgm:spPr/>
      <dgm:t>
        <a:bodyPr/>
        <a:lstStyle/>
        <a:p>
          <a:endParaRPr lang="el-GR"/>
        </a:p>
      </dgm:t>
    </dgm:pt>
    <dgm:pt modelId="{695A4C89-B3AE-4293-8707-3C934562C6AE}" type="sibTrans" cxnId="{F6BE4A96-53BD-4129-BC25-1BC59FF94666}">
      <dgm:prSet/>
      <dgm:spPr/>
      <dgm:t>
        <a:bodyPr/>
        <a:lstStyle/>
        <a:p>
          <a:endParaRPr lang="el-GR"/>
        </a:p>
      </dgm:t>
    </dgm:pt>
    <dgm:pt modelId="{25B712DF-BC57-435A-A1F9-78A7A7DE89AD}">
      <dgm:prSet phldrT="[Κείμενο]"/>
      <dgm:spPr/>
      <dgm:t>
        <a:bodyPr/>
        <a:lstStyle/>
        <a:p>
          <a:pPr algn="ctr"/>
          <a:r>
            <a:rPr lang="en-US" dirty="0"/>
            <a:t>Benchmark</a:t>
          </a:r>
          <a:endParaRPr lang="el-GR" dirty="0"/>
        </a:p>
      </dgm:t>
    </dgm:pt>
    <dgm:pt modelId="{596B12EC-BC56-4DC1-B17C-20BC795115DB}" type="sibTrans" cxnId="{AEBD93E4-4E1C-42E9-A9D7-E98837D5E26C}">
      <dgm:prSet/>
      <dgm:spPr/>
      <dgm:t>
        <a:bodyPr/>
        <a:lstStyle/>
        <a:p>
          <a:endParaRPr lang="el-GR"/>
        </a:p>
      </dgm:t>
    </dgm:pt>
    <dgm:pt modelId="{B8773747-3896-448A-8916-D624C442343C}" type="parTrans" cxnId="{AEBD93E4-4E1C-42E9-A9D7-E98837D5E26C}">
      <dgm:prSet/>
      <dgm:spPr/>
      <dgm:t>
        <a:bodyPr/>
        <a:lstStyle/>
        <a:p>
          <a:endParaRPr lang="el-GR"/>
        </a:p>
      </dgm:t>
    </dgm:pt>
    <dgm:pt modelId="{8687C72C-E772-4897-8DFA-0144D3AF36B8}" type="pres">
      <dgm:prSet presAssocID="{99E3D5E9-9988-4E84-AA4A-EDE7C34120E9}" presName="Name0" presStyleCnt="0">
        <dgm:presLayoutVars>
          <dgm:dir/>
          <dgm:animLvl val="lvl"/>
          <dgm:resizeHandles/>
        </dgm:presLayoutVars>
      </dgm:prSet>
      <dgm:spPr/>
    </dgm:pt>
    <dgm:pt modelId="{18D728B4-E44A-4FFA-8240-0AFFE7D868F9}" type="pres">
      <dgm:prSet presAssocID="{09212C14-5E07-444F-AB00-9B742189497E}" presName="linNode" presStyleCnt="0"/>
      <dgm:spPr/>
    </dgm:pt>
    <dgm:pt modelId="{7D33E13A-BE98-40EE-81AE-AD526F67B83F}" type="pres">
      <dgm:prSet presAssocID="{09212C14-5E07-444F-AB00-9B742189497E}" presName="parentShp" presStyleLbl="node1" presStyleIdx="0" presStyleCnt="2">
        <dgm:presLayoutVars>
          <dgm:bulletEnabled val="1"/>
        </dgm:presLayoutVars>
      </dgm:prSet>
      <dgm:spPr/>
    </dgm:pt>
    <dgm:pt modelId="{C971852B-5A04-42BE-B89F-8F2D84300D21}" type="pres">
      <dgm:prSet presAssocID="{09212C14-5E07-444F-AB00-9B742189497E}" presName="childShp" presStyleLbl="bgAccFollowNode1" presStyleIdx="0" presStyleCnt="2">
        <dgm:presLayoutVars>
          <dgm:bulletEnabled val="1"/>
        </dgm:presLayoutVars>
      </dgm:prSet>
      <dgm:spPr/>
    </dgm:pt>
    <dgm:pt modelId="{C4B19CD0-A36B-42AC-A6CD-91D4BF708A48}" type="pres">
      <dgm:prSet presAssocID="{5A7E1DBB-859F-4A39-9740-3A8C09A1C793}" presName="spacing" presStyleCnt="0"/>
      <dgm:spPr/>
    </dgm:pt>
    <dgm:pt modelId="{5E8E3D8F-FFED-4974-9850-A7A60076265D}" type="pres">
      <dgm:prSet presAssocID="{569D2E69-CC5F-4646-AEFC-9CD8DA71E243}" presName="linNode" presStyleCnt="0"/>
      <dgm:spPr/>
    </dgm:pt>
    <dgm:pt modelId="{D2CA0BC9-F412-41A7-B267-DDC73DB89A0B}" type="pres">
      <dgm:prSet presAssocID="{569D2E69-CC5F-4646-AEFC-9CD8DA71E243}" presName="parentShp" presStyleLbl="node1" presStyleIdx="1" presStyleCnt="2">
        <dgm:presLayoutVars>
          <dgm:bulletEnabled val="1"/>
        </dgm:presLayoutVars>
      </dgm:prSet>
      <dgm:spPr/>
    </dgm:pt>
    <dgm:pt modelId="{37C503F6-F497-418E-9F85-E523DDF935B1}" type="pres">
      <dgm:prSet presAssocID="{569D2E69-CC5F-4646-AEFC-9CD8DA71E243}" presName="childShp" presStyleLbl="bgAccFollowNode1" presStyleIdx="1" presStyleCnt="2" custLinFactNeighborY="475">
        <dgm:presLayoutVars>
          <dgm:bulletEnabled val="1"/>
        </dgm:presLayoutVars>
      </dgm:prSet>
      <dgm:spPr/>
    </dgm:pt>
  </dgm:ptLst>
  <dgm:cxnLst>
    <dgm:cxn modelId="{E7713E20-4D14-41AA-B502-BB22E6C25848}" srcId="{09212C14-5E07-444F-AB00-9B742189497E}" destId="{1A3086BA-F8A6-4B1A-B761-D6DEA85E2DD9}" srcOrd="0" destOrd="0" parTransId="{C5793E3C-B652-4B06-99B5-41FDAF069F9B}" sibTransId="{AE459647-9241-41BA-B734-7E5222A41A8C}"/>
    <dgm:cxn modelId="{5A9F6670-D4AB-40E5-8CB0-AEF8969F013E}" type="presOf" srcId="{99E3D5E9-9988-4E84-AA4A-EDE7C34120E9}" destId="{8687C72C-E772-4897-8DFA-0144D3AF36B8}" srcOrd="0" destOrd="0" presId="urn:microsoft.com/office/officeart/2005/8/layout/vList6"/>
    <dgm:cxn modelId="{CB2A9553-FD48-43DE-96EF-127234029183}" type="presOf" srcId="{25B712DF-BC57-435A-A1F9-78A7A7DE89AD}" destId="{37C503F6-F497-418E-9F85-E523DDF935B1}" srcOrd="0" destOrd="0" presId="urn:microsoft.com/office/officeart/2005/8/layout/vList6"/>
    <dgm:cxn modelId="{1F8CC577-A061-4B26-8A27-1ECFF47A7758}" srcId="{99E3D5E9-9988-4E84-AA4A-EDE7C34120E9}" destId="{09212C14-5E07-444F-AB00-9B742189497E}" srcOrd="0" destOrd="0" parTransId="{689512A8-B17C-4A57-B9F2-5590C79418BE}" sibTransId="{5A7E1DBB-859F-4A39-9740-3A8C09A1C793}"/>
    <dgm:cxn modelId="{64D51A58-6A14-4C3B-B5F3-AD860D3A4C0B}" type="presOf" srcId="{425EFF4E-28F5-49C7-8F00-9F380F151FF9}" destId="{C971852B-5A04-42BE-B89F-8F2D84300D21}" srcOrd="0" destOrd="1" presId="urn:microsoft.com/office/officeart/2005/8/layout/vList6"/>
    <dgm:cxn modelId="{F6BE4A96-53BD-4129-BC25-1BC59FF94666}" srcId="{99E3D5E9-9988-4E84-AA4A-EDE7C34120E9}" destId="{569D2E69-CC5F-4646-AEFC-9CD8DA71E243}" srcOrd="1" destOrd="0" parTransId="{AAFA9C49-DE85-4481-9CB3-4F6F89F525F9}" sibTransId="{695A4C89-B3AE-4293-8707-3C934562C6AE}"/>
    <dgm:cxn modelId="{2D264E9D-2E8F-4937-BABE-455852FD346E}" type="presOf" srcId="{09212C14-5E07-444F-AB00-9B742189497E}" destId="{7D33E13A-BE98-40EE-81AE-AD526F67B83F}" srcOrd="0" destOrd="0" presId="urn:microsoft.com/office/officeart/2005/8/layout/vList6"/>
    <dgm:cxn modelId="{C1341DA7-AF7A-498C-95F2-AC7C4061DC43}" type="presOf" srcId="{1A3086BA-F8A6-4B1A-B761-D6DEA85E2DD9}" destId="{C971852B-5A04-42BE-B89F-8F2D84300D21}" srcOrd="0" destOrd="0" presId="urn:microsoft.com/office/officeart/2005/8/layout/vList6"/>
    <dgm:cxn modelId="{65C7F3B2-6CAC-403A-A999-EE77223A29BD}" type="presOf" srcId="{569D2E69-CC5F-4646-AEFC-9CD8DA71E243}" destId="{D2CA0BC9-F412-41A7-B267-DDC73DB89A0B}" srcOrd="0" destOrd="0" presId="urn:microsoft.com/office/officeart/2005/8/layout/vList6"/>
    <dgm:cxn modelId="{AEBD93E4-4E1C-42E9-A9D7-E98837D5E26C}" srcId="{569D2E69-CC5F-4646-AEFC-9CD8DA71E243}" destId="{25B712DF-BC57-435A-A1F9-78A7A7DE89AD}" srcOrd="0" destOrd="0" parTransId="{B8773747-3896-448A-8916-D624C442343C}" sibTransId="{596B12EC-BC56-4DC1-B17C-20BC795115DB}"/>
    <dgm:cxn modelId="{55B12FF6-08D9-47EE-9561-0BD3057214E6}" srcId="{09212C14-5E07-444F-AB00-9B742189497E}" destId="{425EFF4E-28F5-49C7-8F00-9F380F151FF9}" srcOrd="1" destOrd="0" parTransId="{E67D7B20-BF0D-4D5D-8E2B-C4F887599D9A}" sibTransId="{D11ED00F-6BC6-4135-B249-854B995F64EA}"/>
    <dgm:cxn modelId="{EECD06BA-DE4A-4D8F-A468-64348D7F0BBC}" type="presParOf" srcId="{8687C72C-E772-4897-8DFA-0144D3AF36B8}" destId="{18D728B4-E44A-4FFA-8240-0AFFE7D868F9}" srcOrd="0" destOrd="0" presId="urn:microsoft.com/office/officeart/2005/8/layout/vList6"/>
    <dgm:cxn modelId="{31D10FE5-967F-425F-A9DD-5B6F6AE2D508}" type="presParOf" srcId="{18D728B4-E44A-4FFA-8240-0AFFE7D868F9}" destId="{7D33E13A-BE98-40EE-81AE-AD526F67B83F}" srcOrd="0" destOrd="0" presId="urn:microsoft.com/office/officeart/2005/8/layout/vList6"/>
    <dgm:cxn modelId="{5D5D496B-757F-4E18-B00E-868682328FEB}" type="presParOf" srcId="{18D728B4-E44A-4FFA-8240-0AFFE7D868F9}" destId="{C971852B-5A04-42BE-B89F-8F2D84300D21}" srcOrd="1" destOrd="0" presId="urn:microsoft.com/office/officeart/2005/8/layout/vList6"/>
    <dgm:cxn modelId="{849FAD50-0A94-4CDD-B1D1-E120FBA825DB}" type="presParOf" srcId="{8687C72C-E772-4897-8DFA-0144D3AF36B8}" destId="{C4B19CD0-A36B-42AC-A6CD-91D4BF708A48}" srcOrd="1" destOrd="0" presId="urn:microsoft.com/office/officeart/2005/8/layout/vList6"/>
    <dgm:cxn modelId="{444CE8C9-C6E8-4F4B-8A17-229364168D96}" type="presParOf" srcId="{8687C72C-E772-4897-8DFA-0144D3AF36B8}" destId="{5E8E3D8F-FFED-4974-9850-A7A60076265D}" srcOrd="2" destOrd="0" presId="urn:microsoft.com/office/officeart/2005/8/layout/vList6"/>
    <dgm:cxn modelId="{A15D4091-283F-4DEF-8CB6-2B77B196A38B}" type="presParOf" srcId="{5E8E3D8F-FFED-4974-9850-A7A60076265D}" destId="{D2CA0BC9-F412-41A7-B267-DDC73DB89A0B}" srcOrd="0" destOrd="0" presId="urn:microsoft.com/office/officeart/2005/8/layout/vList6"/>
    <dgm:cxn modelId="{EC324B22-9A11-4AB4-A18D-C24981836E08}" type="presParOf" srcId="{5E8E3D8F-FFED-4974-9850-A7A60076265D}" destId="{37C503F6-F497-418E-9F85-E523DDF935B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FBD485-5AAA-43B0-83ED-B53C41B7458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46569E1-DA21-4AF7-A6C0-7E17A2677A60}">
      <dgm:prSet/>
      <dgm:spPr/>
      <dgm:t>
        <a:bodyPr/>
        <a:lstStyle/>
        <a:p>
          <a:pPr>
            <a:lnSpc>
              <a:spcPct val="100000"/>
            </a:lnSpc>
            <a:defRPr b="1"/>
          </a:pPr>
          <a:r>
            <a:rPr lang="en-US"/>
            <a:t>The Artifact-Splits dataset includes three key partitions:</a:t>
          </a:r>
        </a:p>
      </dgm:t>
    </dgm:pt>
    <dgm:pt modelId="{99E81674-79A5-4CAF-801F-8415A179B7C5}" type="parTrans" cxnId="{35200E17-DC10-4DA8-BBCD-A0D5B7F207FE}">
      <dgm:prSet/>
      <dgm:spPr/>
      <dgm:t>
        <a:bodyPr/>
        <a:lstStyle/>
        <a:p>
          <a:endParaRPr lang="en-US"/>
        </a:p>
      </dgm:t>
    </dgm:pt>
    <dgm:pt modelId="{6CEBDDE4-E7AA-4A3F-90C0-BA59F46BE6E2}" type="sibTrans" cxnId="{35200E17-DC10-4DA8-BBCD-A0D5B7F207FE}">
      <dgm:prSet/>
      <dgm:spPr/>
      <dgm:t>
        <a:bodyPr/>
        <a:lstStyle/>
        <a:p>
          <a:endParaRPr lang="en-US"/>
        </a:p>
      </dgm:t>
    </dgm:pt>
    <dgm:pt modelId="{AA637CC3-8C12-401F-B1C6-DE9177939B22}">
      <dgm:prSet/>
      <dgm:spPr/>
      <dgm:t>
        <a:bodyPr/>
        <a:lstStyle/>
        <a:p>
          <a:pPr>
            <a:lnSpc>
              <a:spcPct val="100000"/>
            </a:lnSpc>
          </a:pPr>
          <a:r>
            <a:rPr lang="en-US"/>
            <a:t>• train metadata.csv (default: 100,000 images after downsampling)</a:t>
          </a:r>
        </a:p>
      </dgm:t>
    </dgm:pt>
    <dgm:pt modelId="{EC62636C-1AC7-4424-922D-96F6802059F3}" type="parTrans" cxnId="{4977D16E-FEE2-42D0-BA5F-376575176F8E}">
      <dgm:prSet/>
      <dgm:spPr/>
      <dgm:t>
        <a:bodyPr/>
        <a:lstStyle/>
        <a:p>
          <a:endParaRPr lang="en-US"/>
        </a:p>
      </dgm:t>
    </dgm:pt>
    <dgm:pt modelId="{F24F9D44-F478-419C-A77F-F2EBC3881C2B}" type="sibTrans" cxnId="{4977D16E-FEE2-42D0-BA5F-376575176F8E}">
      <dgm:prSet/>
      <dgm:spPr/>
      <dgm:t>
        <a:bodyPr/>
        <a:lstStyle/>
        <a:p>
          <a:endParaRPr lang="en-US"/>
        </a:p>
      </dgm:t>
    </dgm:pt>
    <dgm:pt modelId="{333543AF-6288-449D-A9A6-138229382F36}">
      <dgm:prSet/>
      <dgm:spPr/>
      <dgm:t>
        <a:bodyPr/>
        <a:lstStyle/>
        <a:p>
          <a:pPr>
            <a:lnSpc>
              <a:spcPct val="100000"/>
            </a:lnSpc>
          </a:pPr>
          <a:r>
            <a:rPr lang="en-US"/>
            <a:t>• val metadata.csv (default: 10,000 images after downsampling)</a:t>
          </a:r>
        </a:p>
      </dgm:t>
    </dgm:pt>
    <dgm:pt modelId="{267ADADE-97A2-4552-992C-493A2252BFD7}" type="parTrans" cxnId="{28A43717-64E6-4210-AEA3-2F162E2F64B9}">
      <dgm:prSet/>
      <dgm:spPr/>
      <dgm:t>
        <a:bodyPr/>
        <a:lstStyle/>
        <a:p>
          <a:endParaRPr lang="en-US"/>
        </a:p>
      </dgm:t>
    </dgm:pt>
    <dgm:pt modelId="{4A9AF8B2-9310-42AF-94E4-A6FF4C840A80}" type="sibTrans" cxnId="{28A43717-64E6-4210-AEA3-2F162E2F64B9}">
      <dgm:prSet/>
      <dgm:spPr/>
      <dgm:t>
        <a:bodyPr/>
        <a:lstStyle/>
        <a:p>
          <a:endParaRPr lang="en-US"/>
        </a:p>
      </dgm:t>
    </dgm:pt>
    <dgm:pt modelId="{8DE598CE-B7C2-4338-AFB2-B139A5DCD147}">
      <dgm:prSet/>
      <dgm:spPr/>
      <dgm:t>
        <a:bodyPr/>
        <a:lstStyle/>
        <a:p>
          <a:pPr>
            <a:lnSpc>
              <a:spcPct val="100000"/>
            </a:lnSpc>
          </a:pPr>
          <a:r>
            <a:rPr lang="en-US"/>
            <a:t>• test metadata.csv (default: 10,000 images after downsampling)</a:t>
          </a:r>
        </a:p>
      </dgm:t>
    </dgm:pt>
    <dgm:pt modelId="{D8451058-D721-4AF8-B407-31DA168EB0ED}" type="parTrans" cxnId="{602E6316-E073-4846-9F3D-AF7F70EB337E}">
      <dgm:prSet/>
      <dgm:spPr/>
      <dgm:t>
        <a:bodyPr/>
        <a:lstStyle/>
        <a:p>
          <a:endParaRPr lang="en-US"/>
        </a:p>
      </dgm:t>
    </dgm:pt>
    <dgm:pt modelId="{F2757794-7DC0-4D7B-939E-F5B47EEEB7A4}" type="sibTrans" cxnId="{602E6316-E073-4846-9F3D-AF7F70EB337E}">
      <dgm:prSet/>
      <dgm:spPr/>
      <dgm:t>
        <a:bodyPr/>
        <a:lstStyle/>
        <a:p>
          <a:endParaRPr lang="en-US"/>
        </a:p>
      </dgm:t>
    </dgm:pt>
    <dgm:pt modelId="{E27186BF-E376-444E-B2CA-4B6473DC5305}">
      <dgm:prSet/>
      <dgm:spPr/>
      <dgm:t>
        <a:bodyPr/>
        <a:lstStyle/>
        <a:p>
          <a:pPr>
            <a:lnSpc>
              <a:spcPct val="100000"/>
            </a:lnSpc>
            <a:defRPr b="1"/>
          </a:pPr>
          <a:r>
            <a:rPr lang="en-US"/>
            <a:t>Each metadata file contains:</a:t>
          </a:r>
        </a:p>
      </dgm:t>
    </dgm:pt>
    <dgm:pt modelId="{D0B64622-4F85-4147-BE12-C753B8A49B56}" type="parTrans" cxnId="{FF4356BD-3440-4BA0-976F-A4A6BEE6087D}">
      <dgm:prSet/>
      <dgm:spPr/>
      <dgm:t>
        <a:bodyPr/>
        <a:lstStyle/>
        <a:p>
          <a:endParaRPr lang="en-US"/>
        </a:p>
      </dgm:t>
    </dgm:pt>
    <dgm:pt modelId="{3850D6D0-59C7-4372-8241-3DB67BB22727}" type="sibTrans" cxnId="{FF4356BD-3440-4BA0-976F-A4A6BEE6087D}">
      <dgm:prSet/>
      <dgm:spPr/>
      <dgm:t>
        <a:bodyPr/>
        <a:lstStyle/>
        <a:p>
          <a:endParaRPr lang="en-US"/>
        </a:p>
      </dgm:t>
    </dgm:pt>
    <dgm:pt modelId="{678F24BA-570F-4650-B36A-509217CFF0C3}">
      <dgm:prSet/>
      <dgm:spPr/>
      <dgm:t>
        <a:bodyPr/>
        <a:lstStyle/>
        <a:p>
          <a:pPr>
            <a:lnSpc>
              <a:spcPct val="100000"/>
            </a:lnSpc>
          </a:pPr>
          <a:r>
            <a:rPr lang="en-US"/>
            <a:t>• filename: The name of the image file.</a:t>
          </a:r>
        </a:p>
      </dgm:t>
    </dgm:pt>
    <dgm:pt modelId="{949B375B-C381-484D-9938-955B87799F11}" type="parTrans" cxnId="{A2CDB202-312A-4093-BB8E-E441B26A1B88}">
      <dgm:prSet/>
      <dgm:spPr/>
      <dgm:t>
        <a:bodyPr/>
        <a:lstStyle/>
        <a:p>
          <a:endParaRPr lang="en-US"/>
        </a:p>
      </dgm:t>
    </dgm:pt>
    <dgm:pt modelId="{BC62B796-79CF-4971-A860-45AF7676394A}" type="sibTrans" cxnId="{A2CDB202-312A-4093-BB8E-E441B26A1B88}">
      <dgm:prSet/>
      <dgm:spPr/>
      <dgm:t>
        <a:bodyPr/>
        <a:lstStyle/>
        <a:p>
          <a:endParaRPr lang="en-US"/>
        </a:p>
      </dgm:t>
    </dgm:pt>
    <dgm:pt modelId="{0114579B-3278-44EE-B026-6F4FF75464C8}">
      <dgm:prSet/>
      <dgm:spPr/>
      <dgm:t>
        <a:bodyPr/>
        <a:lstStyle/>
        <a:p>
          <a:pPr>
            <a:lnSpc>
              <a:spcPct val="100000"/>
            </a:lnSpc>
          </a:pPr>
          <a:r>
            <a:rPr lang="en-US"/>
            <a:t>• image path: The relative path to the image within the dataset.</a:t>
          </a:r>
        </a:p>
      </dgm:t>
    </dgm:pt>
    <dgm:pt modelId="{BE202F21-CA3F-4DF5-8AD6-787D62896097}" type="parTrans" cxnId="{D5DA803C-D999-423F-A39F-DACDAF122F3F}">
      <dgm:prSet/>
      <dgm:spPr/>
      <dgm:t>
        <a:bodyPr/>
        <a:lstStyle/>
        <a:p>
          <a:endParaRPr lang="en-US"/>
        </a:p>
      </dgm:t>
    </dgm:pt>
    <dgm:pt modelId="{654D3926-682F-4BF7-BD79-F4964F42EB4E}" type="sibTrans" cxnId="{D5DA803C-D999-423F-A39F-DACDAF122F3F}">
      <dgm:prSet/>
      <dgm:spPr/>
      <dgm:t>
        <a:bodyPr/>
        <a:lstStyle/>
        <a:p>
          <a:endParaRPr lang="en-US"/>
        </a:p>
      </dgm:t>
    </dgm:pt>
    <dgm:pt modelId="{21BE21F9-429B-49DC-ADB2-929C4FD43822}">
      <dgm:prSet/>
      <dgm:spPr/>
      <dgm:t>
        <a:bodyPr/>
        <a:lstStyle/>
        <a:p>
          <a:pPr>
            <a:lnSpc>
              <a:spcPct val="100000"/>
            </a:lnSpc>
          </a:pPr>
          <a:r>
            <a:rPr lang="en-US"/>
            <a:t>• target: The label indicating whether the image is real (0) or synthetic(1).</a:t>
          </a:r>
        </a:p>
      </dgm:t>
    </dgm:pt>
    <dgm:pt modelId="{8DD1372F-8998-450A-8354-53AD0067B997}" type="parTrans" cxnId="{1452861E-D600-4168-8A28-1C9BFEB81ECE}">
      <dgm:prSet/>
      <dgm:spPr/>
      <dgm:t>
        <a:bodyPr/>
        <a:lstStyle/>
        <a:p>
          <a:endParaRPr lang="en-US"/>
        </a:p>
      </dgm:t>
    </dgm:pt>
    <dgm:pt modelId="{CB1E5A10-F14E-481B-AA02-55C7F64B86A8}" type="sibTrans" cxnId="{1452861E-D600-4168-8A28-1C9BFEB81ECE}">
      <dgm:prSet/>
      <dgm:spPr/>
      <dgm:t>
        <a:bodyPr/>
        <a:lstStyle/>
        <a:p>
          <a:endParaRPr lang="en-US"/>
        </a:p>
      </dgm:t>
    </dgm:pt>
    <dgm:pt modelId="{C97E7A96-EC7E-4E19-98C1-979932794F27}">
      <dgm:prSet/>
      <dgm:spPr/>
      <dgm:t>
        <a:bodyPr/>
        <a:lstStyle/>
        <a:p>
          <a:pPr>
            <a:lnSpc>
              <a:spcPct val="100000"/>
            </a:lnSpc>
          </a:pPr>
          <a:r>
            <a:rPr lang="en-US"/>
            <a:t>• category: The category of the image (e.g., FFHQ, LSUN, StyleGAN,COCO).</a:t>
          </a:r>
        </a:p>
      </dgm:t>
    </dgm:pt>
    <dgm:pt modelId="{CCBC4701-B593-4C3E-B389-8F3A3518FDE9}" type="parTrans" cxnId="{8A634682-9ACA-493C-BF9A-C16AD69F618F}">
      <dgm:prSet/>
      <dgm:spPr/>
      <dgm:t>
        <a:bodyPr/>
        <a:lstStyle/>
        <a:p>
          <a:endParaRPr lang="en-US"/>
        </a:p>
      </dgm:t>
    </dgm:pt>
    <dgm:pt modelId="{A08A9D80-EFC4-4E9E-94AD-563949174658}" type="sibTrans" cxnId="{8A634682-9ACA-493C-BF9A-C16AD69F618F}">
      <dgm:prSet/>
      <dgm:spPr/>
      <dgm:t>
        <a:bodyPr/>
        <a:lstStyle/>
        <a:p>
          <a:endParaRPr lang="en-US"/>
        </a:p>
      </dgm:t>
    </dgm:pt>
    <dgm:pt modelId="{848F34B6-61D3-445F-937B-F0CE82291623}" type="pres">
      <dgm:prSet presAssocID="{33FBD485-5AAA-43B0-83ED-B53C41B7458F}" presName="root" presStyleCnt="0">
        <dgm:presLayoutVars>
          <dgm:dir/>
          <dgm:resizeHandles val="exact"/>
        </dgm:presLayoutVars>
      </dgm:prSet>
      <dgm:spPr/>
    </dgm:pt>
    <dgm:pt modelId="{D96943E9-36C1-4020-AFA0-BFA285A75983}" type="pres">
      <dgm:prSet presAssocID="{546569E1-DA21-4AF7-A6C0-7E17A2677A60}" presName="compNode" presStyleCnt="0"/>
      <dgm:spPr/>
    </dgm:pt>
    <dgm:pt modelId="{EFF1D526-D2F4-4E54-85BE-C122EA4013A1}" type="pres">
      <dgm:prSet presAssocID="{546569E1-DA21-4AF7-A6C0-7E17A2677A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Βάση δεδομένων"/>
        </a:ext>
      </dgm:extLst>
    </dgm:pt>
    <dgm:pt modelId="{BA27CEC8-6BDB-4DCE-BCD6-334FBEB0D65D}" type="pres">
      <dgm:prSet presAssocID="{546569E1-DA21-4AF7-A6C0-7E17A2677A60}" presName="iconSpace" presStyleCnt="0"/>
      <dgm:spPr/>
    </dgm:pt>
    <dgm:pt modelId="{C62E3417-9700-4BD9-B171-88A76A99E312}" type="pres">
      <dgm:prSet presAssocID="{546569E1-DA21-4AF7-A6C0-7E17A2677A60}" presName="parTx" presStyleLbl="revTx" presStyleIdx="0" presStyleCnt="4">
        <dgm:presLayoutVars>
          <dgm:chMax val="0"/>
          <dgm:chPref val="0"/>
        </dgm:presLayoutVars>
      </dgm:prSet>
      <dgm:spPr/>
    </dgm:pt>
    <dgm:pt modelId="{552F4B8B-D7A4-4BFC-BF3A-5F1E35030DCA}" type="pres">
      <dgm:prSet presAssocID="{546569E1-DA21-4AF7-A6C0-7E17A2677A60}" presName="txSpace" presStyleCnt="0"/>
      <dgm:spPr/>
    </dgm:pt>
    <dgm:pt modelId="{C202C39C-B274-4D72-8D9E-4D56E106B6B5}" type="pres">
      <dgm:prSet presAssocID="{546569E1-DA21-4AF7-A6C0-7E17A2677A60}" presName="desTx" presStyleLbl="revTx" presStyleIdx="1" presStyleCnt="4">
        <dgm:presLayoutVars/>
      </dgm:prSet>
      <dgm:spPr/>
    </dgm:pt>
    <dgm:pt modelId="{EA669C59-E98C-4087-AEB8-EB9F6875C5BB}" type="pres">
      <dgm:prSet presAssocID="{6CEBDDE4-E7AA-4A3F-90C0-BA59F46BE6E2}" presName="sibTrans" presStyleCnt="0"/>
      <dgm:spPr/>
    </dgm:pt>
    <dgm:pt modelId="{44A957B6-D7D5-4E98-8AA6-C182BA99CCFA}" type="pres">
      <dgm:prSet presAssocID="{E27186BF-E376-444E-B2CA-4B6473DC5305}" presName="compNode" presStyleCnt="0"/>
      <dgm:spPr/>
    </dgm:pt>
    <dgm:pt modelId="{03EC9D65-0100-46C3-9AE9-D4E120AEC615}" type="pres">
      <dgm:prSet presAssocID="{E27186BF-E376-444E-B2CA-4B6473DC53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90E17CBB-0971-4D36-ADD1-8B1F3F94647A}" type="pres">
      <dgm:prSet presAssocID="{E27186BF-E376-444E-B2CA-4B6473DC5305}" presName="iconSpace" presStyleCnt="0"/>
      <dgm:spPr/>
    </dgm:pt>
    <dgm:pt modelId="{EAF12E6A-6E8F-456B-8755-D6D3DC16E5D4}" type="pres">
      <dgm:prSet presAssocID="{E27186BF-E376-444E-B2CA-4B6473DC5305}" presName="parTx" presStyleLbl="revTx" presStyleIdx="2" presStyleCnt="4">
        <dgm:presLayoutVars>
          <dgm:chMax val="0"/>
          <dgm:chPref val="0"/>
        </dgm:presLayoutVars>
      </dgm:prSet>
      <dgm:spPr/>
    </dgm:pt>
    <dgm:pt modelId="{CF3F19CD-5482-4F54-A440-1629692A1BDC}" type="pres">
      <dgm:prSet presAssocID="{E27186BF-E376-444E-B2CA-4B6473DC5305}" presName="txSpace" presStyleCnt="0"/>
      <dgm:spPr/>
    </dgm:pt>
    <dgm:pt modelId="{9DA32390-9DDD-4399-AAA5-F0379D613BED}" type="pres">
      <dgm:prSet presAssocID="{E27186BF-E376-444E-B2CA-4B6473DC5305}" presName="desTx" presStyleLbl="revTx" presStyleIdx="3" presStyleCnt="4">
        <dgm:presLayoutVars/>
      </dgm:prSet>
      <dgm:spPr/>
    </dgm:pt>
  </dgm:ptLst>
  <dgm:cxnLst>
    <dgm:cxn modelId="{A2CDB202-312A-4093-BB8E-E441B26A1B88}" srcId="{E27186BF-E376-444E-B2CA-4B6473DC5305}" destId="{678F24BA-570F-4650-B36A-509217CFF0C3}" srcOrd="0" destOrd="0" parTransId="{949B375B-C381-484D-9938-955B87799F11}" sibTransId="{BC62B796-79CF-4971-A860-45AF7676394A}"/>
    <dgm:cxn modelId="{1CD3B506-BDEF-4F25-ADA5-84E19FD5EE73}" type="presOf" srcId="{33FBD485-5AAA-43B0-83ED-B53C41B7458F}" destId="{848F34B6-61D3-445F-937B-F0CE82291623}" srcOrd="0" destOrd="0" presId="urn:microsoft.com/office/officeart/2018/2/layout/IconLabelDescriptionList"/>
    <dgm:cxn modelId="{602E6316-E073-4846-9F3D-AF7F70EB337E}" srcId="{546569E1-DA21-4AF7-A6C0-7E17A2677A60}" destId="{8DE598CE-B7C2-4338-AFB2-B139A5DCD147}" srcOrd="2" destOrd="0" parTransId="{D8451058-D721-4AF8-B407-31DA168EB0ED}" sibTransId="{F2757794-7DC0-4D7B-939E-F5B47EEEB7A4}"/>
    <dgm:cxn modelId="{35200E17-DC10-4DA8-BBCD-A0D5B7F207FE}" srcId="{33FBD485-5AAA-43B0-83ED-B53C41B7458F}" destId="{546569E1-DA21-4AF7-A6C0-7E17A2677A60}" srcOrd="0" destOrd="0" parTransId="{99E81674-79A5-4CAF-801F-8415A179B7C5}" sibTransId="{6CEBDDE4-E7AA-4A3F-90C0-BA59F46BE6E2}"/>
    <dgm:cxn modelId="{28A43717-64E6-4210-AEA3-2F162E2F64B9}" srcId="{546569E1-DA21-4AF7-A6C0-7E17A2677A60}" destId="{333543AF-6288-449D-A9A6-138229382F36}" srcOrd="1" destOrd="0" parTransId="{267ADADE-97A2-4552-992C-493A2252BFD7}" sibTransId="{4A9AF8B2-9310-42AF-94E4-A6FF4C840A80}"/>
    <dgm:cxn modelId="{9DB55319-79F4-4749-A80D-A0F80DD5DAFB}" type="presOf" srcId="{0114579B-3278-44EE-B026-6F4FF75464C8}" destId="{9DA32390-9DDD-4399-AAA5-F0379D613BED}" srcOrd="0" destOrd="1" presId="urn:microsoft.com/office/officeart/2018/2/layout/IconLabelDescriptionList"/>
    <dgm:cxn modelId="{ED165B1D-A5F0-4061-805D-47B076367574}" type="presOf" srcId="{546569E1-DA21-4AF7-A6C0-7E17A2677A60}" destId="{C62E3417-9700-4BD9-B171-88A76A99E312}" srcOrd="0" destOrd="0" presId="urn:microsoft.com/office/officeart/2018/2/layout/IconLabelDescriptionList"/>
    <dgm:cxn modelId="{1452861E-D600-4168-8A28-1C9BFEB81ECE}" srcId="{E27186BF-E376-444E-B2CA-4B6473DC5305}" destId="{21BE21F9-429B-49DC-ADB2-929C4FD43822}" srcOrd="2" destOrd="0" parTransId="{8DD1372F-8998-450A-8354-53AD0067B997}" sibTransId="{CB1E5A10-F14E-481B-AA02-55C7F64B86A8}"/>
    <dgm:cxn modelId="{BCFA7D35-094E-4D61-BC20-0F629BA5FE8C}" type="presOf" srcId="{AA637CC3-8C12-401F-B1C6-DE9177939B22}" destId="{C202C39C-B274-4D72-8D9E-4D56E106B6B5}" srcOrd="0" destOrd="0" presId="urn:microsoft.com/office/officeart/2018/2/layout/IconLabelDescriptionList"/>
    <dgm:cxn modelId="{D5DA803C-D999-423F-A39F-DACDAF122F3F}" srcId="{E27186BF-E376-444E-B2CA-4B6473DC5305}" destId="{0114579B-3278-44EE-B026-6F4FF75464C8}" srcOrd="1" destOrd="0" parTransId="{BE202F21-CA3F-4DF5-8AD6-787D62896097}" sibTransId="{654D3926-682F-4BF7-BD79-F4964F42EB4E}"/>
    <dgm:cxn modelId="{9245325D-F75E-4CA9-8866-C9E900F37F49}" type="presOf" srcId="{21BE21F9-429B-49DC-ADB2-929C4FD43822}" destId="{9DA32390-9DDD-4399-AAA5-F0379D613BED}" srcOrd="0" destOrd="2" presId="urn:microsoft.com/office/officeart/2018/2/layout/IconLabelDescriptionList"/>
    <dgm:cxn modelId="{304E464E-3E03-4FFA-9233-3CB346BDF588}" type="presOf" srcId="{C97E7A96-EC7E-4E19-98C1-979932794F27}" destId="{9DA32390-9DDD-4399-AAA5-F0379D613BED}" srcOrd="0" destOrd="3" presId="urn:microsoft.com/office/officeart/2018/2/layout/IconLabelDescriptionList"/>
    <dgm:cxn modelId="{4977D16E-FEE2-42D0-BA5F-376575176F8E}" srcId="{546569E1-DA21-4AF7-A6C0-7E17A2677A60}" destId="{AA637CC3-8C12-401F-B1C6-DE9177939B22}" srcOrd="0" destOrd="0" parTransId="{EC62636C-1AC7-4424-922D-96F6802059F3}" sibTransId="{F24F9D44-F478-419C-A77F-F2EBC3881C2B}"/>
    <dgm:cxn modelId="{8A634682-9ACA-493C-BF9A-C16AD69F618F}" srcId="{E27186BF-E376-444E-B2CA-4B6473DC5305}" destId="{C97E7A96-EC7E-4E19-98C1-979932794F27}" srcOrd="3" destOrd="0" parTransId="{CCBC4701-B593-4C3E-B389-8F3A3518FDE9}" sibTransId="{A08A9D80-EFC4-4E9E-94AD-563949174658}"/>
    <dgm:cxn modelId="{F6795895-AE6A-4BE9-853C-1F197F111AB4}" type="presOf" srcId="{333543AF-6288-449D-A9A6-138229382F36}" destId="{C202C39C-B274-4D72-8D9E-4D56E106B6B5}" srcOrd="0" destOrd="1" presId="urn:microsoft.com/office/officeart/2018/2/layout/IconLabelDescriptionList"/>
    <dgm:cxn modelId="{DE55E0AC-68FB-4CD6-8929-4727E31AAD01}" type="presOf" srcId="{678F24BA-570F-4650-B36A-509217CFF0C3}" destId="{9DA32390-9DDD-4399-AAA5-F0379D613BED}" srcOrd="0" destOrd="0" presId="urn:microsoft.com/office/officeart/2018/2/layout/IconLabelDescriptionList"/>
    <dgm:cxn modelId="{FF4356BD-3440-4BA0-976F-A4A6BEE6087D}" srcId="{33FBD485-5AAA-43B0-83ED-B53C41B7458F}" destId="{E27186BF-E376-444E-B2CA-4B6473DC5305}" srcOrd="1" destOrd="0" parTransId="{D0B64622-4F85-4147-BE12-C753B8A49B56}" sibTransId="{3850D6D0-59C7-4372-8241-3DB67BB22727}"/>
    <dgm:cxn modelId="{185944CE-A628-4170-A769-8AB6A4442925}" type="presOf" srcId="{E27186BF-E376-444E-B2CA-4B6473DC5305}" destId="{EAF12E6A-6E8F-456B-8755-D6D3DC16E5D4}" srcOrd="0" destOrd="0" presId="urn:microsoft.com/office/officeart/2018/2/layout/IconLabelDescriptionList"/>
    <dgm:cxn modelId="{9379EFE4-59D8-42D3-8076-E83709073083}" type="presOf" srcId="{8DE598CE-B7C2-4338-AFB2-B139A5DCD147}" destId="{C202C39C-B274-4D72-8D9E-4D56E106B6B5}" srcOrd="0" destOrd="2" presId="urn:microsoft.com/office/officeart/2018/2/layout/IconLabelDescriptionList"/>
    <dgm:cxn modelId="{5F8CA701-3799-4665-BEA5-8EC921EBB9F1}" type="presParOf" srcId="{848F34B6-61D3-445F-937B-F0CE82291623}" destId="{D96943E9-36C1-4020-AFA0-BFA285A75983}" srcOrd="0" destOrd="0" presId="urn:microsoft.com/office/officeart/2018/2/layout/IconLabelDescriptionList"/>
    <dgm:cxn modelId="{51C85C0D-7D38-4DE5-B86F-4341BFB3C392}" type="presParOf" srcId="{D96943E9-36C1-4020-AFA0-BFA285A75983}" destId="{EFF1D526-D2F4-4E54-85BE-C122EA4013A1}" srcOrd="0" destOrd="0" presId="urn:microsoft.com/office/officeart/2018/2/layout/IconLabelDescriptionList"/>
    <dgm:cxn modelId="{41CCF4AE-C35E-4E36-B13D-C8542DE420AF}" type="presParOf" srcId="{D96943E9-36C1-4020-AFA0-BFA285A75983}" destId="{BA27CEC8-6BDB-4DCE-BCD6-334FBEB0D65D}" srcOrd="1" destOrd="0" presId="urn:microsoft.com/office/officeart/2018/2/layout/IconLabelDescriptionList"/>
    <dgm:cxn modelId="{5BA82DB5-093E-4174-8BA3-DB1248FAE4CF}" type="presParOf" srcId="{D96943E9-36C1-4020-AFA0-BFA285A75983}" destId="{C62E3417-9700-4BD9-B171-88A76A99E312}" srcOrd="2" destOrd="0" presId="urn:microsoft.com/office/officeart/2018/2/layout/IconLabelDescriptionList"/>
    <dgm:cxn modelId="{2CA4983F-1A17-4165-ACCD-E8F03F1EEE6F}" type="presParOf" srcId="{D96943E9-36C1-4020-AFA0-BFA285A75983}" destId="{552F4B8B-D7A4-4BFC-BF3A-5F1E35030DCA}" srcOrd="3" destOrd="0" presId="urn:microsoft.com/office/officeart/2018/2/layout/IconLabelDescriptionList"/>
    <dgm:cxn modelId="{CA700A1D-212B-42E5-A462-726E5099338D}" type="presParOf" srcId="{D96943E9-36C1-4020-AFA0-BFA285A75983}" destId="{C202C39C-B274-4D72-8D9E-4D56E106B6B5}" srcOrd="4" destOrd="0" presId="urn:microsoft.com/office/officeart/2018/2/layout/IconLabelDescriptionList"/>
    <dgm:cxn modelId="{B287E859-0282-4B90-A8EA-B63B574FEA04}" type="presParOf" srcId="{848F34B6-61D3-445F-937B-F0CE82291623}" destId="{EA669C59-E98C-4087-AEB8-EB9F6875C5BB}" srcOrd="1" destOrd="0" presId="urn:microsoft.com/office/officeart/2018/2/layout/IconLabelDescriptionList"/>
    <dgm:cxn modelId="{AB7D06F6-B79E-457B-84B3-EA39F5D9B0A2}" type="presParOf" srcId="{848F34B6-61D3-445F-937B-F0CE82291623}" destId="{44A957B6-D7D5-4E98-8AA6-C182BA99CCFA}" srcOrd="2" destOrd="0" presId="urn:microsoft.com/office/officeart/2018/2/layout/IconLabelDescriptionList"/>
    <dgm:cxn modelId="{A3CBAA12-529C-4BE4-98AE-306DF1E0DEB8}" type="presParOf" srcId="{44A957B6-D7D5-4E98-8AA6-C182BA99CCFA}" destId="{03EC9D65-0100-46C3-9AE9-D4E120AEC615}" srcOrd="0" destOrd="0" presId="urn:microsoft.com/office/officeart/2018/2/layout/IconLabelDescriptionList"/>
    <dgm:cxn modelId="{1119AD3D-DF7C-45A6-BBFA-77104F19CAD7}" type="presParOf" srcId="{44A957B6-D7D5-4E98-8AA6-C182BA99CCFA}" destId="{90E17CBB-0971-4D36-ADD1-8B1F3F94647A}" srcOrd="1" destOrd="0" presId="urn:microsoft.com/office/officeart/2018/2/layout/IconLabelDescriptionList"/>
    <dgm:cxn modelId="{C1CB46AD-45DA-4F7B-B0F2-EBC7BE8150F1}" type="presParOf" srcId="{44A957B6-D7D5-4E98-8AA6-C182BA99CCFA}" destId="{EAF12E6A-6E8F-456B-8755-D6D3DC16E5D4}" srcOrd="2" destOrd="0" presId="urn:microsoft.com/office/officeart/2018/2/layout/IconLabelDescriptionList"/>
    <dgm:cxn modelId="{A35DFC49-CF28-49BA-A757-661F5FED4F5E}" type="presParOf" srcId="{44A957B6-D7D5-4E98-8AA6-C182BA99CCFA}" destId="{CF3F19CD-5482-4F54-A440-1629692A1BDC}" srcOrd="3" destOrd="0" presId="urn:microsoft.com/office/officeart/2018/2/layout/IconLabelDescriptionList"/>
    <dgm:cxn modelId="{3F358E8B-59CE-4999-A2DF-82A1B000E32C}" type="presParOf" srcId="{44A957B6-D7D5-4E98-8AA6-C182BA99CCFA}" destId="{9DA32390-9DDD-4399-AAA5-F0379D613BE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29C3CB-D51C-49EA-A667-F4616F56B3D2}" type="doc">
      <dgm:prSet loTypeId="urn:microsoft.com/office/officeart/2005/8/layout/lProcess1" loCatId="process" qsTypeId="urn:microsoft.com/office/officeart/2005/8/quickstyle/simple1" qsCatId="simple" csTypeId="urn:microsoft.com/office/officeart/2005/8/colors/accent2_2" csCatId="accent2" phldr="1"/>
      <dgm:spPr/>
      <dgm:t>
        <a:bodyPr/>
        <a:lstStyle/>
        <a:p>
          <a:endParaRPr lang="el-GR"/>
        </a:p>
      </dgm:t>
    </dgm:pt>
    <dgm:pt modelId="{6A15B6A4-B04C-4D7B-BF38-85E180FE1FCB}">
      <dgm:prSet/>
      <dgm:spPr/>
      <dgm:t>
        <a:bodyPr/>
        <a:lstStyle/>
        <a:p>
          <a:r>
            <a:rPr lang="en-US" b="1"/>
            <a:t>Architecture / Technique Used</a:t>
          </a:r>
          <a:endParaRPr lang="el-GR" dirty="0"/>
        </a:p>
      </dgm:t>
    </dgm:pt>
    <dgm:pt modelId="{DD561B11-41C9-45AE-B91B-28723C343B63}" type="parTrans" cxnId="{BF2E9107-0567-44F7-8C9D-122EBCBE6BFB}">
      <dgm:prSet/>
      <dgm:spPr/>
      <dgm:t>
        <a:bodyPr/>
        <a:lstStyle/>
        <a:p>
          <a:endParaRPr lang="el-GR"/>
        </a:p>
      </dgm:t>
    </dgm:pt>
    <dgm:pt modelId="{A30490FD-1616-442D-B707-DCBD463D583F}" type="sibTrans" cxnId="{BF2E9107-0567-44F7-8C9D-122EBCBE6BFB}">
      <dgm:prSet/>
      <dgm:spPr/>
      <dgm:t>
        <a:bodyPr/>
        <a:lstStyle/>
        <a:p>
          <a:endParaRPr lang="el-GR"/>
        </a:p>
      </dgm:t>
    </dgm:pt>
    <dgm:pt modelId="{950929E2-47EF-4440-BE00-3B9307378654}">
      <dgm:prSet/>
      <dgm:spPr/>
      <dgm:t>
        <a:bodyPr/>
        <a:lstStyle/>
        <a:p>
          <a:r>
            <a:rPr lang="en-US" b="1"/>
            <a:t>Component</a:t>
          </a:r>
          <a:endParaRPr lang="el-GR" dirty="0"/>
        </a:p>
      </dgm:t>
    </dgm:pt>
    <dgm:pt modelId="{CC4FD4EC-4075-47C5-8E33-E0E39ADC025F}" type="parTrans" cxnId="{D7696794-B184-4921-B06F-B453D3AC7F75}">
      <dgm:prSet/>
      <dgm:spPr/>
      <dgm:t>
        <a:bodyPr/>
        <a:lstStyle/>
        <a:p>
          <a:endParaRPr lang="el-GR"/>
        </a:p>
      </dgm:t>
    </dgm:pt>
    <dgm:pt modelId="{0BA2FA57-056E-4B0B-9C69-243FD40461E7}" type="sibTrans" cxnId="{D7696794-B184-4921-B06F-B453D3AC7F75}">
      <dgm:prSet/>
      <dgm:spPr/>
      <dgm:t>
        <a:bodyPr/>
        <a:lstStyle/>
        <a:p>
          <a:endParaRPr lang="el-GR"/>
        </a:p>
      </dgm:t>
    </dgm:pt>
    <dgm:pt modelId="{9949FFF7-CB3B-4F00-8078-77B8EBF8BB68}">
      <dgm:prSet/>
      <dgm:spPr/>
      <dgm:t>
        <a:bodyPr/>
        <a:lstStyle/>
        <a:p>
          <a:r>
            <a:rPr lang="en-US"/>
            <a:t>High-Frequency Analysis	</a:t>
          </a:r>
          <a:endParaRPr lang="el-GR"/>
        </a:p>
      </dgm:t>
    </dgm:pt>
    <dgm:pt modelId="{B44941BD-CF9A-4D10-9E7B-431B837BCDBF}" type="parTrans" cxnId="{DCB68803-833B-4901-8E9E-B0DE23765A72}">
      <dgm:prSet/>
      <dgm:spPr/>
      <dgm:t>
        <a:bodyPr/>
        <a:lstStyle/>
        <a:p>
          <a:endParaRPr lang="el-GR"/>
        </a:p>
      </dgm:t>
    </dgm:pt>
    <dgm:pt modelId="{6E28F407-E9A8-45BE-B71F-A71615CA8638}" type="sibTrans" cxnId="{DCB68803-833B-4901-8E9E-B0DE23765A72}">
      <dgm:prSet/>
      <dgm:spPr/>
      <dgm:t>
        <a:bodyPr/>
        <a:lstStyle/>
        <a:p>
          <a:endParaRPr lang="el-GR"/>
        </a:p>
      </dgm:t>
    </dgm:pt>
    <dgm:pt modelId="{D1E58BB8-D0A6-470B-90EE-F3134A0069C3}">
      <dgm:prSet/>
      <dgm:spPr/>
      <dgm:t>
        <a:bodyPr/>
        <a:lstStyle/>
        <a:p>
          <a:r>
            <a:rPr lang="en-US"/>
            <a:t>Patch-Based Processing	</a:t>
          </a:r>
          <a:endParaRPr lang="el-GR"/>
        </a:p>
      </dgm:t>
    </dgm:pt>
    <dgm:pt modelId="{5673468E-F2B9-480D-80E5-C5BBB3C411E6}" type="parTrans" cxnId="{217F858D-4926-43ED-9D01-056F88CD3092}">
      <dgm:prSet/>
      <dgm:spPr/>
      <dgm:t>
        <a:bodyPr/>
        <a:lstStyle/>
        <a:p>
          <a:endParaRPr lang="el-GR"/>
        </a:p>
      </dgm:t>
    </dgm:pt>
    <dgm:pt modelId="{CFD2CB8F-8C72-4591-83A0-1F75E4816F7F}" type="sibTrans" cxnId="{217F858D-4926-43ED-9D01-056F88CD3092}">
      <dgm:prSet/>
      <dgm:spPr/>
      <dgm:t>
        <a:bodyPr/>
        <a:lstStyle/>
        <a:p>
          <a:endParaRPr lang="el-GR"/>
        </a:p>
      </dgm:t>
    </dgm:pt>
    <dgm:pt modelId="{806F5D20-E728-4B52-A3CE-5A251F675C49}">
      <dgm:prSet/>
      <dgm:spPr/>
      <dgm:t>
        <a:bodyPr/>
        <a:lstStyle/>
        <a:p>
          <a:r>
            <a:rPr lang="en-US"/>
            <a:t>Frequency Features	</a:t>
          </a:r>
          <a:endParaRPr lang="el-GR"/>
        </a:p>
      </dgm:t>
    </dgm:pt>
    <dgm:pt modelId="{D5012472-6AFE-4E2E-B8F8-290CAF923C83}" type="parTrans" cxnId="{636F7A8C-C247-4978-AC93-CFCF3FFE406B}">
      <dgm:prSet/>
      <dgm:spPr/>
      <dgm:t>
        <a:bodyPr/>
        <a:lstStyle/>
        <a:p>
          <a:endParaRPr lang="el-GR"/>
        </a:p>
      </dgm:t>
    </dgm:pt>
    <dgm:pt modelId="{C60CAD15-F6A5-462F-9231-DEBF28B87261}" type="sibTrans" cxnId="{636F7A8C-C247-4978-AC93-CFCF3FFE406B}">
      <dgm:prSet/>
      <dgm:spPr/>
      <dgm:t>
        <a:bodyPr/>
        <a:lstStyle/>
        <a:p>
          <a:endParaRPr lang="el-GR"/>
        </a:p>
      </dgm:t>
    </dgm:pt>
    <dgm:pt modelId="{0AA800D2-304B-4E93-B601-EB39FDE40400}">
      <dgm:prSet/>
      <dgm:spPr/>
      <dgm:t>
        <a:bodyPr/>
        <a:lstStyle/>
        <a:p>
          <a:r>
            <a:rPr lang="en-US"/>
            <a:t>Semantic Features	</a:t>
          </a:r>
          <a:endParaRPr lang="el-GR"/>
        </a:p>
      </dgm:t>
    </dgm:pt>
    <dgm:pt modelId="{C13ABDCA-1914-4CAB-87F2-F05705867834}" type="parTrans" cxnId="{6CC798A3-1D34-4051-B64A-08984A430069}">
      <dgm:prSet/>
      <dgm:spPr/>
      <dgm:t>
        <a:bodyPr/>
        <a:lstStyle/>
        <a:p>
          <a:endParaRPr lang="el-GR"/>
        </a:p>
      </dgm:t>
    </dgm:pt>
    <dgm:pt modelId="{79256374-0CDF-4456-ADAB-0315B49E9795}" type="sibTrans" cxnId="{6CC798A3-1D34-4051-B64A-08984A430069}">
      <dgm:prSet/>
      <dgm:spPr/>
      <dgm:t>
        <a:bodyPr/>
        <a:lstStyle/>
        <a:p>
          <a:endParaRPr lang="el-GR"/>
        </a:p>
      </dgm:t>
    </dgm:pt>
    <dgm:pt modelId="{92003414-AEF0-4199-B8DB-71038204ACA2}">
      <dgm:prSet/>
      <dgm:spPr/>
      <dgm:t>
        <a:bodyPr/>
        <a:lstStyle/>
        <a:p>
          <a:r>
            <a:rPr lang="en-US"/>
            <a:t>Feature Fusion	</a:t>
          </a:r>
          <a:endParaRPr lang="el-GR"/>
        </a:p>
      </dgm:t>
    </dgm:pt>
    <dgm:pt modelId="{A92A4A29-A164-457F-8513-DBE17DE842CD}" type="parTrans" cxnId="{E7342042-48B0-4A89-9188-BCE4AF79610B}">
      <dgm:prSet/>
      <dgm:spPr/>
      <dgm:t>
        <a:bodyPr/>
        <a:lstStyle/>
        <a:p>
          <a:endParaRPr lang="el-GR"/>
        </a:p>
      </dgm:t>
    </dgm:pt>
    <dgm:pt modelId="{B12F0A86-FD56-44C3-8460-C7F9CDC09ED9}" type="sibTrans" cxnId="{E7342042-48B0-4A89-9188-BCE4AF79610B}">
      <dgm:prSet/>
      <dgm:spPr/>
      <dgm:t>
        <a:bodyPr/>
        <a:lstStyle/>
        <a:p>
          <a:endParaRPr lang="el-GR"/>
        </a:p>
      </dgm:t>
    </dgm:pt>
    <dgm:pt modelId="{52B14119-070A-426F-96BE-F8884B1F5BCB}">
      <dgm:prSet/>
      <dgm:spPr/>
      <dgm:t>
        <a:bodyPr/>
        <a:lstStyle/>
        <a:p>
          <a:r>
            <a:rPr lang="en-US"/>
            <a:t>Classifier	</a:t>
          </a:r>
          <a:endParaRPr lang="el-GR"/>
        </a:p>
      </dgm:t>
    </dgm:pt>
    <dgm:pt modelId="{09E9EC46-C817-4A6C-A7BF-08E4442EBE9D}" type="parTrans" cxnId="{7C5ECD51-E25D-442E-9038-E973451124F8}">
      <dgm:prSet/>
      <dgm:spPr/>
      <dgm:t>
        <a:bodyPr/>
        <a:lstStyle/>
        <a:p>
          <a:endParaRPr lang="el-GR"/>
        </a:p>
      </dgm:t>
    </dgm:pt>
    <dgm:pt modelId="{1597FF96-22FC-4C43-9516-3CC9138F033D}" type="sibTrans" cxnId="{7C5ECD51-E25D-442E-9038-E973451124F8}">
      <dgm:prSet/>
      <dgm:spPr/>
      <dgm:t>
        <a:bodyPr/>
        <a:lstStyle/>
        <a:p>
          <a:endParaRPr lang="el-GR"/>
        </a:p>
      </dgm:t>
    </dgm:pt>
    <dgm:pt modelId="{0F283BB4-FD3D-4FE1-A666-D65FB8BC7AC6}">
      <dgm:prSet/>
      <dgm:spPr/>
      <dgm:t>
        <a:bodyPr/>
        <a:lstStyle/>
        <a:p>
          <a:r>
            <a:rPr lang="en-US"/>
            <a:t>Optimizer	</a:t>
          </a:r>
          <a:endParaRPr lang="el-GR"/>
        </a:p>
      </dgm:t>
    </dgm:pt>
    <dgm:pt modelId="{4A0F6C3E-AF58-40E6-ABD8-D5BBE779AF33}" type="parTrans" cxnId="{1286170B-77FE-43B3-9A84-488BE6EA3666}">
      <dgm:prSet/>
      <dgm:spPr/>
      <dgm:t>
        <a:bodyPr/>
        <a:lstStyle/>
        <a:p>
          <a:endParaRPr lang="el-GR"/>
        </a:p>
      </dgm:t>
    </dgm:pt>
    <dgm:pt modelId="{7730E631-58EF-403A-A4BE-55DC38CBD946}" type="sibTrans" cxnId="{1286170B-77FE-43B3-9A84-488BE6EA3666}">
      <dgm:prSet/>
      <dgm:spPr/>
      <dgm:t>
        <a:bodyPr/>
        <a:lstStyle/>
        <a:p>
          <a:endParaRPr lang="el-GR"/>
        </a:p>
      </dgm:t>
    </dgm:pt>
    <dgm:pt modelId="{93098570-0A01-43A8-B072-A32F846ADB38}">
      <dgm:prSet/>
      <dgm:spPr/>
      <dgm:t>
        <a:bodyPr/>
        <a:lstStyle/>
        <a:p>
          <a:r>
            <a:rPr lang="en-US"/>
            <a:t>DCT + SRM Filters</a:t>
          </a:r>
          <a:endParaRPr lang="el-GR"/>
        </a:p>
      </dgm:t>
    </dgm:pt>
    <dgm:pt modelId="{7381D1DD-5DE6-4D0E-8EDA-59E7A2C4C6A0}" type="parTrans" cxnId="{AFFF1504-5442-420E-B9EE-479BD95457B9}">
      <dgm:prSet/>
      <dgm:spPr/>
      <dgm:t>
        <a:bodyPr/>
        <a:lstStyle/>
        <a:p>
          <a:endParaRPr lang="el-GR"/>
        </a:p>
      </dgm:t>
    </dgm:pt>
    <dgm:pt modelId="{9B7C0140-9133-4D8F-A380-374A6D6DDFCD}" type="sibTrans" cxnId="{AFFF1504-5442-420E-B9EE-479BD95457B9}">
      <dgm:prSet/>
      <dgm:spPr/>
      <dgm:t>
        <a:bodyPr/>
        <a:lstStyle/>
        <a:p>
          <a:endParaRPr lang="el-GR"/>
        </a:p>
      </dgm:t>
    </dgm:pt>
    <dgm:pt modelId="{8E45A324-3863-4F97-9375-271699BCFBDB}">
      <dgm:prSet/>
      <dgm:spPr/>
      <dgm:t>
        <a:bodyPr/>
        <a:lstStyle/>
        <a:p>
          <a:r>
            <a:rPr lang="en-US"/>
            <a:t>Image Unfolding + Top-k Selection</a:t>
          </a:r>
          <a:endParaRPr lang="el-GR"/>
        </a:p>
      </dgm:t>
    </dgm:pt>
    <dgm:pt modelId="{A1B0CF1A-09F0-4C30-AF67-0E9C8CF48B04}" type="parTrans" cxnId="{CE064EA9-1CBF-4E8B-BB71-D855E71D6E7A}">
      <dgm:prSet/>
      <dgm:spPr/>
      <dgm:t>
        <a:bodyPr/>
        <a:lstStyle/>
        <a:p>
          <a:endParaRPr lang="el-GR"/>
        </a:p>
      </dgm:t>
    </dgm:pt>
    <dgm:pt modelId="{90225FDE-B8E9-49A7-97AB-3E664A751F5F}" type="sibTrans" cxnId="{CE064EA9-1CBF-4E8B-BB71-D855E71D6E7A}">
      <dgm:prSet/>
      <dgm:spPr/>
      <dgm:t>
        <a:bodyPr/>
        <a:lstStyle/>
        <a:p>
          <a:endParaRPr lang="el-GR"/>
        </a:p>
      </dgm:t>
    </dgm:pt>
    <dgm:pt modelId="{75951002-E452-4BF6-A97C-F4C492EB3E13}">
      <dgm:prSet/>
      <dgm:spPr/>
      <dgm:t>
        <a:bodyPr/>
        <a:lstStyle/>
        <a:p>
          <a:r>
            <a:rPr lang="en-US"/>
            <a:t>ResNet-50 (2048-dim)</a:t>
          </a:r>
          <a:endParaRPr lang="el-GR"/>
        </a:p>
      </dgm:t>
    </dgm:pt>
    <dgm:pt modelId="{1F1121B2-B4A4-4074-943D-E933E1DBAFC3}" type="parTrans" cxnId="{DDA0C436-5138-4E30-8CB9-C3830633417E}">
      <dgm:prSet/>
      <dgm:spPr/>
      <dgm:t>
        <a:bodyPr/>
        <a:lstStyle/>
        <a:p>
          <a:endParaRPr lang="el-GR"/>
        </a:p>
      </dgm:t>
    </dgm:pt>
    <dgm:pt modelId="{65B09861-979C-4B99-9AB6-9902BB16DEE1}" type="sibTrans" cxnId="{DDA0C436-5138-4E30-8CB9-C3830633417E}">
      <dgm:prSet/>
      <dgm:spPr/>
      <dgm:t>
        <a:bodyPr/>
        <a:lstStyle/>
        <a:p>
          <a:endParaRPr lang="el-GR"/>
        </a:p>
      </dgm:t>
    </dgm:pt>
    <dgm:pt modelId="{A8DF8492-3995-4243-8B6E-B229AB112F5A}">
      <dgm:prSet/>
      <dgm:spPr/>
      <dgm:t>
        <a:bodyPr/>
        <a:lstStyle/>
        <a:p>
          <a:r>
            <a:rPr lang="en-US"/>
            <a:t>ConvNeXt-XXLarge (1000-dim)</a:t>
          </a:r>
          <a:endParaRPr lang="el-GR"/>
        </a:p>
      </dgm:t>
    </dgm:pt>
    <dgm:pt modelId="{97490275-B506-47E2-B8B2-C8A5DF29370E}" type="parTrans" cxnId="{D4D46644-CDE5-41B9-B066-962DA1B3AA68}">
      <dgm:prSet/>
      <dgm:spPr/>
      <dgm:t>
        <a:bodyPr/>
        <a:lstStyle/>
        <a:p>
          <a:endParaRPr lang="el-GR"/>
        </a:p>
      </dgm:t>
    </dgm:pt>
    <dgm:pt modelId="{0E64F854-227B-40BA-A47E-E13C5454E4B4}" type="sibTrans" cxnId="{D4D46644-CDE5-41B9-B066-962DA1B3AA68}">
      <dgm:prSet/>
      <dgm:spPr/>
      <dgm:t>
        <a:bodyPr/>
        <a:lstStyle/>
        <a:p>
          <a:endParaRPr lang="el-GR"/>
        </a:p>
      </dgm:t>
    </dgm:pt>
    <dgm:pt modelId="{238E9A75-39FE-406C-88F1-C8EAC54E9937}">
      <dgm:prSet/>
      <dgm:spPr/>
      <dgm:t>
        <a:bodyPr/>
        <a:lstStyle/>
        <a:p>
          <a:r>
            <a:rPr lang="en-US"/>
            <a:t>Concatenation (4096-dim)</a:t>
          </a:r>
          <a:endParaRPr lang="el-GR"/>
        </a:p>
      </dgm:t>
    </dgm:pt>
    <dgm:pt modelId="{EA4D0046-B12D-46FD-9F75-48BDE2F92FBA}" type="parTrans" cxnId="{82D64981-4DD6-4639-902A-D6A96388FE5A}">
      <dgm:prSet/>
      <dgm:spPr/>
      <dgm:t>
        <a:bodyPr/>
        <a:lstStyle/>
        <a:p>
          <a:endParaRPr lang="el-GR"/>
        </a:p>
      </dgm:t>
    </dgm:pt>
    <dgm:pt modelId="{0A1C6428-04A9-4B71-98A5-261B2B9F3271}" type="sibTrans" cxnId="{82D64981-4DD6-4639-902A-D6A96388FE5A}">
      <dgm:prSet/>
      <dgm:spPr/>
      <dgm:t>
        <a:bodyPr/>
        <a:lstStyle/>
        <a:p>
          <a:endParaRPr lang="el-GR"/>
        </a:p>
      </dgm:t>
    </dgm:pt>
    <dgm:pt modelId="{8172AD74-00E3-4EC5-889F-F2BB3B82F364}">
      <dgm:prSet/>
      <dgm:spPr/>
      <dgm:t>
        <a:bodyPr/>
        <a:lstStyle/>
        <a:p>
          <a:r>
            <a:rPr lang="en-US"/>
            <a:t>Fully Connected (512 → 2)</a:t>
          </a:r>
          <a:endParaRPr lang="el-GR"/>
        </a:p>
      </dgm:t>
    </dgm:pt>
    <dgm:pt modelId="{4D11FCDB-E231-42EC-9B40-77C0B0491F37}" type="parTrans" cxnId="{8C66FC2A-B7D8-49FD-8D62-5A1250031B32}">
      <dgm:prSet/>
      <dgm:spPr/>
      <dgm:t>
        <a:bodyPr/>
        <a:lstStyle/>
        <a:p>
          <a:endParaRPr lang="el-GR"/>
        </a:p>
      </dgm:t>
    </dgm:pt>
    <dgm:pt modelId="{5698E062-D898-4E29-952A-AC2703932761}" type="sibTrans" cxnId="{8C66FC2A-B7D8-49FD-8D62-5A1250031B32}">
      <dgm:prSet/>
      <dgm:spPr/>
      <dgm:t>
        <a:bodyPr/>
        <a:lstStyle/>
        <a:p>
          <a:endParaRPr lang="el-GR"/>
        </a:p>
      </dgm:t>
    </dgm:pt>
    <dgm:pt modelId="{113B8801-D080-49AA-9939-35A44FD5A25E}">
      <dgm:prSet/>
      <dgm:spPr/>
      <dgm:t>
        <a:bodyPr/>
        <a:lstStyle/>
        <a:p>
          <a:r>
            <a:rPr lang="en-US"/>
            <a:t>Adam (Best)</a:t>
          </a:r>
          <a:endParaRPr lang="el-GR"/>
        </a:p>
      </dgm:t>
    </dgm:pt>
    <dgm:pt modelId="{0EF36F42-C4C2-4341-B8C1-D8061B0B1C97}" type="parTrans" cxnId="{ED141E3B-CBC7-456E-A2BA-CA640308D7D7}">
      <dgm:prSet/>
      <dgm:spPr/>
      <dgm:t>
        <a:bodyPr/>
        <a:lstStyle/>
        <a:p>
          <a:endParaRPr lang="el-GR"/>
        </a:p>
      </dgm:t>
    </dgm:pt>
    <dgm:pt modelId="{3FB28CBB-7540-434B-B5E5-1E72DB15C119}" type="sibTrans" cxnId="{ED141E3B-CBC7-456E-A2BA-CA640308D7D7}">
      <dgm:prSet/>
      <dgm:spPr/>
      <dgm:t>
        <a:bodyPr/>
        <a:lstStyle/>
        <a:p>
          <a:endParaRPr lang="el-GR"/>
        </a:p>
      </dgm:t>
    </dgm:pt>
    <dgm:pt modelId="{98035DF9-B894-421A-BE18-D8A00D40D668}" type="pres">
      <dgm:prSet presAssocID="{5029C3CB-D51C-49EA-A667-F4616F56B3D2}" presName="Name0" presStyleCnt="0">
        <dgm:presLayoutVars>
          <dgm:dir/>
          <dgm:animLvl val="lvl"/>
          <dgm:resizeHandles val="exact"/>
        </dgm:presLayoutVars>
      </dgm:prSet>
      <dgm:spPr/>
    </dgm:pt>
    <dgm:pt modelId="{071E6FFD-D1FA-4372-BA07-E1B7F0DBDF6A}" type="pres">
      <dgm:prSet presAssocID="{950929E2-47EF-4440-BE00-3B9307378654}" presName="vertFlow" presStyleCnt="0"/>
      <dgm:spPr/>
    </dgm:pt>
    <dgm:pt modelId="{02B2D6A9-C03B-43A7-947C-B2944064A942}" type="pres">
      <dgm:prSet presAssocID="{950929E2-47EF-4440-BE00-3B9307378654}" presName="header" presStyleLbl="node1" presStyleIdx="0" presStyleCnt="2"/>
      <dgm:spPr/>
    </dgm:pt>
    <dgm:pt modelId="{6B7E6990-5F93-4BDC-86B7-E00B8E92D4FF}" type="pres">
      <dgm:prSet presAssocID="{B44941BD-CF9A-4D10-9E7B-431B837BCDBF}" presName="parTrans" presStyleLbl="sibTrans2D1" presStyleIdx="0" presStyleCnt="14"/>
      <dgm:spPr/>
    </dgm:pt>
    <dgm:pt modelId="{1EBBD7CA-5363-46DC-90C1-367C7ED449E5}" type="pres">
      <dgm:prSet presAssocID="{9949FFF7-CB3B-4F00-8078-77B8EBF8BB68}" presName="child" presStyleLbl="alignAccFollowNode1" presStyleIdx="0" presStyleCnt="14">
        <dgm:presLayoutVars>
          <dgm:chMax val="0"/>
          <dgm:bulletEnabled val="1"/>
        </dgm:presLayoutVars>
      </dgm:prSet>
      <dgm:spPr/>
    </dgm:pt>
    <dgm:pt modelId="{49E7C2BA-F8EB-4F2B-BA4C-DBAB269FA4E4}" type="pres">
      <dgm:prSet presAssocID="{6E28F407-E9A8-45BE-B71F-A71615CA8638}" presName="sibTrans" presStyleLbl="sibTrans2D1" presStyleIdx="1" presStyleCnt="14"/>
      <dgm:spPr/>
    </dgm:pt>
    <dgm:pt modelId="{8105EE0A-054C-4829-B3B7-312C0666D94E}" type="pres">
      <dgm:prSet presAssocID="{D1E58BB8-D0A6-470B-90EE-F3134A0069C3}" presName="child" presStyleLbl="alignAccFollowNode1" presStyleIdx="1" presStyleCnt="14">
        <dgm:presLayoutVars>
          <dgm:chMax val="0"/>
          <dgm:bulletEnabled val="1"/>
        </dgm:presLayoutVars>
      </dgm:prSet>
      <dgm:spPr/>
    </dgm:pt>
    <dgm:pt modelId="{5C4458F6-3B6F-4459-976A-EBACC3B5ECFA}" type="pres">
      <dgm:prSet presAssocID="{CFD2CB8F-8C72-4591-83A0-1F75E4816F7F}" presName="sibTrans" presStyleLbl="sibTrans2D1" presStyleIdx="2" presStyleCnt="14"/>
      <dgm:spPr/>
    </dgm:pt>
    <dgm:pt modelId="{6094C3F7-0815-4651-84CA-F804EC467816}" type="pres">
      <dgm:prSet presAssocID="{806F5D20-E728-4B52-A3CE-5A251F675C49}" presName="child" presStyleLbl="alignAccFollowNode1" presStyleIdx="2" presStyleCnt="14">
        <dgm:presLayoutVars>
          <dgm:chMax val="0"/>
          <dgm:bulletEnabled val="1"/>
        </dgm:presLayoutVars>
      </dgm:prSet>
      <dgm:spPr/>
    </dgm:pt>
    <dgm:pt modelId="{C5F319BE-B1B8-429E-8DD4-770129D6D1EB}" type="pres">
      <dgm:prSet presAssocID="{C60CAD15-F6A5-462F-9231-DEBF28B87261}" presName="sibTrans" presStyleLbl="sibTrans2D1" presStyleIdx="3" presStyleCnt="14"/>
      <dgm:spPr/>
    </dgm:pt>
    <dgm:pt modelId="{AD3E876E-AAC2-4613-8739-7E1ABB206FA3}" type="pres">
      <dgm:prSet presAssocID="{0AA800D2-304B-4E93-B601-EB39FDE40400}" presName="child" presStyleLbl="alignAccFollowNode1" presStyleIdx="3" presStyleCnt="14">
        <dgm:presLayoutVars>
          <dgm:chMax val="0"/>
          <dgm:bulletEnabled val="1"/>
        </dgm:presLayoutVars>
      </dgm:prSet>
      <dgm:spPr/>
    </dgm:pt>
    <dgm:pt modelId="{32CCBF5A-F500-4C9C-8BC4-8D077FE56356}" type="pres">
      <dgm:prSet presAssocID="{79256374-0CDF-4456-ADAB-0315B49E9795}" presName="sibTrans" presStyleLbl="sibTrans2D1" presStyleIdx="4" presStyleCnt="14"/>
      <dgm:spPr/>
    </dgm:pt>
    <dgm:pt modelId="{4E16FE4E-1313-482D-850F-7353234B07A6}" type="pres">
      <dgm:prSet presAssocID="{92003414-AEF0-4199-B8DB-71038204ACA2}" presName="child" presStyleLbl="alignAccFollowNode1" presStyleIdx="4" presStyleCnt="14">
        <dgm:presLayoutVars>
          <dgm:chMax val="0"/>
          <dgm:bulletEnabled val="1"/>
        </dgm:presLayoutVars>
      </dgm:prSet>
      <dgm:spPr/>
    </dgm:pt>
    <dgm:pt modelId="{CBB00CF8-9B2A-4E5F-908D-BBEEB62B395F}" type="pres">
      <dgm:prSet presAssocID="{B12F0A86-FD56-44C3-8460-C7F9CDC09ED9}" presName="sibTrans" presStyleLbl="sibTrans2D1" presStyleIdx="5" presStyleCnt="14"/>
      <dgm:spPr/>
    </dgm:pt>
    <dgm:pt modelId="{C1353AD3-357F-4E3F-9343-7B523A567870}" type="pres">
      <dgm:prSet presAssocID="{52B14119-070A-426F-96BE-F8884B1F5BCB}" presName="child" presStyleLbl="alignAccFollowNode1" presStyleIdx="5" presStyleCnt="14">
        <dgm:presLayoutVars>
          <dgm:chMax val="0"/>
          <dgm:bulletEnabled val="1"/>
        </dgm:presLayoutVars>
      </dgm:prSet>
      <dgm:spPr/>
    </dgm:pt>
    <dgm:pt modelId="{257867CF-CD38-4E47-9539-C47FEBCC6C6A}" type="pres">
      <dgm:prSet presAssocID="{1597FF96-22FC-4C43-9516-3CC9138F033D}" presName="sibTrans" presStyleLbl="sibTrans2D1" presStyleIdx="6" presStyleCnt="14"/>
      <dgm:spPr/>
    </dgm:pt>
    <dgm:pt modelId="{D555C1C6-F8DC-4A35-A67D-FD1F4B9ED538}" type="pres">
      <dgm:prSet presAssocID="{0F283BB4-FD3D-4FE1-A666-D65FB8BC7AC6}" presName="child" presStyleLbl="alignAccFollowNode1" presStyleIdx="6" presStyleCnt="14">
        <dgm:presLayoutVars>
          <dgm:chMax val="0"/>
          <dgm:bulletEnabled val="1"/>
        </dgm:presLayoutVars>
      </dgm:prSet>
      <dgm:spPr/>
    </dgm:pt>
    <dgm:pt modelId="{73E624B4-46EC-47F9-959D-615E54A6485D}" type="pres">
      <dgm:prSet presAssocID="{950929E2-47EF-4440-BE00-3B9307378654}" presName="hSp" presStyleCnt="0"/>
      <dgm:spPr/>
    </dgm:pt>
    <dgm:pt modelId="{84CB411B-B1C9-448D-902B-D74EE4328E78}" type="pres">
      <dgm:prSet presAssocID="{6A15B6A4-B04C-4D7B-BF38-85E180FE1FCB}" presName="vertFlow" presStyleCnt="0"/>
      <dgm:spPr/>
    </dgm:pt>
    <dgm:pt modelId="{C3358753-FD99-4D08-9FFF-57E34319A31A}" type="pres">
      <dgm:prSet presAssocID="{6A15B6A4-B04C-4D7B-BF38-85E180FE1FCB}" presName="header" presStyleLbl="node1" presStyleIdx="1" presStyleCnt="2"/>
      <dgm:spPr/>
    </dgm:pt>
    <dgm:pt modelId="{9049DEC2-39E8-4198-A1C7-6AD42CDD590D}" type="pres">
      <dgm:prSet presAssocID="{7381D1DD-5DE6-4D0E-8EDA-59E7A2C4C6A0}" presName="parTrans" presStyleLbl="sibTrans2D1" presStyleIdx="7" presStyleCnt="14"/>
      <dgm:spPr/>
    </dgm:pt>
    <dgm:pt modelId="{2DEE41A3-76A1-4073-BCF2-C100144BE311}" type="pres">
      <dgm:prSet presAssocID="{93098570-0A01-43A8-B072-A32F846ADB38}" presName="child" presStyleLbl="alignAccFollowNode1" presStyleIdx="7" presStyleCnt="14">
        <dgm:presLayoutVars>
          <dgm:chMax val="0"/>
          <dgm:bulletEnabled val="1"/>
        </dgm:presLayoutVars>
      </dgm:prSet>
      <dgm:spPr/>
    </dgm:pt>
    <dgm:pt modelId="{ECECFFC5-688E-4D94-B2B5-E21E1BDA802F}" type="pres">
      <dgm:prSet presAssocID="{9B7C0140-9133-4D8F-A380-374A6D6DDFCD}" presName="sibTrans" presStyleLbl="sibTrans2D1" presStyleIdx="8" presStyleCnt="14"/>
      <dgm:spPr/>
    </dgm:pt>
    <dgm:pt modelId="{FF53DDD5-81E8-41D3-A760-B6FEA00F9AF8}" type="pres">
      <dgm:prSet presAssocID="{8E45A324-3863-4F97-9375-271699BCFBDB}" presName="child" presStyleLbl="alignAccFollowNode1" presStyleIdx="8" presStyleCnt="14">
        <dgm:presLayoutVars>
          <dgm:chMax val="0"/>
          <dgm:bulletEnabled val="1"/>
        </dgm:presLayoutVars>
      </dgm:prSet>
      <dgm:spPr/>
    </dgm:pt>
    <dgm:pt modelId="{CC30F2D5-4F80-4392-92E2-A91E2A24E09E}" type="pres">
      <dgm:prSet presAssocID="{90225FDE-B8E9-49A7-97AB-3E664A751F5F}" presName="sibTrans" presStyleLbl="sibTrans2D1" presStyleIdx="9" presStyleCnt="14"/>
      <dgm:spPr/>
    </dgm:pt>
    <dgm:pt modelId="{8F07A391-C45D-4BB4-899A-F8C25519A4DA}" type="pres">
      <dgm:prSet presAssocID="{75951002-E452-4BF6-A97C-F4C492EB3E13}" presName="child" presStyleLbl="alignAccFollowNode1" presStyleIdx="9" presStyleCnt="14">
        <dgm:presLayoutVars>
          <dgm:chMax val="0"/>
          <dgm:bulletEnabled val="1"/>
        </dgm:presLayoutVars>
      </dgm:prSet>
      <dgm:spPr/>
    </dgm:pt>
    <dgm:pt modelId="{96831809-B3B2-4598-A916-933AB02FF9C1}" type="pres">
      <dgm:prSet presAssocID="{65B09861-979C-4B99-9AB6-9902BB16DEE1}" presName="sibTrans" presStyleLbl="sibTrans2D1" presStyleIdx="10" presStyleCnt="14"/>
      <dgm:spPr/>
    </dgm:pt>
    <dgm:pt modelId="{6E59D836-082D-4190-B230-2173A70D9921}" type="pres">
      <dgm:prSet presAssocID="{A8DF8492-3995-4243-8B6E-B229AB112F5A}" presName="child" presStyleLbl="alignAccFollowNode1" presStyleIdx="10" presStyleCnt="14">
        <dgm:presLayoutVars>
          <dgm:chMax val="0"/>
          <dgm:bulletEnabled val="1"/>
        </dgm:presLayoutVars>
      </dgm:prSet>
      <dgm:spPr/>
    </dgm:pt>
    <dgm:pt modelId="{BC95CDE6-5E45-4D40-B772-324F8DEFFA4B}" type="pres">
      <dgm:prSet presAssocID="{0E64F854-227B-40BA-A47E-E13C5454E4B4}" presName="sibTrans" presStyleLbl="sibTrans2D1" presStyleIdx="11" presStyleCnt="14"/>
      <dgm:spPr/>
    </dgm:pt>
    <dgm:pt modelId="{BAA4010D-5622-475E-A462-3F9F74447556}" type="pres">
      <dgm:prSet presAssocID="{238E9A75-39FE-406C-88F1-C8EAC54E9937}" presName="child" presStyleLbl="alignAccFollowNode1" presStyleIdx="11" presStyleCnt="14">
        <dgm:presLayoutVars>
          <dgm:chMax val="0"/>
          <dgm:bulletEnabled val="1"/>
        </dgm:presLayoutVars>
      </dgm:prSet>
      <dgm:spPr/>
    </dgm:pt>
    <dgm:pt modelId="{CB3DDB00-B606-4A21-8497-D1407DF4DB75}" type="pres">
      <dgm:prSet presAssocID="{0A1C6428-04A9-4B71-98A5-261B2B9F3271}" presName="sibTrans" presStyleLbl="sibTrans2D1" presStyleIdx="12" presStyleCnt="14"/>
      <dgm:spPr/>
    </dgm:pt>
    <dgm:pt modelId="{F63F5626-2522-49E5-BF92-54AAA69EF7BB}" type="pres">
      <dgm:prSet presAssocID="{8172AD74-00E3-4EC5-889F-F2BB3B82F364}" presName="child" presStyleLbl="alignAccFollowNode1" presStyleIdx="12" presStyleCnt="14">
        <dgm:presLayoutVars>
          <dgm:chMax val="0"/>
          <dgm:bulletEnabled val="1"/>
        </dgm:presLayoutVars>
      </dgm:prSet>
      <dgm:spPr/>
    </dgm:pt>
    <dgm:pt modelId="{AC01CD24-D420-471B-B0BD-171249EA933B}" type="pres">
      <dgm:prSet presAssocID="{5698E062-D898-4E29-952A-AC2703932761}" presName="sibTrans" presStyleLbl="sibTrans2D1" presStyleIdx="13" presStyleCnt="14"/>
      <dgm:spPr/>
    </dgm:pt>
    <dgm:pt modelId="{7A16E636-DEFE-4DF9-A08D-3B288E4CBC7A}" type="pres">
      <dgm:prSet presAssocID="{113B8801-D080-49AA-9939-35A44FD5A25E}" presName="child" presStyleLbl="alignAccFollowNode1" presStyleIdx="13" presStyleCnt="14">
        <dgm:presLayoutVars>
          <dgm:chMax val="0"/>
          <dgm:bulletEnabled val="1"/>
        </dgm:presLayoutVars>
      </dgm:prSet>
      <dgm:spPr/>
    </dgm:pt>
  </dgm:ptLst>
  <dgm:cxnLst>
    <dgm:cxn modelId="{DCB68803-833B-4901-8E9E-B0DE23765A72}" srcId="{950929E2-47EF-4440-BE00-3B9307378654}" destId="{9949FFF7-CB3B-4F00-8078-77B8EBF8BB68}" srcOrd="0" destOrd="0" parTransId="{B44941BD-CF9A-4D10-9E7B-431B837BCDBF}" sibTransId="{6E28F407-E9A8-45BE-B71F-A71615CA8638}"/>
    <dgm:cxn modelId="{AFFF1504-5442-420E-B9EE-479BD95457B9}" srcId="{6A15B6A4-B04C-4D7B-BF38-85E180FE1FCB}" destId="{93098570-0A01-43A8-B072-A32F846ADB38}" srcOrd="0" destOrd="0" parTransId="{7381D1DD-5DE6-4D0E-8EDA-59E7A2C4C6A0}" sibTransId="{9B7C0140-9133-4D8F-A380-374A6D6DDFCD}"/>
    <dgm:cxn modelId="{61F0AB04-C41E-47AE-B759-4F824224584F}" type="presOf" srcId="{0AA800D2-304B-4E93-B601-EB39FDE40400}" destId="{AD3E876E-AAC2-4613-8739-7E1ABB206FA3}" srcOrd="0" destOrd="0" presId="urn:microsoft.com/office/officeart/2005/8/layout/lProcess1"/>
    <dgm:cxn modelId="{7627D805-CCEE-4C45-BBCC-6F5068E4A7F3}" type="presOf" srcId="{0F283BB4-FD3D-4FE1-A666-D65FB8BC7AC6}" destId="{D555C1C6-F8DC-4A35-A67D-FD1F4B9ED538}" srcOrd="0" destOrd="0" presId="urn:microsoft.com/office/officeart/2005/8/layout/lProcess1"/>
    <dgm:cxn modelId="{BF2E9107-0567-44F7-8C9D-122EBCBE6BFB}" srcId="{5029C3CB-D51C-49EA-A667-F4616F56B3D2}" destId="{6A15B6A4-B04C-4D7B-BF38-85E180FE1FCB}" srcOrd="1" destOrd="0" parTransId="{DD561B11-41C9-45AE-B91B-28723C343B63}" sibTransId="{A30490FD-1616-442D-B707-DCBD463D583F}"/>
    <dgm:cxn modelId="{1286170B-77FE-43B3-9A84-488BE6EA3666}" srcId="{950929E2-47EF-4440-BE00-3B9307378654}" destId="{0F283BB4-FD3D-4FE1-A666-D65FB8BC7AC6}" srcOrd="6" destOrd="0" parTransId="{4A0F6C3E-AF58-40E6-ABD8-D5BBE779AF33}" sibTransId="{7730E631-58EF-403A-A4BE-55DC38CBD946}"/>
    <dgm:cxn modelId="{50A5C312-702D-4C21-8F6C-B2F291406418}" type="presOf" srcId="{9949FFF7-CB3B-4F00-8078-77B8EBF8BB68}" destId="{1EBBD7CA-5363-46DC-90C1-367C7ED449E5}" srcOrd="0" destOrd="0" presId="urn:microsoft.com/office/officeart/2005/8/layout/lProcess1"/>
    <dgm:cxn modelId="{6D1CB317-F3C3-4BD1-9806-22A517C9E1B0}" type="presOf" srcId="{75951002-E452-4BF6-A97C-F4C492EB3E13}" destId="{8F07A391-C45D-4BB4-899A-F8C25519A4DA}" srcOrd="0" destOrd="0" presId="urn:microsoft.com/office/officeart/2005/8/layout/lProcess1"/>
    <dgm:cxn modelId="{8C66FC2A-B7D8-49FD-8D62-5A1250031B32}" srcId="{6A15B6A4-B04C-4D7B-BF38-85E180FE1FCB}" destId="{8172AD74-00E3-4EC5-889F-F2BB3B82F364}" srcOrd="5" destOrd="0" parTransId="{4D11FCDB-E231-42EC-9B40-77C0B0491F37}" sibTransId="{5698E062-D898-4E29-952A-AC2703932761}"/>
    <dgm:cxn modelId="{7F217D2F-4C89-4886-9B19-A48C747C5E22}" type="presOf" srcId="{B44941BD-CF9A-4D10-9E7B-431B837BCDBF}" destId="{6B7E6990-5F93-4BDC-86B7-E00B8E92D4FF}" srcOrd="0" destOrd="0" presId="urn:microsoft.com/office/officeart/2005/8/layout/lProcess1"/>
    <dgm:cxn modelId="{DDA0C436-5138-4E30-8CB9-C3830633417E}" srcId="{6A15B6A4-B04C-4D7B-BF38-85E180FE1FCB}" destId="{75951002-E452-4BF6-A97C-F4C492EB3E13}" srcOrd="2" destOrd="0" parTransId="{1F1121B2-B4A4-4074-943D-E933E1DBAFC3}" sibTransId="{65B09861-979C-4B99-9AB6-9902BB16DEE1}"/>
    <dgm:cxn modelId="{ED141E3B-CBC7-456E-A2BA-CA640308D7D7}" srcId="{6A15B6A4-B04C-4D7B-BF38-85E180FE1FCB}" destId="{113B8801-D080-49AA-9939-35A44FD5A25E}" srcOrd="6" destOrd="0" parTransId="{0EF36F42-C4C2-4341-B8C1-D8061B0B1C97}" sibTransId="{3FB28CBB-7540-434B-B5E5-1E72DB15C119}"/>
    <dgm:cxn modelId="{38B9893C-12FD-4452-A65A-94F67E411BED}" type="presOf" srcId="{5029C3CB-D51C-49EA-A667-F4616F56B3D2}" destId="{98035DF9-B894-421A-BE18-D8A00D40D668}" srcOrd="0" destOrd="0" presId="urn:microsoft.com/office/officeart/2005/8/layout/lProcess1"/>
    <dgm:cxn modelId="{AD3E593E-B505-4E1A-9CA0-0F07E66EBAED}" type="presOf" srcId="{806F5D20-E728-4B52-A3CE-5A251F675C49}" destId="{6094C3F7-0815-4651-84CA-F804EC467816}" srcOrd="0" destOrd="0" presId="urn:microsoft.com/office/officeart/2005/8/layout/lProcess1"/>
    <dgm:cxn modelId="{E7342042-48B0-4A89-9188-BCE4AF79610B}" srcId="{950929E2-47EF-4440-BE00-3B9307378654}" destId="{92003414-AEF0-4199-B8DB-71038204ACA2}" srcOrd="4" destOrd="0" parTransId="{A92A4A29-A164-457F-8513-DBE17DE842CD}" sibTransId="{B12F0A86-FD56-44C3-8460-C7F9CDC09ED9}"/>
    <dgm:cxn modelId="{01DB2762-34A8-461F-A6A1-F1DDA7505A47}" type="presOf" srcId="{1597FF96-22FC-4C43-9516-3CC9138F033D}" destId="{257867CF-CD38-4E47-9539-C47FEBCC6C6A}" srcOrd="0" destOrd="0" presId="urn:microsoft.com/office/officeart/2005/8/layout/lProcess1"/>
    <dgm:cxn modelId="{D4D46644-CDE5-41B9-B066-962DA1B3AA68}" srcId="{6A15B6A4-B04C-4D7B-BF38-85E180FE1FCB}" destId="{A8DF8492-3995-4243-8B6E-B229AB112F5A}" srcOrd="3" destOrd="0" parTransId="{97490275-B506-47E2-B8B2-C8A5DF29370E}" sibTransId="{0E64F854-227B-40BA-A47E-E13C5454E4B4}"/>
    <dgm:cxn modelId="{AFF7E245-5775-435F-ADBA-7B6E6F936412}" type="presOf" srcId="{D1E58BB8-D0A6-470B-90EE-F3134A0069C3}" destId="{8105EE0A-054C-4829-B3B7-312C0666D94E}" srcOrd="0" destOrd="0" presId="urn:microsoft.com/office/officeart/2005/8/layout/lProcess1"/>
    <dgm:cxn modelId="{D5BC5466-8AF3-43A9-B509-4424DD531D79}" type="presOf" srcId="{113B8801-D080-49AA-9939-35A44FD5A25E}" destId="{7A16E636-DEFE-4DF9-A08D-3B288E4CBC7A}" srcOrd="0" destOrd="0" presId="urn:microsoft.com/office/officeart/2005/8/layout/lProcess1"/>
    <dgm:cxn modelId="{E0010D6C-8456-4374-998D-456628634784}" type="presOf" srcId="{8E45A324-3863-4F97-9375-271699BCFBDB}" destId="{FF53DDD5-81E8-41D3-A760-B6FEA00F9AF8}" srcOrd="0" destOrd="0" presId="urn:microsoft.com/office/officeart/2005/8/layout/lProcess1"/>
    <dgm:cxn modelId="{0AE3166F-F562-4926-BA54-84649D206941}" type="presOf" srcId="{93098570-0A01-43A8-B072-A32F846ADB38}" destId="{2DEE41A3-76A1-4073-BCF2-C100144BE311}" srcOrd="0" destOrd="0" presId="urn:microsoft.com/office/officeart/2005/8/layout/lProcess1"/>
    <dgm:cxn modelId="{7C5ECD51-E25D-442E-9038-E973451124F8}" srcId="{950929E2-47EF-4440-BE00-3B9307378654}" destId="{52B14119-070A-426F-96BE-F8884B1F5BCB}" srcOrd="5" destOrd="0" parTransId="{09E9EC46-C817-4A6C-A7BF-08E4442EBE9D}" sibTransId="{1597FF96-22FC-4C43-9516-3CC9138F033D}"/>
    <dgm:cxn modelId="{C3ADAF7C-E19F-402C-99D8-AB966582DD26}" type="presOf" srcId="{6E28F407-E9A8-45BE-B71F-A71615CA8638}" destId="{49E7C2BA-F8EB-4F2B-BA4C-DBAB269FA4E4}" srcOrd="0" destOrd="0" presId="urn:microsoft.com/office/officeart/2005/8/layout/lProcess1"/>
    <dgm:cxn modelId="{CDDB927E-60DA-4EA3-9FB5-000CD312FC63}" type="presOf" srcId="{79256374-0CDF-4456-ADAB-0315B49E9795}" destId="{32CCBF5A-F500-4C9C-8BC4-8D077FE56356}" srcOrd="0" destOrd="0" presId="urn:microsoft.com/office/officeart/2005/8/layout/lProcess1"/>
    <dgm:cxn modelId="{9049C97E-B3EF-4954-A9D1-D117D4671147}" type="presOf" srcId="{90225FDE-B8E9-49A7-97AB-3E664A751F5F}" destId="{CC30F2D5-4F80-4392-92E2-A91E2A24E09E}" srcOrd="0" destOrd="0" presId="urn:microsoft.com/office/officeart/2005/8/layout/lProcess1"/>
    <dgm:cxn modelId="{1AF9F37E-BC14-4AEF-B554-195F322F0650}" type="presOf" srcId="{92003414-AEF0-4199-B8DB-71038204ACA2}" destId="{4E16FE4E-1313-482D-850F-7353234B07A6}" srcOrd="0" destOrd="0" presId="urn:microsoft.com/office/officeart/2005/8/layout/lProcess1"/>
    <dgm:cxn modelId="{82D64981-4DD6-4639-902A-D6A96388FE5A}" srcId="{6A15B6A4-B04C-4D7B-BF38-85E180FE1FCB}" destId="{238E9A75-39FE-406C-88F1-C8EAC54E9937}" srcOrd="4" destOrd="0" parTransId="{EA4D0046-B12D-46FD-9F75-48BDE2F92FBA}" sibTransId="{0A1C6428-04A9-4B71-98A5-261B2B9F3271}"/>
    <dgm:cxn modelId="{B611CB87-7219-429C-8105-904F56419C5D}" type="presOf" srcId="{7381D1DD-5DE6-4D0E-8EDA-59E7A2C4C6A0}" destId="{9049DEC2-39E8-4198-A1C7-6AD42CDD590D}" srcOrd="0" destOrd="0" presId="urn:microsoft.com/office/officeart/2005/8/layout/lProcess1"/>
    <dgm:cxn modelId="{41E69788-EB1A-47DD-B7E2-E2621EC58882}" type="presOf" srcId="{52B14119-070A-426F-96BE-F8884B1F5BCB}" destId="{C1353AD3-357F-4E3F-9343-7B523A567870}" srcOrd="0" destOrd="0" presId="urn:microsoft.com/office/officeart/2005/8/layout/lProcess1"/>
    <dgm:cxn modelId="{636F7A8C-C247-4978-AC93-CFCF3FFE406B}" srcId="{950929E2-47EF-4440-BE00-3B9307378654}" destId="{806F5D20-E728-4B52-A3CE-5A251F675C49}" srcOrd="2" destOrd="0" parTransId="{D5012472-6AFE-4E2E-B8F8-290CAF923C83}" sibTransId="{C60CAD15-F6A5-462F-9231-DEBF28B87261}"/>
    <dgm:cxn modelId="{217F858D-4926-43ED-9D01-056F88CD3092}" srcId="{950929E2-47EF-4440-BE00-3B9307378654}" destId="{D1E58BB8-D0A6-470B-90EE-F3134A0069C3}" srcOrd="1" destOrd="0" parTransId="{5673468E-F2B9-480D-80E5-C5BBB3C411E6}" sibTransId="{CFD2CB8F-8C72-4591-83A0-1F75E4816F7F}"/>
    <dgm:cxn modelId="{D7696794-B184-4921-B06F-B453D3AC7F75}" srcId="{5029C3CB-D51C-49EA-A667-F4616F56B3D2}" destId="{950929E2-47EF-4440-BE00-3B9307378654}" srcOrd="0" destOrd="0" parTransId="{CC4FD4EC-4075-47C5-8E33-E0E39ADC025F}" sibTransId="{0BA2FA57-056E-4B0B-9C69-243FD40461E7}"/>
    <dgm:cxn modelId="{6894C896-27A4-4155-B1A5-FB55B841A37E}" type="presOf" srcId="{0E64F854-227B-40BA-A47E-E13C5454E4B4}" destId="{BC95CDE6-5E45-4D40-B772-324F8DEFFA4B}" srcOrd="0" destOrd="0" presId="urn:microsoft.com/office/officeart/2005/8/layout/lProcess1"/>
    <dgm:cxn modelId="{69052DA1-C82A-4EC0-ADC7-C0D1A5E8C6AF}" type="presOf" srcId="{9B7C0140-9133-4D8F-A380-374A6D6DDFCD}" destId="{ECECFFC5-688E-4D94-B2B5-E21E1BDA802F}" srcOrd="0" destOrd="0" presId="urn:microsoft.com/office/officeart/2005/8/layout/lProcess1"/>
    <dgm:cxn modelId="{665760A2-D067-46B7-BB77-AE5637C8781E}" type="presOf" srcId="{CFD2CB8F-8C72-4591-83A0-1F75E4816F7F}" destId="{5C4458F6-3B6F-4459-976A-EBACC3B5ECFA}" srcOrd="0" destOrd="0" presId="urn:microsoft.com/office/officeart/2005/8/layout/lProcess1"/>
    <dgm:cxn modelId="{6CC798A3-1D34-4051-B64A-08984A430069}" srcId="{950929E2-47EF-4440-BE00-3B9307378654}" destId="{0AA800D2-304B-4E93-B601-EB39FDE40400}" srcOrd="3" destOrd="0" parTransId="{C13ABDCA-1914-4CAB-87F2-F05705867834}" sibTransId="{79256374-0CDF-4456-ADAB-0315B49E9795}"/>
    <dgm:cxn modelId="{CE064EA9-1CBF-4E8B-BB71-D855E71D6E7A}" srcId="{6A15B6A4-B04C-4D7B-BF38-85E180FE1FCB}" destId="{8E45A324-3863-4F97-9375-271699BCFBDB}" srcOrd="1" destOrd="0" parTransId="{A1B0CF1A-09F0-4C30-AF67-0E9C8CF48B04}" sibTransId="{90225FDE-B8E9-49A7-97AB-3E664A751F5F}"/>
    <dgm:cxn modelId="{655956B9-79D7-4766-9066-7F0B8F9A2E28}" type="presOf" srcId="{A8DF8492-3995-4243-8B6E-B229AB112F5A}" destId="{6E59D836-082D-4190-B230-2173A70D9921}" srcOrd="0" destOrd="0" presId="urn:microsoft.com/office/officeart/2005/8/layout/lProcess1"/>
    <dgm:cxn modelId="{2AA7F1C4-F086-41A3-8197-C87CBB65D919}" type="presOf" srcId="{B12F0A86-FD56-44C3-8460-C7F9CDC09ED9}" destId="{CBB00CF8-9B2A-4E5F-908D-BBEEB62B395F}" srcOrd="0" destOrd="0" presId="urn:microsoft.com/office/officeart/2005/8/layout/lProcess1"/>
    <dgm:cxn modelId="{05EB18CE-774E-45ED-86CF-6BB1EB2D20DF}" type="presOf" srcId="{5698E062-D898-4E29-952A-AC2703932761}" destId="{AC01CD24-D420-471B-B0BD-171249EA933B}" srcOrd="0" destOrd="0" presId="urn:microsoft.com/office/officeart/2005/8/layout/lProcess1"/>
    <dgm:cxn modelId="{26EDB6D6-CFE6-455C-B96D-C8D12A109960}" type="presOf" srcId="{950929E2-47EF-4440-BE00-3B9307378654}" destId="{02B2D6A9-C03B-43A7-947C-B2944064A942}" srcOrd="0" destOrd="0" presId="urn:microsoft.com/office/officeart/2005/8/layout/lProcess1"/>
    <dgm:cxn modelId="{2A566DDC-750A-4BF3-89E6-1407C09BF26B}" type="presOf" srcId="{65B09861-979C-4B99-9AB6-9902BB16DEE1}" destId="{96831809-B3B2-4598-A916-933AB02FF9C1}" srcOrd="0" destOrd="0" presId="urn:microsoft.com/office/officeart/2005/8/layout/lProcess1"/>
    <dgm:cxn modelId="{472268E6-0CF3-4F1C-86C1-7E5D05AFB630}" type="presOf" srcId="{8172AD74-00E3-4EC5-889F-F2BB3B82F364}" destId="{F63F5626-2522-49E5-BF92-54AAA69EF7BB}" srcOrd="0" destOrd="0" presId="urn:microsoft.com/office/officeart/2005/8/layout/lProcess1"/>
    <dgm:cxn modelId="{6D9949EA-C4D4-425C-9DB4-F68A96C0B75F}" type="presOf" srcId="{6A15B6A4-B04C-4D7B-BF38-85E180FE1FCB}" destId="{C3358753-FD99-4D08-9FFF-57E34319A31A}" srcOrd="0" destOrd="0" presId="urn:microsoft.com/office/officeart/2005/8/layout/lProcess1"/>
    <dgm:cxn modelId="{2C53B9EC-95B5-46B9-866F-CD9E66DBDEE1}" type="presOf" srcId="{238E9A75-39FE-406C-88F1-C8EAC54E9937}" destId="{BAA4010D-5622-475E-A462-3F9F74447556}" srcOrd="0" destOrd="0" presId="urn:microsoft.com/office/officeart/2005/8/layout/lProcess1"/>
    <dgm:cxn modelId="{0FB63DF2-0C31-40E0-9184-B534957062D9}" type="presOf" srcId="{C60CAD15-F6A5-462F-9231-DEBF28B87261}" destId="{C5F319BE-B1B8-429E-8DD4-770129D6D1EB}" srcOrd="0" destOrd="0" presId="urn:microsoft.com/office/officeart/2005/8/layout/lProcess1"/>
    <dgm:cxn modelId="{FFD79AF8-2B3D-4238-9CD1-AA90267BED5D}" type="presOf" srcId="{0A1C6428-04A9-4B71-98A5-261B2B9F3271}" destId="{CB3DDB00-B606-4A21-8497-D1407DF4DB75}" srcOrd="0" destOrd="0" presId="urn:microsoft.com/office/officeart/2005/8/layout/lProcess1"/>
    <dgm:cxn modelId="{93BE15AD-D9B2-4C26-A360-3B9E7AC273E9}" type="presParOf" srcId="{98035DF9-B894-421A-BE18-D8A00D40D668}" destId="{071E6FFD-D1FA-4372-BA07-E1B7F0DBDF6A}" srcOrd="0" destOrd="0" presId="urn:microsoft.com/office/officeart/2005/8/layout/lProcess1"/>
    <dgm:cxn modelId="{F2CECD75-D887-43CD-B600-45B5994D32B2}" type="presParOf" srcId="{071E6FFD-D1FA-4372-BA07-E1B7F0DBDF6A}" destId="{02B2D6A9-C03B-43A7-947C-B2944064A942}" srcOrd="0" destOrd="0" presId="urn:microsoft.com/office/officeart/2005/8/layout/lProcess1"/>
    <dgm:cxn modelId="{7622D282-0E8E-4F08-AF62-F62A9C61C8FD}" type="presParOf" srcId="{071E6FFD-D1FA-4372-BA07-E1B7F0DBDF6A}" destId="{6B7E6990-5F93-4BDC-86B7-E00B8E92D4FF}" srcOrd="1" destOrd="0" presId="urn:microsoft.com/office/officeart/2005/8/layout/lProcess1"/>
    <dgm:cxn modelId="{CC027431-BF2B-472E-BFAD-22F9524925E6}" type="presParOf" srcId="{071E6FFD-D1FA-4372-BA07-E1B7F0DBDF6A}" destId="{1EBBD7CA-5363-46DC-90C1-367C7ED449E5}" srcOrd="2" destOrd="0" presId="urn:microsoft.com/office/officeart/2005/8/layout/lProcess1"/>
    <dgm:cxn modelId="{4D7A8D61-4B50-4A11-8A29-8FB604A37A90}" type="presParOf" srcId="{071E6FFD-D1FA-4372-BA07-E1B7F0DBDF6A}" destId="{49E7C2BA-F8EB-4F2B-BA4C-DBAB269FA4E4}" srcOrd="3" destOrd="0" presId="urn:microsoft.com/office/officeart/2005/8/layout/lProcess1"/>
    <dgm:cxn modelId="{0125C8A0-A294-401D-9C57-E514FA98F4B5}" type="presParOf" srcId="{071E6FFD-D1FA-4372-BA07-E1B7F0DBDF6A}" destId="{8105EE0A-054C-4829-B3B7-312C0666D94E}" srcOrd="4" destOrd="0" presId="urn:microsoft.com/office/officeart/2005/8/layout/lProcess1"/>
    <dgm:cxn modelId="{A2E368C8-A88B-40B9-9085-33DC72722105}" type="presParOf" srcId="{071E6FFD-D1FA-4372-BA07-E1B7F0DBDF6A}" destId="{5C4458F6-3B6F-4459-976A-EBACC3B5ECFA}" srcOrd="5" destOrd="0" presId="urn:microsoft.com/office/officeart/2005/8/layout/lProcess1"/>
    <dgm:cxn modelId="{383A31C3-3A08-4209-B215-4F82C74EFA31}" type="presParOf" srcId="{071E6FFD-D1FA-4372-BA07-E1B7F0DBDF6A}" destId="{6094C3F7-0815-4651-84CA-F804EC467816}" srcOrd="6" destOrd="0" presId="urn:microsoft.com/office/officeart/2005/8/layout/lProcess1"/>
    <dgm:cxn modelId="{EBE706C6-9BD9-483F-9DAD-8457635EAF49}" type="presParOf" srcId="{071E6FFD-D1FA-4372-BA07-E1B7F0DBDF6A}" destId="{C5F319BE-B1B8-429E-8DD4-770129D6D1EB}" srcOrd="7" destOrd="0" presId="urn:microsoft.com/office/officeart/2005/8/layout/lProcess1"/>
    <dgm:cxn modelId="{29B75474-8E8F-4D86-8FEA-EE3CE9BDE0AD}" type="presParOf" srcId="{071E6FFD-D1FA-4372-BA07-E1B7F0DBDF6A}" destId="{AD3E876E-AAC2-4613-8739-7E1ABB206FA3}" srcOrd="8" destOrd="0" presId="urn:microsoft.com/office/officeart/2005/8/layout/lProcess1"/>
    <dgm:cxn modelId="{80CF8E6D-BBD8-4E24-96DE-3C5A44F608B5}" type="presParOf" srcId="{071E6FFD-D1FA-4372-BA07-E1B7F0DBDF6A}" destId="{32CCBF5A-F500-4C9C-8BC4-8D077FE56356}" srcOrd="9" destOrd="0" presId="urn:microsoft.com/office/officeart/2005/8/layout/lProcess1"/>
    <dgm:cxn modelId="{5357ECE6-B70A-4603-B5F5-D49E6F96E9FD}" type="presParOf" srcId="{071E6FFD-D1FA-4372-BA07-E1B7F0DBDF6A}" destId="{4E16FE4E-1313-482D-850F-7353234B07A6}" srcOrd="10" destOrd="0" presId="urn:microsoft.com/office/officeart/2005/8/layout/lProcess1"/>
    <dgm:cxn modelId="{D2017C4E-3958-4C0B-8EBE-1F82ABA9C013}" type="presParOf" srcId="{071E6FFD-D1FA-4372-BA07-E1B7F0DBDF6A}" destId="{CBB00CF8-9B2A-4E5F-908D-BBEEB62B395F}" srcOrd="11" destOrd="0" presId="urn:microsoft.com/office/officeart/2005/8/layout/lProcess1"/>
    <dgm:cxn modelId="{A4997354-319F-447F-B4D9-2C048DFC040B}" type="presParOf" srcId="{071E6FFD-D1FA-4372-BA07-E1B7F0DBDF6A}" destId="{C1353AD3-357F-4E3F-9343-7B523A567870}" srcOrd="12" destOrd="0" presId="urn:microsoft.com/office/officeart/2005/8/layout/lProcess1"/>
    <dgm:cxn modelId="{76012391-C5FC-4326-AD3B-2E8CB98A5026}" type="presParOf" srcId="{071E6FFD-D1FA-4372-BA07-E1B7F0DBDF6A}" destId="{257867CF-CD38-4E47-9539-C47FEBCC6C6A}" srcOrd="13" destOrd="0" presId="urn:microsoft.com/office/officeart/2005/8/layout/lProcess1"/>
    <dgm:cxn modelId="{46710A98-79E5-4A2F-8214-7410498E0534}" type="presParOf" srcId="{071E6FFD-D1FA-4372-BA07-E1B7F0DBDF6A}" destId="{D555C1C6-F8DC-4A35-A67D-FD1F4B9ED538}" srcOrd="14" destOrd="0" presId="urn:microsoft.com/office/officeart/2005/8/layout/lProcess1"/>
    <dgm:cxn modelId="{3042FD58-218A-44C5-9681-551094728589}" type="presParOf" srcId="{98035DF9-B894-421A-BE18-D8A00D40D668}" destId="{73E624B4-46EC-47F9-959D-615E54A6485D}" srcOrd="1" destOrd="0" presId="urn:microsoft.com/office/officeart/2005/8/layout/lProcess1"/>
    <dgm:cxn modelId="{BCE714DB-C3B1-4377-BBCF-665538344CF5}" type="presParOf" srcId="{98035DF9-B894-421A-BE18-D8A00D40D668}" destId="{84CB411B-B1C9-448D-902B-D74EE4328E78}" srcOrd="2" destOrd="0" presId="urn:microsoft.com/office/officeart/2005/8/layout/lProcess1"/>
    <dgm:cxn modelId="{EECC18E4-12AA-460F-BAF7-F6F4439A48D9}" type="presParOf" srcId="{84CB411B-B1C9-448D-902B-D74EE4328E78}" destId="{C3358753-FD99-4D08-9FFF-57E34319A31A}" srcOrd="0" destOrd="0" presId="urn:microsoft.com/office/officeart/2005/8/layout/lProcess1"/>
    <dgm:cxn modelId="{218AC794-AC09-4CAB-9279-1A678361F365}" type="presParOf" srcId="{84CB411B-B1C9-448D-902B-D74EE4328E78}" destId="{9049DEC2-39E8-4198-A1C7-6AD42CDD590D}" srcOrd="1" destOrd="0" presId="urn:microsoft.com/office/officeart/2005/8/layout/lProcess1"/>
    <dgm:cxn modelId="{1AB129C1-E9CB-45F2-B246-BF260C241BD8}" type="presParOf" srcId="{84CB411B-B1C9-448D-902B-D74EE4328E78}" destId="{2DEE41A3-76A1-4073-BCF2-C100144BE311}" srcOrd="2" destOrd="0" presId="urn:microsoft.com/office/officeart/2005/8/layout/lProcess1"/>
    <dgm:cxn modelId="{472A08E8-8704-446A-B985-191A40159833}" type="presParOf" srcId="{84CB411B-B1C9-448D-902B-D74EE4328E78}" destId="{ECECFFC5-688E-4D94-B2B5-E21E1BDA802F}" srcOrd="3" destOrd="0" presId="urn:microsoft.com/office/officeart/2005/8/layout/lProcess1"/>
    <dgm:cxn modelId="{8EEFBE24-9BD9-4EA5-ADA9-F76CF8370234}" type="presParOf" srcId="{84CB411B-B1C9-448D-902B-D74EE4328E78}" destId="{FF53DDD5-81E8-41D3-A760-B6FEA00F9AF8}" srcOrd="4" destOrd="0" presId="urn:microsoft.com/office/officeart/2005/8/layout/lProcess1"/>
    <dgm:cxn modelId="{78E1FE33-7B36-4F74-AD56-10B7712FD469}" type="presParOf" srcId="{84CB411B-B1C9-448D-902B-D74EE4328E78}" destId="{CC30F2D5-4F80-4392-92E2-A91E2A24E09E}" srcOrd="5" destOrd="0" presId="urn:microsoft.com/office/officeart/2005/8/layout/lProcess1"/>
    <dgm:cxn modelId="{80C0B598-F20A-4B33-8CA3-EC1677614560}" type="presParOf" srcId="{84CB411B-B1C9-448D-902B-D74EE4328E78}" destId="{8F07A391-C45D-4BB4-899A-F8C25519A4DA}" srcOrd="6" destOrd="0" presId="urn:microsoft.com/office/officeart/2005/8/layout/lProcess1"/>
    <dgm:cxn modelId="{DB6F4719-2E8F-42A7-892D-08A94C77E98E}" type="presParOf" srcId="{84CB411B-B1C9-448D-902B-D74EE4328E78}" destId="{96831809-B3B2-4598-A916-933AB02FF9C1}" srcOrd="7" destOrd="0" presId="urn:microsoft.com/office/officeart/2005/8/layout/lProcess1"/>
    <dgm:cxn modelId="{DB050E81-933C-4DF3-AB1C-0283D3F6CD08}" type="presParOf" srcId="{84CB411B-B1C9-448D-902B-D74EE4328E78}" destId="{6E59D836-082D-4190-B230-2173A70D9921}" srcOrd="8" destOrd="0" presId="urn:microsoft.com/office/officeart/2005/8/layout/lProcess1"/>
    <dgm:cxn modelId="{30FFB3B9-CEA7-4392-A64A-06033471ECF1}" type="presParOf" srcId="{84CB411B-B1C9-448D-902B-D74EE4328E78}" destId="{BC95CDE6-5E45-4D40-B772-324F8DEFFA4B}" srcOrd="9" destOrd="0" presId="urn:microsoft.com/office/officeart/2005/8/layout/lProcess1"/>
    <dgm:cxn modelId="{98EE8B89-92B2-4AE9-8000-213236AFA9CB}" type="presParOf" srcId="{84CB411B-B1C9-448D-902B-D74EE4328E78}" destId="{BAA4010D-5622-475E-A462-3F9F74447556}" srcOrd="10" destOrd="0" presId="urn:microsoft.com/office/officeart/2005/8/layout/lProcess1"/>
    <dgm:cxn modelId="{8A2D782F-83F7-408E-AA69-FBAF3FF9D100}" type="presParOf" srcId="{84CB411B-B1C9-448D-902B-D74EE4328E78}" destId="{CB3DDB00-B606-4A21-8497-D1407DF4DB75}" srcOrd="11" destOrd="0" presId="urn:microsoft.com/office/officeart/2005/8/layout/lProcess1"/>
    <dgm:cxn modelId="{A8EBF692-F04F-4FA9-BCB4-AAE998189B4E}" type="presParOf" srcId="{84CB411B-B1C9-448D-902B-D74EE4328E78}" destId="{F63F5626-2522-49E5-BF92-54AAA69EF7BB}" srcOrd="12" destOrd="0" presId="urn:microsoft.com/office/officeart/2005/8/layout/lProcess1"/>
    <dgm:cxn modelId="{CD2C02A0-F164-4344-9C3B-E6FD7E1DB8C3}" type="presParOf" srcId="{84CB411B-B1C9-448D-902B-D74EE4328E78}" destId="{AC01CD24-D420-471B-B0BD-171249EA933B}" srcOrd="13" destOrd="0" presId="urn:microsoft.com/office/officeart/2005/8/layout/lProcess1"/>
    <dgm:cxn modelId="{CE20756A-FB68-48FA-A666-9C8B4F59FB82}" type="presParOf" srcId="{84CB411B-B1C9-448D-902B-D74EE4328E78}" destId="{7A16E636-DEFE-4DF9-A08D-3B288E4CBC7A}" srcOrd="1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FBBE4-E794-4E82-913C-7EDC78D5212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l-GR"/>
        </a:p>
      </dgm:t>
    </dgm:pt>
    <dgm:pt modelId="{A73D507C-0530-4C97-BC34-46C0078E224F}">
      <dgm:prSet phldrT="[Κείμενο]"/>
      <dgm:spPr/>
      <dgm:t>
        <a:bodyPr/>
        <a:lstStyle/>
        <a:p>
          <a:r>
            <a:rPr lang="en-US" dirty="0"/>
            <a:t>Adam Optimizer</a:t>
          </a:r>
          <a:endParaRPr lang="el-GR" dirty="0"/>
        </a:p>
      </dgm:t>
    </dgm:pt>
    <dgm:pt modelId="{32C195F3-4E1D-46EE-8347-8538129275EA}" type="parTrans" cxnId="{7FD56E5F-2F08-475D-AABB-ACA35933D491}">
      <dgm:prSet/>
      <dgm:spPr/>
      <dgm:t>
        <a:bodyPr/>
        <a:lstStyle/>
        <a:p>
          <a:endParaRPr lang="el-GR"/>
        </a:p>
      </dgm:t>
    </dgm:pt>
    <dgm:pt modelId="{D35E2882-5166-4FBA-9233-DA9BB1CCE0AC}" type="sibTrans" cxnId="{7FD56E5F-2F08-475D-AABB-ACA35933D491}">
      <dgm:prSet/>
      <dgm:spPr/>
      <dgm:t>
        <a:bodyPr/>
        <a:lstStyle/>
        <a:p>
          <a:endParaRPr lang="el-GR"/>
        </a:p>
      </dgm:t>
    </dgm:pt>
    <dgm:pt modelId="{3F687C89-E7E3-49A6-943C-F880C7AB0B32}">
      <dgm:prSet phldrT="[Κείμενο]"/>
      <dgm:spPr/>
      <dgm:t>
        <a:bodyPr/>
        <a:lstStyle/>
        <a:p>
          <a:r>
            <a:rPr lang="en-US" dirty="0" err="1"/>
            <a:t>ConvNeXt-XXLarge</a:t>
          </a:r>
          <a:endParaRPr lang="el-GR" dirty="0"/>
        </a:p>
      </dgm:t>
    </dgm:pt>
    <dgm:pt modelId="{84C89F9A-CD38-4BA4-B793-8FA8A5926D70}" type="parTrans" cxnId="{0F248D91-4549-46EA-BEAB-6E3FCF137AA1}">
      <dgm:prSet/>
      <dgm:spPr/>
      <dgm:t>
        <a:bodyPr/>
        <a:lstStyle/>
        <a:p>
          <a:endParaRPr lang="el-GR"/>
        </a:p>
      </dgm:t>
    </dgm:pt>
    <dgm:pt modelId="{C04208D8-2036-475B-8B8D-6AF69A7D3CC5}" type="sibTrans" cxnId="{0F248D91-4549-46EA-BEAB-6E3FCF137AA1}">
      <dgm:prSet/>
      <dgm:spPr/>
      <dgm:t>
        <a:bodyPr/>
        <a:lstStyle/>
        <a:p>
          <a:endParaRPr lang="el-GR"/>
        </a:p>
      </dgm:t>
    </dgm:pt>
    <dgm:pt modelId="{BB7310CC-3EF9-449D-B6F9-5B509389C2EB}">
      <dgm:prSet phldrT="[Κείμενο]"/>
      <dgm:spPr/>
      <dgm:t>
        <a:bodyPr/>
        <a:lstStyle/>
        <a:p>
          <a:r>
            <a:rPr lang="en-US" dirty="0" err="1"/>
            <a:t>StepLR</a:t>
          </a:r>
          <a:r>
            <a:rPr lang="en-US" dirty="0"/>
            <a:t> scheduler</a:t>
          </a:r>
          <a:endParaRPr lang="el-GR" dirty="0"/>
        </a:p>
      </dgm:t>
    </dgm:pt>
    <dgm:pt modelId="{5EA473F4-45A7-4245-890C-D286B7136778}" type="parTrans" cxnId="{3FB5F541-1365-465C-8D44-D22537003A0B}">
      <dgm:prSet/>
      <dgm:spPr/>
      <dgm:t>
        <a:bodyPr/>
        <a:lstStyle/>
        <a:p>
          <a:endParaRPr lang="el-GR"/>
        </a:p>
      </dgm:t>
    </dgm:pt>
    <dgm:pt modelId="{FEA989F6-306C-45FC-B0C9-0CA63EB53E49}" type="sibTrans" cxnId="{3FB5F541-1365-465C-8D44-D22537003A0B}">
      <dgm:prSet/>
      <dgm:spPr/>
      <dgm:t>
        <a:bodyPr/>
        <a:lstStyle/>
        <a:p>
          <a:endParaRPr lang="el-GR"/>
        </a:p>
      </dgm:t>
    </dgm:pt>
    <dgm:pt modelId="{305E1571-EFB6-4394-A640-F2804997B3F4}">
      <dgm:prSet phldrT="[Κείμενο]"/>
      <dgm:spPr/>
      <dgm:t>
        <a:bodyPr/>
        <a:lstStyle/>
        <a:p>
          <a:r>
            <a:rPr lang="en-US" dirty="0"/>
            <a:t>dropout (0.1)</a:t>
          </a:r>
          <a:endParaRPr lang="el-GR" dirty="0"/>
        </a:p>
      </dgm:t>
    </dgm:pt>
    <dgm:pt modelId="{F62E3DB9-3094-4616-AB89-F2427685E292}" type="parTrans" cxnId="{1C321E65-8519-46D4-B9DC-A560FC0D49CD}">
      <dgm:prSet/>
      <dgm:spPr/>
      <dgm:t>
        <a:bodyPr/>
        <a:lstStyle/>
        <a:p>
          <a:endParaRPr lang="el-GR"/>
        </a:p>
      </dgm:t>
    </dgm:pt>
    <dgm:pt modelId="{F3052E4F-97C3-4E72-9F50-F5404744530B}" type="sibTrans" cxnId="{1C321E65-8519-46D4-B9DC-A560FC0D49CD}">
      <dgm:prSet/>
      <dgm:spPr/>
      <dgm:t>
        <a:bodyPr/>
        <a:lstStyle/>
        <a:p>
          <a:endParaRPr lang="el-GR"/>
        </a:p>
      </dgm:t>
    </dgm:pt>
    <dgm:pt modelId="{EB86D6B2-DF7F-4B95-94AF-C2D3D58B2D91}">
      <dgm:prSet phldrT="[Κείμενο]"/>
      <dgm:spPr/>
      <dgm:t>
        <a:bodyPr/>
        <a:lstStyle/>
        <a:p>
          <a:r>
            <a:rPr lang="en-US" dirty="0"/>
            <a:t>Lr=1e-4</a:t>
          </a:r>
          <a:endParaRPr lang="el-GR" dirty="0"/>
        </a:p>
      </dgm:t>
    </dgm:pt>
    <dgm:pt modelId="{C2FAF779-F43C-4FE2-8419-80DA37C609CC}" type="parTrans" cxnId="{14CEB0DA-ABBA-4482-B35B-B7D908EC88C6}">
      <dgm:prSet/>
      <dgm:spPr/>
      <dgm:t>
        <a:bodyPr/>
        <a:lstStyle/>
        <a:p>
          <a:endParaRPr lang="el-GR"/>
        </a:p>
      </dgm:t>
    </dgm:pt>
    <dgm:pt modelId="{A0198B2D-4B3E-456C-B87F-4D94DF03407D}" type="sibTrans" cxnId="{14CEB0DA-ABBA-4482-B35B-B7D908EC88C6}">
      <dgm:prSet/>
      <dgm:spPr/>
      <dgm:t>
        <a:bodyPr/>
        <a:lstStyle/>
        <a:p>
          <a:endParaRPr lang="el-GR"/>
        </a:p>
      </dgm:t>
    </dgm:pt>
    <dgm:pt modelId="{43F5C980-C8E7-48E5-AFD0-824AE8D412C2}" type="pres">
      <dgm:prSet presAssocID="{34BFBBE4-E794-4E82-913C-7EDC78D52122}" presName="hierChild1" presStyleCnt="0">
        <dgm:presLayoutVars>
          <dgm:chPref val="1"/>
          <dgm:dir/>
          <dgm:animOne val="branch"/>
          <dgm:animLvl val="lvl"/>
          <dgm:resizeHandles/>
        </dgm:presLayoutVars>
      </dgm:prSet>
      <dgm:spPr/>
    </dgm:pt>
    <dgm:pt modelId="{62443406-519B-4CBF-A386-8F972692A79F}" type="pres">
      <dgm:prSet presAssocID="{A73D507C-0530-4C97-BC34-46C0078E224F}" presName="hierRoot1" presStyleCnt="0"/>
      <dgm:spPr/>
    </dgm:pt>
    <dgm:pt modelId="{5FEDA5B8-E235-40DF-9739-2367FCD1F8D3}" type="pres">
      <dgm:prSet presAssocID="{A73D507C-0530-4C97-BC34-46C0078E224F}" presName="composite" presStyleCnt="0"/>
      <dgm:spPr/>
    </dgm:pt>
    <dgm:pt modelId="{705D7186-1A1E-48B6-8801-38AEDF83377D}" type="pres">
      <dgm:prSet presAssocID="{A73D507C-0530-4C97-BC34-46C0078E224F}" presName="background" presStyleLbl="node0" presStyleIdx="0" presStyleCnt="5"/>
      <dgm:spPr/>
    </dgm:pt>
    <dgm:pt modelId="{280CEDDB-25A8-41E1-8263-4759655C63F3}" type="pres">
      <dgm:prSet presAssocID="{A73D507C-0530-4C97-BC34-46C0078E224F}" presName="text" presStyleLbl="fgAcc0" presStyleIdx="0" presStyleCnt="5">
        <dgm:presLayoutVars>
          <dgm:chPref val="3"/>
        </dgm:presLayoutVars>
      </dgm:prSet>
      <dgm:spPr/>
    </dgm:pt>
    <dgm:pt modelId="{F200BBC7-ABFE-4F8D-B69B-5CA7AF63D54C}" type="pres">
      <dgm:prSet presAssocID="{A73D507C-0530-4C97-BC34-46C0078E224F}" presName="hierChild2" presStyleCnt="0"/>
      <dgm:spPr/>
    </dgm:pt>
    <dgm:pt modelId="{C59F989E-DEA2-4EE9-BBFD-A82CD685503C}" type="pres">
      <dgm:prSet presAssocID="{3F687C89-E7E3-49A6-943C-F880C7AB0B32}" presName="hierRoot1" presStyleCnt="0"/>
      <dgm:spPr/>
    </dgm:pt>
    <dgm:pt modelId="{BA72928D-0A67-47F7-8649-B12DCBD1085F}" type="pres">
      <dgm:prSet presAssocID="{3F687C89-E7E3-49A6-943C-F880C7AB0B32}" presName="composite" presStyleCnt="0"/>
      <dgm:spPr/>
    </dgm:pt>
    <dgm:pt modelId="{C99FDD43-DCCC-418E-A20B-AD75A4CC486D}" type="pres">
      <dgm:prSet presAssocID="{3F687C89-E7E3-49A6-943C-F880C7AB0B32}" presName="background" presStyleLbl="node0" presStyleIdx="1" presStyleCnt="5"/>
      <dgm:spPr/>
    </dgm:pt>
    <dgm:pt modelId="{7E220A08-B846-42DE-93EF-B239CBDDB644}" type="pres">
      <dgm:prSet presAssocID="{3F687C89-E7E3-49A6-943C-F880C7AB0B32}" presName="text" presStyleLbl="fgAcc0" presStyleIdx="1" presStyleCnt="5">
        <dgm:presLayoutVars>
          <dgm:chPref val="3"/>
        </dgm:presLayoutVars>
      </dgm:prSet>
      <dgm:spPr/>
    </dgm:pt>
    <dgm:pt modelId="{6AD4247F-1577-4254-B9CC-76DE764EEAD6}" type="pres">
      <dgm:prSet presAssocID="{3F687C89-E7E3-49A6-943C-F880C7AB0B32}" presName="hierChild2" presStyleCnt="0"/>
      <dgm:spPr/>
    </dgm:pt>
    <dgm:pt modelId="{4998F5B8-0728-453C-BD74-37827AC0D105}" type="pres">
      <dgm:prSet presAssocID="{BB7310CC-3EF9-449D-B6F9-5B509389C2EB}" presName="hierRoot1" presStyleCnt="0"/>
      <dgm:spPr/>
    </dgm:pt>
    <dgm:pt modelId="{C34DC149-0CA7-452D-A9E2-05EFE16AE056}" type="pres">
      <dgm:prSet presAssocID="{BB7310CC-3EF9-449D-B6F9-5B509389C2EB}" presName="composite" presStyleCnt="0"/>
      <dgm:spPr/>
    </dgm:pt>
    <dgm:pt modelId="{815C4E96-0DB4-4CB5-8B9A-A88A4169EF67}" type="pres">
      <dgm:prSet presAssocID="{BB7310CC-3EF9-449D-B6F9-5B509389C2EB}" presName="background" presStyleLbl="node0" presStyleIdx="2" presStyleCnt="5"/>
      <dgm:spPr/>
    </dgm:pt>
    <dgm:pt modelId="{FD51A655-81FA-4CA8-A91C-CAB8F1125DB8}" type="pres">
      <dgm:prSet presAssocID="{BB7310CC-3EF9-449D-B6F9-5B509389C2EB}" presName="text" presStyleLbl="fgAcc0" presStyleIdx="2" presStyleCnt="5">
        <dgm:presLayoutVars>
          <dgm:chPref val="3"/>
        </dgm:presLayoutVars>
      </dgm:prSet>
      <dgm:spPr/>
    </dgm:pt>
    <dgm:pt modelId="{066C75F2-8579-4408-BA5D-E69D0C78F281}" type="pres">
      <dgm:prSet presAssocID="{BB7310CC-3EF9-449D-B6F9-5B509389C2EB}" presName="hierChild2" presStyleCnt="0"/>
      <dgm:spPr/>
    </dgm:pt>
    <dgm:pt modelId="{64D93267-F738-4EF7-8445-D8E77D41A58B}" type="pres">
      <dgm:prSet presAssocID="{305E1571-EFB6-4394-A640-F2804997B3F4}" presName="hierRoot1" presStyleCnt="0"/>
      <dgm:spPr/>
    </dgm:pt>
    <dgm:pt modelId="{B1114B63-98CB-4434-BE56-9790D0104E23}" type="pres">
      <dgm:prSet presAssocID="{305E1571-EFB6-4394-A640-F2804997B3F4}" presName="composite" presStyleCnt="0"/>
      <dgm:spPr/>
    </dgm:pt>
    <dgm:pt modelId="{7AE3B200-00B1-415C-86E7-02CB19110F57}" type="pres">
      <dgm:prSet presAssocID="{305E1571-EFB6-4394-A640-F2804997B3F4}" presName="background" presStyleLbl="node0" presStyleIdx="3" presStyleCnt="5"/>
      <dgm:spPr/>
    </dgm:pt>
    <dgm:pt modelId="{AF2FBA81-9EF3-40AF-B60D-15DA9B1C5D11}" type="pres">
      <dgm:prSet presAssocID="{305E1571-EFB6-4394-A640-F2804997B3F4}" presName="text" presStyleLbl="fgAcc0" presStyleIdx="3" presStyleCnt="5">
        <dgm:presLayoutVars>
          <dgm:chPref val="3"/>
        </dgm:presLayoutVars>
      </dgm:prSet>
      <dgm:spPr/>
    </dgm:pt>
    <dgm:pt modelId="{B2C2B804-DD6B-477C-B504-7F826B07963C}" type="pres">
      <dgm:prSet presAssocID="{305E1571-EFB6-4394-A640-F2804997B3F4}" presName="hierChild2" presStyleCnt="0"/>
      <dgm:spPr/>
    </dgm:pt>
    <dgm:pt modelId="{8C6203F5-F3CE-4F87-BFE9-949F14426EED}" type="pres">
      <dgm:prSet presAssocID="{EB86D6B2-DF7F-4B95-94AF-C2D3D58B2D91}" presName="hierRoot1" presStyleCnt="0"/>
      <dgm:spPr/>
    </dgm:pt>
    <dgm:pt modelId="{4DD1FBAC-0239-426F-9D72-817C9A1A8C25}" type="pres">
      <dgm:prSet presAssocID="{EB86D6B2-DF7F-4B95-94AF-C2D3D58B2D91}" presName="composite" presStyleCnt="0"/>
      <dgm:spPr/>
    </dgm:pt>
    <dgm:pt modelId="{3AB0F3EC-44CD-4D1E-A1D1-DC43442C9207}" type="pres">
      <dgm:prSet presAssocID="{EB86D6B2-DF7F-4B95-94AF-C2D3D58B2D91}" presName="background" presStyleLbl="node0" presStyleIdx="4" presStyleCnt="5"/>
      <dgm:spPr/>
    </dgm:pt>
    <dgm:pt modelId="{87BDEFFC-F15B-4B82-AC69-D7AFC4592EA8}" type="pres">
      <dgm:prSet presAssocID="{EB86D6B2-DF7F-4B95-94AF-C2D3D58B2D91}" presName="text" presStyleLbl="fgAcc0" presStyleIdx="4" presStyleCnt="5">
        <dgm:presLayoutVars>
          <dgm:chPref val="3"/>
        </dgm:presLayoutVars>
      </dgm:prSet>
      <dgm:spPr/>
    </dgm:pt>
    <dgm:pt modelId="{D0C6CCC0-C572-42C7-98AD-D121438491ED}" type="pres">
      <dgm:prSet presAssocID="{EB86D6B2-DF7F-4B95-94AF-C2D3D58B2D91}" presName="hierChild2" presStyleCnt="0"/>
      <dgm:spPr/>
    </dgm:pt>
  </dgm:ptLst>
  <dgm:cxnLst>
    <dgm:cxn modelId="{7FD56E5F-2F08-475D-AABB-ACA35933D491}" srcId="{34BFBBE4-E794-4E82-913C-7EDC78D52122}" destId="{A73D507C-0530-4C97-BC34-46C0078E224F}" srcOrd="0" destOrd="0" parTransId="{32C195F3-4E1D-46EE-8347-8538129275EA}" sibTransId="{D35E2882-5166-4FBA-9233-DA9BB1CCE0AC}"/>
    <dgm:cxn modelId="{3FB5F541-1365-465C-8D44-D22537003A0B}" srcId="{34BFBBE4-E794-4E82-913C-7EDC78D52122}" destId="{BB7310CC-3EF9-449D-B6F9-5B509389C2EB}" srcOrd="2" destOrd="0" parTransId="{5EA473F4-45A7-4245-890C-D286B7136778}" sibTransId="{FEA989F6-306C-45FC-B0C9-0CA63EB53E49}"/>
    <dgm:cxn modelId="{10AE8764-56C4-4799-8C59-EB17B7221EF9}" type="presOf" srcId="{34BFBBE4-E794-4E82-913C-7EDC78D52122}" destId="{43F5C980-C8E7-48E5-AFD0-824AE8D412C2}" srcOrd="0" destOrd="0" presId="urn:microsoft.com/office/officeart/2005/8/layout/hierarchy1"/>
    <dgm:cxn modelId="{1C321E65-8519-46D4-B9DC-A560FC0D49CD}" srcId="{34BFBBE4-E794-4E82-913C-7EDC78D52122}" destId="{305E1571-EFB6-4394-A640-F2804997B3F4}" srcOrd="3" destOrd="0" parTransId="{F62E3DB9-3094-4616-AB89-F2427685E292}" sibTransId="{F3052E4F-97C3-4E72-9F50-F5404744530B}"/>
    <dgm:cxn modelId="{55F3D648-4204-496C-A6AE-D40FB8FD6CA9}" type="presOf" srcId="{305E1571-EFB6-4394-A640-F2804997B3F4}" destId="{AF2FBA81-9EF3-40AF-B60D-15DA9B1C5D11}" srcOrd="0" destOrd="0" presId="urn:microsoft.com/office/officeart/2005/8/layout/hierarchy1"/>
    <dgm:cxn modelId="{D339B189-C281-4707-9B4D-94DBDE2CC036}" type="presOf" srcId="{3F687C89-E7E3-49A6-943C-F880C7AB0B32}" destId="{7E220A08-B846-42DE-93EF-B239CBDDB644}" srcOrd="0" destOrd="0" presId="urn:microsoft.com/office/officeart/2005/8/layout/hierarchy1"/>
    <dgm:cxn modelId="{0F248D91-4549-46EA-BEAB-6E3FCF137AA1}" srcId="{34BFBBE4-E794-4E82-913C-7EDC78D52122}" destId="{3F687C89-E7E3-49A6-943C-F880C7AB0B32}" srcOrd="1" destOrd="0" parTransId="{84C89F9A-CD38-4BA4-B793-8FA8A5926D70}" sibTransId="{C04208D8-2036-475B-8B8D-6AF69A7D3CC5}"/>
    <dgm:cxn modelId="{4C9140C8-FD43-4904-8D34-2E652B746B26}" type="presOf" srcId="{A73D507C-0530-4C97-BC34-46C0078E224F}" destId="{280CEDDB-25A8-41E1-8263-4759655C63F3}" srcOrd="0" destOrd="0" presId="urn:microsoft.com/office/officeart/2005/8/layout/hierarchy1"/>
    <dgm:cxn modelId="{14CEB0DA-ABBA-4482-B35B-B7D908EC88C6}" srcId="{34BFBBE4-E794-4E82-913C-7EDC78D52122}" destId="{EB86D6B2-DF7F-4B95-94AF-C2D3D58B2D91}" srcOrd="4" destOrd="0" parTransId="{C2FAF779-F43C-4FE2-8419-80DA37C609CC}" sibTransId="{A0198B2D-4B3E-456C-B87F-4D94DF03407D}"/>
    <dgm:cxn modelId="{6886C9E3-EF0B-47F4-895A-2B76EC0E9C8D}" type="presOf" srcId="{EB86D6B2-DF7F-4B95-94AF-C2D3D58B2D91}" destId="{87BDEFFC-F15B-4B82-AC69-D7AFC4592EA8}" srcOrd="0" destOrd="0" presId="urn:microsoft.com/office/officeart/2005/8/layout/hierarchy1"/>
    <dgm:cxn modelId="{E300E6EC-B1B5-448C-8076-86C59B5124C2}" type="presOf" srcId="{BB7310CC-3EF9-449D-B6F9-5B509389C2EB}" destId="{FD51A655-81FA-4CA8-A91C-CAB8F1125DB8}" srcOrd="0" destOrd="0" presId="urn:microsoft.com/office/officeart/2005/8/layout/hierarchy1"/>
    <dgm:cxn modelId="{37CBBC27-14F1-4F18-A840-B3922C2222B4}" type="presParOf" srcId="{43F5C980-C8E7-48E5-AFD0-824AE8D412C2}" destId="{62443406-519B-4CBF-A386-8F972692A79F}" srcOrd="0" destOrd="0" presId="urn:microsoft.com/office/officeart/2005/8/layout/hierarchy1"/>
    <dgm:cxn modelId="{4726016F-51D7-4886-A32D-4BF4D0431447}" type="presParOf" srcId="{62443406-519B-4CBF-A386-8F972692A79F}" destId="{5FEDA5B8-E235-40DF-9739-2367FCD1F8D3}" srcOrd="0" destOrd="0" presId="urn:microsoft.com/office/officeart/2005/8/layout/hierarchy1"/>
    <dgm:cxn modelId="{62BFEB21-5EB0-4EB4-9B3F-4F61A6333BF3}" type="presParOf" srcId="{5FEDA5B8-E235-40DF-9739-2367FCD1F8D3}" destId="{705D7186-1A1E-48B6-8801-38AEDF83377D}" srcOrd="0" destOrd="0" presId="urn:microsoft.com/office/officeart/2005/8/layout/hierarchy1"/>
    <dgm:cxn modelId="{8C32DDA1-4F9B-4964-8D59-009F517A4BD3}" type="presParOf" srcId="{5FEDA5B8-E235-40DF-9739-2367FCD1F8D3}" destId="{280CEDDB-25A8-41E1-8263-4759655C63F3}" srcOrd="1" destOrd="0" presId="urn:microsoft.com/office/officeart/2005/8/layout/hierarchy1"/>
    <dgm:cxn modelId="{DEEC88A9-E15B-492A-9E0A-35B090B70321}" type="presParOf" srcId="{62443406-519B-4CBF-A386-8F972692A79F}" destId="{F200BBC7-ABFE-4F8D-B69B-5CA7AF63D54C}" srcOrd="1" destOrd="0" presId="urn:microsoft.com/office/officeart/2005/8/layout/hierarchy1"/>
    <dgm:cxn modelId="{A294AB59-D429-41C3-942F-CAF698EB3EA8}" type="presParOf" srcId="{43F5C980-C8E7-48E5-AFD0-824AE8D412C2}" destId="{C59F989E-DEA2-4EE9-BBFD-A82CD685503C}" srcOrd="1" destOrd="0" presId="urn:microsoft.com/office/officeart/2005/8/layout/hierarchy1"/>
    <dgm:cxn modelId="{81AE634B-0926-4C78-A8EC-EC68F39BE94B}" type="presParOf" srcId="{C59F989E-DEA2-4EE9-BBFD-A82CD685503C}" destId="{BA72928D-0A67-47F7-8649-B12DCBD1085F}" srcOrd="0" destOrd="0" presId="urn:microsoft.com/office/officeart/2005/8/layout/hierarchy1"/>
    <dgm:cxn modelId="{293C3579-D69B-48AB-B276-044A7CCBD15C}" type="presParOf" srcId="{BA72928D-0A67-47F7-8649-B12DCBD1085F}" destId="{C99FDD43-DCCC-418E-A20B-AD75A4CC486D}" srcOrd="0" destOrd="0" presId="urn:microsoft.com/office/officeart/2005/8/layout/hierarchy1"/>
    <dgm:cxn modelId="{903B8131-7D25-427F-8086-51E51F129DD0}" type="presParOf" srcId="{BA72928D-0A67-47F7-8649-B12DCBD1085F}" destId="{7E220A08-B846-42DE-93EF-B239CBDDB644}" srcOrd="1" destOrd="0" presId="urn:microsoft.com/office/officeart/2005/8/layout/hierarchy1"/>
    <dgm:cxn modelId="{AE2BD93A-2576-4334-A891-B677F669F426}" type="presParOf" srcId="{C59F989E-DEA2-4EE9-BBFD-A82CD685503C}" destId="{6AD4247F-1577-4254-B9CC-76DE764EEAD6}" srcOrd="1" destOrd="0" presId="urn:microsoft.com/office/officeart/2005/8/layout/hierarchy1"/>
    <dgm:cxn modelId="{7E2B270C-799F-43FC-8C70-C084F8E09A29}" type="presParOf" srcId="{43F5C980-C8E7-48E5-AFD0-824AE8D412C2}" destId="{4998F5B8-0728-453C-BD74-37827AC0D105}" srcOrd="2" destOrd="0" presId="urn:microsoft.com/office/officeart/2005/8/layout/hierarchy1"/>
    <dgm:cxn modelId="{E52C7FBC-7BCB-4528-A371-2FE91ECE8830}" type="presParOf" srcId="{4998F5B8-0728-453C-BD74-37827AC0D105}" destId="{C34DC149-0CA7-452D-A9E2-05EFE16AE056}" srcOrd="0" destOrd="0" presId="urn:microsoft.com/office/officeart/2005/8/layout/hierarchy1"/>
    <dgm:cxn modelId="{F93CCF3A-F76E-4249-AB06-C1967E7E7BA6}" type="presParOf" srcId="{C34DC149-0CA7-452D-A9E2-05EFE16AE056}" destId="{815C4E96-0DB4-4CB5-8B9A-A88A4169EF67}" srcOrd="0" destOrd="0" presId="urn:microsoft.com/office/officeart/2005/8/layout/hierarchy1"/>
    <dgm:cxn modelId="{194C4B4A-3CA2-4AAB-BDC7-5D49B76F8C31}" type="presParOf" srcId="{C34DC149-0CA7-452D-A9E2-05EFE16AE056}" destId="{FD51A655-81FA-4CA8-A91C-CAB8F1125DB8}" srcOrd="1" destOrd="0" presId="urn:microsoft.com/office/officeart/2005/8/layout/hierarchy1"/>
    <dgm:cxn modelId="{8EEEE90B-BAF6-471E-A8BA-DE9C301EFD27}" type="presParOf" srcId="{4998F5B8-0728-453C-BD74-37827AC0D105}" destId="{066C75F2-8579-4408-BA5D-E69D0C78F281}" srcOrd="1" destOrd="0" presId="urn:microsoft.com/office/officeart/2005/8/layout/hierarchy1"/>
    <dgm:cxn modelId="{D51B84F5-6B6A-40EC-A396-42D920B614AC}" type="presParOf" srcId="{43F5C980-C8E7-48E5-AFD0-824AE8D412C2}" destId="{64D93267-F738-4EF7-8445-D8E77D41A58B}" srcOrd="3" destOrd="0" presId="urn:microsoft.com/office/officeart/2005/8/layout/hierarchy1"/>
    <dgm:cxn modelId="{892F825B-C3A0-46F3-B78F-B0BED0B4F9CC}" type="presParOf" srcId="{64D93267-F738-4EF7-8445-D8E77D41A58B}" destId="{B1114B63-98CB-4434-BE56-9790D0104E23}" srcOrd="0" destOrd="0" presId="urn:microsoft.com/office/officeart/2005/8/layout/hierarchy1"/>
    <dgm:cxn modelId="{1A49B5A5-A349-421B-943D-8B791A52E98F}" type="presParOf" srcId="{B1114B63-98CB-4434-BE56-9790D0104E23}" destId="{7AE3B200-00B1-415C-86E7-02CB19110F57}" srcOrd="0" destOrd="0" presId="urn:microsoft.com/office/officeart/2005/8/layout/hierarchy1"/>
    <dgm:cxn modelId="{A6FFBEA2-E694-410A-A8C1-6408D5FEAB7F}" type="presParOf" srcId="{B1114B63-98CB-4434-BE56-9790D0104E23}" destId="{AF2FBA81-9EF3-40AF-B60D-15DA9B1C5D11}" srcOrd="1" destOrd="0" presId="urn:microsoft.com/office/officeart/2005/8/layout/hierarchy1"/>
    <dgm:cxn modelId="{AA615CB1-5145-488A-95D7-2AA0FFA5EF19}" type="presParOf" srcId="{64D93267-F738-4EF7-8445-D8E77D41A58B}" destId="{B2C2B804-DD6B-477C-B504-7F826B07963C}" srcOrd="1" destOrd="0" presId="urn:microsoft.com/office/officeart/2005/8/layout/hierarchy1"/>
    <dgm:cxn modelId="{1830BBB6-FE2A-4924-8859-AF935834C6A9}" type="presParOf" srcId="{43F5C980-C8E7-48E5-AFD0-824AE8D412C2}" destId="{8C6203F5-F3CE-4F87-BFE9-949F14426EED}" srcOrd="4" destOrd="0" presId="urn:microsoft.com/office/officeart/2005/8/layout/hierarchy1"/>
    <dgm:cxn modelId="{E86E6565-7247-4F08-A947-9174FC668E4E}" type="presParOf" srcId="{8C6203F5-F3CE-4F87-BFE9-949F14426EED}" destId="{4DD1FBAC-0239-426F-9D72-817C9A1A8C25}" srcOrd="0" destOrd="0" presId="urn:microsoft.com/office/officeart/2005/8/layout/hierarchy1"/>
    <dgm:cxn modelId="{BCE0620E-C0B0-4719-8E74-D36516F8A2C7}" type="presParOf" srcId="{4DD1FBAC-0239-426F-9D72-817C9A1A8C25}" destId="{3AB0F3EC-44CD-4D1E-A1D1-DC43442C9207}" srcOrd="0" destOrd="0" presId="urn:microsoft.com/office/officeart/2005/8/layout/hierarchy1"/>
    <dgm:cxn modelId="{5F1773D3-4731-4047-8656-7802C69FECAB}" type="presParOf" srcId="{4DD1FBAC-0239-426F-9D72-817C9A1A8C25}" destId="{87BDEFFC-F15B-4B82-AC69-D7AFC4592EA8}" srcOrd="1" destOrd="0" presId="urn:microsoft.com/office/officeart/2005/8/layout/hierarchy1"/>
    <dgm:cxn modelId="{090A6FF0-AB15-4805-B594-A3FE39FD3B01}" type="presParOf" srcId="{8C6203F5-F3CE-4F87-BFE9-949F14426EED}" destId="{D0C6CCC0-C572-42C7-98AD-D121438491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76B0D-7E15-4DD2-AC53-81B763DC39C1}">
      <dsp:nvSpPr>
        <dsp:cNvPr id="0" name=""/>
        <dsp:cNvSpPr/>
      </dsp:nvSpPr>
      <dsp:spPr>
        <a:xfrm>
          <a:off x="3080" y="1424994"/>
          <a:ext cx="3753370" cy="150134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AI-generated content becomes more photorealistic</a:t>
          </a:r>
          <a:endParaRPr lang="el-GR" sz="2000" kern="1200" dirty="0"/>
        </a:p>
      </dsp:txBody>
      <dsp:txXfrm>
        <a:off x="753754" y="1424994"/>
        <a:ext cx="2252022" cy="1501348"/>
      </dsp:txXfrm>
    </dsp:sp>
    <dsp:sp modelId="{72D76F73-FC95-4244-AA8D-11E1F06818A1}">
      <dsp:nvSpPr>
        <dsp:cNvPr id="0" name=""/>
        <dsp:cNvSpPr/>
      </dsp:nvSpPr>
      <dsp:spPr>
        <a:xfrm>
          <a:off x="3381114" y="1424994"/>
          <a:ext cx="3753370" cy="150134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Ensuring the authenticity of visual data is crucial </a:t>
          </a:r>
          <a:endParaRPr lang="el-GR" sz="2000" kern="1200" dirty="0"/>
        </a:p>
      </dsp:txBody>
      <dsp:txXfrm>
        <a:off x="4131788" y="1424994"/>
        <a:ext cx="2252022" cy="1501348"/>
      </dsp:txXfrm>
    </dsp:sp>
    <dsp:sp modelId="{6961CD3E-17EC-4309-91E7-6ADB1768B01B}">
      <dsp:nvSpPr>
        <dsp:cNvPr id="0" name=""/>
        <dsp:cNvSpPr/>
      </dsp:nvSpPr>
      <dsp:spPr>
        <a:xfrm>
          <a:off x="6759148" y="1424994"/>
          <a:ext cx="3753370" cy="150134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Developing reliable techniques to differentiate real and synthetic images is essential</a:t>
          </a:r>
          <a:endParaRPr lang="el-GR" sz="2000" kern="1200" dirty="0"/>
        </a:p>
      </dsp:txBody>
      <dsp:txXfrm>
        <a:off x="7509822" y="1424994"/>
        <a:ext cx="2252022" cy="1501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FF2E7-3150-4F83-9F02-F03C905FCED9}">
      <dsp:nvSpPr>
        <dsp:cNvPr id="0" name=""/>
        <dsp:cNvSpPr/>
      </dsp:nvSpPr>
      <dsp:spPr>
        <a:xfrm>
          <a:off x="0" y="347859"/>
          <a:ext cx="10515600" cy="11302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Convolutional Neural Networks (CNNs)</a:t>
          </a:r>
          <a:endParaRPr lang="el-GR" sz="4600" kern="1200" dirty="0"/>
        </a:p>
      </dsp:txBody>
      <dsp:txXfrm>
        <a:off x="55173" y="403032"/>
        <a:ext cx="10405254" cy="1019874"/>
      </dsp:txXfrm>
    </dsp:sp>
    <dsp:sp modelId="{1B287E39-7E6F-4EB5-B402-4CC914FA5D1C}">
      <dsp:nvSpPr>
        <dsp:cNvPr id="0" name=""/>
        <dsp:cNvSpPr/>
      </dsp:nvSpPr>
      <dsp:spPr>
        <a:xfrm>
          <a:off x="0" y="1610559"/>
          <a:ext cx="10515600" cy="11302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the AIDE model</a:t>
          </a:r>
          <a:endParaRPr lang="el-GR" sz="4600" kern="1200"/>
        </a:p>
      </dsp:txBody>
      <dsp:txXfrm>
        <a:off x="55173" y="1665732"/>
        <a:ext cx="10405254" cy="1019874"/>
      </dsp:txXfrm>
    </dsp:sp>
    <dsp:sp modelId="{8CBB1B47-F6F9-48C6-8B22-D2BF2AB5DAAC}">
      <dsp:nvSpPr>
        <dsp:cNvPr id="0" name=""/>
        <dsp:cNvSpPr/>
      </dsp:nvSpPr>
      <dsp:spPr>
        <a:xfrm>
          <a:off x="0" y="2873259"/>
          <a:ext cx="10515600" cy="11302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Vision-Language Models(VLMs)</a:t>
          </a:r>
          <a:endParaRPr lang="el-GR" sz="4600" kern="1200"/>
        </a:p>
      </dsp:txBody>
      <dsp:txXfrm>
        <a:off x="55173" y="2928432"/>
        <a:ext cx="10405254" cy="1019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1852B-5A04-42BE-B89F-8F2D84300D21}">
      <dsp:nvSpPr>
        <dsp:cNvPr id="0" name=""/>
        <dsp:cNvSpPr/>
      </dsp:nvSpPr>
      <dsp:spPr>
        <a:xfrm>
          <a:off x="4206240" y="531"/>
          <a:ext cx="6309360" cy="2071559"/>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115" tIns="31115" rIns="31115" bIns="31115" numCol="1" spcCol="1270" anchor="t" anchorCtr="0">
          <a:noAutofit/>
        </a:bodyPr>
        <a:lstStyle/>
        <a:p>
          <a:pPr marL="285750" lvl="1" indent="-285750" algn="ctr" defTabSz="2178050">
            <a:lnSpc>
              <a:spcPct val="90000"/>
            </a:lnSpc>
            <a:spcBef>
              <a:spcPct val="0"/>
            </a:spcBef>
            <a:spcAft>
              <a:spcPct val="15000"/>
            </a:spcAft>
            <a:buChar char="•"/>
          </a:pPr>
          <a:r>
            <a:rPr lang="en-US" sz="4900" kern="1200" dirty="0"/>
            <a:t>Training</a:t>
          </a:r>
          <a:endParaRPr lang="el-GR" sz="4900" kern="1200" dirty="0"/>
        </a:p>
        <a:p>
          <a:pPr marL="285750" lvl="1" indent="-285750" algn="ctr" defTabSz="2178050">
            <a:lnSpc>
              <a:spcPct val="90000"/>
            </a:lnSpc>
            <a:spcBef>
              <a:spcPct val="0"/>
            </a:spcBef>
            <a:spcAft>
              <a:spcPct val="15000"/>
            </a:spcAft>
            <a:buChar char="•"/>
          </a:pPr>
          <a:r>
            <a:rPr lang="en-US" sz="4900" kern="1200" dirty="0"/>
            <a:t>Fine-Tuning</a:t>
          </a:r>
          <a:endParaRPr lang="el-GR" sz="4900" kern="1200" dirty="0"/>
        </a:p>
      </dsp:txBody>
      <dsp:txXfrm>
        <a:off x="4206240" y="259476"/>
        <a:ext cx="5532525" cy="1553669"/>
      </dsp:txXfrm>
    </dsp:sp>
    <dsp:sp modelId="{7D33E13A-BE98-40EE-81AE-AD526F67B83F}">
      <dsp:nvSpPr>
        <dsp:cNvPr id="0" name=""/>
        <dsp:cNvSpPr/>
      </dsp:nvSpPr>
      <dsp:spPr>
        <a:xfrm>
          <a:off x="0" y="531"/>
          <a:ext cx="4206240" cy="20715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Artifact Dataset</a:t>
          </a:r>
          <a:endParaRPr lang="el-GR" sz="5200" kern="1200" dirty="0"/>
        </a:p>
      </dsp:txBody>
      <dsp:txXfrm>
        <a:off x="101125" y="101656"/>
        <a:ext cx="4003990" cy="1869309"/>
      </dsp:txXfrm>
    </dsp:sp>
    <dsp:sp modelId="{37C503F6-F497-418E-9F85-E523DDF935B1}">
      <dsp:nvSpPr>
        <dsp:cNvPr id="0" name=""/>
        <dsp:cNvSpPr/>
      </dsp:nvSpPr>
      <dsp:spPr>
        <a:xfrm>
          <a:off x="4206240" y="2279778"/>
          <a:ext cx="6309360" cy="2071559"/>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115" tIns="31115" rIns="31115" bIns="31115" numCol="1" spcCol="1270" anchor="t" anchorCtr="0">
          <a:noAutofit/>
        </a:bodyPr>
        <a:lstStyle/>
        <a:p>
          <a:pPr marL="285750" lvl="1" indent="-285750" algn="ctr" defTabSz="2178050">
            <a:lnSpc>
              <a:spcPct val="90000"/>
            </a:lnSpc>
            <a:spcBef>
              <a:spcPct val="0"/>
            </a:spcBef>
            <a:spcAft>
              <a:spcPct val="15000"/>
            </a:spcAft>
            <a:buChar char="•"/>
          </a:pPr>
          <a:r>
            <a:rPr lang="en-US" sz="4900" kern="1200" dirty="0"/>
            <a:t>Benchmark</a:t>
          </a:r>
          <a:endParaRPr lang="el-GR" sz="4900" kern="1200" dirty="0"/>
        </a:p>
      </dsp:txBody>
      <dsp:txXfrm>
        <a:off x="4206240" y="2538723"/>
        <a:ext cx="5532525" cy="1553669"/>
      </dsp:txXfrm>
    </dsp:sp>
    <dsp:sp modelId="{D2CA0BC9-F412-41A7-B267-DDC73DB89A0B}">
      <dsp:nvSpPr>
        <dsp:cNvPr id="0" name=""/>
        <dsp:cNvSpPr/>
      </dsp:nvSpPr>
      <dsp:spPr>
        <a:xfrm>
          <a:off x="0" y="2279246"/>
          <a:ext cx="4206240" cy="20715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a:t>Chameleon Dataset</a:t>
          </a:r>
          <a:endParaRPr lang="el-GR" sz="5200" kern="1200" dirty="0"/>
        </a:p>
      </dsp:txBody>
      <dsp:txXfrm>
        <a:off x="101125" y="2380371"/>
        <a:ext cx="4003990" cy="1869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1D526-D2F4-4E54-85BE-C122EA4013A1}">
      <dsp:nvSpPr>
        <dsp:cNvPr id="0" name=""/>
        <dsp:cNvSpPr/>
      </dsp:nvSpPr>
      <dsp:spPr>
        <a:xfrm>
          <a:off x="559800" y="2033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E3417-9700-4BD9-B171-88A76A99E312}">
      <dsp:nvSpPr>
        <dsp:cNvPr id="0" name=""/>
        <dsp:cNvSpPr/>
      </dsp:nvSpPr>
      <dsp:spPr>
        <a:xfrm>
          <a:off x="559800" y="171769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The Artifact-Splits dataset includes three key partitions:</a:t>
          </a:r>
        </a:p>
      </dsp:txBody>
      <dsp:txXfrm>
        <a:off x="559800" y="1717692"/>
        <a:ext cx="4320000" cy="648000"/>
      </dsp:txXfrm>
    </dsp:sp>
    <dsp:sp modelId="{C202C39C-B274-4D72-8D9E-4D56E106B6B5}">
      <dsp:nvSpPr>
        <dsp:cNvPr id="0" name=""/>
        <dsp:cNvSpPr/>
      </dsp:nvSpPr>
      <dsp:spPr>
        <a:xfrm>
          <a:off x="559800" y="2451905"/>
          <a:ext cx="4320000" cy="1879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 train metadata.csv (default: 100,000 images after downsampling)</a:t>
          </a:r>
        </a:p>
        <a:p>
          <a:pPr marL="0" lvl="0" indent="0" algn="l" defTabSz="666750">
            <a:lnSpc>
              <a:spcPct val="100000"/>
            </a:lnSpc>
            <a:spcBef>
              <a:spcPct val="0"/>
            </a:spcBef>
            <a:spcAft>
              <a:spcPct val="35000"/>
            </a:spcAft>
            <a:buNone/>
          </a:pPr>
          <a:r>
            <a:rPr lang="en-US" sz="1500" kern="1200"/>
            <a:t>• val metadata.csv (default: 10,000 images after downsampling)</a:t>
          </a:r>
        </a:p>
        <a:p>
          <a:pPr marL="0" lvl="0" indent="0" algn="l" defTabSz="666750">
            <a:lnSpc>
              <a:spcPct val="100000"/>
            </a:lnSpc>
            <a:spcBef>
              <a:spcPct val="0"/>
            </a:spcBef>
            <a:spcAft>
              <a:spcPct val="35000"/>
            </a:spcAft>
            <a:buNone/>
          </a:pPr>
          <a:r>
            <a:rPr lang="en-US" sz="1500" kern="1200"/>
            <a:t>• test metadata.csv (default: 10,000 images after downsampling)</a:t>
          </a:r>
        </a:p>
      </dsp:txBody>
      <dsp:txXfrm>
        <a:off x="559800" y="2451905"/>
        <a:ext cx="4320000" cy="1879098"/>
      </dsp:txXfrm>
    </dsp:sp>
    <dsp:sp modelId="{03EC9D65-0100-46C3-9AE9-D4E120AEC615}">
      <dsp:nvSpPr>
        <dsp:cNvPr id="0" name=""/>
        <dsp:cNvSpPr/>
      </dsp:nvSpPr>
      <dsp:spPr>
        <a:xfrm>
          <a:off x="5635800" y="2033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F12E6A-6E8F-456B-8755-D6D3DC16E5D4}">
      <dsp:nvSpPr>
        <dsp:cNvPr id="0" name=""/>
        <dsp:cNvSpPr/>
      </dsp:nvSpPr>
      <dsp:spPr>
        <a:xfrm>
          <a:off x="5635800" y="171769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Each metadata file contains:</a:t>
          </a:r>
        </a:p>
      </dsp:txBody>
      <dsp:txXfrm>
        <a:off x="5635800" y="1717692"/>
        <a:ext cx="4320000" cy="648000"/>
      </dsp:txXfrm>
    </dsp:sp>
    <dsp:sp modelId="{9DA32390-9DDD-4399-AAA5-F0379D613BED}">
      <dsp:nvSpPr>
        <dsp:cNvPr id="0" name=""/>
        <dsp:cNvSpPr/>
      </dsp:nvSpPr>
      <dsp:spPr>
        <a:xfrm>
          <a:off x="5635800" y="2451905"/>
          <a:ext cx="4320000" cy="1879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 filename: The name of the image file.</a:t>
          </a:r>
        </a:p>
        <a:p>
          <a:pPr marL="0" lvl="0" indent="0" algn="l" defTabSz="666750">
            <a:lnSpc>
              <a:spcPct val="100000"/>
            </a:lnSpc>
            <a:spcBef>
              <a:spcPct val="0"/>
            </a:spcBef>
            <a:spcAft>
              <a:spcPct val="35000"/>
            </a:spcAft>
            <a:buNone/>
          </a:pPr>
          <a:r>
            <a:rPr lang="en-US" sz="1500" kern="1200"/>
            <a:t>• image path: The relative path to the image within the dataset.</a:t>
          </a:r>
        </a:p>
        <a:p>
          <a:pPr marL="0" lvl="0" indent="0" algn="l" defTabSz="666750">
            <a:lnSpc>
              <a:spcPct val="100000"/>
            </a:lnSpc>
            <a:spcBef>
              <a:spcPct val="0"/>
            </a:spcBef>
            <a:spcAft>
              <a:spcPct val="35000"/>
            </a:spcAft>
            <a:buNone/>
          </a:pPr>
          <a:r>
            <a:rPr lang="en-US" sz="1500" kern="1200"/>
            <a:t>• target: The label indicating whether the image is real (0) or synthetic(1).</a:t>
          </a:r>
        </a:p>
        <a:p>
          <a:pPr marL="0" lvl="0" indent="0" algn="l" defTabSz="666750">
            <a:lnSpc>
              <a:spcPct val="100000"/>
            </a:lnSpc>
            <a:spcBef>
              <a:spcPct val="0"/>
            </a:spcBef>
            <a:spcAft>
              <a:spcPct val="35000"/>
            </a:spcAft>
            <a:buNone/>
          </a:pPr>
          <a:r>
            <a:rPr lang="en-US" sz="1500" kern="1200"/>
            <a:t>• category: The category of the image (e.g., FFHQ, LSUN, StyleGAN,COCO).</a:t>
          </a:r>
        </a:p>
      </dsp:txBody>
      <dsp:txXfrm>
        <a:off x="5635800" y="2451905"/>
        <a:ext cx="4320000" cy="18790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D6A9-C03B-43A7-947C-B2944064A942}">
      <dsp:nvSpPr>
        <dsp:cNvPr id="0" name=""/>
        <dsp:cNvSpPr/>
      </dsp:nvSpPr>
      <dsp:spPr>
        <a:xfrm>
          <a:off x="1136807" y="3263"/>
          <a:ext cx="2118559" cy="5296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Component</a:t>
          </a:r>
          <a:endParaRPr lang="el-GR" sz="1600" kern="1200" dirty="0"/>
        </a:p>
      </dsp:txBody>
      <dsp:txXfrm>
        <a:off x="1152320" y="18776"/>
        <a:ext cx="2087533" cy="498613"/>
      </dsp:txXfrm>
    </dsp:sp>
    <dsp:sp modelId="{6B7E6990-5F93-4BDC-86B7-E00B8E92D4FF}">
      <dsp:nvSpPr>
        <dsp:cNvPr id="0" name=""/>
        <dsp:cNvSpPr/>
      </dsp:nvSpPr>
      <dsp:spPr>
        <a:xfrm rot="5400000">
          <a:off x="2149744" y="579247"/>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BBD7CA-5363-46DC-90C1-367C7ED449E5}">
      <dsp:nvSpPr>
        <dsp:cNvPr id="0" name=""/>
        <dsp:cNvSpPr/>
      </dsp:nvSpPr>
      <dsp:spPr>
        <a:xfrm>
          <a:off x="1136807" y="718277"/>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High-Frequency Analysis	</a:t>
          </a:r>
          <a:endParaRPr lang="el-GR" sz="1600" kern="1200"/>
        </a:p>
      </dsp:txBody>
      <dsp:txXfrm>
        <a:off x="1152320" y="733790"/>
        <a:ext cx="2087533" cy="498613"/>
      </dsp:txXfrm>
    </dsp:sp>
    <dsp:sp modelId="{49E7C2BA-F8EB-4F2B-BA4C-DBAB269FA4E4}">
      <dsp:nvSpPr>
        <dsp:cNvPr id="0" name=""/>
        <dsp:cNvSpPr/>
      </dsp:nvSpPr>
      <dsp:spPr>
        <a:xfrm rot="5400000">
          <a:off x="2149744" y="1294260"/>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05EE0A-054C-4829-B3B7-312C0666D94E}">
      <dsp:nvSpPr>
        <dsp:cNvPr id="0" name=""/>
        <dsp:cNvSpPr/>
      </dsp:nvSpPr>
      <dsp:spPr>
        <a:xfrm>
          <a:off x="1136807" y="1433291"/>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Patch-Based Processing	</a:t>
          </a:r>
          <a:endParaRPr lang="el-GR" sz="1600" kern="1200"/>
        </a:p>
      </dsp:txBody>
      <dsp:txXfrm>
        <a:off x="1152320" y="1448804"/>
        <a:ext cx="2087533" cy="498613"/>
      </dsp:txXfrm>
    </dsp:sp>
    <dsp:sp modelId="{5C4458F6-3B6F-4459-976A-EBACC3B5ECFA}">
      <dsp:nvSpPr>
        <dsp:cNvPr id="0" name=""/>
        <dsp:cNvSpPr/>
      </dsp:nvSpPr>
      <dsp:spPr>
        <a:xfrm rot="5400000">
          <a:off x="2149744" y="2009274"/>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94C3F7-0815-4651-84CA-F804EC467816}">
      <dsp:nvSpPr>
        <dsp:cNvPr id="0" name=""/>
        <dsp:cNvSpPr/>
      </dsp:nvSpPr>
      <dsp:spPr>
        <a:xfrm>
          <a:off x="1136807" y="2148305"/>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Frequency Features	</a:t>
          </a:r>
          <a:endParaRPr lang="el-GR" sz="1600" kern="1200"/>
        </a:p>
      </dsp:txBody>
      <dsp:txXfrm>
        <a:off x="1152320" y="2163818"/>
        <a:ext cx="2087533" cy="498613"/>
      </dsp:txXfrm>
    </dsp:sp>
    <dsp:sp modelId="{C5F319BE-B1B8-429E-8DD4-770129D6D1EB}">
      <dsp:nvSpPr>
        <dsp:cNvPr id="0" name=""/>
        <dsp:cNvSpPr/>
      </dsp:nvSpPr>
      <dsp:spPr>
        <a:xfrm rot="5400000">
          <a:off x="2149744" y="2724288"/>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3E876E-AAC2-4613-8739-7E1ABB206FA3}">
      <dsp:nvSpPr>
        <dsp:cNvPr id="0" name=""/>
        <dsp:cNvSpPr/>
      </dsp:nvSpPr>
      <dsp:spPr>
        <a:xfrm>
          <a:off x="1136807" y="2863318"/>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Semantic Features	</a:t>
          </a:r>
          <a:endParaRPr lang="el-GR" sz="1600" kern="1200"/>
        </a:p>
      </dsp:txBody>
      <dsp:txXfrm>
        <a:off x="1152320" y="2878831"/>
        <a:ext cx="2087533" cy="498613"/>
      </dsp:txXfrm>
    </dsp:sp>
    <dsp:sp modelId="{32CCBF5A-F500-4C9C-8BC4-8D077FE56356}">
      <dsp:nvSpPr>
        <dsp:cNvPr id="0" name=""/>
        <dsp:cNvSpPr/>
      </dsp:nvSpPr>
      <dsp:spPr>
        <a:xfrm rot="5400000">
          <a:off x="2149744" y="3439302"/>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16FE4E-1313-482D-850F-7353234B07A6}">
      <dsp:nvSpPr>
        <dsp:cNvPr id="0" name=""/>
        <dsp:cNvSpPr/>
      </dsp:nvSpPr>
      <dsp:spPr>
        <a:xfrm>
          <a:off x="1136807" y="3578332"/>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Feature Fusion	</a:t>
          </a:r>
          <a:endParaRPr lang="el-GR" sz="1600" kern="1200"/>
        </a:p>
      </dsp:txBody>
      <dsp:txXfrm>
        <a:off x="1152320" y="3593845"/>
        <a:ext cx="2087533" cy="498613"/>
      </dsp:txXfrm>
    </dsp:sp>
    <dsp:sp modelId="{CBB00CF8-9B2A-4E5F-908D-BBEEB62B395F}">
      <dsp:nvSpPr>
        <dsp:cNvPr id="0" name=""/>
        <dsp:cNvSpPr/>
      </dsp:nvSpPr>
      <dsp:spPr>
        <a:xfrm rot="5400000">
          <a:off x="2149744" y="4154316"/>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353AD3-357F-4E3F-9343-7B523A567870}">
      <dsp:nvSpPr>
        <dsp:cNvPr id="0" name=""/>
        <dsp:cNvSpPr/>
      </dsp:nvSpPr>
      <dsp:spPr>
        <a:xfrm>
          <a:off x="1136807" y="4293346"/>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Classifier	</a:t>
          </a:r>
          <a:endParaRPr lang="el-GR" sz="1600" kern="1200"/>
        </a:p>
      </dsp:txBody>
      <dsp:txXfrm>
        <a:off x="1152320" y="4308859"/>
        <a:ext cx="2087533" cy="498613"/>
      </dsp:txXfrm>
    </dsp:sp>
    <dsp:sp modelId="{257867CF-CD38-4E47-9539-C47FEBCC6C6A}">
      <dsp:nvSpPr>
        <dsp:cNvPr id="0" name=""/>
        <dsp:cNvSpPr/>
      </dsp:nvSpPr>
      <dsp:spPr>
        <a:xfrm rot="5400000">
          <a:off x="2149744" y="4869329"/>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55C1C6-F8DC-4A35-A67D-FD1F4B9ED538}">
      <dsp:nvSpPr>
        <dsp:cNvPr id="0" name=""/>
        <dsp:cNvSpPr/>
      </dsp:nvSpPr>
      <dsp:spPr>
        <a:xfrm>
          <a:off x="1136807" y="5008360"/>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Optimizer	</a:t>
          </a:r>
          <a:endParaRPr lang="el-GR" sz="1600" kern="1200"/>
        </a:p>
      </dsp:txBody>
      <dsp:txXfrm>
        <a:off x="1152320" y="5023873"/>
        <a:ext cx="2087533" cy="498613"/>
      </dsp:txXfrm>
    </dsp:sp>
    <dsp:sp modelId="{C3358753-FD99-4D08-9FFF-57E34319A31A}">
      <dsp:nvSpPr>
        <dsp:cNvPr id="0" name=""/>
        <dsp:cNvSpPr/>
      </dsp:nvSpPr>
      <dsp:spPr>
        <a:xfrm>
          <a:off x="3551965" y="3263"/>
          <a:ext cx="2118559" cy="5296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Architecture / Technique Used</a:t>
          </a:r>
          <a:endParaRPr lang="el-GR" sz="1600" kern="1200" dirty="0"/>
        </a:p>
      </dsp:txBody>
      <dsp:txXfrm>
        <a:off x="3567478" y="18776"/>
        <a:ext cx="2087533" cy="498613"/>
      </dsp:txXfrm>
    </dsp:sp>
    <dsp:sp modelId="{9049DEC2-39E8-4198-A1C7-6AD42CDD590D}">
      <dsp:nvSpPr>
        <dsp:cNvPr id="0" name=""/>
        <dsp:cNvSpPr/>
      </dsp:nvSpPr>
      <dsp:spPr>
        <a:xfrm rot="5400000">
          <a:off x="4564901" y="579247"/>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EE41A3-76A1-4073-BCF2-C100144BE311}">
      <dsp:nvSpPr>
        <dsp:cNvPr id="0" name=""/>
        <dsp:cNvSpPr/>
      </dsp:nvSpPr>
      <dsp:spPr>
        <a:xfrm>
          <a:off x="3551965" y="718277"/>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DCT + SRM Filters</a:t>
          </a:r>
          <a:endParaRPr lang="el-GR" sz="1600" kern="1200"/>
        </a:p>
      </dsp:txBody>
      <dsp:txXfrm>
        <a:off x="3567478" y="733790"/>
        <a:ext cx="2087533" cy="498613"/>
      </dsp:txXfrm>
    </dsp:sp>
    <dsp:sp modelId="{ECECFFC5-688E-4D94-B2B5-E21E1BDA802F}">
      <dsp:nvSpPr>
        <dsp:cNvPr id="0" name=""/>
        <dsp:cNvSpPr/>
      </dsp:nvSpPr>
      <dsp:spPr>
        <a:xfrm rot="5400000">
          <a:off x="4564901" y="1294260"/>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53DDD5-81E8-41D3-A760-B6FEA00F9AF8}">
      <dsp:nvSpPr>
        <dsp:cNvPr id="0" name=""/>
        <dsp:cNvSpPr/>
      </dsp:nvSpPr>
      <dsp:spPr>
        <a:xfrm>
          <a:off x="3551965" y="1433291"/>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Image Unfolding + Top-k Selection</a:t>
          </a:r>
          <a:endParaRPr lang="el-GR" sz="1600" kern="1200"/>
        </a:p>
      </dsp:txBody>
      <dsp:txXfrm>
        <a:off x="3567478" y="1448804"/>
        <a:ext cx="2087533" cy="498613"/>
      </dsp:txXfrm>
    </dsp:sp>
    <dsp:sp modelId="{CC30F2D5-4F80-4392-92E2-A91E2A24E09E}">
      <dsp:nvSpPr>
        <dsp:cNvPr id="0" name=""/>
        <dsp:cNvSpPr/>
      </dsp:nvSpPr>
      <dsp:spPr>
        <a:xfrm rot="5400000">
          <a:off x="4564901" y="2009274"/>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07A391-C45D-4BB4-899A-F8C25519A4DA}">
      <dsp:nvSpPr>
        <dsp:cNvPr id="0" name=""/>
        <dsp:cNvSpPr/>
      </dsp:nvSpPr>
      <dsp:spPr>
        <a:xfrm>
          <a:off x="3551965" y="2148305"/>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ResNet-50 (2048-dim)</a:t>
          </a:r>
          <a:endParaRPr lang="el-GR" sz="1600" kern="1200"/>
        </a:p>
      </dsp:txBody>
      <dsp:txXfrm>
        <a:off x="3567478" y="2163818"/>
        <a:ext cx="2087533" cy="498613"/>
      </dsp:txXfrm>
    </dsp:sp>
    <dsp:sp modelId="{96831809-B3B2-4598-A916-933AB02FF9C1}">
      <dsp:nvSpPr>
        <dsp:cNvPr id="0" name=""/>
        <dsp:cNvSpPr/>
      </dsp:nvSpPr>
      <dsp:spPr>
        <a:xfrm rot="5400000">
          <a:off x="4564901" y="2724288"/>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59D836-082D-4190-B230-2173A70D9921}">
      <dsp:nvSpPr>
        <dsp:cNvPr id="0" name=""/>
        <dsp:cNvSpPr/>
      </dsp:nvSpPr>
      <dsp:spPr>
        <a:xfrm>
          <a:off x="3551965" y="2863318"/>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ConvNeXt-XXLarge (1000-dim)</a:t>
          </a:r>
          <a:endParaRPr lang="el-GR" sz="1600" kern="1200"/>
        </a:p>
      </dsp:txBody>
      <dsp:txXfrm>
        <a:off x="3567478" y="2878831"/>
        <a:ext cx="2087533" cy="498613"/>
      </dsp:txXfrm>
    </dsp:sp>
    <dsp:sp modelId="{BC95CDE6-5E45-4D40-B772-324F8DEFFA4B}">
      <dsp:nvSpPr>
        <dsp:cNvPr id="0" name=""/>
        <dsp:cNvSpPr/>
      </dsp:nvSpPr>
      <dsp:spPr>
        <a:xfrm rot="5400000">
          <a:off x="4564901" y="3439302"/>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A4010D-5622-475E-A462-3F9F74447556}">
      <dsp:nvSpPr>
        <dsp:cNvPr id="0" name=""/>
        <dsp:cNvSpPr/>
      </dsp:nvSpPr>
      <dsp:spPr>
        <a:xfrm>
          <a:off x="3551965" y="3578332"/>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Concatenation (4096-dim)</a:t>
          </a:r>
          <a:endParaRPr lang="el-GR" sz="1600" kern="1200"/>
        </a:p>
      </dsp:txBody>
      <dsp:txXfrm>
        <a:off x="3567478" y="3593845"/>
        <a:ext cx="2087533" cy="498613"/>
      </dsp:txXfrm>
    </dsp:sp>
    <dsp:sp modelId="{CB3DDB00-B606-4A21-8497-D1407DF4DB75}">
      <dsp:nvSpPr>
        <dsp:cNvPr id="0" name=""/>
        <dsp:cNvSpPr/>
      </dsp:nvSpPr>
      <dsp:spPr>
        <a:xfrm rot="5400000">
          <a:off x="4564901" y="4154316"/>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3F5626-2522-49E5-BF92-54AAA69EF7BB}">
      <dsp:nvSpPr>
        <dsp:cNvPr id="0" name=""/>
        <dsp:cNvSpPr/>
      </dsp:nvSpPr>
      <dsp:spPr>
        <a:xfrm>
          <a:off x="3551965" y="4293346"/>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Fully Connected (512 → 2)</a:t>
          </a:r>
          <a:endParaRPr lang="el-GR" sz="1600" kern="1200"/>
        </a:p>
      </dsp:txBody>
      <dsp:txXfrm>
        <a:off x="3567478" y="4308859"/>
        <a:ext cx="2087533" cy="498613"/>
      </dsp:txXfrm>
    </dsp:sp>
    <dsp:sp modelId="{AC01CD24-D420-471B-B0BD-171249EA933B}">
      <dsp:nvSpPr>
        <dsp:cNvPr id="0" name=""/>
        <dsp:cNvSpPr/>
      </dsp:nvSpPr>
      <dsp:spPr>
        <a:xfrm rot="5400000">
          <a:off x="4564901" y="4869329"/>
          <a:ext cx="92686" cy="9268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6E636-DEFE-4DF9-A08D-3B288E4CBC7A}">
      <dsp:nvSpPr>
        <dsp:cNvPr id="0" name=""/>
        <dsp:cNvSpPr/>
      </dsp:nvSpPr>
      <dsp:spPr>
        <a:xfrm>
          <a:off x="3551965" y="5008360"/>
          <a:ext cx="2118559" cy="529639"/>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Adam (Best)</a:t>
          </a:r>
          <a:endParaRPr lang="el-GR" sz="1600" kern="1200"/>
        </a:p>
      </dsp:txBody>
      <dsp:txXfrm>
        <a:off x="3567478" y="5023873"/>
        <a:ext cx="2087533" cy="4986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D7186-1A1E-48B6-8801-38AEDF83377D}">
      <dsp:nvSpPr>
        <dsp:cNvPr id="0" name=""/>
        <dsp:cNvSpPr/>
      </dsp:nvSpPr>
      <dsp:spPr>
        <a:xfrm>
          <a:off x="3594" y="1527163"/>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0CEDDB-25A8-41E1-8263-4759655C63F3}">
      <dsp:nvSpPr>
        <dsp:cNvPr id="0" name=""/>
        <dsp:cNvSpPr/>
      </dsp:nvSpPr>
      <dsp:spPr>
        <a:xfrm>
          <a:off x="198194" y="1712033"/>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Adam Optimizer</a:t>
          </a:r>
          <a:endParaRPr lang="el-GR" sz="2500" kern="1200" dirty="0"/>
        </a:p>
      </dsp:txBody>
      <dsp:txXfrm>
        <a:off x="230767" y="1744606"/>
        <a:ext cx="1686255" cy="1046994"/>
      </dsp:txXfrm>
    </dsp:sp>
    <dsp:sp modelId="{C99FDD43-DCCC-418E-A20B-AD75A4CC486D}">
      <dsp:nvSpPr>
        <dsp:cNvPr id="0" name=""/>
        <dsp:cNvSpPr/>
      </dsp:nvSpPr>
      <dsp:spPr>
        <a:xfrm>
          <a:off x="2144196" y="1527163"/>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220A08-B846-42DE-93EF-B239CBDDB644}">
      <dsp:nvSpPr>
        <dsp:cNvPr id="0" name=""/>
        <dsp:cNvSpPr/>
      </dsp:nvSpPr>
      <dsp:spPr>
        <a:xfrm>
          <a:off x="2338796" y="1712033"/>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ConvNeXt-XXLarge</a:t>
          </a:r>
          <a:endParaRPr lang="el-GR" sz="2500" kern="1200" dirty="0"/>
        </a:p>
      </dsp:txBody>
      <dsp:txXfrm>
        <a:off x="2371369" y="1744606"/>
        <a:ext cx="1686255" cy="1046994"/>
      </dsp:txXfrm>
    </dsp:sp>
    <dsp:sp modelId="{815C4E96-0DB4-4CB5-8B9A-A88A4169EF67}">
      <dsp:nvSpPr>
        <dsp:cNvPr id="0" name=""/>
        <dsp:cNvSpPr/>
      </dsp:nvSpPr>
      <dsp:spPr>
        <a:xfrm>
          <a:off x="4284798" y="1527163"/>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1A655-81FA-4CA8-A91C-CAB8F1125DB8}">
      <dsp:nvSpPr>
        <dsp:cNvPr id="0" name=""/>
        <dsp:cNvSpPr/>
      </dsp:nvSpPr>
      <dsp:spPr>
        <a:xfrm>
          <a:off x="4479399" y="1712033"/>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StepLR</a:t>
          </a:r>
          <a:r>
            <a:rPr lang="en-US" sz="2500" kern="1200" dirty="0"/>
            <a:t> scheduler</a:t>
          </a:r>
          <a:endParaRPr lang="el-GR" sz="2500" kern="1200" dirty="0"/>
        </a:p>
      </dsp:txBody>
      <dsp:txXfrm>
        <a:off x="4511972" y="1744606"/>
        <a:ext cx="1686255" cy="1046994"/>
      </dsp:txXfrm>
    </dsp:sp>
    <dsp:sp modelId="{7AE3B200-00B1-415C-86E7-02CB19110F57}">
      <dsp:nvSpPr>
        <dsp:cNvPr id="0" name=""/>
        <dsp:cNvSpPr/>
      </dsp:nvSpPr>
      <dsp:spPr>
        <a:xfrm>
          <a:off x="6425401" y="1527163"/>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FBA81-9EF3-40AF-B60D-15DA9B1C5D11}">
      <dsp:nvSpPr>
        <dsp:cNvPr id="0" name=""/>
        <dsp:cNvSpPr/>
      </dsp:nvSpPr>
      <dsp:spPr>
        <a:xfrm>
          <a:off x="6620001" y="1712033"/>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dropout (0.1)</a:t>
          </a:r>
          <a:endParaRPr lang="el-GR" sz="2500" kern="1200" dirty="0"/>
        </a:p>
      </dsp:txBody>
      <dsp:txXfrm>
        <a:off x="6652574" y="1744606"/>
        <a:ext cx="1686255" cy="1046994"/>
      </dsp:txXfrm>
    </dsp:sp>
    <dsp:sp modelId="{3AB0F3EC-44CD-4D1E-A1D1-DC43442C9207}">
      <dsp:nvSpPr>
        <dsp:cNvPr id="0" name=""/>
        <dsp:cNvSpPr/>
      </dsp:nvSpPr>
      <dsp:spPr>
        <a:xfrm>
          <a:off x="8566003" y="1527163"/>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DEFFC-F15B-4B82-AC69-D7AFC4592EA8}">
      <dsp:nvSpPr>
        <dsp:cNvPr id="0" name=""/>
        <dsp:cNvSpPr/>
      </dsp:nvSpPr>
      <dsp:spPr>
        <a:xfrm>
          <a:off x="8760603" y="1712033"/>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Lr=1e-4</a:t>
          </a:r>
          <a:endParaRPr lang="el-GR" sz="2500" kern="1200" dirty="0"/>
        </a:p>
      </dsp:txBody>
      <dsp:txXfrm>
        <a:off x="8793176" y="1744606"/>
        <a:ext cx="1686255" cy="10469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9AB27D2-54C6-5840-0585-2FC5D55E7C38}"/>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996AF2B-BF7D-66FE-BC47-150530D62A47}"/>
              </a:ext>
            </a:extLst>
          </p:cNvPr>
          <p:cNvSpPr>
            <a:spLocks noGrp="1"/>
          </p:cNvSpPr>
          <p:nvPr>
            <p:ph type="dt" sz="half" idx="10"/>
          </p:nvPr>
        </p:nvSpPr>
        <p:spPr/>
        <p:txBody>
          <a:bodyPr/>
          <a:lstStyle/>
          <a:p>
            <a:fld id="{AD01DF86-6B25-4CE1-8F6A-CD528AA09216}" type="datetimeFigureOut">
              <a:rPr lang="el-GR" smtClean="0"/>
              <a:t>13/2/2025</a:t>
            </a:fld>
            <a:endParaRPr lang="el-GR"/>
          </a:p>
        </p:txBody>
      </p:sp>
      <p:sp>
        <p:nvSpPr>
          <p:cNvPr id="4" name="Θέση υποσέλιδου 3">
            <a:extLst>
              <a:ext uri="{FF2B5EF4-FFF2-40B4-BE49-F238E27FC236}">
                <a16:creationId xmlns:a16="http://schemas.microsoft.com/office/drawing/2014/main" id="{235363AA-4FC5-18AC-D83C-9017D52CC499}"/>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5E05E9F6-9E08-0263-85B9-D1434CE386EF}"/>
              </a:ext>
            </a:extLst>
          </p:cNvPr>
          <p:cNvSpPr>
            <a:spLocks noGrp="1"/>
          </p:cNvSpPr>
          <p:nvPr>
            <p:ph type="sldNum" sz="quarter" idx="12"/>
          </p:nvPr>
        </p:nvSpPr>
        <p:spPr/>
        <p:txBody>
          <a:bodyPr/>
          <a:lstStyle/>
          <a:p>
            <a:fld id="{23FBFB0B-83FB-47D9-BB8A-310BF945713F}" type="slidenum">
              <a:rPr lang="el-GR" smtClean="0"/>
              <a:t>‹#›</a:t>
            </a:fld>
            <a:endParaRPr lang="el-GR"/>
          </a:p>
        </p:txBody>
      </p:sp>
    </p:spTree>
    <p:extLst>
      <p:ext uri="{BB962C8B-B14F-4D97-AF65-F5344CB8AC3E}">
        <p14:creationId xmlns:p14="http://schemas.microsoft.com/office/powerpoint/2010/main" val="87775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CE242D-1FE4-9CF0-E967-7C971CE59B06}"/>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43150243-52D5-D11E-4369-BEFA23CAB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87C9723E-0C41-2CB6-806A-0233FCC9D058}"/>
              </a:ext>
            </a:extLst>
          </p:cNvPr>
          <p:cNvSpPr>
            <a:spLocks noGrp="1"/>
          </p:cNvSpPr>
          <p:nvPr>
            <p:ph type="dt" sz="half" idx="10"/>
          </p:nvPr>
        </p:nvSpPr>
        <p:spPr/>
        <p:txBody>
          <a:bodyPr/>
          <a:lstStyle/>
          <a:p>
            <a:fld id="{E87EE4CE-84B1-4FD3-97D5-9DAA50AE1902}" type="datetimeFigureOut">
              <a:rPr lang="el-GR" smtClean="0"/>
              <a:t>13/2/2025</a:t>
            </a:fld>
            <a:endParaRPr lang="el-GR"/>
          </a:p>
        </p:txBody>
      </p:sp>
      <p:sp>
        <p:nvSpPr>
          <p:cNvPr id="5" name="Θέση υποσέλιδου 4">
            <a:extLst>
              <a:ext uri="{FF2B5EF4-FFF2-40B4-BE49-F238E27FC236}">
                <a16:creationId xmlns:a16="http://schemas.microsoft.com/office/drawing/2014/main" id="{F5A7A2A0-F10C-3A12-A200-7FDA45EA2B5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79AEEF4-6757-6BEE-A81E-C7DE4C8CC675}"/>
              </a:ext>
            </a:extLst>
          </p:cNvPr>
          <p:cNvSpPr>
            <a:spLocks noGrp="1"/>
          </p:cNvSpPr>
          <p:nvPr>
            <p:ph type="sldNum" sz="quarter" idx="12"/>
          </p:nvPr>
        </p:nvSpPr>
        <p:spPr/>
        <p:txBody>
          <a:bodyPr/>
          <a:lstStyle/>
          <a:p>
            <a:fld id="{44308052-7CDE-44FF-8598-8E03A342C66E}" type="slidenum">
              <a:rPr lang="el-GR" smtClean="0"/>
              <a:t>‹#›</a:t>
            </a:fld>
            <a:endParaRPr lang="el-GR"/>
          </a:p>
        </p:txBody>
      </p:sp>
    </p:spTree>
    <p:extLst>
      <p:ext uri="{BB962C8B-B14F-4D97-AF65-F5344CB8AC3E}">
        <p14:creationId xmlns:p14="http://schemas.microsoft.com/office/powerpoint/2010/main" val="171164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D5A179-0C8A-A274-0E9C-4D3F79660077}"/>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7F412FE-F639-E146-6E0A-8A49FFC30CEA}"/>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6471C98-11F0-6FFF-A72A-0FED9453CD47}"/>
              </a:ext>
            </a:extLst>
          </p:cNvPr>
          <p:cNvSpPr>
            <a:spLocks noGrp="1"/>
          </p:cNvSpPr>
          <p:nvPr>
            <p:ph type="dt" sz="half" idx="10"/>
          </p:nvPr>
        </p:nvSpPr>
        <p:spPr/>
        <p:txBody>
          <a:bodyPr/>
          <a:lstStyle/>
          <a:p>
            <a:fld id="{E87EE4CE-84B1-4FD3-97D5-9DAA50AE1902}" type="datetimeFigureOut">
              <a:rPr lang="el-GR" smtClean="0"/>
              <a:t>13/2/2025</a:t>
            </a:fld>
            <a:endParaRPr lang="el-GR"/>
          </a:p>
        </p:txBody>
      </p:sp>
      <p:sp>
        <p:nvSpPr>
          <p:cNvPr id="5" name="Θέση υποσέλιδου 4">
            <a:extLst>
              <a:ext uri="{FF2B5EF4-FFF2-40B4-BE49-F238E27FC236}">
                <a16:creationId xmlns:a16="http://schemas.microsoft.com/office/drawing/2014/main" id="{6288EB04-068C-76C2-FF42-49FD78704A8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822B6A4-CB4D-2AE9-E370-64FD7AA211BB}"/>
              </a:ext>
            </a:extLst>
          </p:cNvPr>
          <p:cNvSpPr>
            <a:spLocks noGrp="1"/>
          </p:cNvSpPr>
          <p:nvPr>
            <p:ph type="sldNum" sz="quarter" idx="12"/>
          </p:nvPr>
        </p:nvSpPr>
        <p:spPr/>
        <p:txBody>
          <a:bodyPr/>
          <a:lstStyle/>
          <a:p>
            <a:fld id="{44308052-7CDE-44FF-8598-8E03A342C66E}" type="slidenum">
              <a:rPr lang="el-GR" smtClean="0"/>
              <a:t>‹#›</a:t>
            </a:fld>
            <a:endParaRPr lang="el-GR"/>
          </a:p>
        </p:txBody>
      </p:sp>
    </p:spTree>
    <p:extLst>
      <p:ext uri="{BB962C8B-B14F-4D97-AF65-F5344CB8AC3E}">
        <p14:creationId xmlns:p14="http://schemas.microsoft.com/office/powerpoint/2010/main" val="1295070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066A3A83-F750-3317-A622-E2F8A5B56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A24093-4277-DCCD-E434-ED5FE8399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70271ED-6031-FDCA-EA77-13ECCE1D4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01DF86-6B25-4CE1-8F6A-CD528AA09216}" type="datetimeFigureOut">
              <a:rPr lang="el-GR" smtClean="0"/>
              <a:t>13/2/2025</a:t>
            </a:fld>
            <a:endParaRPr lang="el-GR"/>
          </a:p>
        </p:txBody>
      </p:sp>
      <p:sp>
        <p:nvSpPr>
          <p:cNvPr id="5" name="Θέση υποσέλιδου 4">
            <a:extLst>
              <a:ext uri="{FF2B5EF4-FFF2-40B4-BE49-F238E27FC236}">
                <a16:creationId xmlns:a16="http://schemas.microsoft.com/office/drawing/2014/main" id="{30BA46DE-FC27-B377-D19C-2D8BC9B80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0B41392D-368B-B24D-3515-A957F912D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FBFB0B-83FB-47D9-BB8A-310BF945713F}" type="slidenum">
              <a:rPr lang="el-GR" smtClean="0"/>
              <a:t>‹#›</a:t>
            </a:fld>
            <a:endParaRPr lang="el-GR"/>
          </a:p>
        </p:txBody>
      </p:sp>
    </p:spTree>
    <p:extLst>
      <p:ext uri="{BB962C8B-B14F-4D97-AF65-F5344CB8AC3E}">
        <p14:creationId xmlns:p14="http://schemas.microsoft.com/office/powerpoint/2010/main" val="95422494"/>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jpeg"/><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D671F41-7813-29E0-27E5-9723227F4AEF}"/>
              </a:ext>
            </a:extLst>
          </p:cNvPr>
          <p:cNvSpPr>
            <a:spLocks noGrp="1"/>
          </p:cNvSpPr>
          <p:nvPr>
            <p:ph type="ctrTitle"/>
          </p:nvPr>
        </p:nvSpPr>
        <p:spPr>
          <a:xfrm>
            <a:off x="1524003" y="1999615"/>
            <a:ext cx="9144000" cy="2764028"/>
          </a:xfrm>
        </p:spPr>
        <p:txBody>
          <a:bodyPr anchor="ctr">
            <a:normAutofit/>
          </a:bodyPr>
          <a:lstStyle/>
          <a:p>
            <a:r>
              <a:rPr lang="en-US" sz="7200" dirty="0"/>
              <a:t>Synthetic Image Detection (SID)</a:t>
            </a:r>
            <a:endParaRPr lang="el-GR" sz="7200" dirty="0"/>
          </a:p>
        </p:txBody>
      </p:sp>
      <p:sp>
        <p:nvSpPr>
          <p:cNvPr id="3" name="Υπότιτλος 2">
            <a:extLst>
              <a:ext uri="{FF2B5EF4-FFF2-40B4-BE49-F238E27FC236}">
                <a16:creationId xmlns:a16="http://schemas.microsoft.com/office/drawing/2014/main" id="{7ECBBA90-76FA-42C1-6B0F-D1BEC5AD38EA}"/>
              </a:ext>
            </a:extLst>
          </p:cNvPr>
          <p:cNvSpPr>
            <a:spLocks noGrp="1"/>
          </p:cNvSpPr>
          <p:nvPr>
            <p:ph type="subTitle" idx="1"/>
          </p:nvPr>
        </p:nvSpPr>
        <p:spPr>
          <a:xfrm>
            <a:off x="1966912" y="5645150"/>
            <a:ext cx="8258176" cy="631825"/>
          </a:xfrm>
        </p:spPr>
        <p:txBody>
          <a:bodyPr anchor="ctr">
            <a:noAutofit/>
          </a:bodyPr>
          <a:lstStyle/>
          <a:p>
            <a:r>
              <a:rPr lang="en-US" sz="2000" b="1" dirty="0">
                <a:solidFill>
                  <a:schemeClr val="accent2"/>
                </a:solidFill>
              </a:rPr>
              <a:t>Stratos </a:t>
            </a:r>
            <a:r>
              <a:rPr lang="en-US" sz="2000" b="1" dirty="0" err="1">
                <a:solidFill>
                  <a:schemeClr val="accent2"/>
                </a:solidFill>
              </a:rPr>
              <a:t>Kakalis</a:t>
            </a:r>
            <a:endParaRPr lang="el-GR" sz="2000" b="1" dirty="0">
              <a:solidFill>
                <a:schemeClr val="accent2"/>
              </a:solidFill>
            </a:endParaRPr>
          </a:p>
          <a:p>
            <a:r>
              <a:rPr lang="en-US" sz="2000" b="1" dirty="0">
                <a:solidFill>
                  <a:schemeClr val="accent2"/>
                </a:solidFill>
              </a:rPr>
              <a:t>Fotis </a:t>
            </a:r>
            <a:r>
              <a:rPr lang="en-US" sz="2000" b="1" dirty="0" err="1">
                <a:solidFill>
                  <a:schemeClr val="accent2"/>
                </a:solidFill>
              </a:rPr>
              <a:t>Vorloou</a:t>
            </a:r>
            <a:endParaRPr lang="el-GR" sz="2000" b="1" dirty="0">
              <a:solidFill>
                <a:schemeClr val="accent2"/>
              </a:solidFill>
            </a:endParaRPr>
          </a:p>
        </p:txBody>
      </p:sp>
    </p:spTree>
    <p:extLst>
      <p:ext uri="{BB962C8B-B14F-4D97-AF65-F5344CB8AC3E}">
        <p14:creationId xmlns:p14="http://schemas.microsoft.com/office/powerpoint/2010/main" val="114012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53FF43-14F1-3A31-1EE1-5583DDF97DD2}"/>
              </a:ext>
            </a:extLst>
          </p:cNvPr>
          <p:cNvSpPr>
            <a:spLocks noGrp="1"/>
          </p:cNvSpPr>
          <p:nvPr>
            <p:ph type="title"/>
          </p:nvPr>
        </p:nvSpPr>
        <p:spPr>
          <a:xfrm>
            <a:off x="630936" y="640080"/>
            <a:ext cx="4818888" cy="1481328"/>
          </a:xfrm>
        </p:spPr>
        <p:txBody>
          <a:bodyPr anchor="b">
            <a:normAutofit/>
          </a:bodyPr>
          <a:lstStyle/>
          <a:p>
            <a:r>
              <a:rPr lang="en-US" sz="3400"/>
              <a:t>The AIDE (AI-generated Image Detection) Model</a:t>
            </a:r>
            <a:endParaRPr lang="el-GR" sz="3400"/>
          </a:p>
        </p:txBody>
      </p:sp>
      <p:sp>
        <p:nvSpPr>
          <p:cNvPr id="3" name="Θέση περιεχομένου 2">
            <a:extLst>
              <a:ext uri="{FF2B5EF4-FFF2-40B4-BE49-F238E27FC236}">
                <a16:creationId xmlns:a16="http://schemas.microsoft.com/office/drawing/2014/main" id="{2BB7FD52-0003-14BA-350D-75EFAEB46506}"/>
              </a:ext>
            </a:extLst>
          </p:cNvPr>
          <p:cNvSpPr>
            <a:spLocks noGrp="1"/>
          </p:cNvSpPr>
          <p:nvPr>
            <p:ph idx="1"/>
          </p:nvPr>
        </p:nvSpPr>
        <p:spPr>
          <a:xfrm>
            <a:off x="630936" y="2660904"/>
            <a:ext cx="4818888" cy="3547872"/>
          </a:xfrm>
        </p:spPr>
        <p:txBody>
          <a:bodyPr anchor="t">
            <a:normAutofit/>
          </a:bodyPr>
          <a:lstStyle/>
          <a:p>
            <a:pPr marL="0" indent="0">
              <a:buNone/>
            </a:pPr>
            <a:r>
              <a:rPr lang="en-US" sz="2200"/>
              <a:t> An deep-learning-based framework designed for detecting AI-generated images that distinguishes between real and synthetic images by utilizing a frequency-based analysis approach combined with deep feature extraction to improve detection robustness.</a:t>
            </a:r>
            <a:endParaRPr lang="el-GR" sz="2200"/>
          </a:p>
        </p:txBody>
      </p:sp>
      <p:pic>
        <p:nvPicPr>
          <p:cNvPr id="5" name="Εικόνα 4" descr="Εικόνα που περιέχει στιγμιότυπο οθόνης, καρτούν, σύννεφο, ουρανός&#10;&#10;Το περιεχόμενο που δημιουργείται από τεχνολογία AI ενδέχεται να είναι εσφαλμένο.">
            <a:extLst>
              <a:ext uri="{FF2B5EF4-FFF2-40B4-BE49-F238E27FC236}">
                <a16:creationId xmlns:a16="http://schemas.microsoft.com/office/drawing/2014/main" id="{231328B5-E99C-3B0B-46EB-F5149C6F3C7E}"/>
              </a:ext>
            </a:extLst>
          </p:cNvPr>
          <p:cNvPicPr>
            <a:picLocks noChangeAspect="1"/>
          </p:cNvPicPr>
          <p:nvPr/>
        </p:nvPicPr>
        <p:blipFill>
          <a:blip r:embed="rId2">
            <a:extLst>
              <a:ext uri="{28A0092B-C50C-407E-A947-70E740481C1C}">
                <a14:useLocalDpi xmlns:a14="http://schemas.microsoft.com/office/drawing/2010/main" val="0"/>
              </a:ext>
            </a:extLst>
          </a:blip>
          <a:srcRect l="7156" r="31639" b="1"/>
          <a:stretch/>
        </p:blipFill>
        <p:spPr>
          <a:xfrm>
            <a:off x="6145407" y="640080"/>
            <a:ext cx="5366250" cy="5577840"/>
          </a:xfrm>
          <a:prstGeom prst="rect">
            <a:avLst/>
          </a:prstGeom>
        </p:spPr>
      </p:pic>
    </p:spTree>
    <p:extLst>
      <p:ext uri="{BB962C8B-B14F-4D97-AF65-F5344CB8AC3E}">
        <p14:creationId xmlns:p14="http://schemas.microsoft.com/office/powerpoint/2010/main" val="215455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950C24-D6CF-A28F-05C8-292FE02F7CCB}"/>
              </a:ext>
            </a:extLst>
          </p:cNvPr>
          <p:cNvSpPr>
            <a:spLocks noGrp="1"/>
          </p:cNvSpPr>
          <p:nvPr>
            <p:ph type="title"/>
          </p:nvPr>
        </p:nvSpPr>
        <p:spPr/>
        <p:txBody>
          <a:bodyPr/>
          <a:lstStyle/>
          <a:p>
            <a:r>
              <a:rPr lang="en-US" dirty="0"/>
              <a:t>AIDE Architecture</a:t>
            </a:r>
            <a:endParaRPr lang="el-GR" dirty="0"/>
          </a:p>
        </p:txBody>
      </p:sp>
      <p:pic>
        <p:nvPicPr>
          <p:cNvPr id="5" name="Θέση περιεχομένου 4" descr="Εικόνα που περιέχει κείμενο, στιγμιότυπο οθόνης, διάγραμμα&#10;&#10;Το περιεχόμενο που δημιουργείται από τεχνολογία AI ενδέχεται να είναι εσφαλμένο.">
            <a:extLst>
              <a:ext uri="{FF2B5EF4-FFF2-40B4-BE49-F238E27FC236}">
                <a16:creationId xmlns:a16="http://schemas.microsoft.com/office/drawing/2014/main" id="{19D72892-519A-5DE3-FAA2-87DFCBBC9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659" y="1594000"/>
            <a:ext cx="11133573" cy="4794395"/>
          </a:xfrm>
        </p:spPr>
      </p:pic>
    </p:spTree>
    <p:extLst>
      <p:ext uri="{BB962C8B-B14F-4D97-AF65-F5344CB8AC3E}">
        <p14:creationId xmlns:p14="http://schemas.microsoft.com/office/powerpoint/2010/main" val="189095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19C38F-94A1-C9F8-D432-97A74D4CBE99}"/>
              </a:ext>
            </a:extLst>
          </p:cNvPr>
          <p:cNvSpPr>
            <a:spLocks noGrp="1"/>
          </p:cNvSpPr>
          <p:nvPr>
            <p:ph type="title"/>
          </p:nvPr>
        </p:nvSpPr>
        <p:spPr>
          <a:xfrm>
            <a:off x="659234" y="957447"/>
            <a:ext cx="3383280" cy="4943105"/>
          </a:xfrm>
        </p:spPr>
        <p:txBody>
          <a:bodyPr anchor="ctr">
            <a:normAutofit/>
          </a:bodyPr>
          <a:lstStyle/>
          <a:p>
            <a:r>
              <a:rPr lang="en-US" sz="4000"/>
              <a:t>AIDE Architecture</a:t>
            </a:r>
            <a:endParaRPr lang="el-GR" sz="4000"/>
          </a:p>
        </p:txBody>
      </p:sp>
      <p:graphicFrame>
        <p:nvGraphicFramePr>
          <p:cNvPr id="4" name="Θέση περιεχομένου 3">
            <a:extLst>
              <a:ext uri="{FF2B5EF4-FFF2-40B4-BE49-F238E27FC236}">
                <a16:creationId xmlns:a16="http://schemas.microsoft.com/office/drawing/2014/main" id="{962E123F-EFBE-49C8-7F0D-0729F0FB1D28}"/>
              </a:ext>
            </a:extLst>
          </p:cNvPr>
          <p:cNvGraphicFramePr>
            <a:graphicFrameLocks noGrp="1"/>
          </p:cNvGraphicFramePr>
          <p:nvPr>
            <p:ph idx="1"/>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41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732672-9BCF-7638-29B9-16DEA93E80D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Our Implementation</a:t>
            </a:r>
          </a:p>
        </p:txBody>
      </p:sp>
      <p:pic>
        <p:nvPicPr>
          <p:cNvPr id="5" name="Θέση περιεχομένου 4">
            <a:extLst>
              <a:ext uri="{FF2B5EF4-FFF2-40B4-BE49-F238E27FC236}">
                <a16:creationId xmlns:a16="http://schemas.microsoft.com/office/drawing/2014/main" id="{D1CCDC41-CD7E-174B-DD85-E0C1688F464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27" b="2681"/>
          <a:stretch/>
        </p:blipFill>
        <p:spPr>
          <a:xfrm>
            <a:off x="348300" y="2597096"/>
            <a:ext cx="11492351" cy="3725126"/>
          </a:xfrm>
          <a:prstGeom prst="rect">
            <a:avLst/>
          </a:prstGeom>
        </p:spPr>
      </p:pic>
    </p:spTree>
    <p:extLst>
      <p:ext uri="{BB962C8B-B14F-4D97-AF65-F5344CB8AC3E}">
        <p14:creationId xmlns:p14="http://schemas.microsoft.com/office/powerpoint/2010/main" val="300795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D37690-6159-834E-1251-0C6B65E20133}"/>
              </a:ext>
            </a:extLst>
          </p:cNvPr>
          <p:cNvSpPr>
            <a:spLocks noGrp="1"/>
          </p:cNvSpPr>
          <p:nvPr>
            <p:ph type="title"/>
          </p:nvPr>
        </p:nvSpPr>
        <p:spPr>
          <a:xfrm>
            <a:off x="838200" y="365125"/>
            <a:ext cx="10515600" cy="1325563"/>
          </a:xfrm>
        </p:spPr>
        <p:txBody>
          <a:bodyPr>
            <a:normAutofit/>
          </a:bodyPr>
          <a:lstStyle/>
          <a:p>
            <a:r>
              <a:rPr lang="en-US" sz="5400"/>
              <a:t>Challenges Faced</a:t>
            </a:r>
            <a:endParaRPr lang="el-GR" sz="5400"/>
          </a:p>
        </p:txBody>
      </p:sp>
      <p:sp>
        <p:nvSpPr>
          <p:cNvPr id="3" name="Θέση περιεχομένου 2">
            <a:extLst>
              <a:ext uri="{FF2B5EF4-FFF2-40B4-BE49-F238E27FC236}">
                <a16:creationId xmlns:a16="http://schemas.microsoft.com/office/drawing/2014/main" id="{C98BA76E-1115-DCAC-698C-377723C77C33}"/>
              </a:ext>
            </a:extLst>
          </p:cNvPr>
          <p:cNvSpPr>
            <a:spLocks noGrp="1"/>
          </p:cNvSpPr>
          <p:nvPr>
            <p:ph idx="1"/>
          </p:nvPr>
        </p:nvSpPr>
        <p:spPr>
          <a:xfrm>
            <a:off x="838200" y="1929384"/>
            <a:ext cx="10515600" cy="4251960"/>
          </a:xfrm>
        </p:spPr>
        <p:txBody>
          <a:bodyPr>
            <a:normAutofit/>
          </a:bodyPr>
          <a:lstStyle/>
          <a:p>
            <a:r>
              <a:rPr lang="en-US" sz="2400" b="1" dirty="0"/>
              <a:t>High Memory Requirements: </a:t>
            </a:r>
            <a:r>
              <a:rPr lang="en-US" sz="2400" dirty="0" err="1"/>
              <a:t>ConvNeXt-XXLarge</a:t>
            </a:r>
            <a:r>
              <a:rPr lang="en-US" sz="2400" dirty="0"/>
              <a:t> is a computation-ally expensive model. We reduced batch sizes and optimized GPU memory allocation.</a:t>
            </a:r>
          </a:p>
          <a:p>
            <a:pPr marL="0" indent="0">
              <a:buNone/>
            </a:pPr>
            <a:r>
              <a:rPr lang="en-US" sz="2400" dirty="0"/>
              <a:t>• </a:t>
            </a:r>
            <a:r>
              <a:rPr lang="en-US" sz="2400" b="1" dirty="0"/>
              <a:t>Overfitting on Small Datasets: </a:t>
            </a:r>
            <a:r>
              <a:rPr lang="en-US" sz="2400" dirty="0"/>
              <a:t>Initially, the model overfitted to the training set. We introduced data augmentation and dropout layers to improve generalization.</a:t>
            </a:r>
          </a:p>
          <a:p>
            <a:pPr marL="0" indent="0">
              <a:buNone/>
            </a:pPr>
            <a:r>
              <a:rPr lang="en-US" sz="2400" dirty="0"/>
              <a:t>•</a:t>
            </a:r>
            <a:r>
              <a:rPr lang="en-US" sz="2400" b="1" dirty="0"/>
              <a:t> Slow Training Time: </a:t>
            </a:r>
            <a:r>
              <a:rPr lang="en-US" sz="2400" dirty="0"/>
              <a:t>Using </a:t>
            </a:r>
            <a:r>
              <a:rPr lang="en-US" sz="2400" dirty="0" err="1"/>
              <a:t>ConvNeXt</a:t>
            </a:r>
            <a:r>
              <a:rPr lang="en-US" sz="2400" dirty="0"/>
              <a:t> required significant training time. We implemented multi-thread training and efficient batch loading to speed up training.</a:t>
            </a:r>
            <a:endParaRPr lang="el-GR" sz="2400" dirty="0"/>
          </a:p>
        </p:txBody>
      </p:sp>
    </p:spTree>
    <p:extLst>
      <p:ext uri="{BB962C8B-B14F-4D97-AF65-F5344CB8AC3E}">
        <p14:creationId xmlns:p14="http://schemas.microsoft.com/office/powerpoint/2010/main" val="408034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A7F8F5-7E67-0C3F-E87E-4D5BAEB9E969}"/>
              </a:ext>
            </a:extLst>
          </p:cNvPr>
          <p:cNvPicPr>
            <a:picLocks noChangeAspect="1"/>
          </p:cNvPicPr>
          <p:nvPr/>
        </p:nvPicPr>
        <p:blipFill>
          <a:blip r:embed="rId2">
            <a:duotone>
              <a:schemeClr val="bg2">
                <a:shade val="45000"/>
                <a:satMod val="135000"/>
              </a:schemeClr>
              <a:prstClr val="white"/>
            </a:duotone>
          </a:blip>
          <a:srcRect t="17581"/>
          <a:stretch/>
        </p:blipFill>
        <p:spPr>
          <a:xfrm>
            <a:off x="20" y="10"/>
            <a:ext cx="12191980" cy="6857990"/>
          </a:xfrm>
          <a:prstGeom prst="rect">
            <a:avLst/>
          </a:prstGeom>
        </p:spPr>
      </p:pic>
      <p:sp>
        <p:nvSpPr>
          <p:cNvPr id="2" name="Τίτλος 1">
            <a:extLst>
              <a:ext uri="{FF2B5EF4-FFF2-40B4-BE49-F238E27FC236}">
                <a16:creationId xmlns:a16="http://schemas.microsoft.com/office/drawing/2014/main" id="{D79B3C3F-1B2F-9051-D1C3-70A7E9693E08}"/>
              </a:ext>
            </a:extLst>
          </p:cNvPr>
          <p:cNvSpPr>
            <a:spLocks noGrp="1"/>
          </p:cNvSpPr>
          <p:nvPr>
            <p:ph type="title"/>
          </p:nvPr>
        </p:nvSpPr>
        <p:spPr>
          <a:xfrm>
            <a:off x="838200" y="365125"/>
            <a:ext cx="10515600" cy="1325563"/>
          </a:xfrm>
        </p:spPr>
        <p:txBody>
          <a:bodyPr>
            <a:normAutofit/>
          </a:bodyPr>
          <a:lstStyle/>
          <a:p>
            <a:r>
              <a:rPr lang="en-US" dirty="0"/>
              <a:t>Fine-Tuning</a:t>
            </a:r>
            <a:endParaRPr lang="el-GR" dirty="0"/>
          </a:p>
        </p:txBody>
      </p:sp>
      <p:sp>
        <p:nvSpPr>
          <p:cNvPr id="3" name="Θέση περιεχομένου 2">
            <a:extLst>
              <a:ext uri="{FF2B5EF4-FFF2-40B4-BE49-F238E27FC236}">
                <a16:creationId xmlns:a16="http://schemas.microsoft.com/office/drawing/2014/main" id="{6F7A19C0-B107-6770-1376-4E21F2F90C72}"/>
              </a:ext>
            </a:extLst>
          </p:cNvPr>
          <p:cNvSpPr>
            <a:spLocks noGrp="1"/>
          </p:cNvSpPr>
          <p:nvPr>
            <p:ph idx="1"/>
          </p:nvPr>
        </p:nvSpPr>
        <p:spPr>
          <a:xfrm>
            <a:off x="838200" y="1825625"/>
            <a:ext cx="6929284" cy="632440"/>
          </a:xfrm>
        </p:spPr>
        <p:txBody>
          <a:bodyPr/>
          <a:lstStyle/>
          <a:p>
            <a:pPr marL="0" indent="0">
              <a:buNone/>
            </a:pPr>
            <a:r>
              <a:rPr lang="en-US" dirty="0"/>
              <a:t>After Fine-Tuning our model ended up with:</a:t>
            </a:r>
            <a:endParaRPr lang="el-GR" dirty="0"/>
          </a:p>
        </p:txBody>
      </p:sp>
      <p:graphicFrame>
        <p:nvGraphicFramePr>
          <p:cNvPr id="5" name="Διάγραμμα 4">
            <a:extLst>
              <a:ext uri="{FF2B5EF4-FFF2-40B4-BE49-F238E27FC236}">
                <a16:creationId xmlns:a16="http://schemas.microsoft.com/office/drawing/2014/main" id="{CBA9BA2E-CC88-FE37-5CE1-D23F15D0054A}"/>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970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4C841-62F3-FF82-E8A6-B824596C48FA}"/>
              </a:ext>
            </a:extLst>
          </p:cNvPr>
          <p:cNvSpPr>
            <a:spLocks noGrp="1"/>
          </p:cNvSpPr>
          <p:nvPr>
            <p:ph type="title"/>
          </p:nvPr>
        </p:nvSpPr>
        <p:spPr>
          <a:xfrm>
            <a:off x="630936" y="457200"/>
            <a:ext cx="4343400" cy="1929384"/>
          </a:xfrm>
        </p:spPr>
        <p:txBody>
          <a:bodyPr anchor="ctr">
            <a:normAutofit/>
          </a:bodyPr>
          <a:lstStyle/>
          <a:p>
            <a:r>
              <a:rPr lang="en-US" sz="4800"/>
              <a:t>Training</a:t>
            </a:r>
            <a:endParaRPr lang="el-GR" sz="4800"/>
          </a:p>
        </p:txBody>
      </p:sp>
      <p:sp>
        <p:nvSpPr>
          <p:cNvPr id="3" name="Θέση περιεχομένου 2">
            <a:extLst>
              <a:ext uri="{FF2B5EF4-FFF2-40B4-BE49-F238E27FC236}">
                <a16:creationId xmlns:a16="http://schemas.microsoft.com/office/drawing/2014/main" id="{9FD8709E-D164-D9D5-5E97-12E40B5D31C2}"/>
              </a:ext>
            </a:extLst>
          </p:cNvPr>
          <p:cNvSpPr>
            <a:spLocks noGrp="1"/>
          </p:cNvSpPr>
          <p:nvPr>
            <p:ph idx="1"/>
          </p:nvPr>
        </p:nvSpPr>
        <p:spPr>
          <a:xfrm>
            <a:off x="5541263" y="457200"/>
            <a:ext cx="6007608" cy="1929384"/>
          </a:xfrm>
        </p:spPr>
        <p:txBody>
          <a:bodyPr anchor="ctr">
            <a:normAutofit/>
          </a:bodyPr>
          <a:lstStyle/>
          <a:p>
            <a:pPr marL="0" indent="0">
              <a:buNone/>
            </a:pPr>
            <a:r>
              <a:rPr lang="en-US" sz="1400"/>
              <a:t>Our optimized AIDE with ConvNeXt-XXLarge achieved:</a:t>
            </a:r>
          </a:p>
          <a:p>
            <a:pPr marL="0" indent="0">
              <a:buNone/>
            </a:pPr>
            <a:endParaRPr lang="en-US" sz="1400"/>
          </a:p>
          <a:p>
            <a:pPr marL="0" indent="0">
              <a:buNone/>
            </a:pPr>
            <a:r>
              <a:rPr lang="en-US" sz="1400"/>
              <a:t>• 87.8% training accuracy .</a:t>
            </a:r>
          </a:p>
          <a:p>
            <a:pPr marL="0" indent="0">
              <a:buNone/>
            </a:pPr>
            <a:r>
              <a:rPr lang="en-US" sz="1400"/>
              <a:t>• 86.1% validation accuracy</a:t>
            </a:r>
          </a:p>
          <a:p>
            <a:pPr marL="0" indent="0">
              <a:buNone/>
            </a:pPr>
            <a:r>
              <a:rPr lang="en-US" sz="1400"/>
              <a:t>• 28.5% training loss</a:t>
            </a:r>
          </a:p>
          <a:p>
            <a:pPr marL="0" indent="0">
              <a:buNone/>
            </a:pPr>
            <a:r>
              <a:rPr lang="en-US" sz="1400"/>
              <a:t>• 32.2% validation loss</a:t>
            </a:r>
            <a:endParaRPr lang="el-GR" sz="1400"/>
          </a:p>
        </p:txBody>
      </p:sp>
      <p:pic>
        <p:nvPicPr>
          <p:cNvPr id="5" name="Εικόνα 4" descr="Εικόνα που περιέχει γραμμή, γράφημα, κείμενο, στιγμιότυπο οθόνης&#10;&#10;Το περιεχόμενο που δημιουργείται από τεχνολογία AI ενδέχεται να είναι εσφαλμένο.">
            <a:extLst>
              <a:ext uri="{FF2B5EF4-FFF2-40B4-BE49-F238E27FC236}">
                <a16:creationId xmlns:a16="http://schemas.microsoft.com/office/drawing/2014/main" id="{582CFC76-9F7C-A592-2C3F-B5F74711A389}"/>
              </a:ext>
            </a:extLst>
          </p:cNvPr>
          <p:cNvPicPr>
            <a:picLocks noChangeAspect="1"/>
          </p:cNvPicPr>
          <p:nvPr/>
        </p:nvPicPr>
        <p:blipFill>
          <a:blip r:embed="rId2">
            <a:extLst>
              <a:ext uri="{28A0092B-C50C-407E-A947-70E740481C1C}">
                <a14:useLocalDpi xmlns:a14="http://schemas.microsoft.com/office/drawing/2010/main" val="0"/>
              </a:ext>
            </a:extLst>
          </a:blip>
          <a:srcRect l="1745"/>
          <a:stretch/>
        </p:blipFill>
        <p:spPr>
          <a:xfrm>
            <a:off x="466344" y="2652301"/>
            <a:ext cx="5468112" cy="3513262"/>
          </a:xfrm>
          <a:prstGeom prst="rect">
            <a:avLst/>
          </a:prstGeom>
        </p:spPr>
      </p:pic>
      <p:pic>
        <p:nvPicPr>
          <p:cNvPr id="7" name="Εικόνα 6" descr="Εικόνα που περιέχει κείμενο, γραμμή, γράφημα, διάγραμμα&#10;&#10;Το περιεχόμενο που δημιουργείται από τεχνολογία AI ενδέχεται να είναι εσφαλμένο.">
            <a:extLst>
              <a:ext uri="{FF2B5EF4-FFF2-40B4-BE49-F238E27FC236}">
                <a16:creationId xmlns:a16="http://schemas.microsoft.com/office/drawing/2014/main" id="{778AB605-B3E8-86DE-638F-7CD99822E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2665971"/>
            <a:ext cx="5468112" cy="3485921"/>
          </a:xfrm>
          <a:prstGeom prst="rect">
            <a:avLst/>
          </a:prstGeom>
        </p:spPr>
      </p:pic>
    </p:spTree>
    <p:extLst>
      <p:ext uri="{BB962C8B-B14F-4D97-AF65-F5344CB8AC3E}">
        <p14:creationId xmlns:p14="http://schemas.microsoft.com/office/powerpoint/2010/main" val="420624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4902A3-06EC-2A35-5FDB-06A409B52BB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Performance Analysis</a:t>
            </a:r>
          </a:p>
        </p:txBody>
      </p:sp>
      <p:sp>
        <p:nvSpPr>
          <p:cNvPr id="6" name="TextBox 5">
            <a:extLst>
              <a:ext uri="{FF2B5EF4-FFF2-40B4-BE49-F238E27FC236}">
                <a16:creationId xmlns:a16="http://schemas.microsoft.com/office/drawing/2014/main" id="{2BC51106-5645-69BA-0FFC-787817300F1C}"/>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The model was trained on 100k images of the Artifact dataset and it was tested on 10k images of the Artifact dataset and 26k images of Chameleon Dataset</a:t>
            </a:r>
          </a:p>
        </p:txBody>
      </p:sp>
      <p:pic>
        <p:nvPicPr>
          <p:cNvPr id="5" name="Θέση περιεχομένου 4" descr="Εικόνα που περιέχει κείμενο, στιγμιότυπο οθόνης, γραμματοσειρά, γραμμή&#10;&#10;Το περιεχόμενο που δημιουργείται από τεχνολογία AI ενδέχεται να είναι εσφαλμένο.">
            <a:extLst>
              <a:ext uri="{FF2B5EF4-FFF2-40B4-BE49-F238E27FC236}">
                <a16:creationId xmlns:a16="http://schemas.microsoft.com/office/drawing/2014/main" id="{A547644E-24C6-9EDA-C790-8AA14532D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936" y="3028697"/>
            <a:ext cx="10917936" cy="2483830"/>
          </a:xfrm>
          <a:prstGeom prst="rect">
            <a:avLst/>
          </a:prstGeom>
        </p:spPr>
      </p:pic>
    </p:spTree>
    <p:extLst>
      <p:ext uri="{BB962C8B-B14F-4D97-AF65-F5344CB8AC3E}">
        <p14:creationId xmlns:p14="http://schemas.microsoft.com/office/powerpoint/2010/main" val="356731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CD30759-8F83-FF74-CE76-6B6E11BA6199}"/>
              </a:ext>
            </a:extLst>
          </p:cNvPr>
          <p:cNvSpPr>
            <a:spLocks noGrp="1"/>
          </p:cNvSpPr>
          <p:nvPr>
            <p:ph type="title"/>
          </p:nvPr>
        </p:nvSpPr>
        <p:spPr>
          <a:xfrm>
            <a:off x="838200" y="365125"/>
            <a:ext cx="10515600" cy="1325563"/>
          </a:xfrm>
        </p:spPr>
        <p:txBody>
          <a:bodyPr>
            <a:normAutofit/>
          </a:bodyPr>
          <a:lstStyle/>
          <a:p>
            <a:r>
              <a:rPr lang="en-US" sz="5400"/>
              <a:t>Observations and Analysis</a:t>
            </a:r>
            <a:endParaRPr lang="el-GR" sz="5400"/>
          </a:p>
        </p:txBody>
      </p:sp>
      <p:sp>
        <p:nvSpPr>
          <p:cNvPr id="3" name="Θέση περιεχομένου 2">
            <a:extLst>
              <a:ext uri="{FF2B5EF4-FFF2-40B4-BE49-F238E27FC236}">
                <a16:creationId xmlns:a16="http://schemas.microsoft.com/office/drawing/2014/main" id="{D86630FC-D512-8349-1B60-3E1E4830DC97}"/>
              </a:ext>
            </a:extLst>
          </p:cNvPr>
          <p:cNvSpPr>
            <a:spLocks noGrp="1"/>
          </p:cNvSpPr>
          <p:nvPr>
            <p:ph idx="1"/>
          </p:nvPr>
        </p:nvSpPr>
        <p:spPr>
          <a:xfrm>
            <a:off x="838200" y="1929384"/>
            <a:ext cx="10515600" cy="4251960"/>
          </a:xfrm>
        </p:spPr>
        <p:txBody>
          <a:bodyPr>
            <a:normAutofit/>
          </a:bodyPr>
          <a:lstStyle/>
          <a:p>
            <a:pPr marL="0" indent="0">
              <a:buNone/>
            </a:pPr>
            <a:r>
              <a:rPr lang="en-US" sz="2000" dirty="0"/>
              <a:t>• </a:t>
            </a:r>
            <a:r>
              <a:rPr lang="en-US" sz="2000" b="1" dirty="0"/>
              <a:t>Improvement with </a:t>
            </a:r>
            <a:r>
              <a:rPr lang="en-US" sz="2000" b="1"/>
              <a:t>ConvNeXt</a:t>
            </a:r>
            <a:r>
              <a:rPr lang="en-US" sz="2000" b="1" dirty="0"/>
              <a:t>: </a:t>
            </a:r>
            <a:r>
              <a:rPr lang="en-US" sz="2000" dirty="0"/>
              <a:t>The use of </a:t>
            </a:r>
            <a:r>
              <a:rPr lang="en-US" sz="2000"/>
              <a:t>ConvNeXt</a:t>
            </a:r>
            <a:r>
              <a:rPr lang="en-US" sz="2000" dirty="0"/>
              <a:t>-based architectures significantly boosts performance over the original </a:t>
            </a:r>
            <a:r>
              <a:rPr lang="en-US" sz="2000"/>
              <a:t>ResNet</a:t>
            </a:r>
            <a:r>
              <a:rPr lang="en-US" sz="2000" dirty="0"/>
              <a:t>-based AIDE implementation. On the Artifact Dataset, switching from </a:t>
            </a:r>
            <a:r>
              <a:rPr lang="en-US" sz="2000"/>
              <a:t>ResNet</a:t>
            </a:r>
            <a:r>
              <a:rPr lang="en-US" sz="2000" dirty="0"/>
              <a:t> to </a:t>
            </a:r>
            <a:r>
              <a:rPr lang="en-US" sz="2000"/>
              <a:t>ConvNeXt-XXLarge</a:t>
            </a:r>
            <a:r>
              <a:rPr lang="en-US" sz="2000" dirty="0"/>
              <a:t> improves test accuracy from 61.3% to 73.9%.</a:t>
            </a:r>
          </a:p>
          <a:p>
            <a:pPr marL="0" indent="0">
              <a:buNone/>
            </a:pPr>
            <a:r>
              <a:rPr lang="en-US" sz="2000" dirty="0"/>
              <a:t>• </a:t>
            </a:r>
            <a:r>
              <a:rPr lang="en-US" sz="2000" b="1" dirty="0"/>
              <a:t>Challenges with Chameleon Dataset: </a:t>
            </a:r>
            <a:r>
              <a:rPr lang="en-US" sz="2000" dirty="0"/>
              <a:t>Despite strong results on the Artifact dataset, the Chameleon dataset remains a significant challenge. Even the best-performing model (AIDE with </a:t>
            </a:r>
            <a:r>
              <a:rPr lang="en-US" sz="2000"/>
              <a:t>ConvNeXt-XXLarge</a:t>
            </a:r>
            <a:r>
              <a:rPr lang="en-US" sz="2000" dirty="0"/>
              <a:t>) only achieves 54.2% accuracy, showing that high-quality synthetic images generated by Chameleon are far harder to distinguish.</a:t>
            </a:r>
          </a:p>
          <a:p>
            <a:pPr marL="0" indent="0">
              <a:buNone/>
            </a:pPr>
            <a:r>
              <a:rPr lang="en-US" sz="2000" dirty="0"/>
              <a:t>• </a:t>
            </a:r>
            <a:r>
              <a:rPr lang="en-US" sz="2000" b="1" dirty="0"/>
              <a:t>High Bias Toward Real Images: </a:t>
            </a:r>
            <a:r>
              <a:rPr lang="en-US" sz="2000" dirty="0"/>
              <a:t>The model performs well in detecting real images but struggles significantly with fake images in the Chameleon dataset, achieving only 6% recall for fake images. This indicates a tendency to misclassify synthetic images as real.</a:t>
            </a:r>
          </a:p>
          <a:p>
            <a:pPr marL="0" indent="0">
              <a:buNone/>
            </a:pPr>
            <a:endParaRPr lang="el-GR" sz="2000" dirty="0"/>
          </a:p>
        </p:txBody>
      </p:sp>
    </p:spTree>
    <p:extLst>
      <p:ext uri="{BB962C8B-B14F-4D97-AF65-F5344CB8AC3E}">
        <p14:creationId xmlns:p14="http://schemas.microsoft.com/office/powerpoint/2010/main" val="339594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DCC605-F1B5-DA9D-DB22-C399FADECF86}"/>
              </a:ext>
            </a:extLst>
          </p:cNvPr>
          <p:cNvSpPr>
            <a:spLocks noGrp="1"/>
          </p:cNvSpPr>
          <p:nvPr>
            <p:ph type="title"/>
          </p:nvPr>
        </p:nvSpPr>
        <p:spPr>
          <a:xfrm>
            <a:off x="838200" y="365125"/>
            <a:ext cx="10515600" cy="1325563"/>
          </a:xfrm>
        </p:spPr>
        <p:txBody>
          <a:bodyPr>
            <a:normAutofit/>
          </a:bodyPr>
          <a:lstStyle/>
          <a:p>
            <a:r>
              <a:rPr lang="en-US" sz="5400"/>
              <a:t>Future Work</a:t>
            </a:r>
            <a:endParaRPr lang="el-GR" sz="5400"/>
          </a:p>
        </p:txBody>
      </p:sp>
      <p:sp>
        <p:nvSpPr>
          <p:cNvPr id="3" name="Θέση περιεχομένου 2">
            <a:extLst>
              <a:ext uri="{FF2B5EF4-FFF2-40B4-BE49-F238E27FC236}">
                <a16:creationId xmlns:a16="http://schemas.microsoft.com/office/drawing/2014/main" id="{8DE1EF8D-25DA-7B6C-121C-C50BF1B8F7CD}"/>
              </a:ext>
            </a:extLst>
          </p:cNvPr>
          <p:cNvSpPr>
            <a:spLocks noGrp="1"/>
          </p:cNvSpPr>
          <p:nvPr>
            <p:ph idx="1"/>
          </p:nvPr>
        </p:nvSpPr>
        <p:spPr>
          <a:xfrm>
            <a:off x="838200" y="1929384"/>
            <a:ext cx="10515600" cy="4251960"/>
          </a:xfrm>
        </p:spPr>
        <p:txBody>
          <a:bodyPr>
            <a:normAutofit/>
          </a:bodyPr>
          <a:lstStyle/>
          <a:p>
            <a:pPr marL="0" indent="0">
              <a:buNone/>
            </a:pPr>
            <a:r>
              <a:rPr lang="en-US" sz="2200"/>
              <a:t>• Fine-tuning the model on the Chameleon dataset to improve generalization.</a:t>
            </a:r>
          </a:p>
          <a:p>
            <a:pPr marL="0" indent="0">
              <a:buNone/>
            </a:pPr>
            <a:r>
              <a:rPr lang="en-US" sz="2200"/>
              <a:t>• Exploring transformer-based architectures such as Vision Transformers or multimodal models like CLIP.</a:t>
            </a:r>
          </a:p>
          <a:p>
            <a:pPr marL="0" indent="0">
              <a:buNone/>
            </a:pPr>
            <a:r>
              <a:rPr lang="en-US" sz="2200"/>
              <a:t>• Experimenting with adversarial training techniques to expose the model to harder-to-detect synthetic images.</a:t>
            </a:r>
            <a:endParaRPr lang="el-GR" sz="2200"/>
          </a:p>
        </p:txBody>
      </p:sp>
    </p:spTree>
    <p:extLst>
      <p:ext uri="{BB962C8B-B14F-4D97-AF65-F5344CB8AC3E}">
        <p14:creationId xmlns:p14="http://schemas.microsoft.com/office/powerpoint/2010/main" val="348080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5BF416-B4D7-5B0C-1A4F-EDAEBE2EA78F}"/>
              </a:ext>
            </a:extLst>
          </p:cNvPr>
          <p:cNvSpPr>
            <a:spLocks noGrp="1"/>
          </p:cNvSpPr>
          <p:nvPr>
            <p:ph type="title"/>
          </p:nvPr>
        </p:nvSpPr>
        <p:spPr/>
        <p:txBody>
          <a:bodyPr/>
          <a:lstStyle/>
          <a:p>
            <a:r>
              <a:rPr lang="en-US" dirty="0"/>
              <a:t>Introduction to Synthetic Image Detection (SID)</a:t>
            </a:r>
            <a:endParaRPr lang="el-GR" dirty="0"/>
          </a:p>
        </p:txBody>
      </p:sp>
      <p:graphicFrame>
        <p:nvGraphicFramePr>
          <p:cNvPr id="4" name="Θέση περιεχομένου 3">
            <a:extLst>
              <a:ext uri="{FF2B5EF4-FFF2-40B4-BE49-F238E27FC236}">
                <a16:creationId xmlns:a16="http://schemas.microsoft.com/office/drawing/2014/main" id="{F41F53FE-AF64-8995-FCA4-E2CE2B0ED98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427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A5A-14CB-64FA-01D5-4C46A1B7A423}"/>
              </a:ext>
            </a:extLst>
          </p:cNvPr>
          <p:cNvSpPr>
            <a:spLocks noGrp="1"/>
          </p:cNvSpPr>
          <p:nvPr>
            <p:ph type="title"/>
          </p:nvPr>
        </p:nvSpPr>
        <p:spPr/>
        <p:txBody>
          <a:bodyPr/>
          <a:lstStyle/>
          <a:p>
            <a:r>
              <a:rPr lang="en-US" dirty="0"/>
              <a:t>CNNs for Synthetic Image Detection:</a:t>
            </a:r>
            <a:endParaRPr lang="en-GB" dirty="0"/>
          </a:p>
        </p:txBody>
      </p:sp>
      <p:pic>
        <p:nvPicPr>
          <p:cNvPr id="1026" name="Picture 2" descr="EfficientNet Architecture | Download Scientific Diagram">
            <a:extLst>
              <a:ext uri="{FF2B5EF4-FFF2-40B4-BE49-F238E27FC236}">
                <a16:creationId xmlns:a16="http://schemas.microsoft.com/office/drawing/2014/main" id="{D2F32984-C791-62A8-3BF8-9272C0936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89" y="2397841"/>
            <a:ext cx="8096250" cy="3771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3698926-6B98-192F-5586-10B07905BFC2}"/>
              </a:ext>
            </a:extLst>
          </p:cNvPr>
          <p:cNvSpPr/>
          <p:nvPr/>
        </p:nvSpPr>
        <p:spPr>
          <a:xfrm>
            <a:off x="9241654" y="3000006"/>
            <a:ext cx="1686758" cy="41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Linear</a:t>
            </a:r>
            <a:endParaRPr lang="en-GB" dirty="0"/>
          </a:p>
        </p:txBody>
      </p:sp>
      <p:cxnSp>
        <p:nvCxnSpPr>
          <p:cNvPr id="8" name="Connector: Elbow 7">
            <a:extLst>
              <a:ext uri="{FF2B5EF4-FFF2-40B4-BE49-F238E27FC236}">
                <a16:creationId xmlns:a16="http://schemas.microsoft.com/office/drawing/2014/main" id="{BD1195AB-E01F-2AC6-85D2-55658457809E}"/>
              </a:ext>
            </a:extLst>
          </p:cNvPr>
          <p:cNvCxnSpPr>
            <a:endCxn id="6" idx="0"/>
          </p:cNvCxnSpPr>
          <p:nvPr/>
        </p:nvCxnSpPr>
        <p:spPr>
          <a:xfrm flipV="1">
            <a:off x="7838983" y="3000006"/>
            <a:ext cx="2246050" cy="1340528"/>
          </a:xfrm>
          <a:prstGeom prst="bentConnector4">
            <a:avLst>
              <a:gd name="adj1" fmla="val 31225"/>
              <a:gd name="adj2" fmla="val 117053"/>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3C710A28-9772-0278-C7CB-FD61F5D58CA7}"/>
              </a:ext>
            </a:extLst>
          </p:cNvPr>
          <p:cNvSpPr/>
          <p:nvPr/>
        </p:nvSpPr>
        <p:spPr>
          <a:xfrm>
            <a:off x="9241654" y="4068305"/>
            <a:ext cx="1686758" cy="41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Batch Norm</a:t>
            </a:r>
            <a:endParaRPr lang="en-GB" dirty="0"/>
          </a:p>
        </p:txBody>
      </p:sp>
      <p:sp>
        <p:nvSpPr>
          <p:cNvPr id="10" name="Rectangle: Rounded Corners 9">
            <a:extLst>
              <a:ext uri="{FF2B5EF4-FFF2-40B4-BE49-F238E27FC236}">
                <a16:creationId xmlns:a16="http://schemas.microsoft.com/office/drawing/2014/main" id="{72D5937F-B50F-DA63-0149-E5C12FF561DC}"/>
              </a:ext>
            </a:extLst>
          </p:cNvPr>
          <p:cNvSpPr/>
          <p:nvPr/>
        </p:nvSpPr>
        <p:spPr>
          <a:xfrm>
            <a:off x="9241654" y="4645169"/>
            <a:ext cx="1686758" cy="41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Dropout</a:t>
            </a:r>
            <a:endParaRPr lang="en-GB" dirty="0"/>
          </a:p>
        </p:txBody>
      </p:sp>
      <p:sp>
        <p:nvSpPr>
          <p:cNvPr id="11" name="Rectangle: Rounded Corners 10">
            <a:extLst>
              <a:ext uri="{FF2B5EF4-FFF2-40B4-BE49-F238E27FC236}">
                <a16:creationId xmlns:a16="http://schemas.microsoft.com/office/drawing/2014/main" id="{9E1D17A9-BB23-B8CA-0A6F-FE5CF7B9D132}"/>
              </a:ext>
            </a:extLst>
          </p:cNvPr>
          <p:cNvSpPr/>
          <p:nvPr/>
        </p:nvSpPr>
        <p:spPr>
          <a:xfrm>
            <a:off x="9241654" y="5211666"/>
            <a:ext cx="1686758" cy="41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Linear</a:t>
            </a:r>
          </a:p>
        </p:txBody>
      </p:sp>
      <p:sp>
        <p:nvSpPr>
          <p:cNvPr id="12" name="Rectangle: Rounded Corners 11">
            <a:extLst>
              <a:ext uri="{FF2B5EF4-FFF2-40B4-BE49-F238E27FC236}">
                <a16:creationId xmlns:a16="http://schemas.microsoft.com/office/drawing/2014/main" id="{0FFB8634-280F-7DB2-E87E-E7414B86DBF1}"/>
              </a:ext>
            </a:extLst>
          </p:cNvPr>
          <p:cNvSpPr/>
          <p:nvPr/>
        </p:nvSpPr>
        <p:spPr>
          <a:xfrm>
            <a:off x="9241654" y="3533545"/>
            <a:ext cx="1686758" cy="4194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ReLU</a:t>
            </a:r>
            <a:endParaRPr lang="en-US" dirty="0"/>
          </a:p>
        </p:txBody>
      </p:sp>
      <p:sp>
        <p:nvSpPr>
          <p:cNvPr id="13" name="Rectangle: Rounded Corners 12">
            <a:extLst>
              <a:ext uri="{FF2B5EF4-FFF2-40B4-BE49-F238E27FC236}">
                <a16:creationId xmlns:a16="http://schemas.microsoft.com/office/drawing/2014/main" id="{4AB52E15-0AD1-B923-23B7-6FCED2E93BD3}"/>
              </a:ext>
            </a:extLst>
          </p:cNvPr>
          <p:cNvSpPr/>
          <p:nvPr/>
        </p:nvSpPr>
        <p:spPr>
          <a:xfrm>
            <a:off x="9241654" y="5750271"/>
            <a:ext cx="1686758" cy="4194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Sigmoid</a:t>
            </a:r>
          </a:p>
        </p:txBody>
      </p:sp>
      <p:cxnSp>
        <p:nvCxnSpPr>
          <p:cNvPr id="15" name="Straight Arrow Connector 14">
            <a:extLst>
              <a:ext uri="{FF2B5EF4-FFF2-40B4-BE49-F238E27FC236}">
                <a16:creationId xmlns:a16="http://schemas.microsoft.com/office/drawing/2014/main" id="{36FE7AD7-4B1A-C314-E6DF-6306B999215B}"/>
              </a:ext>
            </a:extLst>
          </p:cNvPr>
          <p:cNvCxnSpPr>
            <a:cxnSpLocks/>
            <a:stCxn id="6" idx="2"/>
            <a:endCxn id="12" idx="0"/>
          </p:cNvCxnSpPr>
          <p:nvPr/>
        </p:nvCxnSpPr>
        <p:spPr>
          <a:xfrm>
            <a:off x="10085033" y="3419476"/>
            <a:ext cx="0" cy="114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6370535-A5DA-47A5-1E6B-E7E0F88F0497}"/>
              </a:ext>
            </a:extLst>
          </p:cNvPr>
          <p:cNvCxnSpPr>
            <a:cxnSpLocks/>
            <a:stCxn id="12" idx="2"/>
            <a:endCxn id="9" idx="0"/>
          </p:cNvCxnSpPr>
          <p:nvPr/>
        </p:nvCxnSpPr>
        <p:spPr>
          <a:xfrm>
            <a:off x="10085033" y="3953015"/>
            <a:ext cx="0" cy="1152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0504E18-BBF6-A87F-0D9F-75D8BE93C0C7}"/>
              </a:ext>
            </a:extLst>
          </p:cNvPr>
          <p:cNvCxnSpPr>
            <a:cxnSpLocks/>
            <a:stCxn id="9" idx="2"/>
            <a:endCxn id="10" idx="0"/>
          </p:cNvCxnSpPr>
          <p:nvPr/>
        </p:nvCxnSpPr>
        <p:spPr>
          <a:xfrm>
            <a:off x="10085033" y="4487775"/>
            <a:ext cx="0" cy="1573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2E2AE20-7651-F29B-7468-FFCFC7A27914}"/>
              </a:ext>
            </a:extLst>
          </p:cNvPr>
          <p:cNvCxnSpPr>
            <a:cxnSpLocks/>
            <a:stCxn id="10" idx="2"/>
            <a:endCxn id="11" idx="0"/>
          </p:cNvCxnSpPr>
          <p:nvPr/>
        </p:nvCxnSpPr>
        <p:spPr>
          <a:xfrm>
            <a:off x="10085033" y="5064639"/>
            <a:ext cx="0" cy="147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AB1220D8-1358-5295-30D8-D6145CD545D1}"/>
              </a:ext>
            </a:extLst>
          </p:cNvPr>
          <p:cNvCxnSpPr>
            <a:cxnSpLocks/>
            <a:stCxn id="11" idx="2"/>
            <a:endCxn id="13" idx="0"/>
          </p:cNvCxnSpPr>
          <p:nvPr/>
        </p:nvCxnSpPr>
        <p:spPr>
          <a:xfrm>
            <a:off x="10085033" y="5631136"/>
            <a:ext cx="0" cy="1191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itle 1">
            <a:extLst>
              <a:ext uri="{FF2B5EF4-FFF2-40B4-BE49-F238E27FC236}">
                <a16:creationId xmlns:a16="http://schemas.microsoft.com/office/drawing/2014/main" id="{49B67DD1-CDB6-2373-4C80-6C84ABE4C33E}"/>
              </a:ext>
            </a:extLst>
          </p:cNvPr>
          <p:cNvSpPr txBox="1">
            <a:spLocks/>
          </p:cNvSpPr>
          <p:nvPr/>
        </p:nvSpPr>
        <p:spPr>
          <a:xfrm>
            <a:off x="8731929" y="1704338"/>
            <a:ext cx="30466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Classification Head</a:t>
            </a:r>
            <a:endParaRPr lang="en-GB" sz="2400" dirty="0"/>
          </a:p>
        </p:txBody>
      </p:sp>
    </p:spTree>
    <p:extLst>
      <p:ext uri="{BB962C8B-B14F-4D97-AF65-F5344CB8AC3E}">
        <p14:creationId xmlns:p14="http://schemas.microsoft.com/office/powerpoint/2010/main" val="67734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A9D281-B4EF-AC96-AC6C-0EC4D86B495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7E8D7-5BC6-303A-FEB6-9B31DA44E45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Classification Settings: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449B498-FB0D-D0C3-922F-F325FA68B30B}"/>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900" b="1"/>
              <a:t>Binary Classification Setting: </a:t>
            </a:r>
            <a:r>
              <a:rPr lang="en-US" sz="1900"/>
              <a:t>Standard binary classification</a:t>
            </a:r>
          </a:p>
          <a:p>
            <a:pPr marL="285750" indent="-228600">
              <a:lnSpc>
                <a:spcPct val="90000"/>
              </a:lnSpc>
              <a:spcAft>
                <a:spcPts val="600"/>
              </a:spcAft>
              <a:buFont typeface="Arial" panose="020B0604020202020204" pitchFamily="34" charset="0"/>
              <a:buChar char="•"/>
            </a:pPr>
            <a:r>
              <a:rPr lang="en-US" sz="1900" b="1"/>
              <a:t>Multi-class Classification Setting: </a:t>
            </a:r>
            <a:r>
              <a:rPr lang="en-US" sz="1900"/>
              <a:t>Multi-class classification (predicting between 7 labels that specify the generator class) then projected into binary classification (by merging all synthetic predictions into a single class).</a:t>
            </a:r>
            <a:endParaRPr lang="en-US" sz="1900" b="1"/>
          </a:p>
        </p:txBody>
      </p:sp>
      <p:pic>
        <p:nvPicPr>
          <p:cNvPr id="4" name="Picture 3" descr="A graph of different types of lines&#10;&#10;AI-generated content may be incorrect.">
            <a:extLst>
              <a:ext uri="{FF2B5EF4-FFF2-40B4-BE49-F238E27FC236}">
                <a16:creationId xmlns:a16="http://schemas.microsoft.com/office/drawing/2014/main" id="{E4873A5B-7B9B-2711-74A8-86BA2A49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61960"/>
            <a:ext cx="6903720" cy="2934080"/>
          </a:xfrm>
          <a:prstGeom prst="rect">
            <a:avLst/>
          </a:prstGeom>
        </p:spPr>
      </p:pic>
    </p:spTree>
    <p:extLst>
      <p:ext uri="{BB962C8B-B14F-4D97-AF65-F5344CB8AC3E}">
        <p14:creationId xmlns:p14="http://schemas.microsoft.com/office/powerpoint/2010/main" val="143923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ADD092-3796-731F-9CF3-D6DC65E4BA5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6F4F79-E8A0-4352-000B-9C6FD187B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5B229-0E87-6C35-CF05-D9CD394CA19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Classification Settings:</a:t>
            </a:r>
          </a:p>
        </p:txBody>
      </p:sp>
      <p:sp>
        <p:nvSpPr>
          <p:cNvPr id="12" name="sketch line">
            <a:extLst>
              <a:ext uri="{FF2B5EF4-FFF2-40B4-BE49-F238E27FC236}">
                <a16:creationId xmlns:a16="http://schemas.microsoft.com/office/drawing/2014/main" id="{CF92F9BD-CBCA-C3A4-C818-22B14C425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D42378-E903-243C-8A14-EDE9816AAD06}"/>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900" b="1"/>
              <a:t>Binary Classification Setting: </a:t>
            </a:r>
            <a:r>
              <a:rPr lang="en-US" sz="1900"/>
              <a:t>Standard binary classification</a:t>
            </a:r>
          </a:p>
          <a:p>
            <a:pPr marL="285750" indent="-228600">
              <a:lnSpc>
                <a:spcPct val="90000"/>
              </a:lnSpc>
              <a:spcAft>
                <a:spcPts val="600"/>
              </a:spcAft>
              <a:buFont typeface="Arial" panose="020B0604020202020204" pitchFamily="34" charset="0"/>
              <a:buChar char="•"/>
            </a:pPr>
            <a:r>
              <a:rPr lang="en-US" sz="1900" b="1"/>
              <a:t>Multi-class Classification Setting: </a:t>
            </a:r>
            <a:r>
              <a:rPr lang="en-US" sz="1900"/>
              <a:t>Multi-class classification (predicting between 7 labels that specify the generator class) then projected into binary classification (by merging all synthetic predictions into a single class).</a:t>
            </a:r>
            <a:endParaRPr lang="en-US" sz="1900" b="1"/>
          </a:p>
        </p:txBody>
      </p:sp>
      <p:pic>
        <p:nvPicPr>
          <p:cNvPr id="3" name="Picture 2" descr="A close-up of a graph&#10;&#10;AI-generated content may be incorrect.">
            <a:extLst>
              <a:ext uri="{FF2B5EF4-FFF2-40B4-BE49-F238E27FC236}">
                <a16:creationId xmlns:a16="http://schemas.microsoft.com/office/drawing/2014/main" id="{7A5DE690-80C1-4B28-32F6-660920198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966" y="1740932"/>
            <a:ext cx="8020199" cy="3762371"/>
          </a:xfrm>
          <a:prstGeom prst="rect">
            <a:avLst/>
          </a:prstGeom>
        </p:spPr>
      </p:pic>
      <p:sp>
        <p:nvSpPr>
          <p:cNvPr id="6" name="TextBox 5">
            <a:extLst>
              <a:ext uri="{FF2B5EF4-FFF2-40B4-BE49-F238E27FC236}">
                <a16:creationId xmlns:a16="http://schemas.microsoft.com/office/drawing/2014/main" id="{ED5DA179-A1B5-AC3E-F4D6-7F345B64AEA4}"/>
              </a:ext>
            </a:extLst>
          </p:cNvPr>
          <p:cNvSpPr txBox="1"/>
          <p:nvPr/>
        </p:nvSpPr>
        <p:spPr>
          <a:xfrm>
            <a:off x="5083572" y="1369144"/>
            <a:ext cx="2437141" cy="369332"/>
          </a:xfrm>
          <a:prstGeom prst="rect">
            <a:avLst/>
          </a:prstGeom>
          <a:noFill/>
        </p:spPr>
        <p:txBody>
          <a:bodyPr wrap="square" rtlCol="0">
            <a:spAutoFit/>
          </a:bodyPr>
          <a:lstStyle/>
          <a:p>
            <a:r>
              <a:rPr lang="en-US" b="1" dirty="0">
                <a:solidFill>
                  <a:schemeClr val="accent2"/>
                </a:solidFill>
              </a:rPr>
              <a:t>Accuracy: 76,5%</a:t>
            </a:r>
            <a:endParaRPr lang="en-GB" b="1" dirty="0">
              <a:solidFill>
                <a:schemeClr val="accent2"/>
              </a:solidFill>
            </a:endParaRPr>
          </a:p>
        </p:txBody>
      </p:sp>
      <p:sp>
        <p:nvSpPr>
          <p:cNvPr id="7" name="TextBox 6">
            <a:extLst>
              <a:ext uri="{FF2B5EF4-FFF2-40B4-BE49-F238E27FC236}">
                <a16:creationId xmlns:a16="http://schemas.microsoft.com/office/drawing/2014/main" id="{3C262076-23FC-40BD-C6EC-FC65685B8256}"/>
              </a:ext>
            </a:extLst>
          </p:cNvPr>
          <p:cNvSpPr txBox="1"/>
          <p:nvPr/>
        </p:nvSpPr>
        <p:spPr>
          <a:xfrm>
            <a:off x="9202953" y="1494378"/>
            <a:ext cx="2437141" cy="369332"/>
          </a:xfrm>
          <a:prstGeom prst="rect">
            <a:avLst/>
          </a:prstGeom>
          <a:noFill/>
        </p:spPr>
        <p:txBody>
          <a:bodyPr wrap="square" rtlCol="0">
            <a:spAutoFit/>
          </a:bodyPr>
          <a:lstStyle/>
          <a:p>
            <a:r>
              <a:rPr lang="en-US" b="1" dirty="0">
                <a:solidFill>
                  <a:schemeClr val="accent2"/>
                </a:solidFill>
              </a:rPr>
              <a:t>Accuracy: 64,5%</a:t>
            </a:r>
            <a:endParaRPr lang="en-GB" b="1" dirty="0">
              <a:solidFill>
                <a:schemeClr val="accent2"/>
              </a:solidFill>
            </a:endParaRPr>
          </a:p>
        </p:txBody>
      </p:sp>
    </p:spTree>
    <p:extLst>
      <p:ext uri="{BB962C8B-B14F-4D97-AF65-F5344CB8AC3E}">
        <p14:creationId xmlns:p14="http://schemas.microsoft.com/office/powerpoint/2010/main" val="179169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2F103-B1FC-F9EE-4A86-1DE433253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E0B91-8B7D-DAFD-3C4E-F1637A074D49}"/>
              </a:ext>
            </a:extLst>
          </p:cNvPr>
          <p:cNvSpPr>
            <a:spLocks noGrp="1"/>
          </p:cNvSpPr>
          <p:nvPr>
            <p:ph type="title"/>
          </p:nvPr>
        </p:nvSpPr>
        <p:spPr/>
        <p:txBody>
          <a:bodyPr>
            <a:normAutofit/>
          </a:bodyPr>
          <a:lstStyle/>
          <a:p>
            <a:r>
              <a:rPr lang="en-US" sz="4000" dirty="0"/>
              <a:t>What about Multi-class Classification on a Class-Balanced Dataset?</a:t>
            </a:r>
            <a:endParaRPr lang="en-GB" sz="4000" dirty="0"/>
          </a:p>
        </p:txBody>
      </p:sp>
      <p:pic>
        <p:nvPicPr>
          <p:cNvPr id="4" name="Picture 3">
            <a:extLst>
              <a:ext uri="{FF2B5EF4-FFF2-40B4-BE49-F238E27FC236}">
                <a16:creationId xmlns:a16="http://schemas.microsoft.com/office/drawing/2014/main" id="{36F87D3B-8B80-375F-DF05-BAB0B4A7D392}"/>
              </a:ext>
            </a:extLst>
          </p:cNvPr>
          <p:cNvPicPr>
            <a:picLocks noChangeAspect="1"/>
          </p:cNvPicPr>
          <p:nvPr/>
        </p:nvPicPr>
        <p:blipFill>
          <a:blip r:embed="rId2"/>
          <a:stretch>
            <a:fillRect/>
          </a:stretch>
        </p:blipFill>
        <p:spPr>
          <a:xfrm>
            <a:off x="484647" y="2444789"/>
            <a:ext cx="5210902" cy="3658111"/>
          </a:xfrm>
          <a:prstGeom prst="rect">
            <a:avLst/>
          </a:prstGeom>
        </p:spPr>
      </p:pic>
      <p:pic>
        <p:nvPicPr>
          <p:cNvPr id="8" name="Picture 7">
            <a:extLst>
              <a:ext uri="{FF2B5EF4-FFF2-40B4-BE49-F238E27FC236}">
                <a16:creationId xmlns:a16="http://schemas.microsoft.com/office/drawing/2014/main" id="{3643A8D0-04F9-132A-B4BF-F053F0E00464}"/>
              </a:ext>
            </a:extLst>
          </p:cNvPr>
          <p:cNvPicPr>
            <a:picLocks noChangeAspect="1"/>
          </p:cNvPicPr>
          <p:nvPr/>
        </p:nvPicPr>
        <p:blipFill>
          <a:blip r:embed="rId3"/>
          <a:stretch>
            <a:fillRect/>
          </a:stretch>
        </p:blipFill>
        <p:spPr>
          <a:xfrm>
            <a:off x="6096000" y="2510366"/>
            <a:ext cx="4933162" cy="3592534"/>
          </a:xfrm>
          <a:prstGeom prst="rect">
            <a:avLst/>
          </a:prstGeom>
        </p:spPr>
      </p:pic>
      <p:cxnSp>
        <p:nvCxnSpPr>
          <p:cNvPr id="10" name="Straight Connector 9">
            <a:extLst>
              <a:ext uri="{FF2B5EF4-FFF2-40B4-BE49-F238E27FC236}">
                <a16:creationId xmlns:a16="http://schemas.microsoft.com/office/drawing/2014/main" id="{6E2FFFB0-B88E-E15A-AD74-539DEF894A5D}"/>
              </a:ext>
            </a:extLst>
          </p:cNvPr>
          <p:cNvCxnSpPr>
            <a:cxnSpLocks/>
          </p:cNvCxnSpPr>
          <p:nvPr/>
        </p:nvCxnSpPr>
        <p:spPr>
          <a:xfrm>
            <a:off x="1526959" y="3187083"/>
            <a:ext cx="10653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463A67C-DDBC-F03B-66C1-D16203BEFEE7}"/>
              </a:ext>
            </a:extLst>
          </p:cNvPr>
          <p:cNvCxnSpPr>
            <a:cxnSpLocks/>
          </p:cNvCxnSpPr>
          <p:nvPr/>
        </p:nvCxnSpPr>
        <p:spPr>
          <a:xfrm>
            <a:off x="1526959" y="5222199"/>
            <a:ext cx="10653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8B3DF58-BDD0-2C26-E442-E70E58B114D3}"/>
              </a:ext>
            </a:extLst>
          </p:cNvPr>
          <p:cNvSpPr txBox="1"/>
          <p:nvPr/>
        </p:nvSpPr>
        <p:spPr>
          <a:xfrm>
            <a:off x="7602102" y="2325700"/>
            <a:ext cx="2491809" cy="369332"/>
          </a:xfrm>
          <a:prstGeom prst="rect">
            <a:avLst/>
          </a:prstGeom>
          <a:noFill/>
        </p:spPr>
        <p:txBody>
          <a:bodyPr wrap="square" rtlCol="0">
            <a:spAutoFit/>
          </a:bodyPr>
          <a:lstStyle/>
          <a:p>
            <a:r>
              <a:rPr lang="en-US" b="1" dirty="0">
                <a:solidFill>
                  <a:schemeClr val="accent2"/>
                </a:solidFill>
              </a:rPr>
              <a:t>Accuracy: 62,1%</a:t>
            </a:r>
            <a:endParaRPr lang="en-GB" b="1" dirty="0">
              <a:solidFill>
                <a:schemeClr val="accent2"/>
              </a:solidFill>
            </a:endParaRPr>
          </a:p>
        </p:txBody>
      </p:sp>
    </p:spTree>
    <p:extLst>
      <p:ext uri="{BB962C8B-B14F-4D97-AF65-F5344CB8AC3E}">
        <p14:creationId xmlns:p14="http://schemas.microsoft.com/office/powerpoint/2010/main" val="409007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D9D1210-1546-49F4-F8AD-32ED9402CC1E}"/>
              </a:ext>
            </a:extLst>
          </p:cNvPr>
          <p:cNvSpPr txBox="1">
            <a:spLocks/>
          </p:cNvSpPr>
          <p:nvPr/>
        </p:nvSpPr>
        <p:spPr>
          <a:xfrm>
            <a:off x="841248" y="548640"/>
            <a:ext cx="3600860" cy="5431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dirty="0">
                <a:solidFill>
                  <a:schemeClr val="tx1"/>
                </a:solidFill>
                <a:latin typeface="+mj-lt"/>
                <a:ea typeface="+mj-ea"/>
                <a:cs typeface="+mj-cs"/>
              </a:rPr>
              <a:t>So does this mean that the multi-class classification setting has no point?</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2CCEA45-10AF-B534-C795-55C56DB5BA0B}"/>
              </a:ext>
            </a:extLst>
          </p:cNvPr>
          <p:cNvSpPr txBox="1">
            <a:spLocks/>
          </p:cNvSpPr>
          <p:nvPr/>
        </p:nvSpPr>
        <p:spPr>
          <a:xfrm>
            <a:off x="5126418" y="552091"/>
            <a:ext cx="6224335" cy="5431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200" b="1" dirty="0">
                <a:latin typeface="+mn-lt"/>
                <a:ea typeface="+mn-ea"/>
                <a:cs typeface="+mn-cs"/>
              </a:rPr>
              <a:t>Not necessarily</a:t>
            </a:r>
            <a:r>
              <a:rPr lang="en-US" sz="2200" dirty="0">
                <a:latin typeface="+mn-lt"/>
                <a:ea typeface="+mn-ea"/>
                <a:cs typeface="+mn-cs"/>
              </a:rPr>
              <a:t>, we simply demonstrate that it doesn’t work for our specific configuration. Additional experiments are needed to verify this method or disprove it. </a:t>
            </a:r>
          </a:p>
          <a:p>
            <a:pPr indent="-228600">
              <a:spcAft>
                <a:spcPts val="600"/>
              </a:spcAft>
              <a:buFont typeface="Arial" panose="020B0604020202020204" pitchFamily="34" charset="0"/>
              <a:buChar char="•"/>
            </a:pPr>
            <a:endParaRPr lang="en-US" sz="2200" dirty="0">
              <a:latin typeface="+mn-lt"/>
              <a:ea typeface="+mn-ea"/>
              <a:cs typeface="+mn-cs"/>
            </a:endParaRPr>
          </a:p>
          <a:p>
            <a:pPr>
              <a:spcAft>
                <a:spcPts val="600"/>
              </a:spcAft>
            </a:pPr>
            <a:r>
              <a:rPr lang="en-US" sz="2200" dirty="0">
                <a:latin typeface="+mn-lt"/>
                <a:ea typeface="+mn-ea"/>
                <a:cs typeface="+mn-cs"/>
              </a:rPr>
              <a:t>It could potentially be beneficial if: </a:t>
            </a:r>
          </a:p>
          <a:p>
            <a:pPr marL="342900" indent="-228600">
              <a:spcAft>
                <a:spcPts val="600"/>
              </a:spcAft>
              <a:buFont typeface="Arial" panose="020B0604020202020204" pitchFamily="34" charset="0"/>
              <a:buChar char="•"/>
            </a:pPr>
            <a:r>
              <a:rPr lang="en-US" sz="2200" dirty="0">
                <a:solidFill>
                  <a:schemeClr val="accent2"/>
                </a:solidFill>
                <a:latin typeface="+mn-lt"/>
                <a:ea typeface="+mn-ea"/>
                <a:cs typeface="+mn-cs"/>
              </a:rPr>
              <a:t>We used bigger and more complex models</a:t>
            </a:r>
          </a:p>
          <a:p>
            <a:pPr marL="342900" indent="-228600">
              <a:spcAft>
                <a:spcPts val="600"/>
              </a:spcAft>
              <a:buFont typeface="Arial" panose="020B0604020202020204" pitchFamily="34" charset="0"/>
              <a:buChar char="•"/>
            </a:pPr>
            <a:r>
              <a:rPr lang="en-US" sz="2200" dirty="0">
                <a:solidFill>
                  <a:schemeClr val="accent2"/>
                </a:solidFill>
                <a:latin typeface="+mn-lt"/>
                <a:ea typeface="+mn-ea"/>
                <a:cs typeface="+mn-cs"/>
              </a:rPr>
              <a:t>We had a significantly bigger dataset that was balanced for all classes</a:t>
            </a:r>
          </a:p>
        </p:txBody>
      </p:sp>
    </p:spTree>
    <p:extLst>
      <p:ext uri="{BB962C8B-B14F-4D97-AF65-F5344CB8AC3E}">
        <p14:creationId xmlns:p14="http://schemas.microsoft.com/office/powerpoint/2010/main" val="1674807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78733-A217-1C7C-068B-78EC28AF36E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33188E6-88C5-68A9-B2CF-2D86EF85DBEC}"/>
              </a:ext>
            </a:extLst>
          </p:cNvPr>
          <p:cNvSpPr txBox="1">
            <a:spLocks/>
          </p:cNvSpPr>
          <p:nvPr/>
        </p:nvSpPr>
        <p:spPr>
          <a:xfrm>
            <a:off x="742025" y="5441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Training our best </a:t>
            </a:r>
            <a:r>
              <a:rPr lang="en-US" sz="3600" dirty="0" err="1"/>
              <a:t>EfficientNet</a:t>
            </a:r>
            <a:r>
              <a:rPr lang="en-US" sz="3600" dirty="0"/>
              <a:t>-based CNN model for SID:</a:t>
            </a:r>
            <a:endParaRPr lang="en-GB" sz="3600" dirty="0"/>
          </a:p>
        </p:txBody>
      </p:sp>
      <p:sp>
        <p:nvSpPr>
          <p:cNvPr id="4" name="Title 1">
            <a:extLst>
              <a:ext uri="{FF2B5EF4-FFF2-40B4-BE49-F238E27FC236}">
                <a16:creationId xmlns:a16="http://schemas.microsoft.com/office/drawing/2014/main" id="{4F4E707E-8038-B8C2-3EAE-EEAF109F6AF7}"/>
              </a:ext>
            </a:extLst>
          </p:cNvPr>
          <p:cNvSpPr txBox="1">
            <a:spLocks/>
          </p:cNvSpPr>
          <p:nvPr/>
        </p:nvSpPr>
        <p:spPr>
          <a:xfrm>
            <a:off x="742025" y="1763310"/>
            <a:ext cx="10515600" cy="18335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Having learned that a binary classification setting works best, we can train our model on a lot of data to get better results. </a:t>
            </a:r>
          </a:p>
          <a:p>
            <a:endParaRPr lang="en-US" sz="2400" dirty="0"/>
          </a:p>
          <a:p>
            <a:r>
              <a:rPr lang="en-US" sz="2400" dirty="0"/>
              <a:t>We trained our model on 250.000 images for 8 epochs, running for over 5 hours on a P100 GPU.</a:t>
            </a:r>
            <a:endParaRPr lang="en-GB" sz="2400" dirty="0"/>
          </a:p>
        </p:txBody>
      </p:sp>
      <p:pic>
        <p:nvPicPr>
          <p:cNvPr id="5" name="Picture 4">
            <a:extLst>
              <a:ext uri="{FF2B5EF4-FFF2-40B4-BE49-F238E27FC236}">
                <a16:creationId xmlns:a16="http://schemas.microsoft.com/office/drawing/2014/main" id="{DDD6502B-E6BE-EF2A-28BA-CBD6D3AEFB63}"/>
              </a:ext>
            </a:extLst>
          </p:cNvPr>
          <p:cNvPicPr>
            <a:picLocks noChangeAspect="1"/>
          </p:cNvPicPr>
          <p:nvPr/>
        </p:nvPicPr>
        <p:blipFill>
          <a:blip r:embed="rId2"/>
          <a:stretch>
            <a:fillRect/>
          </a:stretch>
        </p:blipFill>
        <p:spPr>
          <a:xfrm>
            <a:off x="742025" y="3425601"/>
            <a:ext cx="4990181" cy="3432399"/>
          </a:xfrm>
          <a:prstGeom prst="rect">
            <a:avLst/>
          </a:prstGeom>
        </p:spPr>
      </p:pic>
      <p:pic>
        <p:nvPicPr>
          <p:cNvPr id="7" name="Picture 6">
            <a:extLst>
              <a:ext uri="{FF2B5EF4-FFF2-40B4-BE49-F238E27FC236}">
                <a16:creationId xmlns:a16="http://schemas.microsoft.com/office/drawing/2014/main" id="{089DBC92-2797-8AFD-EDBE-9B198B00369C}"/>
              </a:ext>
            </a:extLst>
          </p:cNvPr>
          <p:cNvPicPr>
            <a:picLocks noChangeAspect="1"/>
          </p:cNvPicPr>
          <p:nvPr/>
        </p:nvPicPr>
        <p:blipFill>
          <a:blip r:embed="rId3"/>
          <a:stretch>
            <a:fillRect/>
          </a:stretch>
        </p:blipFill>
        <p:spPr>
          <a:xfrm>
            <a:off x="6726322" y="3425601"/>
            <a:ext cx="4256809" cy="3264424"/>
          </a:xfrm>
          <a:prstGeom prst="rect">
            <a:avLst/>
          </a:prstGeom>
        </p:spPr>
      </p:pic>
      <p:sp>
        <p:nvSpPr>
          <p:cNvPr id="8" name="TextBox 7">
            <a:extLst>
              <a:ext uri="{FF2B5EF4-FFF2-40B4-BE49-F238E27FC236}">
                <a16:creationId xmlns:a16="http://schemas.microsoft.com/office/drawing/2014/main" id="{A9E9F4F6-FA4A-2057-6B05-2614516B10E7}"/>
              </a:ext>
            </a:extLst>
          </p:cNvPr>
          <p:cNvSpPr txBox="1"/>
          <p:nvPr/>
        </p:nvSpPr>
        <p:spPr>
          <a:xfrm>
            <a:off x="7742618" y="3130945"/>
            <a:ext cx="2491809" cy="369332"/>
          </a:xfrm>
          <a:prstGeom prst="rect">
            <a:avLst/>
          </a:prstGeom>
          <a:noFill/>
        </p:spPr>
        <p:txBody>
          <a:bodyPr wrap="square" rtlCol="0">
            <a:spAutoFit/>
          </a:bodyPr>
          <a:lstStyle/>
          <a:p>
            <a:r>
              <a:rPr lang="en-US" b="1" dirty="0">
                <a:solidFill>
                  <a:schemeClr val="accent2"/>
                </a:solidFill>
              </a:rPr>
              <a:t>Accuracy: 87,6%</a:t>
            </a:r>
            <a:endParaRPr lang="en-GB" b="1" dirty="0">
              <a:solidFill>
                <a:schemeClr val="accent2"/>
              </a:solidFill>
            </a:endParaRPr>
          </a:p>
        </p:txBody>
      </p:sp>
    </p:spTree>
    <p:extLst>
      <p:ext uri="{BB962C8B-B14F-4D97-AF65-F5344CB8AC3E}">
        <p14:creationId xmlns:p14="http://schemas.microsoft.com/office/powerpoint/2010/main" val="383689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DC74A-8B41-727C-5EFC-49F96C0E799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8FC953E-C7A1-4157-F9D5-F475CF695686}"/>
              </a:ext>
            </a:extLst>
          </p:cNvPr>
          <p:cNvSpPr txBox="1">
            <a:spLocks/>
          </p:cNvSpPr>
          <p:nvPr/>
        </p:nvSpPr>
        <p:spPr>
          <a:xfrm>
            <a:off x="501445" y="544158"/>
            <a:ext cx="111989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Testing our best-performing model on the Chameleon Benchmark:</a:t>
            </a:r>
            <a:endParaRPr lang="en-GB" dirty="0"/>
          </a:p>
        </p:txBody>
      </p:sp>
      <p:sp>
        <p:nvSpPr>
          <p:cNvPr id="4" name="Title 1">
            <a:extLst>
              <a:ext uri="{FF2B5EF4-FFF2-40B4-BE49-F238E27FC236}">
                <a16:creationId xmlns:a16="http://schemas.microsoft.com/office/drawing/2014/main" id="{4BE8CEB7-DA37-5F09-750C-10708FEDFCC9}"/>
              </a:ext>
            </a:extLst>
          </p:cNvPr>
          <p:cNvSpPr txBox="1">
            <a:spLocks/>
          </p:cNvSpPr>
          <p:nvPr/>
        </p:nvSpPr>
        <p:spPr>
          <a:xfrm>
            <a:off x="742025" y="1763310"/>
            <a:ext cx="10515600" cy="18335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Very difficult test: With images that can even trick humans this benchmark is undoubtedly difficult for our models.</a:t>
            </a:r>
          </a:p>
          <a:p>
            <a:pPr marL="342900" indent="-342900">
              <a:buFont typeface="Arial" panose="020B0604020202020204" pitchFamily="34" charset="0"/>
              <a:buChar char="•"/>
            </a:pPr>
            <a:r>
              <a:rPr lang="en-US" sz="2400" dirty="0"/>
              <a:t>Bad generalization: While the model performs really well in our dataset the information is has learned does not transfer well to Chameleon, partly due to its difficulty.</a:t>
            </a:r>
            <a:endParaRPr lang="en-GB" sz="2400" dirty="0"/>
          </a:p>
        </p:txBody>
      </p:sp>
      <p:pic>
        <p:nvPicPr>
          <p:cNvPr id="6" name="Picture 5">
            <a:extLst>
              <a:ext uri="{FF2B5EF4-FFF2-40B4-BE49-F238E27FC236}">
                <a16:creationId xmlns:a16="http://schemas.microsoft.com/office/drawing/2014/main" id="{312D30D3-95BE-08DF-FAF4-D1F99D11D8B4}"/>
              </a:ext>
            </a:extLst>
          </p:cNvPr>
          <p:cNvPicPr>
            <a:picLocks noChangeAspect="1"/>
          </p:cNvPicPr>
          <p:nvPr/>
        </p:nvPicPr>
        <p:blipFill>
          <a:blip r:embed="rId2"/>
          <a:stretch>
            <a:fillRect/>
          </a:stretch>
        </p:blipFill>
        <p:spPr>
          <a:xfrm>
            <a:off x="3308630" y="3429000"/>
            <a:ext cx="4802982" cy="3185398"/>
          </a:xfrm>
          <a:prstGeom prst="rect">
            <a:avLst/>
          </a:prstGeom>
        </p:spPr>
      </p:pic>
      <p:sp>
        <p:nvSpPr>
          <p:cNvPr id="9" name="TextBox 8">
            <a:extLst>
              <a:ext uri="{FF2B5EF4-FFF2-40B4-BE49-F238E27FC236}">
                <a16:creationId xmlns:a16="http://schemas.microsoft.com/office/drawing/2014/main" id="{9E61B2C2-C300-06F5-652B-BE65654E93CB}"/>
              </a:ext>
            </a:extLst>
          </p:cNvPr>
          <p:cNvSpPr txBox="1"/>
          <p:nvPr/>
        </p:nvSpPr>
        <p:spPr>
          <a:xfrm>
            <a:off x="7906902" y="4551645"/>
            <a:ext cx="2491809" cy="369332"/>
          </a:xfrm>
          <a:prstGeom prst="rect">
            <a:avLst/>
          </a:prstGeom>
          <a:noFill/>
        </p:spPr>
        <p:txBody>
          <a:bodyPr wrap="square" rtlCol="0">
            <a:spAutoFit/>
          </a:bodyPr>
          <a:lstStyle/>
          <a:p>
            <a:r>
              <a:rPr lang="en-US" b="1" dirty="0">
                <a:solidFill>
                  <a:schemeClr val="accent2"/>
                </a:solidFill>
              </a:rPr>
              <a:t>Accuracy: 54,2%</a:t>
            </a:r>
            <a:endParaRPr lang="en-GB" b="1" dirty="0">
              <a:solidFill>
                <a:schemeClr val="accent2"/>
              </a:solidFill>
            </a:endParaRPr>
          </a:p>
        </p:txBody>
      </p:sp>
    </p:spTree>
    <p:extLst>
      <p:ext uri="{BB962C8B-B14F-4D97-AF65-F5344CB8AC3E}">
        <p14:creationId xmlns:p14="http://schemas.microsoft.com/office/powerpoint/2010/main" val="317708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5B9D0E-DE30-C6D6-4B7E-47894299905F}"/>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610A6AA-BCC4-9AA0-9360-1627F7D06429}"/>
              </a:ext>
            </a:extLst>
          </p:cNvPr>
          <p:cNvSpPr txBox="1">
            <a:spLocks/>
          </p:cNvSpPr>
          <p:nvPr/>
        </p:nvSpPr>
        <p:spPr>
          <a:xfrm>
            <a:off x="640080" y="329184"/>
            <a:ext cx="6894576"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t>Vision-Language Models for Synthetic Image Detection:</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0CBE5613-6D40-916E-5C1D-6C9299C1E7C0}"/>
              </a:ext>
            </a:extLst>
          </p:cNvPr>
          <p:cNvSpPr>
            <a:spLocks noChangeArrowheads="1"/>
          </p:cNvSpPr>
          <p:nvPr/>
        </p:nvSpPr>
        <p:spPr bwMode="auto">
          <a:xfrm>
            <a:off x="640080" y="2706624"/>
            <a:ext cx="5654188"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i="0" u="none" strike="noStrike" cap="none" normalizeH="0" baseline="0" dirty="0">
                <a:ln>
                  <a:noFill/>
                </a:ln>
                <a:solidFill>
                  <a:schemeClr val="accent2"/>
                </a:solidFill>
                <a:effectLst/>
              </a:rPr>
              <a:t>What are VLMs?</a:t>
            </a:r>
            <a:r>
              <a:rPr kumimoji="0" lang="en-US" altLang="en-US" sz="2200" i="0" u="none" strike="noStrike" cap="none" normalizeH="0" baseline="0" dirty="0">
                <a:ln>
                  <a:noFill/>
                </a:ln>
                <a:effectLst/>
              </a:rPr>
              <a:t> AI models that process both images and text together.</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i="0" u="none" strike="noStrike" cap="none" normalizeH="0" baseline="0" dirty="0">
                <a:ln>
                  <a:noFill/>
                </a:ln>
                <a:solidFill>
                  <a:schemeClr val="accent2"/>
                </a:solidFill>
                <a:effectLst/>
              </a:rPr>
              <a:t>How do they work? </a:t>
            </a:r>
            <a:r>
              <a:rPr kumimoji="0" lang="en-US" altLang="en-US" sz="2200" i="0" u="none" strike="noStrike" cap="none" normalizeH="0" baseline="0" dirty="0">
                <a:ln>
                  <a:noFill/>
                </a:ln>
                <a:effectLst/>
              </a:rPr>
              <a:t>Combine vision (e.g. Transformers) and language models (e.g., LLMs).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i="0" u="none" strike="noStrike" cap="none" normalizeH="0" baseline="0" dirty="0">
                <a:ln>
                  <a:noFill/>
                </a:ln>
                <a:solidFill>
                  <a:schemeClr val="accent2"/>
                </a:solidFill>
                <a:effectLst/>
              </a:rPr>
              <a:t>Key Applications: </a:t>
            </a:r>
            <a:r>
              <a:rPr kumimoji="0" lang="en-US" altLang="en-US" sz="2200" i="0" u="none" strike="noStrike" cap="none" normalizeH="0" baseline="0" dirty="0">
                <a:ln>
                  <a:noFill/>
                </a:ln>
                <a:effectLst/>
              </a:rPr>
              <a:t>Image Captioning, Visual Question Answering.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i="0" u="none" strike="noStrike" cap="none" normalizeH="0" baseline="0" dirty="0">
                <a:ln>
                  <a:noFill/>
                </a:ln>
                <a:solidFill>
                  <a:schemeClr val="accent2"/>
                </a:solidFill>
                <a:effectLst/>
              </a:rPr>
              <a:t>Why are they important? </a:t>
            </a:r>
            <a:r>
              <a:rPr kumimoji="0" lang="en-US" altLang="en-US" sz="2200" i="0" u="none" strike="noStrike" cap="none" normalizeH="0" baseline="0" dirty="0">
                <a:ln>
                  <a:noFill/>
                </a:ln>
                <a:effectLst/>
              </a:rPr>
              <a:t>Enable advanced interactions across multiple domains. </a:t>
            </a:r>
          </a:p>
        </p:txBody>
      </p:sp>
      <p:pic>
        <p:nvPicPr>
          <p:cNvPr id="7" name="Picture 6" descr="A table with text and numbers&#10;&#10;AI-generated content may be incorrect.">
            <a:extLst>
              <a:ext uri="{FF2B5EF4-FFF2-40B4-BE49-F238E27FC236}">
                <a16:creationId xmlns:a16="http://schemas.microsoft.com/office/drawing/2014/main" id="{5683E7AD-3DFD-56B9-45B7-859966DF5909}"/>
              </a:ext>
            </a:extLst>
          </p:cNvPr>
          <p:cNvPicPr>
            <a:picLocks noChangeAspect="1"/>
          </p:cNvPicPr>
          <p:nvPr/>
        </p:nvPicPr>
        <p:blipFill>
          <a:blip r:embed="rId2"/>
          <a:stretch>
            <a:fillRect/>
          </a:stretch>
        </p:blipFill>
        <p:spPr>
          <a:xfrm>
            <a:off x="6760078" y="633453"/>
            <a:ext cx="5006739" cy="2590986"/>
          </a:xfrm>
          <a:prstGeom prst="rect">
            <a:avLst/>
          </a:prstGeom>
        </p:spPr>
      </p:pic>
      <p:pic>
        <p:nvPicPr>
          <p:cNvPr id="1026" name="Picture 2" descr="Gemma explained: PaliGemma architecture - Google Developers Blog">
            <a:extLst>
              <a:ext uri="{FF2B5EF4-FFF2-40B4-BE49-F238E27FC236}">
                <a16:creationId xmlns:a16="http://schemas.microsoft.com/office/drawing/2014/main" id="{4F1CDD18-D15F-063C-10D3-2C5C424142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5289" y="3419071"/>
            <a:ext cx="5785903" cy="28929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8F3F5D-7320-BE5F-2836-720FCE492200}"/>
              </a:ext>
            </a:extLst>
          </p:cNvPr>
          <p:cNvSpPr txBox="1"/>
          <p:nvPr/>
        </p:nvSpPr>
        <p:spPr>
          <a:xfrm>
            <a:off x="8078680" y="6137323"/>
            <a:ext cx="2614049" cy="369332"/>
          </a:xfrm>
          <a:prstGeom prst="rect">
            <a:avLst/>
          </a:prstGeom>
          <a:noFill/>
        </p:spPr>
        <p:txBody>
          <a:bodyPr wrap="none" rtlCol="0">
            <a:spAutoFit/>
          </a:bodyPr>
          <a:lstStyle/>
          <a:p>
            <a:r>
              <a:rPr lang="en-US" dirty="0" err="1"/>
              <a:t>PaliGemma</a:t>
            </a:r>
            <a:r>
              <a:rPr lang="en-US" dirty="0"/>
              <a:t> architecture</a:t>
            </a:r>
            <a:endParaRPr lang="en-GB" dirty="0"/>
          </a:p>
        </p:txBody>
      </p:sp>
    </p:spTree>
    <p:extLst>
      <p:ext uri="{BB962C8B-B14F-4D97-AF65-F5344CB8AC3E}">
        <p14:creationId xmlns:p14="http://schemas.microsoft.com/office/powerpoint/2010/main" val="341051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36A0F-F46F-0057-0D6F-08EF2F33CAC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8F4C5ED-D592-CAE0-B224-5BC3E0408A5A}"/>
              </a:ext>
            </a:extLst>
          </p:cNvPr>
          <p:cNvSpPr txBox="1">
            <a:spLocks/>
          </p:cNvSpPr>
          <p:nvPr/>
        </p:nvSpPr>
        <p:spPr>
          <a:xfrm>
            <a:off x="742025" y="5441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What is the “best” pre-trained VLM for SID?</a:t>
            </a:r>
            <a:endParaRPr lang="en-GB" sz="3600" dirty="0"/>
          </a:p>
        </p:txBody>
      </p:sp>
      <p:sp>
        <p:nvSpPr>
          <p:cNvPr id="5" name="Rectangle 2">
            <a:extLst>
              <a:ext uri="{FF2B5EF4-FFF2-40B4-BE49-F238E27FC236}">
                <a16:creationId xmlns:a16="http://schemas.microsoft.com/office/drawing/2014/main" id="{038467F5-623A-DD1C-C3CC-A03698C81330}"/>
              </a:ext>
            </a:extLst>
          </p:cNvPr>
          <p:cNvSpPr>
            <a:spLocks noChangeArrowheads="1"/>
          </p:cNvSpPr>
          <p:nvPr/>
        </p:nvSpPr>
        <p:spPr bwMode="auto">
          <a:xfrm>
            <a:off x="893781" y="1878568"/>
            <a:ext cx="104044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effectLst/>
                <a:latin typeface="Arial" panose="020B0604020202020204" pitchFamily="34" charset="0"/>
              </a:rPr>
              <a:t>We evaluate all models on 3 diverse prompts </a:t>
            </a:r>
            <a:r>
              <a:rPr kumimoji="0" lang="en-US" altLang="en-US" sz="1800" i="0" u="none" strike="noStrike" cap="none" normalizeH="0" baseline="0" dirty="0">
                <a:ln>
                  <a:noFill/>
                </a:ln>
                <a:solidFill>
                  <a:schemeClr val="accent2"/>
                </a:solidFill>
                <a:effectLst/>
                <a:latin typeface="Arial" panose="020B0604020202020204" pitchFamily="34" charset="0"/>
              </a:rPr>
              <a:t>to prevent </a:t>
            </a:r>
            <a:r>
              <a:rPr kumimoji="0" lang="en-GB" altLang="en-US" sz="1800" i="0" u="none" strike="noStrike" cap="none" normalizeH="0" baseline="0" dirty="0">
                <a:ln>
                  <a:noFill/>
                </a:ln>
                <a:solidFill>
                  <a:schemeClr val="accent2"/>
                </a:solidFill>
                <a:effectLst/>
                <a:latin typeface="Arial" panose="020B0604020202020204" pitchFamily="34" charset="0"/>
              </a:rPr>
              <a:t>any single model from benefiting disproportionately due to a prompt that might align particularly well with its training data or internal biases.</a:t>
            </a:r>
            <a:endParaRPr kumimoji="0" lang="en-US" altLang="en-US" sz="1800" i="0" u="none" strike="noStrike" cap="none" normalizeH="0" baseline="0" dirty="0">
              <a:ln>
                <a:noFill/>
              </a:ln>
              <a:solidFill>
                <a:schemeClr val="accent2"/>
              </a:solidFill>
              <a:effectLst/>
              <a:latin typeface="Arial" panose="020B0604020202020204" pitchFamily="34" charset="0"/>
            </a:endParaRPr>
          </a:p>
        </p:txBody>
      </p:sp>
      <p:pic>
        <p:nvPicPr>
          <p:cNvPr id="8" name="Picture 7">
            <a:extLst>
              <a:ext uri="{FF2B5EF4-FFF2-40B4-BE49-F238E27FC236}">
                <a16:creationId xmlns:a16="http://schemas.microsoft.com/office/drawing/2014/main" id="{F3FC9AD4-CFAF-A370-AC4C-210457253EBC}"/>
              </a:ext>
            </a:extLst>
          </p:cNvPr>
          <p:cNvPicPr>
            <a:picLocks noChangeAspect="1"/>
          </p:cNvPicPr>
          <p:nvPr/>
        </p:nvPicPr>
        <p:blipFill>
          <a:blip r:embed="rId2"/>
          <a:stretch>
            <a:fillRect/>
          </a:stretch>
        </p:blipFill>
        <p:spPr>
          <a:xfrm>
            <a:off x="533467" y="2801898"/>
            <a:ext cx="10764752" cy="3972479"/>
          </a:xfrm>
          <a:prstGeom prst="rect">
            <a:avLst/>
          </a:prstGeom>
        </p:spPr>
      </p:pic>
      <p:cxnSp>
        <p:nvCxnSpPr>
          <p:cNvPr id="10" name="Straight Connector 9">
            <a:extLst>
              <a:ext uri="{FF2B5EF4-FFF2-40B4-BE49-F238E27FC236}">
                <a16:creationId xmlns:a16="http://schemas.microsoft.com/office/drawing/2014/main" id="{478DF3E0-0240-F904-AFE6-93D4C64B36CD}"/>
              </a:ext>
            </a:extLst>
          </p:cNvPr>
          <p:cNvCxnSpPr>
            <a:cxnSpLocks/>
          </p:cNvCxnSpPr>
          <p:nvPr/>
        </p:nvCxnSpPr>
        <p:spPr>
          <a:xfrm>
            <a:off x="1917577" y="3950563"/>
            <a:ext cx="9144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9E0FEF76-4123-21C4-A37D-0449E7605C36}"/>
              </a:ext>
            </a:extLst>
          </p:cNvPr>
          <p:cNvCxnSpPr>
            <a:cxnSpLocks/>
          </p:cNvCxnSpPr>
          <p:nvPr/>
        </p:nvCxnSpPr>
        <p:spPr>
          <a:xfrm>
            <a:off x="1460377" y="5407980"/>
            <a:ext cx="179772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260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6B99AE-A408-6CE4-B45B-F32338FC0E6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52040E-975F-C2A8-EF71-D47618A89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D43F6950-FDE7-E747-3379-C76880E25FBE}"/>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Prompt Engineering</a:t>
            </a:r>
          </a:p>
        </p:txBody>
      </p:sp>
      <p:sp>
        <p:nvSpPr>
          <p:cNvPr id="12" name="sketch line">
            <a:extLst>
              <a:ext uri="{FF2B5EF4-FFF2-40B4-BE49-F238E27FC236}">
                <a16:creationId xmlns:a16="http://schemas.microsoft.com/office/drawing/2014/main" id="{0C52AD2E-951D-7678-69CA-9C5C89A72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9D123CC4-3B2D-2FC7-2BB6-526EA438FCC0}"/>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i="0" u="none" strike="noStrike" cap="none" normalizeH="0" baseline="0">
                <a:ln>
                  <a:noFill/>
                </a:ln>
                <a:effectLst/>
              </a:rPr>
              <a:t>Prompt-engineering is crucial because VLMs rely heavily on textual instructions to guide their reasoning. By carefully structuring our prompts, we can influence how the models analyze images, what features they prioritize, and how they handle uncertainty in classification</a:t>
            </a:r>
          </a:p>
        </p:txBody>
      </p:sp>
      <p:sp>
        <p:nvSpPr>
          <p:cNvPr id="2" name="Rectangle 2">
            <a:extLst>
              <a:ext uri="{FF2B5EF4-FFF2-40B4-BE49-F238E27FC236}">
                <a16:creationId xmlns:a16="http://schemas.microsoft.com/office/drawing/2014/main" id="{763D85E6-F5C7-7538-651F-5E43AAAFDC2C}"/>
              </a:ext>
            </a:extLst>
          </p:cNvPr>
          <p:cNvSpPr>
            <a:spLocks noChangeArrowheads="1"/>
          </p:cNvSpPr>
          <p:nvPr/>
        </p:nvSpPr>
        <p:spPr bwMode="auto">
          <a:xfrm>
            <a:off x="6178857" y="1746450"/>
            <a:ext cx="3534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L</a:t>
            </a:r>
            <a:r>
              <a:rPr lang="en-GB" altLang="en-US" sz="2400" dirty="0" err="1">
                <a:latin typeface="Arial" panose="020B0604020202020204" pitchFamily="34" charset="0"/>
              </a:rPr>
              <a:t>ist</a:t>
            </a:r>
            <a:r>
              <a:rPr lang="en-GB" altLang="en-US" sz="2400" dirty="0">
                <a:latin typeface="Arial" panose="020B0604020202020204" pitchFamily="34" charset="0"/>
              </a:rPr>
              <a:t> of prompts tested:</a:t>
            </a:r>
            <a:endParaRPr kumimoji="0" lang="en-US" altLang="en-US" sz="2400" i="0" u="none" strike="noStrike" cap="none" normalizeH="0" baseline="0" dirty="0">
              <a:ln>
                <a:noFill/>
              </a:ln>
              <a:effectLst/>
              <a:latin typeface="Arial" panose="020B0604020202020204" pitchFamily="34" charset="0"/>
            </a:endParaRPr>
          </a:p>
        </p:txBody>
      </p:sp>
      <p:sp>
        <p:nvSpPr>
          <p:cNvPr id="6" name="Rectangle 1">
            <a:extLst>
              <a:ext uri="{FF2B5EF4-FFF2-40B4-BE49-F238E27FC236}">
                <a16:creationId xmlns:a16="http://schemas.microsoft.com/office/drawing/2014/main" id="{5736D48B-5053-E7D3-AEF6-A1C2606404AA}"/>
              </a:ext>
            </a:extLst>
          </p:cNvPr>
          <p:cNvSpPr>
            <a:spLocks noChangeArrowheads="1"/>
          </p:cNvSpPr>
          <p:nvPr/>
        </p:nvSpPr>
        <p:spPr bwMode="auto">
          <a:xfrm>
            <a:off x="4042140" y="1977283"/>
            <a:ext cx="819778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2"/>
                </a:solidFill>
                <a:effectLst/>
                <a:latin typeface="Arial" panose="020B0604020202020204" pitchFamily="34" charset="0"/>
              </a:rPr>
              <a:t>Explicit Artifact Detection:</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Instructs the model to search for irregularities or visual artifacts indicating AI generation.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2"/>
                </a:solidFill>
                <a:effectLst/>
                <a:latin typeface="Arial" panose="020B0604020202020204" pitchFamily="34" charset="0"/>
              </a:rPr>
              <a:t>Confidence-Based Classification:</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Encourages the model to classify an image as synthetic when uncertain, focusing on small imperfections.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2"/>
                </a:solidFill>
                <a:effectLst/>
                <a:latin typeface="Arial" panose="020B0604020202020204" pitchFamily="34" charset="0"/>
              </a:rPr>
              <a:t>Internal Reasoning:</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Guides the model to internally analyze image characteristics for real vs. synthetic patterns without generating a reasoning chain.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2"/>
                </a:solidFill>
                <a:effectLst/>
                <a:latin typeface="Arial" panose="020B0604020202020204" pitchFamily="34" charset="0"/>
              </a:rPr>
              <a:t>Comparative Reasoning:</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Instructs the model to evaluate images by comparing them to known real images rather than identifying absolute features.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2"/>
                </a:solidFill>
                <a:effectLst/>
                <a:latin typeface="Arial" panose="020B0604020202020204" pitchFamily="34" charset="0"/>
              </a:rPr>
              <a:t>Multi-Feature Focus:</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Expands artifact detection by specifying particular types of imperfections for the model to consider.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accent2"/>
                </a:solidFill>
                <a:effectLst/>
                <a:latin typeface="Arial" panose="020B0604020202020204" pitchFamily="34" charset="0"/>
              </a:rPr>
              <a:t>Human Perspective:</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Mimics human perception, emphasizing intuition and common-sense reasoning in classification.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580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8C8AD2-E663-F3A8-28B0-8D4F518E19D4}"/>
              </a:ext>
            </a:extLst>
          </p:cNvPr>
          <p:cNvSpPr>
            <a:spLocks noGrp="1"/>
          </p:cNvSpPr>
          <p:nvPr>
            <p:ph type="title"/>
          </p:nvPr>
        </p:nvSpPr>
        <p:spPr/>
        <p:txBody>
          <a:bodyPr/>
          <a:lstStyle/>
          <a:p>
            <a:r>
              <a:rPr lang="en-US" dirty="0"/>
              <a:t>Architectures we implemented for this cause:</a:t>
            </a:r>
            <a:endParaRPr lang="el-GR" dirty="0"/>
          </a:p>
        </p:txBody>
      </p:sp>
      <p:graphicFrame>
        <p:nvGraphicFramePr>
          <p:cNvPr id="4" name="Θέση περιεχομένου 3">
            <a:extLst>
              <a:ext uri="{FF2B5EF4-FFF2-40B4-BE49-F238E27FC236}">
                <a16:creationId xmlns:a16="http://schemas.microsoft.com/office/drawing/2014/main" id="{1FF226D9-8402-6E37-2E55-800F3E631BD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763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EC1097-9EAF-0C25-F0BA-8A81030F5E4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2A08507-AE64-5BDA-A1D1-EA83581D3597}"/>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Prompt Engineering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FFE49729-9E7B-C8A2-5096-615CA792943B}"/>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i="0" u="none" strike="noStrike" cap="none" normalizeH="0" baseline="0">
                <a:ln>
                  <a:noFill/>
                </a:ln>
                <a:effectLst/>
              </a:rPr>
              <a:t>Prompt-engineering is crucial because VLMs rely heavily on textual instructions to guide their reasoning. By carefully structuring our prompts, we can influence how the models analyze images, what features they prioritize, and how they handle uncertainty in classification</a:t>
            </a:r>
          </a:p>
        </p:txBody>
      </p:sp>
      <p:pic>
        <p:nvPicPr>
          <p:cNvPr id="4" name="Picture 3">
            <a:extLst>
              <a:ext uri="{FF2B5EF4-FFF2-40B4-BE49-F238E27FC236}">
                <a16:creationId xmlns:a16="http://schemas.microsoft.com/office/drawing/2014/main" id="{9ABBA244-1C8F-96C9-3F7E-36F65E861A0F}"/>
              </a:ext>
            </a:extLst>
          </p:cNvPr>
          <p:cNvPicPr>
            <a:picLocks noChangeAspect="1"/>
          </p:cNvPicPr>
          <p:nvPr/>
        </p:nvPicPr>
        <p:blipFill>
          <a:blip r:embed="rId2"/>
          <a:stretch>
            <a:fillRect/>
          </a:stretch>
        </p:blipFill>
        <p:spPr>
          <a:xfrm>
            <a:off x="4654296" y="1452811"/>
            <a:ext cx="6903720" cy="3952378"/>
          </a:xfrm>
          <a:prstGeom prst="rect">
            <a:avLst/>
          </a:prstGeom>
        </p:spPr>
      </p:pic>
    </p:spTree>
    <p:extLst>
      <p:ext uri="{BB962C8B-B14F-4D97-AF65-F5344CB8AC3E}">
        <p14:creationId xmlns:p14="http://schemas.microsoft.com/office/powerpoint/2010/main" val="277995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04F36-6830-5054-2289-4FD7756879B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0BFDFCB-EDE0-0F68-14FB-CD58046BF564}"/>
              </a:ext>
            </a:extLst>
          </p:cNvPr>
          <p:cNvSpPr txBox="1">
            <a:spLocks/>
          </p:cNvSpPr>
          <p:nvPr/>
        </p:nvSpPr>
        <p:spPr>
          <a:xfrm>
            <a:off x="838200" y="3518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Double-checking our results…</a:t>
            </a:r>
            <a:endParaRPr lang="en-GB" sz="3600" dirty="0"/>
          </a:p>
        </p:txBody>
      </p:sp>
      <p:sp>
        <p:nvSpPr>
          <p:cNvPr id="5" name="Rectangle 2">
            <a:extLst>
              <a:ext uri="{FF2B5EF4-FFF2-40B4-BE49-F238E27FC236}">
                <a16:creationId xmlns:a16="http://schemas.microsoft.com/office/drawing/2014/main" id="{791DFB00-B70E-1520-11F3-D52DA5166AB8}"/>
              </a:ext>
            </a:extLst>
          </p:cNvPr>
          <p:cNvSpPr>
            <a:spLocks noChangeArrowheads="1"/>
          </p:cNvSpPr>
          <p:nvPr/>
        </p:nvSpPr>
        <p:spPr bwMode="auto">
          <a:xfrm>
            <a:off x="893781" y="1917624"/>
            <a:ext cx="104044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1800" i="0" u="none" strike="noStrike" cap="none" normalizeH="0" baseline="0" dirty="0">
                <a:ln>
                  <a:noFill/>
                </a:ln>
                <a:effectLst/>
                <a:latin typeface="Arial" panose="020B0604020202020204" pitchFamily="34" charset="0"/>
              </a:rPr>
              <a:t>The previous experiments were evaluated on a small subset of the </a:t>
            </a:r>
            <a:r>
              <a:rPr kumimoji="0" lang="en-GB" altLang="en-US" sz="1800" i="0" u="none" strike="noStrike" cap="none" normalizeH="0" baseline="0" dirty="0" err="1">
                <a:ln>
                  <a:noFill/>
                </a:ln>
                <a:effectLst/>
                <a:latin typeface="Arial" panose="020B0604020202020204" pitchFamily="34" charset="0"/>
              </a:rPr>
              <a:t>ArtiFact</a:t>
            </a:r>
            <a:r>
              <a:rPr kumimoji="0" lang="en-GB" altLang="en-US" sz="1800" i="0" u="none" strike="noStrike" cap="none" normalizeH="0" baseline="0" dirty="0">
                <a:ln>
                  <a:noFill/>
                </a:ln>
                <a:effectLst/>
                <a:latin typeface="Arial" panose="020B0604020202020204" pitchFamily="34" charset="0"/>
              </a:rPr>
              <a:t> test set </a:t>
            </a:r>
            <a:r>
              <a:rPr kumimoji="0" lang="en-GB" altLang="en-US" sz="1800" i="0" u="none" strike="noStrike" cap="none" normalizeH="0" baseline="0" dirty="0">
                <a:ln>
                  <a:noFill/>
                </a:ln>
                <a:solidFill>
                  <a:schemeClr val="accent2"/>
                </a:solidFill>
                <a:effectLst/>
                <a:latin typeface="Arial" panose="020B0604020202020204" pitchFamily="34" charset="0"/>
              </a:rPr>
              <a:t>(100 images) </a:t>
            </a:r>
            <a:r>
              <a:rPr kumimoji="0" lang="en-GB" altLang="en-US" sz="1800" i="0" u="none" strike="noStrike" cap="none" normalizeH="0" baseline="0" dirty="0">
                <a:ln>
                  <a:noFill/>
                </a:ln>
                <a:effectLst/>
                <a:latin typeface="Arial" panose="020B0604020202020204" pitchFamily="34" charset="0"/>
              </a:rPr>
              <a:t>due to computational and time constraints. This means that the accuracy of our evaluation is fairly low. For this we perform a more thorough evaluation </a:t>
            </a:r>
            <a:r>
              <a:rPr lang="en-GB" altLang="en-US" dirty="0">
                <a:latin typeface="Arial" panose="020B0604020202020204" pitchFamily="34" charset="0"/>
              </a:rPr>
              <a:t>(on a test set of </a:t>
            </a:r>
            <a:r>
              <a:rPr lang="en-GB" altLang="en-US" dirty="0">
                <a:solidFill>
                  <a:schemeClr val="accent2"/>
                </a:solidFill>
                <a:latin typeface="Arial" panose="020B0604020202020204" pitchFamily="34" charset="0"/>
              </a:rPr>
              <a:t>500 images</a:t>
            </a:r>
            <a:r>
              <a:rPr lang="en-GB" altLang="en-US" dirty="0">
                <a:latin typeface="Arial" panose="020B0604020202020204" pitchFamily="34" charset="0"/>
              </a:rPr>
              <a:t>) </a:t>
            </a:r>
            <a:r>
              <a:rPr kumimoji="0" lang="en-GB" altLang="en-US" sz="1800" i="0" u="none" strike="noStrike" cap="none" normalizeH="0" baseline="0" dirty="0">
                <a:ln>
                  <a:noFill/>
                </a:ln>
                <a:effectLst/>
                <a:latin typeface="Arial" panose="020B0604020202020204" pitchFamily="34" charset="0"/>
              </a:rPr>
              <a:t>of our best-performing configurations to ensure our results are sound.</a:t>
            </a:r>
            <a:endParaRPr kumimoji="0" lang="en-US" altLang="en-US" sz="180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B915A6F3-3426-3D1F-B049-5FFFC56EBC34}"/>
              </a:ext>
            </a:extLst>
          </p:cNvPr>
          <p:cNvPicPr>
            <a:picLocks noChangeAspect="1"/>
          </p:cNvPicPr>
          <p:nvPr/>
        </p:nvPicPr>
        <p:blipFill>
          <a:blip r:embed="rId2"/>
          <a:stretch>
            <a:fillRect/>
          </a:stretch>
        </p:blipFill>
        <p:spPr>
          <a:xfrm>
            <a:off x="1677759" y="3740048"/>
            <a:ext cx="8836482" cy="2459639"/>
          </a:xfrm>
          <a:prstGeom prst="rect">
            <a:avLst/>
          </a:prstGeom>
        </p:spPr>
      </p:pic>
    </p:spTree>
    <p:extLst>
      <p:ext uri="{BB962C8B-B14F-4D97-AF65-F5344CB8AC3E}">
        <p14:creationId xmlns:p14="http://schemas.microsoft.com/office/powerpoint/2010/main" val="3387958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641B8-5AC9-72F8-FE91-B88D0D2B2FD7}"/>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4F049294-C1D5-8FD4-E493-9E68CE2DC051}"/>
              </a:ext>
            </a:extLst>
          </p:cNvPr>
          <p:cNvSpPr>
            <a:spLocks noGrp="1"/>
          </p:cNvSpPr>
          <p:nvPr>
            <p:ph type="title"/>
          </p:nvPr>
        </p:nvSpPr>
        <p:spPr>
          <a:xfrm>
            <a:off x="838200" y="365125"/>
            <a:ext cx="10515600" cy="1325563"/>
          </a:xfrm>
        </p:spPr>
        <p:txBody>
          <a:bodyPr>
            <a:normAutofit/>
          </a:bodyPr>
          <a:lstStyle/>
          <a:p>
            <a:r>
              <a:rPr lang="en-US" sz="5400" dirty="0"/>
              <a:t>Future Work</a:t>
            </a:r>
            <a:endParaRPr lang="el-GR" sz="5400" dirty="0"/>
          </a:p>
        </p:txBody>
      </p:sp>
      <p:sp>
        <p:nvSpPr>
          <p:cNvPr id="3" name="Θέση περιεχομένου 2">
            <a:extLst>
              <a:ext uri="{FF2B5EF4-FFF2-40B4-BE49-F238E27FC236}">
                <a16:creationId xmlns:a16="http://schemas.microsoft.com/office/drawing/2014/main" id="{9FB6AE22-0CE1-6EEF-9432-51632508E813}"/>
              </a:ext>
            </a:extLst>
          </p:cNvPr>
          <p:cNvSpPr>
            <a:spLocks noGrp="1"/>
          </p:cNvSpPr>
          <p:nvPr>
            <p:ph idx="1"/>
          </p:nvPr>
        </p:nvSpPr>
        <p:spPr>
          <a:xfrm>
            <a:off x="838200" y="2106364"/>
            <a:ext cx="10515600" cy="4251960"/>
          </a:xfrm>
        </p:spPr>
        <p:txBody>
          <a:bodyPr>
            <a:normAutofit/>
          </a:bodyPr>
          <a:lstStyle/>
          <a:p>
            <a:pPr marL="0" indent="0">
              <a:buNone/>
            </a:pPr>
            <a:r>
              <a:rPr lang="en-US" sz="2200" dirty="0"/>
              <a:t>• Fine-Tuning the Janus Pro 7b VLM specifically on the task of SID. To achieve this with our limited hardware, employ </a:t>
            </a:r>
            <a:r>
              <a:rPr lang="en-US" sz="2200" dirty="0">
                <a:solidFill>
                  <a:schemeClr val="accent2"/>
                </a:solidFill>
              </a:rPr>
              <a:t>PEFT</a:t>
            </a:r>
            <a:r>
              <a:rPr lang="en-US" sz="2200" dirty="0"/>
              <a:t> (such as </a:t>
            </a:r>
            <a:r>
              <a:rPr lang="en-US" sz="2200" dirty="0" err="1">
                <a:solidFill>
                  <a:schemeClr val="accent2"/>
                </a:solidFill>
              </a:rPr>
              <a:t>LoRA</a:t>
            </a:r>
            <a:r>
              <a:rPr lang="en-US" sz="2200" dirty="0"/>
              <a:t>) and </a:t>
            </a:r>
            <a:r>
              <a:rPr lang="en-US" sz="2200" dirty="0">
                <a:solidFill>
                  <a:schemeClr val="accent2"/>
                </a:solidFill>
              </a:rPr>
              <a:t>quantization</a:t>
            </a:r>
            <a:r>
              <a:rPr lang="en-US" sz="2200" dirty="0"/>
              <a:t>.</a:t>
            </a:r>
          </a:p>
          <a:p>
            <a:pPr marL="0" indent="0">
              <a:buNone/>
            </a:pPr>
            <a:r>
              <a:rPr lang="en-US" sz="2200" dirty="0"/>
              <a:t>• Explore the potential of a custom classifier head that receives as input the </a:t>
            </a:r>
            <a:r>
              <a:rPr lang="en-US" sz="2200" dirty="0">
                <a:solidFill>
                  <a:schemeClr val="accent2"/>
                </a:solidFill>
              </a:rPr>
              <a:t>final hidden states</a:t>
            </a:r>
            <a:r>
              <a:rPr lang="en-US" sz="2200" dirty="0"/>
              <a:t> of the VLM. These hidden states carry </a:t>
            </a:r>
            <a:r>
              <a:rPr lang="en-US" sz="2200" dirty="0">
                <a:solidFill>
                  <a:schemeClr val="accent2"/>
                </a:solidFill>
              </a:rPr>
              <a:t>high level semantic information </a:t>
            </a:r>
            <a:r>
              <a:rPr lang="en-US" sz="2200" dirty="0"/>
              <a:t>about the given image.</a:t>
            </a:r>
          </a:p>
          <a:p>
            <a:pPr marL="0" indent="0">
              <a:buNone/>
            </a:pPr>
            <a:r>
              <a:rPr lang="en-US" sz="2200" dirty="0"/>
              <a:t>• Follow AIDE’s example and experiment with more hybrid approaches that combine </a:t>
            </a:r>
            <a:r>
              <a:rPr lang="en-US" sz="2200" dirty="0">
                <a:solidFill>
                  <a:schemeClr val="accent2"/>
                </a:solidFill>
              </a:rPr>
              <a:t>high-level semantic features from VLMs</a:t>
            </a:r>
            <a:r>
              <a:rPr lang="en-US" sz="2200" dirty="0"/>
              <a:t> (or other latent-spaces i.e. VAEs) and </a:t>
            </a:r>
            <a:r>
              <a:rPr lang="en-US" sz="2200" dirty="0">
                <a:solidFill>
                  <a:schemeClr val="accent2"/>
                </a:solidFill>
              </a:rPr>
              <a:t>low-level features from other models</a:t>
            </a:r>
            <a:r>
              <a:rPr lang="en-US" sz="2200" dirty="0"/>
              <a:t> in </a:t>
            </a:r>
            <a:r>
              <a:rPr lang="en-US" sz="2200" dirty="0">
                <a:solidFill>
                  <a:schemeClr val="accent2"/>
                </a:solidFill>
              </a:rPr>
              <a:t>pixel-space</a:t>
            </a:r>
            <a:r>
              <a:rPr lang="en-US" sz="2200" dirty="0"/>
              <a:t> (e.g. CNN).</a:t>
            </a:r>
            <a:endParaRPr lang="el-GR" sz="2200" dirty="0"/>
          </a:p>
        </p:txBody>
      </p:sp>
      <p:pic>
        <p:nvPicPr>
          <p:cNvPr id="5" name="Picture 4">
            <a:extLst>
              <a:ext uri="{FF2B5EF4-FFF2-40B4-BE49-F238E27FC236}">
                <a16:creationId xmlns:a16="http://schemas.microsoft.com/office/drawing/2014/main" id="{AD42FBE1-A51E-2C24-930A-D491F9D1AA46}"/>
              </a:ext>
            </a:extLst>
          </p:cNvPr>
          <p:cNvPicPr>
            <a:picLocks noChangeAspect="1"/>
          </p:cNvPicPr>
          <p:nvPr/>
        </p:nvPicPr>
        <p:blipFill>
          <a:blip r:embed="rId2"/>
          <a:stretch>
            <a:fillRect/>
          </a:stretch>
        </p:blipFill>
        <p:spPr>
          <a:xfrm>
            <a:off x="767579" y="1414424"/>
            <a:ext cx="3715268" cy="276264"/>
          </a:xfrm>
          <a:prstGeom prst="rect">
            <a:avLst/>
          </a:prstGeom>
        </p:spPr>
      </p:pic>
    </p:spTree>
    <p:extLst>
      <p:ext uri="{BB962C8B-B14F-4D97-AF65-F5344CB8AC3E}">
        <p14:creationId xmlns:p14="http://schemas.microsoft.com/office/powerpoint/2010/main" val="332639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868AA9-F68F-6990-8EA0-7E6588EC331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D466BAB-D269-4D60-7BD8-916C6D81D162}"/>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kern="1200">
                <a:solidFill>
                  <a:srgbClr val="FFFFFF"/>
                </a:solidFill>
                <a:latin typeface="+mj-lt"/>
                <a:ea typeface="+mj-ea"/>
                <a:cs typeface="+mj-cs"/>
              </a:rPr>
              <a:t>Finally, the Chameleon Benchmark!</a:t>
            </a:r>
          </a:p>
        </p:txBody>
      </p:sp>
      <p:sp>
        <p:nvSpPr>
          <p:cNvPr id="5" name="Rectangle 2">
            <a:extLst>
              <a:ext uri="{FF2B5EF4-FFF2-40B4-BE49-F238E27FC236}">
                <a16:creationId xmlns:a16="http://schemas.microsoft.com/office/drawing/2014/main" id="{4CA9F9DD-4960-285A-0DC6-9946FB583EF7}"/>
              </a:ext>
            </a:extLst>
          </p:cNvPr>
          <p:cNvSpPr>
            <a:spLocks noChangeArrowheads="1"/>
          </p:cNvSpPr>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i="0" u="none" strike="noStrike" cap="none" normalizeH="0" baseline="0" dirty="0">
                <a:ln>
                  <a:noFill/>
                </a:ln>
                <a:effectLst/>
              </a:rPr>
              <a:t>All models were evaluated on the highly challenging chameleon benchmark.</a:t>
            </a: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i="0" u="none" strike="noStrike" cap="none" normalizeH="0" baseline="0" dirty="0">
                <a:ln>
                  <a:noFill/>
                </a:ln>
                <a:effectLst/>
              </a:rPr>
              <a:t>The best VLM configuration </a:t>
            </a:r>
            <a:r>
              <a:rPr kumimoji="0" lang="en-US" altLang="en-US" sz="2000" b="1" i="0" u="none" strike="noStrike" cap="none" normalizeH="0" baseline="0" dirty="0">
                <a:ln>
                  <a:noFill/>
                </a:ln>
                <a:solidFill>
                  <a:schemeClr val="accent2"/>
                </a:solidFill>
                <a:effectLst/>
              </a:rPr>
              <a:t>(Janus Pro 7b + Confidence-Based Classification Prompt) </a:t>
            </a:r>
            <a:r>
              <a:rPr kumimoji="0" lang="en-US" altLang="en-US" sz="2000" i="0" u="none" strike="noStrike" cap="none" normalizeH="0" baseline="0" dirty="0">
                <a:ln>
                  <a:noFill/>
                </a:ln>
                <a:effectLst/>
              </a:rPr>
              <a:t>achieved </a:t>
            </a:r>
            <a:r>
              <a:rPr kumimoji="0" lang="en-US" altLang="en-US" sz="2000" b="1" i="0" u="none" strike="noStrike" cap="none" normalizeH="0" baseline="0" dirty="0">
                <a:ln>
                  <a:noFill/>
                </a:ln>
                <a:effectLst/>
              </a:rPr>
              <a:t>58% accuracy </a:t>
            </a:r>
            <a:r>
              <a:rPr kumimoji="0" lang="en-US" altLang="en-US" sz="2000" i="0" u="none" strike="noStrike" cap="none" normalizeH="0" baseline="0" dirty="0">
                <a:ln>
                  <a:noFill/>
                </a:ln>
                <a:effectLst/>
              </a:rPr>
              <a:t>on the chameleon dataset. A very poor performance but still higher than both other models tested.</a:t>
            </a: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2000" dirty="0"/>
              <a:t>We </a:t>
            </a:r>
            <a:r>
              <a:rPr lang="en-US" altLang="en-US" sz="2000" dirty="0">
                <a:solidFill>
                  <a:schemeClr val="accent2"/>
                </a:solidFill>
              </a:rPr>
              <a:t>hypothesize</a:t>
            </a:r>
            <a:r>
              <a:rPr lang="en-US" altLang="en-US" sz="2000" dirty="0"/>
              <a:t> that this is because </a:t>
            </a:r>
            <a:r>
              <a:rPr lang="en-US" altLang="en-US" sz="2000" dirty="0">
                <a:solidFill>
                  <a:schemeClr val="accent2"/>
                </a:solidFill>
              </a:rPr>
              <a:t>Janus can generalize better to unseen data</a:t>
            </a:r>
            <a:r>
              <a:rPr lang="en-US" altLang="en-US" sz="2000" dirty="0"/>
              <a:t> than the other two models. Afterall, both other approaches were finetuned in a subset of the </a:t>
            </a:r>
            <a:r>
              <a:rPr lang="en-US" altLang="en-US" sz="2000" dirty="0" err="1"/>
              <a:t>ArtiFact</a:t>
            </a:r>
            <a:r>
              <a:rPr lang="en-US" altLang="en-US" sz="2000" dirty="0"/>
              <a:t> dataset, meaning that they learned the distributions of the generators used in that dataset, and performed better than Janus. However, in the Chameleon dataset, the data was foreign to all models, but Janus was able to generalize better and outperformed the other two models.</a:t>
            </a:r>
            <a:endParaRPr kumimoji="0" lang="en-US" altLang="en-US" sz="2000" i="0" u="none" strike="noStrike" cap="none" normalizeH="0" baseline="0" dirty="0">
              <a:ln>
                <a:noFill/>
              </a:ln>
              <a:effectLst/>
            </a:endParaRPr>
          </a:p>
        </p:txBody>
      </p:sp>
    </p:spTree>
    <p:extLst>
      <p:ext uri="{BB962C8B-B14F-4D97-AF65-F5344CB8AC3E}">
        <p14:creationId xmlns:p14="http://schemas.microsoft.com/office/powerpoint/2010/main" val="1270291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9ECCF-80AF-D904-781C-64EC0CE1EA3F}"/>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References</a:t>
            </a:r>
            <a:endParaRPr lang="en-GB" sz="3600" dirty="0">
              <a:solidFill>
                <a:srgbClr val="FFFFFF"/>
              </a:solidFill>
            </a:endParaRPr>
          </a:p>
        </p:txBody>
      </p:sp>
      <p:pic>
        <p:nvPicPr>
          <p:cNvPr id="4" name="Picture 3" descr="A close up of a document&#10;&#10;AI-generated content may be incorrect.">
            <a:extLst>
              <a:ext uri="{FF2B5EF4-FFF2-40B4-BE49-F238E27FC236}">
                <a16:creationId xmlns:a16="http://schemas.microsoft.com/office/drawing/2014/main" id="{1DEF35B4-F76F-231F-2A8E-6CE400B75DA7}"/>
              </a:ext>
            </a:extLst>
          </p:cNvPr>
          <p:cNvPicPr>
            <a:picLocks noChangeAspect="1"/>
          </p:cNvPicPr>
          <p:nvPr/>
        </p:nvPicPr>
        <p:blipFill>
          <a:blip r:embed="rId2"/>
          <a:stretch>
            <a:fillRect/>
          </a:stretch>
        </p:blipFill>
        <p:spPr>
          <a:xfrm>
            <a:off x="4777316" y="817267"/>
            <a:ext cx="6780700" cy="5221137"/>
          </a:xfrm>
          <a:prstGeom prst="rect">
            <a:avLst/>
          </a:prstGeom>
        </p:spPr>
      </p:pic>
    </p:spTree>
    <p:extLst>
      <p:ext uri="{BB962C8B-B14F-4D97-AF65-F5344CB8AC3E}">
        <p14:creationId xmlns:p14="http://schemas.microsoft.com/office/powerpoint/2010/main" val="283029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4C0D68-E5A3-5CC5-0221-E3BACC7262A5}"/>
              </a:ext>
            </a:extLst>
          </p:cNvPr>
          <p:cNvSpPr>
            <a:spLocks noGrp="1"/>
          </p:cNvSpPr>
          <p:nvPr>
            <p:ph type="title"/>
          </p:nvPr>
        </p:nvSpPr>
        <p:spPr/>
        <p:txBody>
          <a:bodyPr/>
          <a:lstStyle/>
          <a:p>
            <a:r>
              <a:rPr lang="en-US" dirty="0"/>
              <a:t>Dataset and Benchmarks</a:t>
            </a:r>
            <a:endParaRPr lang="el-GR" dirty="0"/>
          </a:p>
        </p:txBody>
      </p:sp>
      <p:graphicFrame>
        <p:nvGraphicFramePr>
          <p:cNvPr id="4" name="Θέση περιεχομένου 3">
            <a:extLst>
              <a:ext uri="{FF2B5EF4-FFF2-40B4-BE49-F238E27FC236}">
                <a16:creationId xmlns:a16="http://schemas.microsoft.com/office/drawing/2014/main" id="{D995A703-6717-8B26-5D1F-011756B9B2F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93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3D40579-E262-D2F4-72EE-55120130B1D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The Artifact Dataset</a:t>
            </a:r>
          </a:p>
        </p:txBody>
      </p:sp>
      <p:pic>
        <p:nvPicPr>
          <p:cNvPr id="5" name="Θέση περιεχομένου 4" descr="Εικόνα που περιέχει στιγμιότυπο οθόνης, καρτούν, σύννεφο, ουρανός&#10;&#10;Το περιεχόμενο που δημιουργείται από τεχνολογία AI ενδέχεται να είναι εσφαλμένο.">
            <a:extLst>
              <a:ext uri="{FF2B5EF4-FFF2-40B4-BE49-F238E27FC236}">
                <a16:creationId xmlns:a16="http://schemas.microsoft.com/office/drawing/2014/main" id="{A3C77008-9BF2-5663-FADE-ED95FDF173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 b="3377"/>
          <a:stretch/>
        </p:blipFill>
        <p:spPr>
          <a:xfrm>
            <a:off x="908304" y="2478024"/>
            <a:ext cx="6009855" cy="3694176"/>
          </a:xfrm>
          <a:prstGeom prst="rect">
            <a:avLst/>
          </a:prstGeom>
        </p:spPr>
      </p:pic>
      <p:sp>
        <p:nvSpPr>
          <p:cNvPr id="6" name="TextBox 5">
            <a:extLst>
              <a:ext uri="{FF2B5EF4-FFF2-40B4-BE49-F238E27FC236}">
                <a16:creationId xmlns:a16="http://schemas.microsoft.com/office/drawing/2014/main" id="{10616E98-1510-EC1A-CDC3-56D32CCE4F0D}"/>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a:lnSpc>
                <a:spcPct val="90000"/>
              </a:lnSpc>
              <a:spcAft>
                <a:spcPts val="600"/>
              </a:spcAft>
            </a:pPr>
            <a:r>
              <a:rPr lang="en-US" sz="2000" dirty="0"/>
              <a:t>A large-scale dataset designed specifically for AI-generated image detection. It consists of millions of real and synthetic images sourced from a variety of datasets. It provides a comprehensive benchmark for training and evaluating AI-generated image detection models.</a:t>
            </a:r>
          </a:p>
        </p:txBody>
      </p:sp>
    </p:spTree>
    <p:extLst>
      <p:ext uri="{BB962C8B-B14F-4D97-AF65-F5344CB8AC3E}">
        <p14:creationId xmlns:p14="http://schemas.microsoft.com/office/powerpoint/2010/main" val="20718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378A6D-5DC9-EC21-C8B5-4CD3BB5D19CF}"/>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Artifact Dataset Data Distribution </a:t>
            </a:r>
          </a:p>
        </p:txBody>
      </p:sp>
      <p:pic>
        <p:nvPicPr>
          <p:cNvPr id="7" name="Θέση περιεχομένου 6" descr="Εικόνα που περιέχει διάγραμμα, κείμενο, σχεδίαση&#10;&#10;Το περιεχόμενο που δημιουργείται από τεχνολογία AI ενδέχεται να είναι εσφαλμένο.">
            <a:extLst>
              <a:ext uri="{FF2B5EF4-FFF2-40B4-BE49-F238E27FC236}">
                <a16:creationId xmlns:a16="http://schemas.microsoft.com/office/drawing/2014/main" id="{F2A025D5-425A-88B5-42EA-86833D2C0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34" y="2411337"/>
            <a:ext cx="5828261" cy="3846652"/>
          </a:xfrm>
          <a:prstGeom prst="rect">
            <a:avLst/>
          </a:prstGeom>
        </p:spPr>
      </p:pic>
      <p:pic>
        <p:nvPicPr>
          <p:cNvPr id="5" name="Θέση περιεχομένου 4" descr="Εικόνα που περιέχει κείμενο, στιγμιότυπο οθόνης, διάγραμμα, γραμματοσειρά&#10;&#10;Το περιεχόμενο που δημιουργείται από τεχνολογία AI ενδέχεται να είναι εσφαλμένο.">
            <a:extLst>
              <a:ext uri="{FF2B5EF4-FFF2-40B4-BE49-F238E27FC236}">
                <a16:creationId xmlns:a16="http://schemas.microsoft.com/office/drawing/2014/main" id="{9456195C-94FF-2269-3158-0269291CCDAE}"/>
              </a:ext>
            </a:extLst>
          </p:cNvPr>
          <p:cNvPicPr>
            <a:picLocks noChangeAspect="1"/>
          </p:cNvPicPr>
          <p:nvPr/>
        </p:nvPicPr>
        <p:blipFill>
          <a:blip r:embed="rId3">
            <a:extLst>
              <a:ext uri="{28A0092B-C50C-407E-A947-70E740481C1C}">
                <a14:useLocalDpi xmlns:a14="http://schemas.microsoft.com/office/drawing/2010/main" val="0"/>
              </a:ext>
            </a:extLst>
          </a:blip>
          <a:srcRect r="1575" b="-1"/>
          <a:stretch/>
        </p:blipFill>
        <p:spPr>
          <a:xfrm>
            <a:off x="6182505" y="2543384"/>
            <a:ext cx="5828261" cy="3582558"/>
          </a:xfrm>
          <a:prstGeom prst="rect">
            <a:avLst/>
          </a:prstGeom>
        </p:spPr>
      </p:pic>
    </p:spTree>
    <p:extLst>
      <p:ext uri="{BB962C8B-B14F-4D97-AF65-F5344CB8AC3E}">
        <p14:creationId xmlns:p14="http://schemas.microsoft.com/office/powerpoint/2010/main" val="177361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122BD7-E7B9-FA2E-0D73-E11CC41949CA}"/>
              </a:ext>
            </a:extLst>
          </p:cNvPr>
          <p:cNvSpPr>
            <a:spLocks noGrp="1"/>
          </p:cNvSpPr>
          <p:nvPr>
            <p:ph type="title"/>
          </p:nvPr>
        </p:nvSpPr>
        <p:spPr/>
        <p:txBody>
          <a:bodyPr/>
          <a:lstStyle/>
          <a:p>
            <a:r>
              <a:rPr lang="en-US"/>
              <a:t>The Artifact-Splits Subset</a:t>
            </a:r>
            <a:endParaRPr lang="el-GR" dirty="0"/>
          </a:p>
        </p:txBody>
      </p:sp>
      <p:graphicFrame>
        <p:nvGraphicFramePr>
          <p:cNvPr id="5" name="Θέση περιεχομένου 2">
            <a:extLst>
              <a:ext uri="{FF2B5EF4-FFF2-40B4-BE49-F238E27FC236}">
                <a16:creationId xmlns:a16="http://schemas.microsoft.com/office/drawing/2014/main" id="{A5B6CED9-B4A4-D36A-7090-E26850817F1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32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AE48A6-9B2D-9B8C-D6AA-F4F120EAEF19}"/>
              </a:ext>
            </a:extLst>
          </p:cNvPr>
          <p:cNvSpPr>
            <a:spLocks noGrp="1"/>
          </p:cNvSpPr>
          <p:nvPr>
            <p:ph type="title"/>
          </p:nvPr>
        </p:nvSpPr>
        <p:spPr>
          <a:xfrm>
            <a:off x="630936" y="640080"/>
            <a:ext cx="4818888" cy="1481328"/>
          </a:xfrm>
        </p:spPr>
        <p:txBody>
          <a:bodyPr anchor="b">
            <a:normAutofit/>
          </a:bodyPr>
          <a:lstStyle/>
          <a:p>
            <a:r>
              <a:rPr lang="en-US" sz="5000"/>
              <a:t>Balanced Downsampling</a:t>
            </a:r>
            <a:endParaRPr lang="el-GR" sz="5000"/>
          </a:p>
        </p:txBody>
      </p:sp>
      <p:sp>
        <p:nvSpPr>
          <p:cNvPr id="22" name="Content Placeholder 8">
            <a:extLst>
              <a:ext uri="{FF2B5EF4-FFF2-40B4-BE49-F238E27FC236}">
                <a16:creationId xmlns:a16="http://schemas.microsoft.com/office/drawing/2014/main" id="{B948CA48-1ABA-6232-31FE-8CCF4FC0D2F1}"/>
              </a:ext>
            </a:extLst>
          </p:cNvPr>
          <p:cNvSpPr>
            <a:spLocks noGrp="1"/>
          </p:cNvSpPr>
          <p:nvPr>
            <p:ph idx="1"/>
          </p:nvPr>
        </p:nvSpPr>
        <p:spPr>
          <a:xfrm>
            <a:off x="630936" y="2660904"/>
            <a:ext cx="4818888" cy="3547872"/>
          </a:xfrm>
        </p:spPr>
        <p:txBody>
          <a:bodyPr anchor="t">
            <a:normAutofit/>
          </a:bodyPr>
          <a:lstStyle/>
          <a:p>
            <a:pPr marL="0" indent="0">
              <a:buNone/>
            </a:pPr>
            <a:r>
              <a:rPr lang="en-US" sz="2200"/>
              <a:t>Subsets that preserve dataset balance while maintaining a manageable size. </a:t>
            </a:r>
          </a:p>
          <a:p>
            <a:pPr marL="0" indent="0">
              <a:buNone/>
            </a:pPr>
            <a:r>
              <a:rPr lang="en-US" sz="2200"/>
              <a:t>•There is an equal representation of real and synthetic images in the dataset.</a:t>
            </a:r>
          </a:p>
          <a:p>
            <a:pPr marL="0" indent="0">
              <a:buNone/>
            </a:pPr>
            <a:r>
              <a:rPr lang="en-US" sz="2200"/>
              <a:t>• The model does not become biased toward real or synthetic images.</a:t>
            </a:r>
          </a:p>
          <a:p>
            <a:pPr marL="0" indent="0">
              <a:buNone/>
            </a:pPr>
            <a:r>
              <a:rPr lang="en-US" sz="2200"/>
              <a:t>• The dataset remains diverse across different synthetic image generation techniques.</a:t>
            </a:r>
          </a:p>
        </p:txBody>
      </p:sp>
      <p:pic>
        <p:nvPicPr>
          <p:cNvPr id="5" name="Θέση περιεχομένου 4" descr="Εικόνα που περιέχει στιγμιότυπο οθόνης, κείμενο, διάγραμμα, γράφημα&#10;&#10;Το περιεχόμενο που δημιουργείται από τεχνολογία AI ενδέχεται να είναι εσφαλμένο.">
            <a:extLst>
              <a:ext uri="{FF2B5EF4-FFF2-40B4-BE49-F238E27FC236}">
                <a16:creationId xmlns:a16="http://schemas.microsoft.com/office/drawing/2014/main" id="{BADEE835-C6AA-BC01-09BD-F6E0EA5A1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64015"/>
            <a:ext cx="5458968" cy="3329969"/>
          </a:xfrm>
          <a:prstGeom prst="rect">
            <a:avLst/>
          </a:prstGeom>
        </p:spPr>
      </p:pic>
    </p:spTree>
    <p:extLst>
      <p:ext uri="{BB962C8B-B14F-4D97-AF65-F5344CB8AC3E}">
        <p14:creationId xmlns:p14="http://schemas.microsoft.com/office/powerpoint/2010/main" val="3031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BCC0A7-9C4F-439E-8695-806BFC58EE90}"/>
              </a:ext>
            </a:extLst>
          </p:cNvPr>
          <p:cNvSpPr>
            <a:spLocks noGrp="1"/>
          </p:cNvSpPr>
          <p:nvPr>
            <p:ph type="title"/>
          </p:nvPr>
        </p:nvSpPr>
        <p:spPr/>
        <p:txBody>
          <a:bodyPr/>
          <a:lstStyle/>
          <a:p>
            <a:r>
              <a:rPr lang="en-US"/>
              <a:t>The Chameleon Dataset</a:t>
            </a:r>
            <a:endParaRPr lang="el-GR" dirty="0"/>
          </a:p>
        </p:txBody>
      </p:sp>
      <p:pic>
        <p:nvPicPr>
          <p:cNvPr id="5" name="Θέση περιεχομένου 4" descr="Εικόνα που περιέχει κολάζ, στιγμιότυπο οθόνης, φωτομοντάζ, τέχνη&#10;&#10;Το περιεχόμενο που δημιουργείται από τεχνολογία AI ενδέχεται να είναι εσφαλμένο.">
            <a:extLst>
              <a:ext uri="{FF2B5EF4-FFF2-40B4-BE49-F238E27FC236}">
                <a16:creationId xmlns:a16="http://schemas.microsoft.com/office/drawing/2014/main" id="{2CD2E18C-82AC-6077-9F26-9E3ACCC87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491606"/>
            <a:ext cx="10515600" cy="2001269"/>
          </a:xfrm>
        </p:spPr>
      </p:pic>
      <p:sp>
        <p:nvSpPr>
          <p:cNvPr id="7" name="TextBox 6">
            <a:extLst>
              <a:ext uri="{FF2B5EF4-FFF2-40B4-BE49-F238E27FC236}">
                <a16:creationId xmlns:a16="http://schemas.microsoft.com/office/drawing/2014/main" id="{0A4F5B92-FCEC-A6A0-4A6A-5994332426E0}"/>
              </a:ext>
            </a:extLst>
          </p:cNvPr>
          <p:cNvSpPr txBox="1"/>
          <p:nvPr/>
        </p:nvSpPr>
        <p:spPr>
          <a:xfrm>
            <a:off x="1002890" y="2228671"/>
            <a:ext cx="8013291" cy="2246769"/>
          </a:xfrm>
          <a:prstGeom prst="rect">
            <a:avLst/>
          </a:prstGeom>
          <a:noFill/>
        </p:spPr>
        <p:txBody>
          <a:bodyPr wrap="square" rtlCol="0">
            <a:spAutoFit/>
          </a:bodyPr>
          <a:lstStyle/>
          <a:p>
            <a:r>
              <a:rPr lang="en-US" sz="2000" dirty="0"/>
              <a:t>A challenging benchmark specifically designed for evaluating AI-generated image detection models. Unlike traditional benchmarks, Chameleon focuses on images that are highly deceptive to human perception, meaning many AI-generated images in this dataset have passed a human Turing Test. Given its high adversarial difficulty, it is an ideal test for models aimed at detecting next-generation synthetic media.</a:t>
            </a:r>
            <a:endParaRPr lang="el-GR" sz="2000" dirty="0"/>
          </a:p>
        </p:txBody>
      </p:sp>
    </p:spTree>
    <p:extLst>
      <p:ext uri="{BB962C8B-B14F-4D97-AF65-F5344CB8AC3E}">
        <p14:creationId xmlns:p14="http://schemas.microsoft.com/office/powerpoint/2010/main" val="308674725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TotalTime>
  <Words>1744</Words>
  <Application>Microsoft Office PowerPoint</Application>
  <PresentationFormat>Widescreen</PresentationFormat>
  <Paragraphs>152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Aptos</vt:lpstr>
      <vt:lpstr>Aptos Display</vt:lpstr>
      <vt:lpstr>Arial</vt:lpstr>
      <vt:lpstr>Θέμα του Office</vt:lpstr>
      <vt:lpstr>Synthetic Image Detection (SID)</vt:lpstr>
      <vt:lpstr>Introduction to Synthetic Image Detection (SID)</vt:lpstr>
      <vt:lpstr>Architectures we implemented for this cause:</vt:lpstr>
      <vt:lpstr>Dataset and Benchmarks</vt:lpstr>
      <vt:lpstr>The Artifact Dataset</vt:lpstr>
      <vt:lpstr>Artifact Dataset Data Distribution </vt:lpstr>
      <vt:lpstr>The Artifact-Splits Subset</vt:lpstr>
      <vt:lpstr>Balanced Downsampling</vt:lpstr>
      <vt:lpstr>The Chameleon Dataset</vt:lpstr>
      <vt:lpstr>The AIDE (AI-generated Image Detection) Model</vt:lpstr>
      <vt:lpstr>AIDE Architecture</vt:lpstr>
      <vt:lpstr>AIDE Architecture</vt:lpstr>
      <vt:lpstr>Our Implementation</vt:lpstr>
      <vt:lpstr>Challenges Faced</vt:lpstr>
      <vt:lpstr>Fine-Tuning</vt:lpstr>
      <vt:lpstr>Training</vt:lpstr>
      <vt:lpstr>Performance Analysis</vt:lpstr>
      <vt:lpstr>Observations and Analysis</vt:lpstr>
      <vt:lpstr>Future Work</vt:lpstr>
      <vt:lpstr>CNNs for Synthetic Image Detection:</vt:lpstr>
      <vt:lpstr>Classification Settings:</vt:lpstr>
      <vt:lpstr>Classification Settings:</vt:lpstr>
      <vt:lpstr>What about Multi-class Classification on a Class-Balanced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PowerPoint Presentation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Fotios Vorlooy</dc:creator>
  <cp:lastModifiedBy>Stratos Kakalis</cp:lastModifiedBy>
  <cp:revision>19</cp:revision>
  <dcterms:created xsi:type="dcterms:W3CDTF">2025-02-12T09:46:52Z</dcterms:created>
  <dcterms:modified xsi:type="dcterms:W3CDTF">2025-02-13T08:22:27Z</dcterms:modified>
</cp:coreProperties>
</file>