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12" r:id="rId18"/>
    <p:sldId id="308" r:id="rId19"/>
    <p:sldId id="309" r:id="rId20"/>
    <p:sldId id="310" r:id="rId21"/>
    <p:sldId id="31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tech.sina.com.cn/i/2012-08-28/01257551648.shtml" TargetMode="External"/><Relationship Id="rId2" Type="http://schemas.openxmlformats.org/officeDocument/2006/relationships/hyperlink" Target="http://tech.163.com/08/0907/07/4L7LDM33000915BF.html" TargetMode="Externa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hyperlink" Target="https://www.yaozh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Crawler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爬虫的概念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/>
              <a:t>什么是爬虫：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网络爬虫是一种按照一定的规则，自动抓取万维网信息的程序或者脚本。</a:t>
            </a: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1765618"/>
            <a:ext cx="4751388" cy="423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2"/>
          <p:cNvSpPr txBox="1"/>
          <p:nvPr/>
        </p:nvSpPr>
        <p:spPr>
          <a:xfrm>
            <a:off x="3603625" y="612298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爬虫框架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</a:t>
            </a:r>
            <a:r>
              <a:rPr lang="en-US" altLang="zh-CN" dirty="0"/>
              <a:t>Robots.txt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协议也就是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robots.txt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，网站通过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协议告诉搜索引擎哪些页面可以抓取，哪些页面不能抓取。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协议是网站国际互联网界通行的道德规范，其目的是保护网站数据和敏感信息、确保用户个人信息和隐私不被侵犯。因其不是命令，故需要搜索引擎自觉遵守。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一些网站的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23555" name="表格 23554"/>
          <p:cNvGraphicFramePr/>
          <p:nvPr>
            <p:custDataLst>
              <p:tags r:id="rId1"/>
            </p:custDataLst>
          </p:nvPr>
        </p:nvGraphicFramePr>
        <p:xfrm>
          <a:off x="798830" y="3088323"/>
          <a:ext cx="8135938" cy="3292475"/>
        </p:xfrm>
        <a:graphic>
          <a:graphicData uri="http://schemas.openxmlformats.org/drawingml/2006/table">
            <a:tbl>
              <a:tblPr/>
              <a:tblGrid>
                <a:gridCol w="2087563"/>
                <a:gridCol w="2520950"/>
                <a:gridCol w="3527425"/>
              </a:tblGrid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http://www.taobao.com/robots.txt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Baiduspider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淘宝屏蔽百度蜘蛛 未屏蔽谷歌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2"/>
                        </a:rPr>
                        <a:t>http://tech.163.com/08/0907/07/4L7LDM33000915BF.html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http://renren.com/robots.txt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* 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Allow: / 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/profile.do* 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/getuser.do*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人人禁止搜索引擎爬取个人页面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http://www.360buy.com/robots.txt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http://www.suning.com/robots.txt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EtaoSpider 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京东，苏宁等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B2C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网站屏蔽一淘比价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3"/>
                        </a:rPr>
                        <a:t>http://tech.sina.com.cn/i/2012-08-28/01257551648.shtml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Breadth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是从根节点开始，沿着树的宽度遍历树的节点。如果所有节点均被访问，则算法中止。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/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是沿着树的深度遍历树的节点，尽可能深的搜索树的分支。当节点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的所有边都己被探寻过，搜索将回溯到发现节点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的那条边的起始节点。这一过程一直进行到已发现从源节点可达的所有节点为止。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68370"/>
            <a:ext cx="3317875" cy="272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3468370"/>
            <a:ext cx="3413125" cy="271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的简单实现（查看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代码：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 = [seed]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待爬序列初始化为种子序列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 = []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已爬序列初始化为空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tocrawl: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待爬序列非空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page = tocrawl.pop()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弹出待爬堆栈顶端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page not in crawled: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未被爬过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content = get_page(page)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爬取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outlinks = get_all_links(content)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中所有链接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union_dfs(tocrawl, outlinks)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放到待爬序列队尾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crawled.append(page)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放入已爬序列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crawled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29830" y="5177790"/>
            <a:ext cx="2743200" cy="365125"/>
          </a:xfrm>
        </p:spPr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2755" y="3869055"/>
            <a:ext cx="39052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23562"/>
          <p:cNvSpPr txBox="1"/>
          <p:nvPr/>
        </p:nvSpPr>
        <p:spPr>
          <a:xfrm>
            <a:off x="11266805" y="5740718"/>
            <a:ext cx="7683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[seed]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5" name="直接箭头连接符 23564"/>
          <p:cNvCxnSpPr>
            <a:stCxn id="16388" idx="1"/>
          </p:cNvCxnSpPr>
          <p:nvPr/>
        </p:nvCxnSpPr>
        <p:spPr>
          <a:xfrm flipH="1" flipV="1">
            <a:off x="10474643" y="5525453"/>
            <a:ext cx="79216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23565"/>
          <p:cNvSpPr txBox="1"/>
          <p:nvPr/>
        </p:nvSpPr>
        <p:spPr>
          <a:xfrm>
            <a:off x="9250680" y="6236018"/>
            <a:ext cx="881063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8" name="直接箭头连接符 23567"/>
          <p:cNvCxnSpPr>
            <a:stCxn id="16390" idx="0"/>
          </p:cNvCxnSpPr>
          <p:nvPr/>
        </p:nvCxnSpPr>
        <p:spPr>
          <a:xfrm flipH="1" flipV="1">
            <a:off x="9610408" y="5924868"/>
            <a:ext cx="80963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23570"/>
          <p:cNvSpPr txBox="1"/>
          <p:nvPr/>
        </p:nvSpPr>
        <p:spPr>
          <a:xfrm>
            <a:off x="5146993" y="5380355"/>
            <a:ext cx="9223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crawled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3" name="直接箭头连接符 23572"/>
          <p:cNvCxnSpPr>
            <a:stCxn id="16392" idx="3"/>
          </p:cNvCxnSpPr>
          <p:nvPr/>
        </p:nvCxnSpPr>
        <p:spPr>
          <a:xfrm flipV="1">
            <a:off x="6069330" y="5526088"/>
            <a:ext cx="1093788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23573"/>
          <p:cNvSpPr txBox="1"/>
          <p:nvPr/>
        </p:nvSpPr>
        <p:spPr>
          <a:xfrm>
            <a:off x="7933055" y="3378518"/>
            <a:ext cx="1195388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6" name="直接箭头连接符 23575"/>
          <p:cNvCxnSpPr>
            <a:stCxn id="16394" idx="2"/>
          </p:cNvCxnSpPr>
          <p:nvPr/>
        </p:nvCxnSpPr>
        <p:spPr>
          <a:xfrm flipH="1">
            <a:off x="8529320" y="3748405"/>
            <a:ext cx="1588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3576"/>
          <p:cNvSpPr txBox="1"/>
          <p:nvPr/>
        </p:nvSpPr>
        <p:spPr>
          <a:xfrm>
            <a:off x="7594918" y="6236018"/>
            <a:ext cx="134937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9" name="直接箭头连接符 23578"/>
          <p:cNvCxnSpPr>
            <a:stCxn id="16396" idx="0"/>
          </p:cNvCxnSpPr>
          <p:nvPr/>
        </p:nvCxnSpPr>
        <p:spPr>
          <a:xfrm flipV="1">
            <a:off x="8270240" y="5750243"/>
            <a:ext cx="188913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23579"/>
          <p:cNvSpPr txBox="1"/>
          <p:nvPr/>
        </p:nvSpPr>
        <p:spPr>
          <a:xfrm>
            <a:off x="9280843" y="3394393"/>
            <a:ext cx="144462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tocrawl.pop()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82" name="直接箭头连接符 23581"/>
          <p:cNvCxnSpPr>
            <a:stCxn id="16398" idx="2"/>
          </p:cNvCxnSpPr>
          <p:nvPr/>
        </p:nvCxnSpPr>
        <p:spPr>
          <a:xfrm flipH="1">
            <a:off x="9611678" y="3762693"/>
            <a:ext cx="392113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23582"/>
          <p:cNvSpPr txBox="1"/>
          <p:nvPr/>
        </p:nvSpPr>
        <p:spPr>
          <a:xfrm>
            <a:off x="8764905" y="4732655"/>
            <a:ext cx="725488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union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6400" idx="2"/>
          </p:cNvCxnSpPr>
          <p:nvPr/>
        </p:nvCxnSpPr>
        <p:spPr>
          <a:xfrm flipH="1">
            <a:off x="9034145" y="5100955"/>
            <a:ext cx="93663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假设现在有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A,B,C…L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的链接。将左图表示为字典结构。其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key:[value1, value2…]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value1,value2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g =  {'A':['B', 'C', 'D'],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'B':['E', 'F'],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'D':['G', 'H'],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'E':['I', 'J'],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'G':['K', 'L']}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pSp>
        <p:nvGrpSpPr>
          <p:cNvPr id="17462" name="组合 36"/>
          <p:cNvGrpSpPr/>
          <p:nvPr/>
        </p:nvGrpSpPr>
        <p:grpSpPr>
          <a:xfrm>
            <a:off x="6012498" y="1300798"/>
            <a:ext cx="3816350" cy="1878012"/>
            <a:chOff x="395164" y="1992055"/>
            <a:chExt cx="3816796" cy="1878285"/>
          </a:xfrm>
        </p:grpSpPr>
        <p:sp>
          <p:nvSpPr>
            <p:cNvPr id="17463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7463" idx="2"/>
              <a:endCxn id="17465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7463" idx="2"/>
              <a:endCxn id="17464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463" idx="2"/>
              <a:endCxn id="17466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7464" idx="2"/>
              <a:endCxn id="17468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464" idx="2"/>
              <a:endCxn id="17467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466" idx="2"/>
              <a:endCxn id="17469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466" idx="2"/>
              <a:endCxn id="17470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7468" idx="2"/>
              <a:endCxn id="17472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468" idx="2"/>
              <a:endCxn id="17471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7469" idx="2"/>
              <a:endCxn id="17473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7469" idx="2"/>
              <a:endCxn id="17474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表格 26626"/>
          <p:cNvGraphicFramePr/>
          <p:nvPr>
            <p:custDataLst>
              <p:tags r:id="rId1"/>
            </p:custDataLst>
          </p:nvPr>
        </p:nvGraphicFramePr>
        <p:xfrm>
          <a:off x="2954338" y="4247515"/>
          <a:ext cx="8964613" cy="1615123"/>
        </p:xfrm>
        <a:graphic>
          <a:graphicData uri="http://schemas.openxmlformats.org/drawingml/2006/table">
            <a:tbl>
              <a:tblPr/>
              <a:tblGrid>
                <a:gridCol w="639763"/>
                <a:gridCol w="641350"/>
                <a:gridCol w="639762"/>
                <a:gridCol w="639763"/>
                <a:gridCol w="641350"/>
                <a:gridCol w="639762"/>
                <a:gridCol w="639763"/>
                <a:gridCol w="641350"/>
                <a:gridCol w="639762"/>
                <a:gridCol w="641350"/>
                <a:gridCol w="639763"/>
                <a:gridCol w="639762"/>
                <a:gridCol w="641350"/>
                <a:gridCol w="639763"/>
              </a:tblGrid>
              <a:tr h="7921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59" name="TextBox 33"/>
          <p:cNvSpPr txBox="1"/>
          <p:nvPr/>
        </p:nvSpPr>
        <p:spPr>
          <a:xfrm>
            <a:off x="3223260" y="5995670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461" name="TextBox 35"/>
          <p:cNvSpPr txBox="1"/>
          <p:nvPr/>
        </p:nvSpPr>
        <p:spPr>
          <a:xfrm>
            <a:off x="4644073" y="5931535"/>
            <a:ext cx="15843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GH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486" name="TextBox 1"/>
          <p:cNvSpPr txBox="1"/>
          <p:nvPr/>
        </p:nvSpPr>
        <p:spPr>
          <a:xfrm>
            <a:off x="7684135" y="6124258"/>
            <a:ext cx="53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下弧形箭头 32"/>
          <p:cNvSpPr/>
          <p:nvPr/>
        </p:nvSpPr>
        <p:spPr>
          <a:xfrm>
            <a:off x="3828415" y="5634990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4734560" y="5634990"/>
            <a:ext cx="719138" cy="360363"/>
          </a:xfrm>
          <a:prstGeom prst="curved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的不同：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每次将爬到的链接放到待爬队列队尾，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每次将爬到的链接放到待爬队列队首。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每次爬取最后看到的链接，因此优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先往深度方向爬。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每次爬取最早看见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的链接，因此优先爬层级比较浅的网页。）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union_dfs(a,b):		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e in b: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e not in a: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a.append(e)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将链接放到待爬序列队尾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pSp>
        <p:nvGrpSpPr>
          <p:cNvPr id="18485" name="组合 36"/>
          <p:cNvGrpSpPr/>
          <p:nvPr/>
        </p:nvGrpSpPr>
        <p:grpSpPr>
          <a:xfrm>
            <a:off x="7198678" y="1279208"/>
            <a:ext cx="3816350" cy="1878012"/>
            <a:chOff x="395164" y="1992055"/>
            <a:chExt cx="3816796" cy="1878285"/>
          </a:xfrm>
        </p:grpSpPr>
        <p:sp>
          <p:nvSpPr>
            <p:cNvPr id="18486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1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5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6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8486" idx="2"/>
              <a:endCxn id="18488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8486" idx="2"/>
              <a:endCxn id="18487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8486" idx="2"/>
              <a:endCxn id="18489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8487" idx="2"/>
              <a:endCxn id="18491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8487" idx="2"/>
              <a:endCxn id="18490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8489" idx="2"/>
              <a:endCxn id="18492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8489" idx="2"/>
              <a:endCxn id="18493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8491" idx="2"/>
              <a:endCxn id="18495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8491" idx="2"/>
              <a:endCxn id="18494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8492" idx="2"/>
              <a:endCxn id="18496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8492" idx="2"/>
              <a:endCxn id="18497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1" name="表格 27650"/>
          <p:cNvGraphicFramePr/>
          <p:nvPr>
            <p:custDataLst>
              <p:tags r:id="rId1"/>
            </p:custDataLst>
          </p:nvPr>
        </p:nvGraphicFramePr>
        <p:xfrm>
          <a:off x="739458" y="4161155"/>
          <a:ext cx="8964613" cy="1432219"/>
        </p:xfrm>
        <a:graphic>
          <a:graphicData uri="http://schemas.openxmlformats.org/drawingml/2006/table">
            <a:tbl>
              <a:tblPr/>
              <a:tblGrid>
                <a:gridCol w="639763"/>
                <a:gridCol w="641350"/>
                <a:gridCol w="639762"/>
                <a:gridCol w="639763"/>
                <a:gridCol w="641350"/>
                <a:gridCol w="639762"/>
                <a:gridCol w="639763"/>
                <a:gridCol w="641350"/>
                <a:gridCol w="639762"/>
                <a:gridCol w="641350"/>
                <a:gridCol w="639763"/>
                <a:gridCol w="639762"/>
                <a:gridCol w="641350"/>
                <a:gridCol w="639763"/>
              </a:tblGrid>
              <a:tr h="792163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DCB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HGFE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下弧形箭头 32"/>
          <p:cNvSpPr/>
          <p:nvPr/>
        </p:nvSpPr>
        <p:spPr>
          <a:xfrm>
            <a:off x="1639570" y="5704205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2360295" y="5704205"/>
            <a:ext cx="719138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83" name="TextBox 33"/>
          <p:cNvSpPr txBox="1"/>
          <p:nvPr/>
        </p:nvSpPr>
        <p:spPr>
          <a:xfrm>
            <a:off x="73977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509" name="TextBox 33"/>
          <p:cNvSpPr txBox="1"/>
          <p:nvPr/>
        </p:nvSpPr>
        <p:spPr>
          <a:xfrm>
            <a:off x="236029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EF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510" name="TextBox 35"/>
          <p:cNvSpPr txBox="1"/>
          <p:nvPr/>
        </p:nvSpPr>
        <p:spPr>
          <a:xfrm>
            <a:off x="5330825" y="6064568"/>
            <a:ext cx="5365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BFS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自己先注册一下药智网账号（</a:t>
            </a:r>
            <a:r>
              <a:rPr lang="en-US" altLang="zh-CN" u="sng" dirty="0">
                <a:solidFill>
                  <a:schemeClr val="accent1"/>
                </a:solidFill>
                <a:hlinkClick r:id="rId1"/>
              </a:rPr>
              <a:t>https://www.yaozh.com/</a:t>
            </a:r>
            <a:r>
              <a:rPr lang="en-US" altLang="zh-CN" dirty="0"/>
              <a:t>)</a:t>
            </a:r>
            <a:r>
              <a:rPr lang="zh-CN" altLang="en-US" dirty="0"/>
              <a:t>并填写自己的个人信息，接着仿照第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的做法，利用</a:t>
            </a:r>
            <a:r>
              <a:rPr lang="en-US" altLang="zh-CN" dirty="0"/>
              <a:t>cookie</a:t>
            </a:r>
            <a:r>
              <a:rPr lang="zh-CN" altLang="en-US" dirty="0"/>
              <a:t>登陆自己的个人主页（</a:t>
            </a:r>
            <a:r>
              <a:rPr lang="en-US" altLang="zh-CN" u="sng" dirty="0">
                <a:solidFill>
                  <a:schemeClr val="accent1"/>
                </a:solidFill>
              </a:rPr>
              <a:t>https://www.yaozh.com/member/basicinfo/</a:t>
            </a:r>
            <a:r>
              <a:rPr lang="zh-CN" altLang="en-US" dirty="0"/>
              <a:t>），并定位打印出自己个人主页中的真实姓名，用户名，性别，出生年月和简介。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提示：个人信息标签在</a:t>
            </a:r>
            <a:r>
              <a:rPr lang="en-US" altLang="zh-CN" dirty="0"/>
              <a:t>&lt;div class=“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U_myinfo</a:t>
            </a:r>
            <a:r>
              <a:rPr lang="en-US" altLang="zh-CN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altLang="zh-CN" dirty="0"/>
              <a:t>”&gt;</a:t>
            </a:r>
            <a:r>
              <a:rPr lang="zh-CN" altLang="en-US" dirty="0"/>
              <a:t>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真实姓名，用户名，性别（男生</a:t>
            </a:r>
            <a:r>
              <a:rPr lang="en-US" altLang="zh-CN" dirty="0"/>
              <a:t>1</a:t>
            </a:r>
            <a:r>
              <a:rPr lang="zh-CN" altLang="en-US" dirty="0"/>
              <a:t>女孩</a:t>
            </a:r>
            <a:r>
              <a:rPr lang="en-US" altLang="zh-CN" dirty="0"/>
              <a:t>2</a:t>
            </a:r>
            <a:r>
              <a:rPr lang="zh-CN" altLang="en-US" dirty="0"/>
              <a:t>），出生年月和简介分别在该标签的</a:t>
            </a:r>
            <a:r>
              <a:rPr lang="en-US" altLang="zh-CN" dirty="0"/>
              <a:t>contents[3], contents[5], contents[7],</a:t>
            </a:r>
            <a:r>
              <a:rPr lang="zh-CN" altLang="en-US" dirty="0"/>
              <a:t> </a:t>
            </a:r>
            <a:r>
              <a:rPr lang="en-US" altLang="zh-CN" dirty="0"/>
              <a:t>contents[9],</a:t>
            </a:r>
            <a:r>
              <a:rPr lang="zh-CN" altLang="en-US" dirty="0"/>
              <a:t> </a:t>
            </a:r>
            <a:r>
              <a:rPr lang="en-US" altLang="zh-CN" dirty="0"/>
              <a:t>contents[11]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输出结果形式如下：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54" y="4079854"/>
            <a:ext cx="3932754" cy="17494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union_bfs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函数，完成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union_bfs(a,b):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，函数将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中的元素插在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之前。注意排除重复元素。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insert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操作可以将元素插在指定位置。</a:t>
            </a:r>
            <a:endParaRPr lang="zh-CN" altLang="en-US" dirty="0"/>
          </a:p>
          <a:p>
            <a:endParaRPr lang="zh-CN" altLang="en-US" dirty="0"/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函数，返回图的结构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结构与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的结构相同。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完成后运行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graph, crawled = crawl(‘A’, ‘bfs’) 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查看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中的图结构，以及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中的爬取结果顺序。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4552315"/>
            <a:ext cx="7569200" cy="223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将练习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2,3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中修改的部分加入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get_all_links(content, 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links = []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links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，网页内容所在的网址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形式返回网页中所有链接。建议匹配所有绝对网址和相对网址。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例如，匹配形如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target="_blank" href="http://m.qiushibaike.com"&gt;&lt;/a&gt;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 href="/pic/page/2?s=4492933"&gt;2&lt;/a&gt;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soup.findAll(‘a’,{‘href’ : re.compile(‘^http|^/’)})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可以匹配以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开头的绝对链接和以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开头的相对链接。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urljoin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可以将相对链接变为绝对链接。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5444490"/>
            <a:ext cx="3796030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495" y="5572760"/>
            <a:ext cx="475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chemeClr val="accent1"/>
                </a:solidFill>
              </a:rPr>
              <a:t>http://www.qiushibaike.com/pic/page/2?s=4492933</a:t>
            </a:r>
            <a:endParaRPr lang="zh-CN" altLang="en-US" u="sng">
              <a:solidFill>
                <a:schemeClr val="accent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596765" y="5852795"/>
            <a:ext cx="474345" cy="8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get_page(page):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content = ''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content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，返回网页内容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。注意做异常处理（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try/except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，防止网页无法访问），建议在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urlopen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时加超时参数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timeout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crawl(seed, method, max_page):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seed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为种子网址，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搜索方式，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max_page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为最多爬取的网页数。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从使用者角度，一个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浏览器输入网址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网页中的超链接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本质上说，一个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请求起始于用户端向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服务器发送的一个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请求。一个标准的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请求由以下几个部分组成：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12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333" y="1624965"/>
            <a:ext cx="2578100" cy="312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937703"/>
            <a:ext cx="733425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2503170"/>
            <a:ext cx="971550" cy="847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2" name="表格 14341"/>
          <p:cNvGraphicFramePr/>
          <p:nvPr>
            <p:custDataLst>
              <p:tags r:id="rId4"/>
            </p:custDataLst>
          </p:nvPr>
        </p:nvGraphicFramePr>
        <p:xfrm>
          <a:off x="822643" y="4339590"/>
          <a:ext cx="7777163" cy="2291595"/>
        </p:xfrm>
        <a:graphic>
          <a:graphicData uri="http://schemas.openxmlformats.org/drawingml/2006/table">
            <a:tbl>
              <a:tblPr/>
              <a:tblGrid>
                <a:gridCol w="1860550"/>
                <a:gridCol w="5916613"/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&lt;request-line&gt;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请求行，用来说明请求类型、要访问的资源（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URL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）以及使用的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HTTP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版本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&lt;headers&gt;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头部信息，用来说明服务器要使用的附加信息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&lt;CRLF&gt;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回车换行符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(Carriage-Return Line-Feed)(/r/n)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，用于标明头部信息的结束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[&lt;request-body&gt;&lt;CRLF&gt;]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主体数据（可不添加）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bfs</a:t>
            </a:r>
            <a:r>
              <a:rPr lang="zh-CN" altLang="en-US" dirty="0"/>
              <a:t>结果：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dfs</a:t>
            </a:r>
            <a:r>
              <a:rPr lang="zh-CN" altLang="en-US" dirty="0"/>
              <a:t>结果：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658" y="1288733"/>
            <a:ext cx="5853112" cy="214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8" y="4279900"/>
            <a:ext cx="5853112" cy="221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中查看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选项卡，点刷新重新加载页面，选择左侧面板上相应网址的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请求会在右侧面板中显示。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822450"/>
            <a:ext cx="6379845" cy="49917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50945" y="1869440"/>
            <a:ext cx="603250" cy="161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9310" y="4186555"/>
            <a:ext cx="1487805" cy="19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浏览器访问网址的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&lt;request-line&gt;: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&lt;headers&gt;: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上述信息没有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部分，这是以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请求。如果请求中需要附加主体数据，即增加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部分，则必须使用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&lt;a&gt;&lt;/a&gt;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）只能用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&lt;form&gt;&lt;/form&gt;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）则可以使用两种方式提交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是当你浏览某网站时，由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服务器置于你硬盘上的一个非常小的文本文件。它可以记录你的用户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、密码、浏览过的网页等信息。当你再次来到该网站时，网站通过读取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，得知你的相关信息，就可以做出相应的动作，如在页面显示欢迎你的标语，或者让你不用输入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、密码就直接登录等等。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1503680"/>
            <a:ext cx="6033770" cy="52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4016058" y="1729740"/>
            <a:ext cx="360363" cy="227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341880"/>
            <a:ext cx="3619500" cy="16967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7451408" y="3322955"/>
            <a:ext cx="1055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/>
          <p:nvPr/>
        </p:nvSpPr>
        <p:spPr>
          <a:xfrm>
            <a:off x="8820150" y="316833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这里包括登录信息等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451408" y="3847465"/>
            <a:ext cx="1055688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2"/>
          <p:cNvSpPr txBox="1"/>
          <p:nvPr/>
        </p:nvSpPr>
        <p:spPr>
          <a:xfrm>
            <a:off x="8916670" y="3730625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浏览器信息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一个简单的表单（调用百度搜索框）（在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中查看效果）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name="input" action="http://www.baidu.com/s" method="GET"&gt;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name="wd" /&gt; 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type="submit" value="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目标地址（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标签属性指定了表单提交的目标地址。这里是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http://www.baidu.com/s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发送方式：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标签属性指定了表单的发送方式，发送方式只有两种：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输入类型：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标签属性指定了输入类型。这里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类型为文本输入框，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为提交按钮。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方式提交表单时，表单的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均要进行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 Encoding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处理。这个操作通常是由用户端浏览器完成的。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形式连接，表单数据和目标地址以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连接。多个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连接（观察百度搜索生成的链接）。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3540" y="2229485"/>
            <a:ext cx="4116070" cy="512445"/>
          </a:xfrm>
          <a:prstGeom prst="rect">
            <a:avLst/>
          </a:prstGeom>
        </p:spPr>
      </p:pic>
      <p:pic>
        <p:nvPicPr>
          <p:cNvPr id="819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5112385"/>
            <a:ext cx="7009765" cy="628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H="1">
            <a:off x="3221355" y="567658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2"/>
          <p:cNvSpPr txBox="1"/>
          <p:nvPr/>
        </p:nvSpPr>
        <p:spPr>
          <a:xfrm>
            <a:off x="1691958" y="6022023"/>
            <a:ext cx="338296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http://www.baidu.com/s?wd=test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提交的表单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饮水思源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BBS(bbs.sjtu.edu.cn)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登录表单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浏览器提交的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477" y="1160183"/>
            <a:ext cx="59531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35" y="3662680"/>
            <a:ext cx="3258820" cy="231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GET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自带的网络接口</a:t>
            </a:r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import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('http://www.baidu.com/')		#GET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方式请求网页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response.read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返回的网页在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.read()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中的百度搜索框的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3267710"/>
            <a:ext cx="6769100" cy="224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215" y="4001770"/>
            <a:ext cx="3135630" cy="267970"/>
          </a:xfrm>
          <a:prstGeom prst="rect">
            <a:avLst/>
          </a:prstGeom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5780405"/>
            <a:ext cx="3551555" cy="57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5544820"/>
            <a:ext cx="3937000" cy="122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120005" y="5798820"/>
            <a:ext cx="390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header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：某些网站只让浏览器访问，浏览器信息存放在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中，可以将浏览器信息模拟放入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中发出。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尝试不加浏览器信息访问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weibo.cn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（手机版微博页面）：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('http://weibo.cn/')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nb-NO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HTTPError: HTTP Error 403: Forbidden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req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('http://weibo.cn')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req.add_header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('User-Agent', 'Mozilla/5.0 (Windows NT 6.1; rv:14.0) Gecko/20100101 Firefox/14.0.1')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，浏览器信息属性为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。爬虫通过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告诉网站自己的身份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(req).read()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POST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请求：模拟药智网登陆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115" y="1665180"/>
            <a:ext cx="9919308" cy="50562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108f7198-4998-4ad1-9070-0d2151ce6422}"/>
</p:tagLst>
</file>

<file path=ppt/tags/tag2.xml><?xml version="1.0" encoding="utf-8"?>
<p:tagLst xmlns:p="http://schemas.openxmlformats.org/presentationml/2006/main">
  <p:tag name="KSO_WM_UNIT_TABLE_BEAUTIFY" val="smartTable{708dc0a9-7b38-4967-bad4-69d228f10364}"/>
</p:tagLst>
</file>

<file path=ppt/tags/tag3.xml><?xml version="1.0" encoding="utf-8"?>
<p:tagLst xmlns:p="http://schemas.openxmlformats.org/presentationml/2006/main">
  <p:tag name="KSO_WM_UNIT_TABLE_BEAUTIFY" val="{5c4c873d-9882-4ab6-b610-56e5d15f99f6}"/>
</p:tagLst>
</file>

<file path=ppt/tags/tag4.xml><?xml version="1.0" encoding="utf-8"?>
<p:tagLst xmlns:p="http://schemas.openxmlformats.org/presentationml/2006/main">
  <p:tag name="KSO_WM_UNIT_TABLE_BEAUTIFY" val="{5af3901e-13a4-4719-b77a-689594cf8747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5623</Words>
  <Application>WPS 演示</Application>
  <PresentationFormat>宽屏</PresentationFormat>
  <Paragraphs>694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Consolas</vt:lpstr>
      <vt:lpstr>黑体</vt:lpstr>
      <vt:lpstr>微软雅黑</vt:lpstr>
      <vt:lpstr>Calibri</vt:lpstr>
      <vt:lpstr>Arial Unicode MS</vt:lpstr>
      <vt:lpstr>等线</vt:lpstr>
      <vt:lpstr>主题1</vt:lpstr>
      <vt:lpstr>2. Crawler</vt:lpstr>
      <vt:lpstr>HTTP协议：HTTP请求</vt:lpstr>
      <vt:lpstr>HTTP协议：HTTP请求</vt:lpstr>
      <vt:lpstr>HTTP协议：HTTP请求</vt:lpstr>
      <vt:lpstr>HTTP协议：HTML表单</vt:lpstr>
      <vt:lpstr>HTTP协议：HTML表单</vt:lpstr>
      <vt:lpstr>HTTP协议：Python模拟GET</vt:lpstr>
      <vt:lpstr>HTTP协议：Python模拟header</vt:lpstr>
      <vt:lpstr>HTTP协议：Python模拟POST</vt:lpstr>
      <vt:lpstr>爬虫的概念</vt:lpstr>
      <vt:lpstr>爬虫的概念：Robots.txt</vt:lpstr>
      <vt:lpstr>爬虫的概念：抓取策略</vt:lpstr>
      <vt:lpstr>爬虫的概念：抓取策略</vt:lpstr>
      <vt:lpstr>爬虫的概念：抓取策略</vt:lpstr>
      <vt:lpstr>爬虫的概念：抓取策略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hxt</cp:lastModifiedBy>
  <cp:revision>385</cp:revision>
  <dcterms:created xsi:type="dcterms:W3CDTF">2020-06-05T11:49:00Z</dcterms:created>
  <dcterms:modified xsi:type="dcterms:W3CDTF">2021-09-28T12:49:30Z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