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41760" cy="40716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24"/>
          <p:cNvSpPr/>
          <p:nvPr/>
        </p:nvSpPr>
        <p:spPr>
          <a:xfrm>
            <a:off x="237960" y="6450480"/>
            <a:ext cx="3565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aspcodenet/IotArvSalary/blob/master/IotSalary/Salary2020.py" TargetMode="Externa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Mersenne_Twister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87;gde8f712633_0_7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FE3EBA-49A7-4708-BDCB-B9B3D3354960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41" name="Google Shape;988;gde8f712633_0_73"/>
          <p:cNvSpPr/>
          <p:nvPr/>
        </p:nvSpPr>
        <p:spPr>
          <a:xfrm>
            <a:off x="806400" y="656280"/>
            <a:ext cx="11888640" cy="23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</a:t>
            </a:r>
            <a:endParaRPr b="0" lang="sv-SE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0"/>
              </a:spcBef>
              <a:tabLst>
                <a:tab algn="l" pos="0"/>
              </a:tabLst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Avancerad OOP (arv,</a:t>
            </a:r>
            <a:r>
              <a:rPr b="0" lang="sv-SE" sz="2100" spc="-8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polymorfism)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0"/>
              </a:spcBef>
              <a:tabLst>
                <a:tab algn="l" pos="0"/>
              </a:tabLst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Avancerad OOP i</a:t>
            </a:r>
            <a:r>
              <a:rPr b="0" lang="sv-SE" sz="2100" spc="-2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Python</a:t>
            </a:r>
            <a:endParaRPr b="0" lang="sv-SE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14;gde974ff1ef_1_186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71BB47-3CFC-4DA7-9CA1-A82C8556F6C0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06" name="Google Shape;1016;gde974ff1ef_1_186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sv-SE" sz="4000" spc="-1" strike="noStrike">
                <a:solidFill>
                  <a:srgbClr val="000000"/>
                </a:solidFill>
                <a:latin typeface="Arial"/>
                <a:ea typeface="DejaVu Sans"/>
              </a:rPr>
              <a:t>Polymorfism och Abstract base classes</a:t>
            </a:r>
            <a:endParaRPr b="0" lang="sv-SE" sz="40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900000" y="1407240"/>
            <a:ext cx="882000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1800" spc="-1" strike="noStrike">
                <a:latin typeface="Arial"/>
              </a:rPr>
              <a:t>När man programmerar med arv så kan problem uppstå…: 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Vi kanske har klasser som inte ska gå att INSTANSIERA  (skapa)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Man ska kunna skapa upp en Manniska eller Hund men inte Daggdjur !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Vi kollar den i Python hur man löser ABC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020000" y="3060000"/>
            <a:ext cx="43200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sv-SE" sz="1800" spc="-1" strike="noStrike">
                <a:latin typeface="Arial"/>
              </a:rPr>
              <a:t>Remember: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latin typeface="Arial"/>
              </a:rPr>
              <a:t>Vi bygger s.k BLACK BOXES när vi designar klasser = 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latin typeface="Arial"/>
              </a:rPr>
              <a:t>Saker som inte ska gå att använda på fel sätt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latin typeface="Arial"/>
              </a:rPr>
              <a:t>Valid state etc etc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14;gde974ff1ef_1_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3278EAF-DFCD-454E-8E29-DCAC7D425FFD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10" name="Google Shape;1015;gde974ff1ef_1_2"/>
          <p:cNvSpPr/>
          <p:nvPr/>
        </p:nvSpPr>
        <p:spPr>
          <a:xfrm>
            <a:off x="504000" y="1593000"/>
            <a:ext cx="11888640" cy="26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6000"/>
              </a:lnSpc>
              <a:spcBef>
                <a:spcPts val="99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Alla klasser vi har definierat hittills ärver från en speciell  basklass i Python som heter 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object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Man behöver inte specifiera det - det är</a:t>
            </a:r>
            <a:r>
              <a:rPr b="0" lang="sv-SE" sz="1900" spc="-3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default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b="0" lang="sv-SE" sz="1900" spc="-1" strike="noStrike">
              <a:latin typeface="Arial"/>
            </a:endParaRPr>
          </a:p>
          <a:p>
            <a:pPr marL="859320">
              <a:lnSpc>
                <a:spcPct val="100000"/>
              </a:lnSpc>
            </a:pP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class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Point: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i="1" lang="sv-SE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# implicit from</a:t>
            </a:r>
            <a:r>
              <a:rPr b="0" i="1" lang="sv-SE" sz="1800" spc="-86" strike="noStrike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b="0" i="1" lang="sv-SE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object</a:t>
            </a:r>
            <a:endParaRPr b="0" lang="sv-SE" sz="1800" spc="-1" strike="noStrike">
              <a:latin typeface="Arial"/>
            </a:endParaRPr>
          </a:p>
          <a:p>
            <a:pPr marL="1270800">
              <a:lnSpc>
                <a:spcPct val="100000"/>
              </a:lnSpc>
              <a:spcBef>
                <a:spcPts val="315"/>
              </a:spcBef>
            </a:pP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pass</a:t>
            </a:r>
            <a:endParaRPr b="0" lang="sv-SE" sz="1800" spc="-1" strike="noStrike">
              <a:latin typeface="Arial"/>
            </a:endParaRPr>
          </a:p>
          <a:p>
            <a:pPr marL="1270800">
              <a:lnSpc>
                <a:spcPct val="100000"/>
              </a:lnSpc>
              <a:spcBef>
                <a:spcPts val="31"/>
              </a:spcBef>
            </a:pPr>
            <a:endParaRPr b="0" lang="sv-SE" sz="1800" spc="-1" strike="noStrike">
              <a:latin typeface="Arial"/>
            </a:endParaRPr>
          </a:p>
          <a:p>
            <a:pPr marL="859320">
              <a:lnSpc>
                <a:spcPct val="100000"/>
              </a:lnSpc>
            </a:pP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class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Point( object ): </a:t>
            </a:r>
            <a:r>
              <a:rPr b="0" i="1" lang="sv-SE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# explicit from</a:t>
            </a:r>
            <a:r>
              <a:rPr b="0" i="1" lang="sv-SE" sz="1800" spc="-60" strike="noStrike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b="0" i="1" lang="sv-SE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object</a:t>
            </a:r>
            <a:endParaRPr b="0" lang="sv-SE" sz="1800" spc="-1" strike="noStrike">
              <a:latin typeface="Arial"/>
            </a:endParaRPr>
          </a:p>
          <a:p>
            <a:pPr marL="1270800">
              <a:lnSpc>
                <a:spcPct val="100000"/>
              </a:lnSpc>
              <a:spcBef>
                <a:spcPts val="315"/>
              </a:spcBef>
            </a:pP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pass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1" name="Google Shape;1016;gde974ff1ef_1_2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3600" spc="-1" strike="noStrike">
                <a:solidFill>
                  <a:srgbClr val="000000"/>
                </a:solidFill>
                <a:latin typeface="Arial"/>
                <a:ea typeface="Arial"/>
              </a:rPr>
              <a:t>Python: Arv</a:t>
            </a:r>
            <a:endParaRPr b="0" lang="sv-S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014;gde974ff1ef_1_4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D15023-A37F-4412-A3A6-BF0FD6B43819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13" name="Google Shape;1016;gde974ff1ef_1_4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3600" spc="-1" strike="noStrike">
                <a:solidFill>
                  <a:srgbClr val="000000"/>
                </a:solidFill>
                <a:latin typeface="Arial"/>
                <a:ea typeface="Arial"/>
              </a:rPr>
              <a:t>Python Arv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04000" y="1294560"/>
            <a:ext cx="5741640" cy="248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Om man vill ärva från en annan klass än</a:t>
            </a:r>
            <a:r>
              <a:rPr b="0" lang="sv-SE" sz="2100" spc="-63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object</a:t>
            </a:r>
            <a:endParaRPr b="0" lang="sv-SE" sz="2100" spc="-1" strike="noStrike">
              <a:latin typeface="Arial"/>
            </a:endParaRPr>
          </a:p>
          <a:p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Ange basklassen inom “(“ och “)” efter</a:t>
            </a:r>
            <a:r>
              <a:rPr b="0" lang="sv-SE" sz="1900" spc="-8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klassnamnet</a:t>
            </a:r>
            <a:endParaRPr b="0" lang="sv-SE" sz="1900" spc="-1" strike="noStrike">
              <a:latin typeface="Arial"/>
            </a:endParaRPr>
          </a:p>
          <a:p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T.ex om Point3D ärver från</a:t>
            </a:r>
            <a:r>
              <a:rPr b="0" lang="sv-SE" sz="1900" spc="-1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Point:</a:t>
            </a:r>
            <a:endParaRPr b="0" lang="sv-SE" sz="1900" spc="-1" strike="noStrike">
              <a:latin typeface="Arial"/>
            </a:endParaRPr>
          </a:p>
          <a:p>
            <a:endParaRPr b="0" lang="sv-SE" sz="1900" spc="-1" strike="noStrike">
              <a:latin typeface="Arial"/>
            </a:endParaRPr>
          </a:p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class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Point:</a:t>
            </a:r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pass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class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Point3D( Point</a:t>
            </a:r>
            <a:r>
              <a:rPr b="0" lang="sv-SE" sz="1800" spc="-4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pass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014;gde974ff1ef_1_6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630EE7-3EF6-42BA-8387-576BB579A39C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16" name="Google Shape;1016;gde974ff1ef_1_6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3600" spc="-1" strike="noStrike">
                <a:solidFill>
                  <a:srgbClr val="000000"/>
                </a:solidFill>
                <a:latin typeface="Arial"/>
                <a:ea typeface="Arial"/>
              </a:rPr>
              <a:t>Python Arv konstruktor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504000" y="1294560"/>
            <a:ext cx="5741640" cy="248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sv-SE" sz="1500" spc="-1" strike="noStrike">
                <a:solidFill>
                  <a:srgbClr val="595959"/>
                </a:solidFill>
                <a:latin typeface="Arial"/>
                <a:ea typeface="DejaVu Sans"/>
              </a:rPr>
              <a:t>Underklassen kan ha en egen</a:t>
            </a:r>
            <a:r>
              <a:rPr b="0" lang="sv-SE" sz="1500" spc="-80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500" spc="-1" strike="noStrike">
                <a:solidFill>
                  <a:srgbClr val="595959"/>
                </a:solidFill>
                <a:latin typeface="Arial"/>
                <a:ea typeface="DejaVu Sans"/>
              </a:rPr>
              <a:t>konstruktor</a:t>
            </a:r>
            <a:endParaRPr b="0" lang="sv-S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sv-SE" sz="1500" spc="-1" strike="noStrike">
              <a:latin typeface="Arial"/>
            </a:endParaRPr>
          </a:p>
          <a:p>
            <a:pPr marL="859320">
              <a:lnSpc>
                <a:spcPct val="100000"/>
              </a:lnSpc>
            </a:pPr>
            <a:r>
              <a:rPr b="1" lang="sv-SE" sz="1500" spc="-1" strike="noStrike">
                <a:solidFill>
                  <a:srgbClr val="000080"/>
                </a:solidFill>
                <a:latin typeface="Courier New"/>
                <a:ea typeface="DejaVu Sans"/>
              </a:rPr>
              <a:t>class 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Point:</a:t>
            </a:r>
            <a:endParaRPr b="0" lang="sv-SE" sz="1500" spc="-1" strike="noStrike">
              <a:latin typeface="Arial"/>
            </a:endParaRPr>
          </a:p>
          <a:p>
            <a:pPr marL="1712520" indent="-491760">
              <a:lnSpc>
                <a:spcPct val="113000"/>
              </a:lnSpc>
              <a:tabLst>
                <a:tab algn="l" pos="0"/>
              </a:tabLst>
            </a:pPr>
            <a:r>
              <a:rPr b="1" lang="sv-SE" sz="1500" spc="-1" strike="noStrike">
                <a:solidFill>
                  <a:srgbClr val="000080"/>
                </a:solidFill>
                <a:latin typeface="Courier New"/>
                <a:ea typeface="DejaVu Sans"/>
              </a:rPr>
              <a:t>def</a:t>
            </a:r>
            <a:r>
              <a:rPr b="1" lang="sv-SE" sz="1500" spc="-1" strike="noStrike" u="sng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sv-SE" sz="1500" spc="-1" strike="noStrike" u="sng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</a:t>
            </a:r>
            <a:r>
              <a:rPr b="0" lang="sv-SE" sz="15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sv-SE" sz="15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(self, </a:t>
            </a:r>
            <a:r>
              <a:rPr b="0" lang="sv-SE" sz="1500" spc="-60" strike="noStrike">
                <a:solidFill>
                  <a:srgbClr val="000000"/>
                </a:solidFill>
                <a:latin typeface="Courier New"/>
                <a:ea typeface="DejaVu Sans"/>
              </a:rPr>
              <a:t>x=</a:t>
            </a:r>
            <a:r>
              <a:rPr b="0" lang="sv-SE" sz="1500" spc="-60" strike="noStrike">
                <a:solidFill>
                  <a:srgbClr val="0000ff"/>
                </a:solidFill>
                <a:latin typeface="Courier New"/>
                <a:ea typeface="DejaVu Sans"/>
              </a:rPr>
              <a:t>0</a:t>
            </a:r>
            <a:r>
              <a:rPr b="0" lang="sv-SE" sz="1500" spc="-60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sv-SE" sz="1500" spc="-9" strike="noStrike">
                <a:solidFill>
                  <a:srgbClr val="000000"/>
                </a:solidFill>
                <a:latin typeface="Courier New"/>
                <a:ea typeface="DejaVu Sans"/>
              </a:rPr>
              <a:t>y=</a:t>
            </a:r>
            <a:r>
              <a:rPr b="0" lang="sv-SE" sz="1500" spc="-9" strike="noStrike">
                <a:solidFill>
                  <a:srgbClr val="0000ff"/>
                </a:solidFill>
                <a:latin typeface="Courier New"/>
                <a:ea typeface="DejaVu Sans"/>
              </a:rPr>
              <a:t>0</a:t>
            </a:r>
            <a:r>
              <a:rPr b="0" lang="sv-SE" sz="1500" spc="-9" strike="noStrike">
                <a:solidFill>
                  <a:srgbClr val="000000"/>
                </a:solidFill>
                <a:latin typeface="Courier New"/>
                <a:ea typeface="DejaVu Sans"/>
              </a:rPr>
              <a:t>): </a:t>
            </a:r>
            <a:endParaRPr b="0" lang="sv-SE" sz="1500" spc="-1" strike="noStrike">
              <a:latin typeface="Arial"/>
            </a:endParaRPr>
          </a:p>
          <a:p>
            <a:pPr marL="1712520" indent="-491760">
              <a:lnSpc>
                <a:spcPct val="113000"/>
              </a:lnSpc>
              <a:tabLst>
                <a:tab algn="l" pos="0"/>
              </a:tabLst>
            </a:pPr>
            <a:r>
              <a:rPr b="0" lang="sv-SE" sz="1500" spc="-9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self._x = float(x)  </a:t>
            </a:r>
            <a:endParaRPr b="0" lang="sv-SE" sz="1500" spc="-1" strike="noStrike">
              <a:latin typeface="Arial"/>
            </a:endParaRPr>
          </a:p>
          <a:p>
            <a:pPr marL="1712520" indent="-491760">
              <a:lnSpc>
                <a:spcPct val="113000"/>
              </a:lnSpc>
              <a:tabLst>
                <a:tab algn="l" pos="0"/>
              </a:tabLst>
            </a:pP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self._y =</a:t>
            </a:r>
            <a:r>
              <a:rPr b="0" lang="sv-SE" sz="150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float(y)</a:t>
            </a:r>
            <a:endParaRPr b="0" lang="sv-SE" sz="1500" spc="-1" strike="noStrike">
              <a:latin typeface="Arial"/>
            </a:endParaRPr>
          </a:p>
          <a:p>
            <a:pPr marL="1712520" indent="-491760">
              <a:lnSpc>
                <a:spcPct val="100000"/>
              </a:lnSpc>
              <a:spcBef>
                <a:spcPts val="14"/>
              </a:spcBef>
              <a:tabLst>
                <a:tab algn="l" pos="0"/>
              </a:tabLst>
            </a:pPr>
            <a:endParaRPr b="0" lang="sv-SE" sz="1500" spc="-1" strike="noStrike">
              <a:latin typeface="Arial"/>
            </a:endParaRPr>
          </a:p>
          <a:p>
            <a:pPr marL="859320" indent="-491760">
              <a:lnSpc>
                <a:spcPct val="100000"/>
              </a:lnSpc>
              <a:tabLst>
                <a:tab algn="l" pos="0"/>
              </a:tabLst>
            </a:pPr>
            <a:r>
              <a:rPr b="1" lang="sv-SE" sz="1500" spc="-1" strike="noStrike">
                <a:solidFill>
                  <a:srgbClr val="000080"/>
                </a:solidFill>
                <a:latin typeface="Courier New"/>
                <a:ea typeface="DejaVu Sans"/>
              </a:rPr>
              <a:t>class 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Point3D( Point</a:t>
            </a:r>
            <a:r>
              <a:rPr b="0" lang="sv-SE" sz="1500" spc="-9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sv-SE" sz="1500" spc="-1" strike="noStrike">
              <a:latin typeface="Arial"/>
            </a:endParaRPr>
          </a:p>
          <a:p>
            <a:pPr marL="1219320" indent="-491760">
              <a:lnSpc>
                <a:spcPct val="100000"/>
              </a:lnSpc>
              <a:spcBef>
                <a:spcPts val="255"/>
              </a:spcBef>
              <a:tabLst>
                <a:tab algn="l" pos="0"/>
              </a:tabLst>
            </a:pPr>
            <a:r>
              <a:rPr b="1" lang="sv-SE" sz="1500" spc="-1" strike="noStrike">
                <a:solidFill>
                  <a:srgbClr val="000080"/>
                </a:solidFill>
                <a:latin typeface="Courier New"/>
                <a:ea typeface="DejaVu Sans"/>
              </a:rPr>
              <a:t>def </a:t>
            </a:r>
            <a:r>
              <a:rPr b="1" lang="sv-SE" sz="1500" spc="-1" strike="noStrike" u="sng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</a:t>
            </a:r>
            <a:r>
              <a:rPr b="0" lang="sv-SE" sz="15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sv-SE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(self, </a:t>
            </a:r>
            <a:r>
              <a:rPr b="0" lang="sv-SE" sz="1500" spc="-60" strike="noStrike">
                <a:solidFill>
                  <a:srgbClr val="000000"/>
                </a:solidFill>
                <a:latin typeface="Courier New"/>
                <a:ea typeface="DejaVu Sans"/>
              </a:rPr>
              <a:t>x=</a:t>
            </a:r>
            <a:r>
              <a:rPr b="0" lang="sv-SE" sz="1500" spc="-60" strike="noStrike">
                <a:solidFill>
                  <a:srgbClr val="0000ff"/>
                </a:solidFill>
                <a:latin typeface="Courier New"/>
                <a:ea typeface="DejaVu Sans"/>
              </a:rPr>
              <a:t>0</a:t>
            </a:r>
            <a:r>
              <a:rPr b="0" lang="sv-SE" sz="1500" spc="-60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sv-SE" sz="1500" spc="-9" strike="noStrike">
                <a:solidFill>
                  <a:srgbClr val="000000"/>
                </a:solidFill>
                <a:latin typeface="Courier New"/>
                <a:ea typeface="DejaVu Sans"/>
              </a:rPr>
              <a:t>y=</a:t>
            </a:r>
            <a:r>
              <a:rPr b="0" lang="sv-SE" sz="1500" spc="-9" strike="noStrike">
                <a:solidFill>
                  <a:srgbClr val="0000ff"/>
                </a:solidFill>
                <a:latin typeface="Courier New"/>
                <a:ea typeface="DejaVu Sans"/>
              </a:rPr>
              <a:t>0</a:t>
            </a:r>
            <a:r>
              <a:rPr b="0" lang="sv-SE" sz="1500" spc="-9" strike="noStrike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r>
              <a:rPr b="0" lang="sv-SE" sz="1500" spc="-4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500" spc="-9" strike="noStrike">
                <a:solidFill>
                  <a:srgbClr val="000000"/>
                </a:solidFill>
                <a:latin typeface="Courier New"/>
                <a:ea typeface="DejaVu Sans"/>
              </a:rPr>
              <a:t>z=</a:t>
            </a:r>
            <a:r>
              <a:rPr b="0" lang="sv-SE" sz="1500" spc="-9" strike="noStrike">
                <a:solidFill>
                  <a:srgbClr val="0000ff"/>
                </a:solidFill>
                <a:latin typeface="Courier New"/>
                <a:ea typeface="DejaVu Sans"/>
              </a:rPr>
              <a:t>0</a:t>
            </a:r>
            <a:r>
              <a:rPr b="0" lang="sv-SE" sz="1500" spc="-9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sv-SE" sz="1500" spc="-1" strike="noStrike"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540000" y="4023720"/>
            <a:ext cx="7225920" cy="65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Men vi vill använda klasser för att undvika repetition i</a:t>
            </a:r>
            <a:r>
              <a:rPr b="0" lang="sv-SE" sz="2100" spc="-103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koden</a:t>
            </a:r>
            <a:endParaRPr b="0" lang="sv-SE" sz="2100" spc="-1" strike="noStrike">
              <a:latin typeface="Arial"/>
            </a:endParaRPr>
          </a:p>
          <a:p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Kan (/bör) utnyttja basklassens</a:t>
            </a:r>
            <a:r>
              <a:rPr b="0" lang="sv-SE" sz="1900" spc="-2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konstruktor:</a:t>
            </a:r>
            <a:endParaRPr b="0" lang="sv-SE" sz="1900" spc="-1" strike="noStrike"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537840" y="4860000"/>
            <a:ext cx="10802160" cy="101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sv-SE" sz="1600" spc="-1" strike="noStrike">
                <a:solidFill>
                  <a:srgbClr val="000080"/>
                </a:solidFill>
                <a:latin typeface="Courier New"/>
                <a:ea typeface="DejaVu Sans"/>
              </a:rPr>
              <a:t>class 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Point3D( Point</a:t>
            </a:r>
            <a:r>
              <a:rPr b="0" lang="sv-SE" sz="1600" spc="-15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sv-SE" sz="1600" spc="-1" strike="noStrike">
              <a:latin typeface="Arial"/>
            </a:endParaRPr>
          </a:p>
          <a:p>
            <a:r>
              <a:rPr b="1" lang="sv-SE" sz="1600" spc="-1" strike="noStrike">
                <a:solidFill>
                  <a:srgbClr val="000080"/>
                </a:solidFill>
                <a:latin typeface="Courier New"/>
                <a:ea typeface="DejaVu Sans"/>
              </a:rPr>
              <a:t>	</a:t>
            </a:r>
            <a:r>
              <a:rPr b="1" lang="sv-SE" sz="1600" spc="-1" strike="noStrike">
                <a:solidFill>
                  <a:srgbClr val="000080"/>
                </a:solidFill>
                <a:latin typeface="Courier New"/>
                <a:ea typeface="DejaVu Sans"/>
              </a:rPr>
              <a:t>def </a:t>
            </a:r>
            <a:r>
              <a:rPr b="1" lang="sv-SE" sz="1600" spc="-1" strike="noStrike" u="sng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</a:t>
            </a:r>
            <a:r>
              <a:rPr b="0" lang="sv-SE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sv-SE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(self, </a:t>
            </a:r>
            <a:r>
              <a:rPr b="0" lang="sv-SE" sz="1600" spc="-60" strike="noStrike">
                <a:solidFill>
                  <a:srgbClr val="000000"/>
                </a:solidFill>
                <a:latin typeface="Courier New"/>
                <a:ea typeface="DejaVu Sans"/>
              </a:rPr>
              <a:t>x=</a:t>
            </a:r>
            <a:r>
              <a:rPr b="0" lang="sv-SE" sz="1600" spc="-60" strike="noStrike">
                <a:solidFill>
                  <a:srgbClr val="0000ff"/>
                </a:solidFill>
                <a:latin typeface="Courier New"/>
                <a:ea typeface="DejaVu Sans"/>
              </a:rPr>
              <a:t>0</a:t>
            </a:r>
            <a:r>
              <a:rPr b="0" lang="sv-SE" sz="1600" spc="-60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sv-SE" sz="1600" spc="-9" strike="noStrike">
                <a:solidFill>
                  <a:srgbClr val="000000"/>
                </a:solidFill>
                <a:latin typeface="Courier New"/>
                <a:ea typeface="DejaVu Sans"/>
              </a:rPr>
              <a:t>y=</a:t>
            </a:r>
            <a:r>
              <a:rPr b="0" lang="sv-SE" sz="1600" spc="-9" strike="noStrike">
                <a:solidFill>
                  <a:srgbClr val="0000ff"/>
                </a:solidFill>
                <a:latin typeface="Courier New"/>
                <a:ea typeface="DejaVu Sans"/>
              </a:rPr>
              <a:t>0</a:t>
            </a:r>
            <a:r>
              <a:rPr b="0" lang="sv-SE" sz="1600" spc="-9" strike="noStrike">
                <a:solidFill>
                  <a:srgbClr val="000000"/>
                </a:solidFill>
                <a:latin typeface="Courier New"/>
                <a:ea typeface="DejaVu Sans"/>
              </a:rPr>
              <a:t>, z=</a:t>
            </a:r>
            <a:r>
              <a:rPr b="0" lang="sv-SE" sz="1600" spc="-9" strike="noStrike">
                <a:solidFill>
                  <a:srgbClr val="0000ff"/>
                </a:solidFill>
                <a:latin typeface="Courier New"/>
                <a:ea typeface="DejaVu Sans"/>
              </a:rPr>
              <a:t>0</a:t>
            </a:r>
            <a:r>
              <a:rPr b="0" lang="sv-SE" sz="1600" spc="-9" strike="noStrike">
                <a:solidFill>
                  <a:srgbClr val="000000"/>
                </a:solidFill>
                <a:latin typeface="Courier New"/>
                <a:ea typeface="DejaVu Sans"/>
              </a:rPr>
              <a:t>): </a:t>
            </a:r>
            <a:endParaRPr b="0" lang="sv-SE" sz="1600" spc="-1" strike="noStrike">
              <a:latin typeface="Arial"/>
            </a:endParaRPr>
          </a:p>
          <a:p>
            <a:r>
              <a:rPr b="0" lang="sv-SE" sz="1600" spc="-9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600" spc="-9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super().</a:t>
            </a:r>
            <a:r>
              <a:rPr b="0" lang="sv-SE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</a:t>
            </a:r>
            <a:r>
              <a:rPr b="0" lang="sv-SE" sz="16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(x,</a:t>
            </a:r>
            <a:r>
              <a:rPr b="0" lang="sv-SE" sz="1600" spc="-9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y)</a:t>
            </a:r>
            <a:endParaRPr b="0" lang="sv-SE" sz="1600" spc="-1" strike="noStrike">
              <a:latin typeface="Arial"/>
            </a:endParaRPr>
          </a:p>
          <a:p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self.z =</a:t>
            </a:r>
            <a:r>
              <a:rPr b="0" lang="sv-SE" sz="1600" spc="-9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float(z)</a:t>
            </a:r>
            <a:endParaRPr b="0" lang="sv-S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007;gde974ff1ef_1_198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30DA61-15C7-4F6F-A005-2767FA3E7850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21" name="Google Shape;1008;gde974ff1ef_1_198"/>
          <p:cNvSpPr/>
          <p:nvPr/>
        </p:nvSpPr>
        <p:spPr>
          <a:xfrm>
            <a:off x="504000" y="1582920"/>
            <a:ext cx="1188864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spcBef>
                <a:spcPts val="505"/>
              </a:spcBef>
            </a:pPr>
            <a:r>
              <a:rPr b="0" i="1" lang="sv-SE" sz="21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super() </a:t>
            </a:r>
            <a:r>
              <a:rPr b="0" lang="sv-SE" sz="21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ger dig</a:t>
            </a:r>
            <a:r>
              <a:rPr b="0" lang="sv-SE" sz="2100" spc="-4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 alltså </a:t>
            </a:r>
            <a:r>
              <a:rPr b="0" lang="sv-SE" sz="21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basklassen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r>
              <a:rPr b="0" lang="sv-SE" sz="17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	</a:t>
            </a:r>
            <a:r>
              <a:rPr b="0" lang="sv-SE" sz="17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super() kan användas till alla metoder, inte bara</a:t>
            </a:r>
            <a:r>
              <a:rPr b="0" lang="sv-SE" sz="1700" spc="-35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 </a:t>
            </a:r>
            <a:r>
              <a:rPr b="0" lang="sv-SE" sz="17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konstruktorn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r>
              <a:rPr b="0" lang="sv-SE" sz="21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super() kan vara lite komplicerad om vi har multiple</a:t>
            </a:r>
            <a:r>
              <a:rPr b="0" lang="sv-SE" sz="2100" spc="-103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inheritance ! Vilken basklass får man?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r>
              <a:rPr b="0" lang="sv-SE" sz="21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DejaVu Sans"/>
              </a:rPr>
              <a:t>= avoid!!!</a:t>
            </a:r>
            <a:endParaRPr b="0" lang="sv-SE" sz="2100" spc="-1" strike="noStrike">
              <a:latin typeface="Arial"/>
            </a:endParaRPr>
          </a:p>
          <a:p>
            <a:pPr marL="127080">
              <a:lnSpc>
                <a:spcPct val="115000"/>
              </a:lnSpc>
              <a:spcBef>
                <a:spcPts val="2001"/>
              </a:spcBef>
              <a:tabLst>
                <a:tab algn="l" pos="0"/>
              </a:tabLst>
            </a:pPr>
            <a:endParaRPr b="0" lang="sv-SE" sz="2100" spc="-1" strike="noStrike">
              <a:latin typeface="Arial"/>
            </a:endParaRPr>
          </a:p>
          <a:p>
            <a:pPr marL="127080">
              <a:lnSpc>
                <a:spcPct val="115000"/>
              </a:lnSpc>
              <a:spcBef>
                <a:spcPts val="2001"/>
              </a:spcBef>
              <a:tabLst>
                <a:tab algn="l" pos="0"/>
              </a:tabLst>
            </a:pPr>
            <a:endParaRPr b="0" lang="sv-SE" sz="2100" spc="-1" strike="noStrike">
              <a:latin typeface="Arial"/>
            </a:endParaRPr>
          </a:p>
          <a:p>
            <a:pPr marL="127080"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sv-SE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sv-SE" sz="2100" spc="-1" strike="noStrike">
              <a:latin typeface="Arial"/>
            </a:endParaRPr>
          </a:p>
        </p:txBody>
      </p:sp>
      <p:sp>
        <p:nvSpPr>
          <p:cNvPr id="122" name="Google Shape;1009;gde974ff1ef_1_198"/>
          <p:cNvSpPr/>
          <p:nvPr/>
        </p:nvSpPr>
        <p:spPr>
          <a:xfrm>
            <a:off x="504000" y="253440"/>
            <a:ext cx="1065600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Python arv - konstruktor</a:t>
            </a:r>
            <a:endParaRPr b="0" lang="sv-S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014;gde974ff1ef_1_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A8FA98-324F-4560-AAF1-A1CF5ECE9E81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24" name="Google Shape;1015;gde974ff1ef_1_3"/>
          <p:cNvSpPr/>
          <p:nvPr/>
        </p:nvSpPr>
        <p:spPr>
          <a:xfrm>
            <a:off x="171360" y="1593000"/>
            <a:ext cx="11888640" cy="45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6000"/>
              </a:lnSpc>
              <a:spcBef>
                <a:spcPts val="99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Om vi i basklassen har en metod som vi vill ändra så kan</a:t>
            </a:r>
            <a:r>
              <a:rPr b="0" lang="sv-SE" sz="2100" spc="-10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vi  definiera vår egen metod med samma</a:t>
            </a:r>
            <a:r>
              <a:rPr b="0" lang="sv-SE" sz="2100" spc="-2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namn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  <a:spcBef>
                <a:spcPts val="99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Om vi vill återanvända beteendet från basklassen så kan vi  anropa basklassens metod via</a:t>
            </a:r>
            <a:r>
              <a:rPr b="0" lang="sv-SE" sz="2100" spc="-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super()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Men vi måste</a:t>
            </a:r>
            <a:r>
              <a:rPr b="0" lang="sv-SE" sz="1900" spc="-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inte!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DEMO: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  <a:hlinkClick r:id="rId1"/>
              </a:rPr>
              <a:t>https://github.com/aspcodenet/IotArvSalary/blob/master/IotSalary/Salary2020.py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36"/>
              </a:spcBef>
              <a:tabLst>
                <a:tab algn="l" pos="0"/>
              </a:tabLst>
            </a:pPr>
            <a:endParaRPr b="0" lang="sv-SE" sz="1900" spc="-1" strike="noStrike">
              <a:latin typeface="Arial"/>
            </a:endParaRPr>
          </a:p>
        </p:txBody>
      </p:sp>
      <p:sp>
        <p:nvSpPr>
          <p:cNvPr id="125" name="Google Shape;1016;gde974ff1ef_1_3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000" spc="-1" strike="noStrike">
                <a:solidFill>
                  <a:srgbClr val="000000"/>
                </a:solidFill>
                <a:latin typeface="Arial"/>
                <a:ea typeface="Arial"/>
              </a:rPr>
              <a:t>Python – arv - metoder</a:t>
            </a:r>
            <a:endParaRPr b="0" lang="sv-S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021;gde974ff1ef_1_206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29B32F4-2742-4465-B27A-28DD95373D46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27" name="Google Shape;1022;gde974ff1ef_1_206"/>
          <p:cNvSpPr/>
          <p:nvPr/>
        </p:nvSpPr>
        <p:spPr>
          <a:xfrm>
            <a:off x="504000" y="1593000"/>
            <a:ext cx="11888640" cy="34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spcBef>
                <a:spcPts val="5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Polymorfism finns inte inbyggd i Python</a:t>
            </a:r>
            <a:r>
              <a:rPr b="0" lang="sv-SE" sz="2100" spc="-3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språket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Istället använder vi en modul som heter “abc” - Abstract Base  Class - för att uppnå samma</a:t>
            </a:r>
            <a:r>
              <a:rPr b="0" lang="sv-SE" sz="2100" spc="-2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beteende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Basklassen måste</a:t>
            </a:r>
            <a:r>
              <a:rPr b="0" lang="sv-SE" sz="2100" spc="-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då: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Ärva från “ABC”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</a:pP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Deklarera minst en metod som är</a:t>
            </a:r>
            <a:r>
              <a:rPr b="0" lang="sv-SE" sz="1700" spc="-2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abstrakt: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700" spc="-1" strike="noStrike">
              <a:latin typeface="Arial"/>
            </a:endParaRPr>
          </a:p>
          <a:p>
            <a:pPr marL="859320">
              <a:lnSpc>
                <a:spcPct val="100000"/>
              </a:lnSpc>
              <a:spcBef>
                <a:spcPts val="6"/>
              </a:spcBef>
            </a:pPr>
            <a:r>
              <a:rPr b="0" lang="sv-SE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@abstractmethod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8" name="Google Shape;1023;gde974ff1ef_1_206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 Python: Polymorfism</a:t>
            </a:r>
            <a:endParaRPr b="0" lang="sv-S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028;gde974ff1ef_1_21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A0F8D4-FABF-4782-B7CC-5C6AA6D8D7FC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30" name="Google Shape;1030;gde974ff1ef_1_212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 i Python: polymorfism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900000" y="1902960"/>
            <a:ext cx="4981320" cy="241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from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abc </a:t>
            </a: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import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ABC,</a:t>
            </a:r>
            <a:r>
              <a:rPr b="0" lang="sv-SE" sz="1800" spc="-60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abstractmethod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class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Shape( ABC</a:t>
            </a:r>
            <a:r>
              <a:rPr b="0" lang="sv-SE" sz="1800" spc="-4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	</a:t>
            </a: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def </a:t>
            </a:r>
            <a:r>
              <a:rPr b="1" lang="sv-SE" sz="1800" spc="-1" strike="noStrike" u="sng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</a:t>
            </a:r>
            <a:r>
              <a:rPr b="0" lang="sv-SE" sz="18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 self, pos</a:t>
            </a:r>
            <a:r>
              <a:rPr b="0" lang="sv-SE" sz="1800" spc="-89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):  </a:t>
            </a:r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self.position =</a:t>
            </a:r>
            <a:r>
              <a:rPr b="0" lang="sv-SE" sz="1800" spc="-35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pos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@abstractmethod</a:t>
            </a:r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	</a:t>
            </a: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def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draw( self, screen</a:t>
            </a:r>
            <a:r>
              <a:rPr b="0" lang="sv-SE" sz="1800" spc="-2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	</a:t>
            </a: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	</a:t>
            </a: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pass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44;gde974ff1ef_1_19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4BD168-494C-46CB-AFD2-3D5C21F3E660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33" name="Google Shape;1045;gde974ff1ef_1_192"/>
          <p:cNvSpPr/>
          <p:nvPr/>
        </p:nvSpPr>
        <p:spPr>
          <a:xfrm>
            <a:off x="504000" y="1092600"/>
            <a:ext cx="11888640" cy="360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6000"/>
              </a:lnSpc>
              <a:spcBef>
                <a:spcPts val="99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Nu har vi en basklass som definierar ett gränssnitt för olika  former</a:t>
            </a:r>
            <a:r>
              <a:rPr b="0" lang="sv-SE" sz="2100" spc="-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(Shape)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De har positioner i 2D</a:t>
            </a:r>
            <a:r>
              <a:rPr b="0" lang="sv-SE" sz="1700" spc="-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rymden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</a:pP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De kan ritas på</a:t>
            </a:r>
            <a:r>
              <a:rPr b="0" lang="sv-SE" sz="1700" spc="-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skärmen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Nu kan vi definiera olika typer av shapes med arv.</a:t>
            </a:r>
            <a:r>
              <a:rPr b="0" lang="sv-SE" sz="2100" spc="-6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T.ex: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Circle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</a:pP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Square</a:t>
            </a: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</a:pP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700" spc="-1" strike="noStrike">
                <a:solidFill>
                  <a:srgbClr val="595959"/>
                </a:solidFill>
                <a:latin typeface="Arial"/>
                <a:ea typeface="DejaVu Sans"/>
              </a:rPr>
              <a:t>Triangle, osv</a:t>
            </a:r>
            <a:endParaRPr b="0" lang="sv-SE" sz="1700" spc="-1" strike="noStrike">
              <a:latin typeface="Arial"/>
            </a:endParaRPr>
          </a:p>
          <a:p>
            <a:pPr>
              <a:lnSpc>
                <a:spcPts val="45"/>
              </a:lnSpc>
              <a:spcBef>
                <a:spcPts val="31"/>
              </a:spcBef>
            </a:pP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sv-SE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7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sv-SE" sz="1700" spc="-1" strike="noStrike">
              <a:latin typeface="Arial"/>
            </a:endParaRPr>
          </a:p>
        </p:txBody>
      </p:sp>
      <p:sp>
        <p:nvSpPr>
          <p:cNvPr id="134" name="Google Shape;1046;gde974ff1ef_1_192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 i Python: polymorfism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35" name="Google Shape;1047;gde974ff1ef_1_192"/>
          <p:cNvSpPr/>
          <p:nvPr/>
        </p:nvSpPr>
        <p:spPr>
          <a:xfrm>
            <a:off x="1020960" y="3598920"/>
            <a:ext cx="6899760" cy="16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238760" indent="-696600">
              <a:lnSpc>
                <a:spcPct val="114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238760" indent="-696600">
              <a:lnSpc>
                <a:spcPct val="114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36" name="Google Shape;1048;gde974ff1ef_1_192"/>
          <p:cNvSpPr/>
          <p:nvPr/>
        </p:nvSpPr>
        <p:spPr>
          <a:xfrm>
            <a:off x="394560" y="5558040"/>
            <a:ext cx="678780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14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053;gde974ff1ef_1_245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EBAF18F-EB71-457C-BFE9-31B065A8F7C5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38" name="Google Shape;1054;gde974ff1ef_1_245"/>
          <p:cNvSpPr/>
          <p:nvPr/>
        </p:nvSpPr>
        <p:spPr>
          <a:xfrm>
            <a:off x="504000" y="1593000"/>
            <a:ext cx="11888640" cy="11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73320">
              <a:lnSpc>
                <a:spcPct val="100000"/>
              </a:lnSpc>
              <a:buClr>
                <a:srgbClr val="595959"/>
              </a:buClr>
              <a:buFont typeface="Noto Sans Symbols"/>
              <a:buChar char="●"/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Arial"/>
              </a:rPr>
              <a:t>Finally – the beauty!</a:t>
            </a:r>
            <a:endParaRPr b="0" lang="sv-SE" sz="2300" spc="-1" strike="noStrike">
              <a:latin typeface="Arial"/>
            </a:endParaRPr>
          </a:p>
          <a:p>
            <a:pPr lvl="1" marL="914400" indent="-347760">
              <a:lnSpc>
                <a:spcPct val="100000"/>
              </a:lnSpc>
              <a:spcBef>
                <a:spcPts val="405"/>
              </a:spcBef>
              <a:buClr>
                <a:srgbClr val="595959"/>
              </a:buClr>
              <a:buFont typeface="Noto Sans Symbols"/>
              <a:buChar char="●"/>
            </a:pPr>
            <a:endParaRPr b="0" lang="sv-SE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sv-SE" sz="2300" spc="-1" strike="noStrike">
              <a:latin typeface="Arial"/>
            </a:endParaRPr>
          </a:p>
        </p:txBody>
      </p:sp>
      <p:sp>
        <p:nvSpPr>
          <p:cNvPr id="139" name="Google Shape;1055;gde974ff1ef_1_245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 i Python: polymorfism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620000" y="2632320"/>
            <a:ext cx="8820000" cy="312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myShapes = [ Circle( Point(</a:t>
            </a:r>
            <a:r>
              <a:rPr b="0" lang="sv-SE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5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r>
              <a:rPr b="0" lang="sv-SE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5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b="0" lang="sv-SE" sz="1800" spc="-35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),</a:t>
            </a:r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Square( Point(</a:t>
            </a:r>
            <a:r>
              <a:rPr b="0" lang="sv-SE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10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r>
              <a:rPr b="0" lang="sv-SE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10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 ),  </a:t>
            </a:r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Triangle( Point(</a:t>
            </a:r>
            <a:r>
              <a:rPr b="0" lang="sv-SE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15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r>
              <a:rPr b="0" lang="sv-SE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15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 )</a:t>
            </a:r>
            <a:r>
              <a:rPr b="0" lang="sv-SE" sz="1800" spc="-60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for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shape </a:t>
            </a:r>
            <a:r>
              <a:rPr b="1" lang="sv-SE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in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myShapes:  </a:t>
            </a:r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   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shape.draw( screen</a:t>
            </a:r>
            <a:r>
              <a:rPr b="0" lang="sv-SE" sz="1800" spc="-8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93;gde974ff1ef_1_174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4AB2A9C-5D90-4F91-B06C-C86B086D2993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43" name="Google Shape;994;gde974ff1ef_1_174"/>
          <p:cNvSpPr/>
          <p:nvPr/>
        </p:nvSpPr>
        <p:spPr>
          <a:xfrm>
            <a:off x="504000" y="1593000"/>
            <a:ext cx="1188864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spcBef>
                <a:spcPts val="2625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Vad är Inheritance</a:t>
            </a:r>
            <a:r>
              <a:rPr b="0" lang="sv-SE" sz="2300" spc="-1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(arv)?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När en klass utgår ifrån en annan</a:t>
            </a:r>
            <a:r>
              <a:rPr b="0" lang="sv-SE" sz="2100" spc="-6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klass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Och ändrar bettendet på något</a:t>
            </a:r>
            <a:r>
              <a:rPr b="0" lang="sv-SE" sz="2100" spc="-3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sätt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Basklass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Underklass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Bygger en hierarki av</a:t>
            </a:r>
            <a:r>
              <a:rPr b="0" lang="sv-SE" sz="2300" spc="-2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abstraktioner</a:t>
            </a:r>
            <a:endParaRPr b="0" lang="sv-SE" sz="2300" spc="-1" strike="noStrike">
              <a:latin typeface="Arial"/>
            </a:endParaRPr>
          </a:p>
        </p:txBody>
      </p:sp>
      <p:sp>
        <p:nvSpPr>
          <p:cNvPr id="44" name="Google Shape;995;gde974ff1ef_1_174"/>
          <p:cNvSpPr/>
          <p:nvPr/>
        </p:nvSpPr>
        <p:spPr>
          <a:xfrm>
            <a:off x="504000" y="253440"/>
            <a:ext cx="825192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OOP: Arv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740000" y="3060000"/>
            <a:ext cx="1415520" cy="412200"/>
          </a:xfrm>
          <a:custGeom>
            <a:avLst/>
            <a:gdLst/>
            <a:ahLst/>
            <a:rect l="l" t="t" r="r" b="b"/>
            <a:pathLst>
              <a:path w="1417320" h="414019">
                <a:moveTo>
                  <a:pt x="1347997" y="413399"/>
                </a:moveTo>
                <a:lnTo>
                  <a:pt x="68899" y="413399"/>
                </a:lnTo>
                <a:lnTo>
                  <a:pt x="42081" y="407984"/>
                </a:lnTo>
                <a:lnTo>
                  <a:pt x="20181" y="393218"/>
                </a:lnTo>
                <a:lnTo>
                  <a:pt x="5414" y="371317"/>
                </a:lnTo>
                <a:lnTo>
                  <a:pt x="0" y="344496"/>
                </a:lnTo>
                <a:lnTo>
                  <a:pt x="0" y="68902"/>
                </a:lnTo>
                <a:lnTo>
                  <a:pt x="5414" y="42081"/>
                </a:lnTo>
                <a:lnTo>
                  <a:pt x="20182" y="20179"/>
                </a:lnTo>
                <a:lnTo>
                  <a:pt x="42081" y="5414"/>
                </a:lnTo>
                <a:lnTo>
                  <a:pt x="68899" y="0"/>
                </a:lnTo>
                <a:lnTo>
                  <a:pt x="1347997" y="0"/>
                </a:lnTo>
                <a:lnTo>
                  <a:pt x="1386226" y="11576"/>
                </a:lnTo>
                <a:lnTo>
                  <a:pt x="1411656" y="42533"/>
                </a:lnTo>
                <a:lnTo>
                  <a:pt x="1416897" y="68902"/>
                </a:lnTo>
                <a:lnTo>
                  <a:pt x="1416897" y="344496"/>
                </a:lnTo>
                <a:lnTo>
                  <a:pt x="1411482" y="371317"/>
                </a:lnTo>
                <a:lnTo>
                  <a:pt x="1396715" y="393218"/>
                </a:lnTo>
                <a:lnTo>
                  <a:pt x="1374815" y="407984"/>
                </a:lnTo>
                <a:lnTo>
                  <a:pt x="1347997" y="413399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7740000" y="3060000"/>
            <a:ext cx="1415520" cy="412200"/>
          </a:xfrm>
          <a:custGeom>
            <a:avLst/>
            <a:gdLst/>
            <a:ahLst/>
            <a:rect l="l" t="t" r="r" b="b"/>
            <a:pathLst>
              <a:path w="1417320" h="414019">
                <a:moveTo>
                  <a:pt x="0" y="68902"/>
                </a:moveTo>
                <a:lnTo>
                  <a:pt x="5414" y="42081"/>
                </a:lnTo>
                <a:lnTo>
                  <a:pt x="20181" y="20180"/>
                </a:lnTo>
                <a:lnTo>
                  <a:pt x="42081" y="5414"/>
                </a:lnTo>
                <a:lnTo>
                  <a:pt x="68899" y="0"/>
                </a:lnTo>
                <a:lnTo>
                  <a:pt x="1347997" y="0"/>
                </a:lnTo>
                <a:lnTo>
                  <a:pt x="1386226" y="11576"/>
                </a:lnTo>
                <a:lnTo>
                  <a:pt x="1411656" y="42533"/>
                </a:lnTo>
                <a:lnTo>
                  <a:pt x="1416897" y="68902"/>
                </a:lnTo>
                <a:lnTo>
                  <a:pt x="1416897" y="344496"/>
                </a:lnTo>
                <a:lnTo>
                  <a:pt x="1411482" y="371317"/>
                </a:lnTo>
                <a:lnTo>
                  <a:pt x="1396715" y="393218"/>
                </a:lnTo>
                <a:lnTo>
                  <a:pt x="1374815" y="407984"/>
                </a:lnTo>
                <a:lnTo>
                  <a:pt x="1347997" y="413399"/>
                </a:lnTo>
                <a:lnTo>
                  <a:pt x="68899" y="413399"/>
                </a:lnTo>
                <a:lnTo>
                  <a:pt x="42081" y="407984"/>
                </a:lnTo>
                <a:lnTo>
                  <a:pt x="20181" y="393218"/>
                </a:lnTo>
                <a:lnTo>
                  <a:pt x="5414" y="371317"/>
                </a:lnTo>
                <a:lnTo>
                  <a:pt x="0" y="344496"/>
                </a:lnTo>
                <a:lnTo>
                  <a:pt x="0" y="68902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7832880" y="3142080"/>
            <a:ext cx="92160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Base</a:t>
            </a:r>
            <a:r>
              <a:rPr b="0" lang="sv-SE" sz="1400" spc="-6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0069200" y="3060000"/>
            <a:ext cx="1415520" cy="412200"/>
          </a:xfrm>
          <a:custGeom>
            <a:avLst/>
            <a:gdLst/>
            <a:ahLst/>
            <a:rect l="l" t="t" r="r" b="b"/>
            <a:pathLst>
              <a:path w="1417320" h="414019">
                <a:moveTo>
                  <a:pt x="1347997" y="413399"/>
                </a:moveTo>
                <a:lnTo>
                  <a:pt x="68899" y="413399"/>
                </a:lnTo>
                <a:lnTo>
                  <a:pt x="42081" y="407984"/>
                </a:lnTo>
                <a:lnTo>
                  <a:pt x="20181" y="393218"/>
                </a:lnTo>
                <a:lnTo>
                  <a:pt x="5414" y="371317"/>
                </a:lnTo>
                <a:lnTo>
                  <a:pt x="0" y="344496"/>
                </a:lnTo>
                <a:lnTo>
                  <a:pt x="0" y="68902"/>
                </a:lnTo>
                <a:lnTo>
                  <a:pt x="5414" y="42081"/>
                </a:lnTo>
                <a:lnTo>
                  <a:pt x="20182" y="20179"/>
                </a:lnTo>
                <a:lnTo>
                  <a:pt x="42081" y="5414"/>
                </a:lnTo>
                <a:lnTo>
                  <a:pt x="68899" y="0"/>
                </a:lnTo>
                <a:lnTo>
                  <a:pt x="1347997" y="0"/>
                </a:lnTo>
                <a:lnTo>
                  <a:pt x="1386226" y="11576"/>
                </a:lnTo>
                <a:lnTo>
                  <a:pt x="1411656" y="42533"/>
                </a:lnTo>
                <a:lnTo>
                  <a:pt x="1416897" y="68902"/>
                </a:lnTo>
                <a:lnTo>
                  <a:pt x="1416897" y="344496"/>
                </a:lnTo>
                <a:lnTo>
                  <a:pt x="1411482" y="371317"/>
                </a:lnTo>
                <a:lnTo>
                  <a:pt x="1396715" y="393218"/>
                </a:lnTo>
                <a:lnTo>
                  <a:pt x="1374815" y="407984"/>
                </a:lnTo>
                <a:lnTo>
                  <a:pt x="1347997" y="413399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10069200" y="3060000"/>
            <a:ext cx="1415520" cy="412200"/>
          </a:xfrm>
          <a:custGeom>
            <a:avLst/>
            <a:gdLst/>
            <a:ahLst/>
            <a:rect l="l" t="t" r="r" b="b"/>
            <a:pathLst>
              <a:path w="1417320" h="414019">
                <a:moveTo>
                  <a:pt x="0" y="68902"/>
                </a:moveTo>
                <a:lnTo>
                  <a:pt x="5414" y="42081"/>
                </a:lnTo>
                <a:lnTo>
                  <a:pt x="20181" y="20180"/>
                </a:lnTo>
                <a:lnTo>
                  <a:pt x="42081" y="5414"/>
                </a:lnTo>
                <a:lnTo>
                  <a:pt x="68899" y="0"/>
                </a:lnTo>
                <a:lnTo>
                  <a:pt x="1347997" y="0"/>
                </a:lnTo>
                <a:lnTo>
                  <a:pt x="1386226" y="11576"/>
                </a:lnTo>
                <a:lnTo>
                  <a:pt x="1411656" y="42533"/>
                </a:lnTo>
                <a:lnTo>
                  <a:pt x="1416897" y="68902"/>
                </a:lnTo>
                <a:lnTo>
                  <a:pt x="1416897" y="344496"/>
                </a:lnTo>
                <a:lnTo>
                  <a:pt x="1411482" y="371317"/>
                </a:lnTo>
                <a:lnTo>
                  <a:pt x="1396715" y="393218"/>
                </a:lnTo>
                <a:lnTo>
                  <a:pt x="1374815" y="407984"/>
                </a:lnTo>
                <a:lnTo>
                  <a:pt x="1347997" y="413399"/>
                </a:lnTo>
                <a:lnTo>
                  <a:pt x="68899" y="413399"/>
                </a:lnTo>
                <a:lnTo>
                  <a:pt x="42081" y="407984"/>
                </a:lnTo>
                <a:lnTo>
                  <a:pt x="20181" y="393218"/>
                </a:lnTo>
                <a:lnTo>
                  <a:pt x="5414" y="371317"/>
                </a:lnTo>
                <a:lnTo>
                  <a:pt x="0" y="344496"/>
                </a:lnTo>
                <a:lnTo>
                  <a:pt x="0" y="68902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10162440" y="3142080"/>
            <a:ext cx="112968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Derived</a:t>
            </a:r>
            <a:r>
              <a:rPr b="0" lang="sv-SE" sz="1400" spc="-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7761960" y="348048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1243397" y="907798"/>
                </a:move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302"/>
                </a:lnTo>
                <a:lnTo>
                  <a:pt x="7714" y="103478"/>
                </a:lnTo>
                <a:lnTo>
                  <a:pt x="29195" y="61944"/>
                </a:lnTo>
                <a:lnTo>
                  <a:pt x="61948" y="29192"/>
                </a:lnTo>
                <a:lnTo>
                  <a:pt x="103481" y="7713"/>
                </a:lnTo>
                <a:lnTo>
                  <a:pt x="151299" y="0"/>
                </a:lnTo>
                <a:lnTo>
                  <a:pt x="1243397" y="0"/>
                </a:lnTo>
                <a:lnTo>
                  <a:pt x="1301291" y="11516"/>
                </a:lnTo>
                <a:lnTo>
                  <a:pt x="1350372" y="44314"/>
                </a:lnTo>
                <a:lnTo>
                  <a:pt x="1383175" y="93401"/>
                </a:lnTo>
                <a:lnTo>
                  <a:pt x="1394697" y="151302"/>
                </a:lnTo>
                <a:lnTo>
                  <a:pt x="1394697" y="756498"/>
                </a:lnTo>
                <a:lnTo>
                  <a:pt x="1386982" y="804316"/>
                </a:lnTo>
                <a:lnTo>
                  <a:pt x="1365502" y="845849"/>
                </a:lnTo>
                <a:lnTo>
                  <a:pt x="1332748" y="878603"/>
                </a:lnTo>
                <a:lnTo>
                  <a:pt x="1291215" y="900083"/>
                </a:lnTo>
                <a:lnTo>
                  <a:pt x="1243397" y="907798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9"/>
          <p:cNvSpPr/>
          <p:nvPr/>
        </p:nvSpPr>
        <p:spPr>
          <a:xfrm>
            <a:off x="7761960" y="348048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0" y="151302"/>
                </a:moveTo>
                <a:lnTo>
                  <a:pt x="7714" y="103478"/>
                </a:lnTo>
                <a:lnTo>
                  <a:pt x="29195" y="61944"/>
                </a:lnTo>
                <a:lnTo>
                  <a:pt x="61948" y="29192"/>
                </a:lnTo>
                <a:lnTo>
                  <a:pt x="103481" y="7713"/>
                </a:lnTo>
                <a:lnTo>
                  <a:pt x="151299" y="0"/>
                </a:lnTo>
                <a:lnTo>
                  <a:pt x="1243397" y="0"/>
                </a:lnTo>
                <a:lnTo>
                  <a:pt x="1301291" y="11516"/>
                </a:lnTo>
                <a:lnTo>
                  <a:pt x="1350372" y="44314"/>
                </a:lnTo>
                <a:lnTo>
                  <a:pt x="1383175" y="93401"/>
                </a:lnTo>
                <a:lnTo>
                  <a:pt x="1394697" y="151302"/>
                </a:lnTo>
                <a:lnTo>
                  <a:pt x="1394697" y="756498"/>
                </a:lnTo>
                <a:lnTo>
                  <a:pt x="1386982" y="804316"/>
                </a:lnTo>
                <a:lnTo>
                  <a:pt x="1365502" y="845849"/>
                </a:lnTo>
                <a:lnTo>
                  <a:pt x="1332748" y="878603"/>
                </a:lnTo>
                <a:lnTo>
                  <a:pt x="1291215" y="900083"/>
                </a:lnTo>
                <a:lnTo>
                  <a:pt x="1243397" y="907798"/>
                </a:ln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302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1"/>
          <p:cNvSpPr/>
          <p:nvPr/>
        </p:nvSpPr>
        <p:spPr>
          <a:xfrm>
            <a:off x="10080360" y="348048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1243397" y="907798"/>
                </a:move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302"/>
                </a:lnTo>
                <a:lnTo>
                  <a:pt x="7714" y="103478"/>
                </a:lnTo>
                <a:lnTo>
                  <a:pt x="29195" y="61944"/>
                </a:lnTo>
                <a:lnTo>
                  <a:pt x="61948" y="29192"/>
                </a:lnTo>
                <a:lnTo>
                  <a:pt x="103481" y="7713"/>
                </a:lnTo>
                <a:lnTo>
                  <a:pt x="151299" y="0"/>
                </a:lnTo>
                <a:lnTo>
                  <a:pt x="1243397" y="0"/>
                </a:lnTo>
                <a:lnTo>
                  <a:pt x="1301291" y="11516"/>
                </a:lnTo>
                <a:lnTo>
                  <a:pt x="1350372" y="44314"/>
                </a:lnTo>
                <a:lnTo>
                  <a:pt x="1383175" y="93401"/>
                </a:lnTo>
                <a:lnTo>
                  <a:pt x="1394697" y="151302"/>
                </a:lnTo>
                <a:lnTo>
                  <a:pt x="1394697" y="756498"/>
                </a:lnTo>
                <a:lnTo>
                  <a:pt x="1386982" y="804316"/>
                </a:lnTo>
                <a:lnTo>
                  <a:pt x="1365502" y="845849"/>
                </a:lnTo>
                <a:lnTo>
                  <a:pt x="1332748" y="878603"/>
                </a:lnTo>
                <a:lnTo>
                  <a:pt x="1291215" y="900083"/>
                </a:lnTo>
                <a:lnTo>
                  <a:pt x="1243397" y="907798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2"/>
          <p:cNvSpPr/>
          <p:nvPr/>
        </p:nvSpPr>
        <p:spPr>
          <a:xfrm>
            <a:off x="10080360" y="348048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0" y="151302"/>
                </a:moveTo>
                <a:lnTo>
                  <a:pt x="7714" y="103478"/>
                </a:lnTo>
                <a:lnTo>
                  <a:pt x="29195" y="61944"/>
                </a:lnTo>
                <a:lnTo>
                  <a:pt x="61948" y="29192"/>
                </a:lnTo>
                <a:lnTo>
                  <a:pt x="103481" y="7713"/>
                </a:lnTo>
                <a:lnTo>
                  <a:pt x="151299" y="0"/>
                </a:lnTo>
                <a:lnTo>
                  <a:pt x="1243397" y="0"/>
                </a:lnTo>
                <a:lnTo>
                  <a:pt x="1301291" y="11516"/>
                </a:lnTo>
                <a:lnTo>
                  <a:pt x="1350372" y="44314"/>
                </a:lnTo>
                <a:lnTo>
                  <a:pt x="1383175" y="93401"/>
                </a:lnTo>
                <a:lnTo>
                  <a:pt x="1394697" y="151302"/>
                </a:lnTo>
                <a:lnTo>
                  <a:pt x="1394697" y="756498"/>
                </a:lnTo>
                <a:lnTo>
                  <a:pt x="1386982" y="804316"/>
                </a:lnTo>
                <a:lnTo>
                  <a:pt x="1365502" y="845849"/>
                </a:lnTo>
                <a:lnTo>
                  <a:pt x="1332748" y="878603"/>
                </a:lnTo>
                <a:lnTo>
                  <a:pt x="1291215" y="900083"/>
                </a:lnTo>
                <a:lnTo>
                  <a:pt x="1243397" y="907798"/>
                </a:ln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302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4"/>
          <p:cNvSpPr/>
          <p:nvPr/>
        </p:nvSpPr>
        <p:spPr>
          <a:xfrm>
            <a:off x="9156600" y="3934440"/>
            <a:ext cx="865080" cy="360"/>
          </a:xfrm>
          <a:custGeom>
            <a:avLst/>
            <a:gdLst/>
            <a:ahLst/>
            <a:rect l="l" t="t" r="r" b="b"/>
            <a:pathLst>
              <a:path w="866775" h="0">
                <a:moveTo>
                  <a:pt x="0" y="0"/>
                </a:moveTo>
                <a:lnTo>
                  <a:pt x="866548" y="0"/>
                </a:lnTo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5"/>
          <p:cNvSpPr/>
          <p:nvPr/>
        </p:nvSpPr>
        <p:spPr>
          <a:xfrm>
            <a:off x="10023120" y="3918600"/>
            <a:ext cx="42120" cy="29880"/>
          </a:xfrm>
          <a:custGeom>
            <a:avLst/>
            <a:gdLst/>
            <a:ah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4454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6"/>
          <p:cNvSpPr/>
          <p:nvPr/>
        </p:nvSpPr>
        <p:spPr>
          <a:xfrm>
            <a:off x="10023120" y="3918600"/>
            <a:ext cx="42120" cy="29880"/>
          </a:xfrm>
          <a:custGeom>
            <a:avLst/>
            <a:gdLst/>
            <a:ah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7"/>
          <p:cNvSpPr/>
          <p:nvPr/>
        </p:nvSpPr>
        <p:spPr>
          <a:xfrm>
            <a:off x="9512640" y="3919320"/>
            <a:ext cx="27072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arv</a:t>
            </a:r>
            <a:endParaRPr b="0" lang="sv-S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93;gde974ff1ef_1_1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1193249-D3BD-417D-B631-0FF3B9AF4729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60" name="Google Shape;995;gde974ff1ef_1_1"/>
          <p:cNvSpPr/>
          <p:nvPr/>
        </p:nvSpPr>
        <p:spPr>
          <a:xfrm>
            <a:off x="504000" y="253440"/>
            <a:ext cx="825192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OOP: Arv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61" name="CustomShape 2_0"/>
          <p:cNvSpPr/>
          <p:nvPr/>
        </p:nvSpPr>
        <p:spPr>
          <a:xfrm>
            <a:off x="3874680" y="116532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1243397" y="907798"/>
                </a:moveTo>
                <a:lnTo>
                  <a:pt x="151324" y="907798"/>
                </a:lnTo>
                <a:lnTo>
                  <a:pt x="103494" y="900084"/>
                </a:lnTo>
                <a:lnTo>
                  <a:pt x="61954" y="878605"/>
                </a:lnTo>
                <a:lnTo>
                  <a:pt x="29196" y="845853"/>
                </a:lnTo>
                <a:lnTo>
                  <a:pt x="7714" y="804319"/>
                </a:lnTo>
                <a:lnTo>
                  <a:pt x="0" y="756495"/>
                </a:lnTo>
                <a:lnTo>
                  <a:pt x="0" y="151302"/>
                </a:lnTo>
                <a:lnTo>
                  <a:pt x="7714" y="103478"/>
                </a:lnTo>
                <a:lnTo>
                  <a:pt x="29196" y="61944"/>
                </a:lnTo>
                <a:lnTo>
                  <a:pt x="61954" y="29192"/>
                </a:lnTo>
                <a:lnTo>
                  <a:pt x="103494" y="7713"/>
                </a:lnTo>
                <a:lnTo>
                  <a:pt x="151324" y="0"/>
                </a:lnTo>
                <a:lnTo>
                  <a:pt x="1243397" y="0"/>
                </a:lnTo>
                <a:lnTo>
                  <a:pt x="1301303" y="11516"/>
                </a:lnTo>
                <a:lnTo>
                  <a:pt x="1350397" y="44314"/>
                </a:lnTo>
                <a:lnTo>
                  <a:pt x="1383187" y="93401"/>
                </a:lnTo>
                <a:lnTo>
                  <a:pt x="1394697" y="151302"/>
                </a:lnTo>
                <a:lnTo>
                  <a:pt x="1394697" y="756495"/>
                </a:lnTo>
                <a:lnTo>
                  <a:pt x="1386985" y="804319"/>
                </a:lnTo>
                <a:lnTo>
                  <a:pt x="1365509" y="845853"/>
                </a:lnTo>
                <a:lnTo>
                  <a:pt x="1332759" y="878605"/>
                </a:lnTo>
                <a:lnTo>
                  <a:pt x="1291225" y="900084"/>
                </a:lnTo>
                <a:lnTo>
                  <a:pt x="1243397" y="907798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_0"/>
          <p:cNvSpPr/>
          <p:nvPr/>
        </p:nvSpPr>
        <p:spPr>
          <a:xfrm>
            <a:off x="3874680" y="116532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0" y="151302"/>
                </a:moveTo>
                <a:lnTo>
                  <a:pt x="7714" y="103478"/>
                </a:lnTo>
                <a:lnTo>
                  <a:pt x="29196" y="61944"/>
                </a:lnTo>
                <a:lnTo>
                  <a:pt x="61954" y="29192"/>
                </a:lnTo>
                <a:lnTo>
                  <a:pt x="103494" y="7713"/>
                </a:lnTo>
                <a:lnTo>
                  <a:pt x="151324" y="0"/>
                </a:lnTo>
                <a:lnTo>
                  <a:pt x="1243397" y="0"/>
                </a:lnTo>
                <a:lnTo>
                  <a:pt x="1301303" y="11516"/>
                </a:lnTo>
                <a:lnTo>
                  <a:pt x="1350397" y="44314"/>
                </a:lnTo>
                <a:lnTo>
                  <a:pt x="1383187" y="93401"/>
                </a:lnTo>
                <a:lnTo>
                  <a:pt x="1394697" y="151302"/>
                </a:lnTo>
                <a:lnTo>
                  <a:pt x="1394697" y="756495"/>
                </a:lnTo>
                <a:lnTo>
                  <a:pt x="1386985" y="804319"/>
                </a:lnTo>
                <a:lnTo>
                  <a:pt x="1365509" y="845853"/>
                </a:lnTo>
                <a:lnTo>
                  <a:pt x="1332759" y="878605"/>
                </a:lnTo>
                <a:lnTo>
                  <a:pt x="1291225" y="900084"/>
                </a:lnTo>
                <a:lnTo>
                  <a:pt x="1243397" y="907798"/>
                </a:lnTo>
                <a:lnTo>
                  <a:pt x="151324" y="907798"/>
                </a:lnTo>
                <a:lnTo>
                  <a:pt x="103494" y="900084"/>
                </a:lnTo>
                <a:lnTo>
                  <a:pt x="61954" y="878605"/>
                </a:lnTo>
                <a:lnTo>
                  <a:pt x="29196" y="845853"/>
                </a:lnTo>
                <a:lnTo>
                  <a:pt x="7714" y="804319"/>
                </a:lnTo>
                <a:lnTo>
                  <a:pt x="0" y="756495"/>
                </a:lnTo>
                <a:lnTo>
                  <a:pt x="0" y="151302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_0"/>
          <p:cNvSpPr/>
          <p:nvPr/>
        </p:nvSpPr>
        <p:spPr>
          <a:xfrm>
            <a:off x="3992040" y="1389960"/>
            <a:ext cx="48780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Konto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64" name="CustomShape 5_0"/>
          <p:cNvSpPr/>
          <p:nvPr/>
        </p:nvSpPr>
        <p:spPr>
          <a:xfrm>
            <a:off x="2170800" y="306936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1243385" y="907798"/>
                </a:moveTo>
                <a:lnTo>
                  <a:pt x="151302" y="907798"/>
                </a:lnTo>
                <a:lnTo>
                  <a:pt x="103478" y="900083"/>
                </a:lnTo>
                <a:lnTo>
                  <a:pt x="61944" y="878603"/>
                </a:lnTo>
                <a:lnTo>
                  <a:pt x="29192" y="845849"/>
                </a:lnTo>
                <a:lnTo>
                  <a:pt x="7713" y="804316"/>
                </a:lnTo>
                <a:lnTo>
                  <a:pt x="0" y="756498"/>
                </a:lnTo>
                <a:lnTo>
                  <a:pt x="0" y="151299"/>
                </a:lnTo>
                <a:lnTo>
                  <a:pt x="7713" y="103481"/>
                </a:lnTo>
                <a:lnTo>
                  <a:pt x="29192" y="61948"/>
                </a:lnTo>
                <a:lnTo>
                  <a:pt x="61944" y="29195"/>
                </a:lnTo>
                <a:lnTo>
                  <a:pt x="103478" y="7714"/>
                </a:lnTo>
                <a:lnTo>
                  <a:pt x="151302" y="0"/>
                </a:lnTo>
                <a:lnTo>
                  <a:pt x="1243385" y="0"/>
                </a:lnTo>
                <a:lnTo>
                  <a:pt x="1301300" y="11521"/>
                </a:lnTo>
                <a:lnTo>
                  <a:pt x="1350384" y="44324"/>
                </a:lnTo>
                <a:lnTo>
                  <a:pt x="1383175" y="93406"/>
                </a:lnTo>
                <a:lnTo>
                  <a:pt x="1394684" y="151299"/>
                </a:lnTo>
                <a:lnTo>
                  <a:pt x="1394684" y="756498"/>
                </a:lnTo>
                <a:lnTo>
                  <a:pt x="1386972" y="804316"/>
                </a:lnTo>
                <a:lnTo>
                  <a:pt x="1365496" y="845849"/>
                </a:lnTo>
                <a:lnTo>
                  <a:pt x="1332746" y="878603"/>
                </a:lnTo>
                <a:lnTo>
                  <a:pt x="1291212" y="900083"/>
                </a:lnTo>
                <a:lnTo>
                  <a:pt x="1243385" y="907798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_0"/>
          <p:cNvSpPr/>
          <p:nvPr/>
        </p:nvSpPr>
        <p:spPr>
          <a:xfrm>
            <a:off x="2170800" y="306936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0" y="151299"/>
                </a:moveTo>
                <a:lnTo>
                  <a:pt x="7713" y="103481"/>
                </a:lnTo>
                <a:lnTo>
                  <a:pt x="29192" y="61948"/>
                </a:lnTo>
                <a:lnTo>
                  <a:pt x="61944" y="29195"/>
                </a:lnTo>
                <a:lnTo>
                  <a:pt x="103478" y="7714"/>
                </a:lnTo>
                <a:lnTo>
                  <a:pt x="151302" y="0"/>
                </a:lnTo>
                <a:lnTo>
                  <a:pt x="1243384" y="0"/>
                </a:lnTo>
                <a:lnTo>
                  <a:pt x="1301300" y="11521"/>
                </a:lnTo>
                <a:lnTo>
                  <a:pt x="1350384" y="44324"/>
                </a:lnTo>
                <a:lnTo>
                  <a:pt x="1383175" y="93406"/>
                </a:lnTo>
                <a:lnTo>
                  <a:pt x="1394684" y="151299"/>
                </a:lnTo>
                <a:lnTo>
                  <a:pt x="1394684" y="756498"/>
                </a:lnTo>
                <a:lnTo>
                  <a:pt x="1386972" y="804316"/>
                </a:lnTo>
                <a:lnTo>
                  <a:pt x="1365496" y="845849"/>
                </a:lnTo>
                <a:lnTo>
                  <a:pt x="1332746" y="878603"/>
                </a:lnTo>
                <a:lnTo>
                  <a:pt x="1291212" y="900083"/>
                </a:lnTo>
                <a:lnTo>
                  <a:pt x="1243384" y="907798"/>
                </a:lnTo>
                <a:lnTo>
                  <a:pt x="151302" y="907798"/>
                </a:lnTo>
                <a:lnTo>
                  <a:pt x="103478" y="900083"/>
                </a:lnTo>
                <a:lnTo>
                  <a:pt x="61944" y="878603"/>
                </a:lnTo>
                <a:lnTo>
                  <a:pt x="29192" y="845849"/>
                </a:lnTo>
                <a:lnTo>
                  <a:pt x="7713" y="804316"/>
                </a:lnTo>
                <a:lnTo>
                  <a:pt x="0" y="756498"/>
                </a:lnTo>
                <a:lnTo>
                  <a:pt x="0" y="151299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7_0"/>
          <p:cNvSpPr/>
          <p:nvPr/>
        </p:nvSpPr>
        <p:spPr>
          <a:xfrm>
            <a:off x="2288160" y="3398760"/>
            <a:ext cx="85428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Lönekonto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67" name="CustomShape 8_0"/>
          <p:cNvSpPr/>
          <p:nvPr/>
        </p:nvSpPr>
        <p:spPr>
          <a:xfrm>
            <a:off x="2917440" y="2073240"/>
            <a:ext cx="1653120" cy="965880"/>
          </a:xfrm>
          <a:custGeom>
            <a:avLst/>
            <a:gdLst/>
            <a:ahLst/>
            <a:rect l="l" t="t" r="r" b="b"/>
            <a:pathLst>
              <a:path w="1654810" h="967739">
                <a:moveTo>
                  <a:pt x="1654371" y="0"/>
                </a:moveTo>
                <a:lnTo>
                  <a:pt x="0" y="967448"/>
                </a:lnTo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9_0"/>
          <p:cNvSpPr/>
          <p:nvPr/>
        </p:nvSpPr>
        <p:spPr>
          <a:xfrm>
            <a:off x="2880360" y="3027240"/>
            <a:ext cx="43920" cy="33840"/>
          </a:xfrm>
          <a:custGeom>
            <a:avLst/>
            <a:gdLst/>
            <a:ahLst/>
            <a:rect l="l" t="t" r="r" b="b"/>
            <a:pathLst>
              <a:path w="45719" h="35560">
                <a:moveTo>
                  <a:pt x="0" y="35399"/>
                </a:moveTo>
                <a:lnTo>
                  <a:pt x="29374" y="0"/>
                </a:lnTo>
                <a:lnTo>
                  <a:pt x="45274" y="27149"/>
                </a:lnTo>
                <a:lnTo>
                  <a:pt x="0" y="35399"/>
                </a:lnTo>
                <a:close/>
              </a:path>
            </a:pathLst>
          </a:custGeom>
          <a:solidFill>
            <a:srgbClr val="4454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0"/>
          <p:cNvSpPr/>
          <p:nvPr/>
        </p:nvSpPr>
        <p:spPr>
          <a:xfrm>
            <a:off x="2880360" y="3027240"/>
            <a:ext cx="43920" cy="33840"/>
          </a:xfrm>
          <a:custGeom>
            <a:avLst/>
            <a:gdLst/>
            <a:ahLst/>
            <a:rect l="l" t="t" r="r" b="b"/>
            <a:pathLst>
              <a:path w="45719" h="35560">
                <a:moveTo>
                  <a:pt x="29374" y="0"/>
                </a:moveTo>
                <a:lnTo>
                  <a:pt x="0" y="35399"/>
                </a:lnTo>
                <a:lnTo>
                  <a:pt x="45274" y="27149"/>
                </a:lnTo>
                <a:lnTo>
                  <a:pt x="29374" y="0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1_0"/>
          <p:cNvSpPr/>
          <p:nvPr/>
        </p:nvSpPr>
        <p:spPr>
          <a:xfrm>
            <a:off x="3874680" y="306936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1243397" y="907798"/>
                </a:moveTo>
                <a:lnTo>
                  <a:pt x="151324" y="907798"/>
                </a:lnTo>
                <a:lnTo>
                  <a:pt x="103494" y="900083"/>
                </a:lnTo>
                <a:lnTo>
                  <a:pt x="61954" y="878603"/>
                </a:lnTo>
                <a:lnTo>
                  <a:pt x="29196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lnTo>
                  <a:pt x="7714" y="103481"/>
                </a:lnTo>
                <a:lnTo>
                  <a:pt x="29196" y="61948"/>
                </a:lnTo>
                <a:lnTo>
                  <a:pt x="61954" y="29195"/>
                </a:lnTo>
                <a:lnTo>
                  <a:pt x="103494" y="7714"/>
                </a:lnTo>
                <a:lnTo>
                  <a:pt x="151324" y="0"/>
                </a:lnTo>
                <a:lnTo>
                  <a:pt x="1243397" y="0"/>
                </a:lnTo>
                <a:lnTo>
                  <a:pt x="1301303" y="11521"/>
                </a:lnTo>
                <a:lnTo>
                  <a:pt x="1350397" y="44324"/>
                </a:lnTo>
                <a:lnTo>
                  <a:pt x="1383187" y="93406"/>
                </a:lnTo>
                <a:lnTo>
                  <a:pt x="1394697" y="151299"/>
                </a:lnTo>
                <a:lnTo>
                  <a:pt x="1394697" y="756498"/>
                </a:lnTo>
                <a:lnTo>
                  <a:pt x="1386985" y="804316"/>
                </a:lnTo>
                <a:lnTo>
                  <a:pt x="1365509" y="845849"/>
                </a:lnTo>
                <a:lnTo>
                  <a:pt x="1332759" y="878603"/>
                </a:lnTo>
                <a:lnTo>
                  <a:pt x="1291225" y="900083"/>
                </a:lnTo>
                <a:lnTo>
                  <a:pt x="1243397" y="907798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2_0"/>
          <p:cNvSpPr/>
          <p:nvPr/>
        </p:nvSpPr>
        <p:spPr>
          <a:xfrm>
            <a:off x="3874680" y="306936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0" y="151299"/>
                </a:moveTo>
                <a:lnTo>
                  <a:pt x="7714" y="103481"/>
                </a:lnTo>
                <a:lnTo>
                  <a:pt x="29196" y="61948"/>
                </a:lnTo>
                <a:lnTo>
                  <a:pt x="61954" y="29195"/>
                </a:lnTo>
                <a:lnTo>
                  <a:pt x="103494" y="7714"/>
                </a:lnTo>
                <a:lnTo>
                  <a:pt x="151324" y="0"/>
                </a:lnTo>
                <a:lnTo>
                  <a:pt x="1243397" y="0"/>
                </a:lnTo>
                <a:lnTo>
                  <a:pt x="1301303" y="11521"/>
                </a:lnTo>
                <a:lnTo>
                  <a:pt x="1350397" y="44324"/>
                </a:lnTo>
                <a:lnTo>
                  <a:pt x="1383187" y="93406"/>
                </a:lnTo>
                <a:lnTo>
                  <a:pt x="1394697" y="151299"/>
                </a:lnTo>
                <a:lnTo>
                  <a:pt x="1394697" y="756498"/>
                </a:lnTo>
                <a:lnTo>
                  <a:pt x="1386985" y="804316"/>
                </a:lnTo>
                <a:lnTo>
                  <a:pt x="1365509" y="845849"/>
                </a:lnTo>
                <a:lnTo>
                  <a:pt x="1332759" y="878603"/>
                </a:lnTo>
                <a:lnTo>
                  <a:pt x="1291225" y="900083"/>
                </a:lnTo>
                <a:lnTo>
                  <a:pt x="1243397" y="907798"/>
                </a:lnTo>
                <a:lnTo>
                  <a:pt x="151324" y="907798"/>
                </a:lnTo>
                <a:lnTo>
                  <a:pt x="103494" y="900083"/>
                </a:lnTo>
                <a:lnTo>
                  <a:pt x="61954" y="878603"/>
                </a:lnTo>
                <a:lnTo>
                  <a:pt x="29196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3"/>
          <p:cNvSpPr/>
          <p:nvPr/>
        </p:nvSpPr>
        <p:spPr>
          <a:xfrm>
            <a:off x="3992040" y="3398760"/>
            <a:ext cx="83268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Sparkonto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73" name="CustomShape 14_0"/>
          <p:cNvSpPr/>
          <p:nvPr/>
        </p:nvSpPr>
        <p:spPr>
          <a:xfrm>
            <a:off x="5578200" y="306936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1243397" y="907798"/>
                </a:moveTo>
                <a:lnTo>
                  <a:pt x="151324" y="907798"/>
                </a:lnTo>
                <a:lnTo>
                  <a:pt x="103494" y="900083"/>
                </a:lnTo>
                <a:lnTo>
                  <a:pt x="61954" y="878603"/>
                </a:lnTo>
                <a:lnTo>
                  <a:pt x="29196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lnTo>
                  <a:pt x="7714" y="103481"/>
                </a:lnTo>
                <a:lnTo>
                  <a:pt x="29196" y="61948"/>
                </a:lnTo>
                <a:lnTo>
                  <a:pt x="61954" y="29195"/>
                </a:lnTo>
                <a:lnTo>
                  <a:pt x="103494" y="7714"/>
                </a:lnTo>
                <a:lnTo>
                  <a:pt x="151324" y="0"/>
                </a:lnTo>
                <a:lnTo>
                  <a:pt x="1243397" y="0"/>
                </a:lnTo>
                <a:lnTo>
                  <a:pt x="1301303" y="11521"/>
                </a:lnTo>
                <a:lnTo>
                  <a:pt x="1350397" y="44324"/>
                </a:lnTo>
                <a:lnTo>
                  <a:pt x="1383187" y="93406"/>
                </a:lnTo>
                <a:lnTo>
                  <a:pt x="1394697" y="151299"/>
                </a:lnTo>
                <a:lnTo>
                  <a:pt x="1394697" y="756498"/>
                </a:lnTo>
                <a:lnTo>
                  <a:pt x="1386985" y="804316"/>
                </a:lnTo>
                <a:lnTo>
                  <a:pt x="1365509" y="845849"/>
                </a:lnTo>
                <a:lnTo>
                  <a:pt x="1332759" y="878603"/>
                </a:lnTo>
                <a:lnTo>
                  <a:pt x="1291225" y="900083"/>
                </a:lnTo>
                <a:lnTo>
                  <a:pt x="1243397" y="907798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5_0"/>
          <p:cNvSpPr/>
          <p:nvPr/>
        </p:nvSpPr>
        <p:spPr>
          <a:xfrm>
            <a:off x="5578200" y="3069360"/>
            <a:ext cx="1393200" cy="906120"/>
          </a:xfrm>
          <a:custGeom>
            <a:avLst/>
            <a:gdLst/>
            <a:ahLst/>
            <a:rect l="l" t="t" r="r" b="b"/>
            <a:pathLst>
              <a:path w="1395095" h="908050">
                <a:moveTo>
                  <a:pt x="0" y="151299"/>
                </a:moveTo>
                <a:lnTo>
                  <a:pt x="7714" y="103481"/>
                </a:lnTo>
                <a:lnTo>
                  <a:pt x="29196" y="61948"/>
                </a:lnTo>
                <a:lnTo>
                  <a:pt x="61954" y="29195"/>
                </a:lnTo>
                <a:lnTo>
                  <a:pt x="103494" y="7714"/>
                </a:lnTo>
                <a:lnTo>
                  <a:pt x="151324" y="0"/>
                </a:lnTo>
                <a:lnTo>
                  <a:pt x="1243397" y="0"/>
                </a:lnTo>
                <a:lnTo>
                  <a:pt x="1301303" y="11521"/>
                </a:lnTo>
                <a:lnTo>
                  <a:pt x="1350397" y="44324"/>
                </a:lnTo>
                <a:lnTo>
                  <a:pt x="1383187" y="93406"/>
                </a:lnTo>
                <a:lnTo>
                  <a:pt x="1394697" y="151299"/>
                </a:lnTo>
                <a:lnTo>
                  <a:pt x="1394697" y="756498"/>
                </a:lnTo>
                <a:lnTo>
                  <a:pt x="1386985" y="804316"/>
                </a:lnTo>
                <a:lnTo>
                  <a:pt x="1365509" y="845849"/>
                </a:lnTo>
                <a:lnTo>
                  <a:pt x="1332759" y="878603"/>
                </a:lnTo>
                <a:lnTo>
                  <a:pt x="1291225" y="900083"/>
                </a:lnTo>
                <a:lnTo>
                  <a:pt x="1243397" y="907798"/>
                </a:lnTo>
                <a:lnTo>
                  <a:pt x="151324" y="907798"/>
                </a:lnTo>
                <a:lnTo>
                  <a:pt x="103494" y="900083"/>
                </a:lnTo>
                <a:lnTo>
                  <a:pt x="61954" y="878603"/>
                </a:lnTo>
                <a:lnTo>
                  <a:pt x="29196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6_0"/>
          <p:cNvSpPr/>
          <p:nvPr/>
        </p:nvSpPr>
        <p:spPr>
          <a:xfrm>
            <a:off x="5695560" y="3398760"/>
            <a:ext cx="92160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  <a:ea typeface="DejaVu Sans"/>
              </a:rPr>
              <a:t>Kreditkonto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76" name="CustomShape 17_0"/>
          <p:cNvSpPr/>
          <p:nvPr/>
        </p:nvSpPr>
        <p:spPr>
          <a:xfrm>
            <a:off x="4572000" y="2073240"/>
            <a:ext cx="360" cy="937440"/>
          </a:xfrm>
          <a:custGeom>
            <a:avLst/>
            <a:gdLst/>
            <a:ahLst/>
            <a:rect l="l" t="t" r="r" b="b"/>
            <a:pathLst>
              <a:path w="0" h="939164">
                <a:moveTo>
                  <a:pt x="0" y="0"/>
                </a:moveTo>
                <a:lnTo>
                  <a:pt x="0" y="939148"/>
                </a:lnTo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8"/>
          <p:cNvSpPr/>
          <p:nvPr/>
        </p:nvSpPr>
        <p:spPr>
          <a:xfrm>
            <a:off x="4556160" y="3012480"/>
            <a:ext cx="29880" cy="4212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15749" y="43224"/>
                </a:moveTo>
                <a:lnTo>
                  <a:pt x="0" y="0"/>
                </a:lnTo>
                <a:lnTo>
                  <a:pt x="31474" y="0"/>
                </a:lnTo>
                <a:lnTo>
                  <a:pt x="15749" y="43224"/>
                </a:lnTo>
                <a:close/>
              </a:path>
            </a:pathLst>
          </a:custGeom>
          <a:solidFill>
            <a:srgbClr val="4454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9"/>
          <p:cNvSpPr/>
          <p:nvPr/>
        </p:nvSpPr>
        <p:spPr>
          <a:xfrm>
            <a:off x="4556160" y="3012480"/>
            <a:ext cx="29880" cy="4212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0" y="0"/>
                </a:moveTo>
                <a:lnTo>
                  <a:pt x="15749" y="43224"/>
                </a:lnTo>
                <a:lnTo>
                  <a:pt x="31474" y="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0"/>
          <p:cNvSpPr/>
          <p:nvPr/>
        </p:nvSpPr>
        <p:spPr>
          <a:xfrm>
            <a:off x="4572000" y="2073240"/>
            <a:ext cx="1653120" cy="965880"/>
          </a:xfrm>
          <a:custGeom>
            <a:avLst/>
            <a:gdLst/>
            <a:ahLst/>
            <a:rect l="l" t="t" r="r" b="b"/>
            <a:pathLst>
              <a:path w="1654810" h="967739">
                <a:moveTo>
                  <a:pt x="0" y="0"/>
                </a:moveTo>
                <a:lnTo>
                  <a:pt x="1654346" y="967448"/>
                </a:lnTo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1"/>
          <p:cNvSpPr/>
          <p:nvPr/>
        </p:nvSpPr>
        <p:spPr>
          <a:xfrm>
            <a:off x="6218280" y="3027240"/>
            <a:ext cx="43920" cy="33840"/>
          </a:xfrm>
          <a:custGeom>
            <a:avLst/>
            <a:gdLst/>
            <a:ahLst/>
            <a:rect l="l" t="t" r="r" b="b"/>
            <a:pathLst>
              <a:path w="45720" h="35560">
                <a:moveTo>
                  <a:pt x="45274" y="35399"/>
                </a:moveTo>
                <a:lnTo>
                  <a:pt x="0" y="27149"/>
                </a:lnTo>
                <a:lnTo>
                  <a:pt x="15899" y="0"/>
                </a:lnTo>
                <a:lnTo>
                  <a:pt x="45274" y="35399"/>
                </a:lnTo>
                <a:close/>
              </a:path>
            </a:pathLst>
          </a:custGeom>
          <a:solidFill>
            <a:srgbClr val="4454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2"/>
          <p:cNvSpPr/>
          <p:nvPr/>
        </p:nvSpPr>
        <p:spPr>
          <a:xfrm>
            <a:off x="6218280" y="3027240"/>
            <a:ext cx="43920" cy="33840"/>
          </a:xfrm>
          <a:custGeom>
            <a:avLst/>
            <a:gdLst/>
            <a:ahLst/>
            <a:rect l="l" t="t" r="r" b="b"/>
            <a:pathLst>
              <a:path w="45720" h="35560">
                <a:moveTo>
                  <a:pt x="0" y="27149"/>
                </a:moveTo>
                <a:lnTo>
                  <a:pt x="45274" y="35399"/>
                </a:lnTo>
                <a:lnTo>
                  <a:pt x="15899" y="0"/>
                </a:lnTo>
                <a:lnTo>
                  <a:pt x="0" y="27149"/>
                </a:lnTo>
                <a:close/>
              </a:path>
            </a:pathLst>
          </a:custGeom>
          <a:noFill/>
          <a:ln w="9360">
            <a:solidFill>
              <a:srgbClr val="44546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993;gde974ff1ef_1_0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A83F69-6ECC-429F-912D-BB9649B627E5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83" name="Google Shape;994;gde974ff1ef_1_0"/>
          <p:cNvSpPr/>
          <p:nvPr/>
        </p:nvSpPr>
        <p:spPr>
          <a:xfrm>
            <a:off x="504000" y="1593000"/>
            <a:ext cx="11888640" cy="41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spcBef>
                <a:spcPts val="2625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Varför har vi</a:t>
            </a:r>
            <a:r>
              <a:rPr b="0" lang="sv-SE" sz="2300" spc="-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inheritance?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Inkapslar det som är samma i olika</a:t>
            </a:r>
            <a:r>
              <a:rPr b="0" lang="sv-SE" sz="2100" spc="-63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klasser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Onödigt att skriva samma kod i flera</a:t>
            </a:r>
            <a:r>
              <a:rPr b="0" lang="sv-SE" sz="2100" spc="-8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klasser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Enklare att skriva, underhålla, ändra i en</a:t>
            </a:r>
            <a:r>
              <a:rPr b="0" lang="sv-SE" sz="1900" spc="-8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klass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Och ärva från</a:t>
            </a:r>
            <a:r>
              <a:rPr b="0" lang="sv-SE" sz="1900" spc="-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det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Också typ-mässigt, i föregående</a:t>
            </a:r>
            <a:r>
              <a:rPr b="0" lang="sv-SE" sz="2100" spc="-4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exempel: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Lönekonto är ett</a:t>
            </a:r>
            <a:r>
              <a:rPr b="0" lang="sv-SE" sz="2100" spc="-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konto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Sparkonto är ett</a:t>
            </a:r>
            <a:r>
              <a:rPr b="0" lang="sv-SE" sz="2100" spc="-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konto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def kolla_saldo( myKonto</a:t>
            </a:r>
            <a:r>
              <a:rPr b="0" i="1" lang="sv-SE" sz="2100" spc="-1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):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84" name="Google Shape;995;gde974ff1ef_1_0"/>
          <p:cNvSpPr/>
          <p:nvPr/>
        </p:nvSpPr>
        <p:spPr>
          <a:xfrm>
            <a:off x="504000" y="253440"/>
            <a:ext cx="825192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OOP: Varför ???</a:t>
            </a:r>
            <a:br/>
            <a:endParaRPr b="0" lang="sv-SE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900000" y="5580000"/>
            <a:ext cx="4883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https://en.wikipedia.org/wiki/Mersenne_Twister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993;gde974ff1ef_1_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5FD1BC-DEAB-4C1A-8765-D28AAC22C755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87" name="Google Shape;994;gde974ff1ef_1_1"/>
          <p:cNvSpPr/>
          <p:nvPr/>
        </p:nvSpPr>
        <p:spPr>
          <a:xfrm>
            <a:off x="504000" y="1593000"/>
            <a:ext cx="11888640" cy="48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spcBef>
                <a:spcPts val="2625"/>
              </a:spcBef>
            </a:pP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Inkapslar det som är samma i olika</a:t>
            </a:r>
            <a:r>
              <a:rPr b="0" i="1" lang="sv-SE" sz="2100" spc="-63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klasser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Onödigt att skriva samma kod i flera</a:t>
            </a:r>
            <a:r>
              <a:rPr b="0" i="1" lang="sv-SE" sz="2100" spc="-8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klasser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b="0" i="1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i="1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i="1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Enklare att skriva, underhålla, ändra i en</a:t>
            </a:r>
            <a:r>
              <a:rPr b="0" i="1" lang="sv-SE" sz="1900" spc="-8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i="1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klass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</a:pPr>
            <a:r>
              <a:rPr b="0" i="1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i="1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i="1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Och ärva från</a:t>
            </a:r>
            <a:r>
              <a:rPr b="0" i="1" lang="sv-SE" sz="1900" spc="-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i="1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det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Vem tänkte mer på detta sätt???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Jobbigt att definiera ALLT hos varje art. Istället: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Människa har bla bla bla bla och kan ditter och datten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Samt ALLT som ett däggdjur kan...för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Människa ÄR (is a ) däggdjur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88" name="Google Shape;995;gde974ff1ef_1_2"/>
          <p:cNvSpPr/>
          <p:nvPr/>
        </p:nvSpPr>
        <p:spPr>
          <a:xfrm>
            <a:off x="504000" y="253440"/>
            <a:ext cx="825192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OOP: Varför arv ???</a:t>
            </a:r>
            <a:br/>
            <a:endParaRPr b="0" lang="sv-SE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00000" y="5580000"/>
            <a:ext cx="4883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740000" y="2160000"/>
            <a:ext cx="3028680" cy="31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014;gde974ff1ef_1_1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09F1E2-2F29-4902-84B2-AFF983C60C17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92" name="Google Shape;1016;gde974ff1ef_1_1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3600" spc="-1" strike="noStrike">
                <a:solidFill>
                  <a:srgbClr val="000000"/>
                </a:solidFill>
                <a:latin typeface="Arial"/>
                <a:ea typeface="Arial"/>
              </a:rPr>
              <a:t>Arve : varför undvika multiple inheritence</a:t>
            </a:r>
            <a:endParaRPr b="0" lang="sv-SE" sz="36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900000" y="1620000"/>
            <a:ext cx="7934760" cy="268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Varför</a:t>
            </a:r>
            <a:r>
              <a:rPr b="0" lang="sv-SE" sz="2300" spc="-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inte?</a:t>
            </a:r>
            <a:endParaRPr b="0" lang="sv-SE" sz="2300" spc="-1" strike="noStrike">
              <a:latin typeface="Arial"/>
            </a:endParaRPr>
          </a:p>
          <a:p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Tvetydigt vilken version av en metod vi menar när</a:t>
            </a:r>
            <a:r>
              <a:rPr b="0" lang="sv-SE" sz="2100" spc="-103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vi  anropar calculateArea()</a:t>
            </a:r>
            <a:endParaRPr b="0" lang="sv-SE" sz="2100" spc="-1" strike="noStrike">
              <a:latin typeface="Arial"/>
            </a:endParaRPr>
          </a:p>
          <a:p>
            <a:endParaRPr b="0" lang="sv-SE" sz="2100" spc="-1" strike="noStrike">
              <a:latin typeface="Arial"/>
            </a:endParaRPr>
          </a:p>
          <a:p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Diamanter</a:t>
            </a:r>
            <a:endParaRPr b="0" lang="sv-SE" sz="2100" spc="-1" strike="noStrike">
              <a:latin typeface="Arial"/>
            </a:endParaRPr>
          </a:p>
          <a:p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B ärver från</a:t>
            </a:r>
            <a:r>
              <a:rPr b="0" lang="sv-SE" sz="1900" spc="-9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A</a:t>
            </a:r>
            <a:endParaRPr b="0" lang="sv-SE" sz="1900" spc="-1" strike="noStrike">
              <a:latin typeface="Arial"/>
            </a:endParaRPr>
          </a:p>
          <a:p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C ärver från</a:t>
            </a:r>
            <a:r>
              <a:rPr b="0" lang="sv-SE" sz="1900" spc="-8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A</a:t>
            </a:r>
            <a:endParaRPr b="0" lang="sv-SE" sz="1900" spc="-1" strike="noStrike">
              <a:latin typeface="Arial"/>
            </a:endParaRPr>
          </a:p>
          <a:p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D ärver från B och</a:t>
            </a:r>
            <a:r>
              <a:rPr b="0" lang="sv-SE" sz="1900" spc="-2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C</a:t>
            </a:r>
            <a:endParaRPr b="0" lang="sv-SE" sz="1900" spc="-1" strike="noStrike">
              <a:latin typeface="Arial"/>
            </a:endParaRPr>
          </a:p>
          <a:p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Två kopior av alla variabler i A?</a:t>
            </a:r>
            <a:r>
              <a:rPr b="0" lang="sv-SE" sz="1900" spc="-3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Krock?</a:t>
            </a:r>
            <a:endParaRPr b="0" lang="sv-SE" sz="1900" spc="-1" strike="noStrike">
              <a:latin typeface="Arial"/>
            </a:endParaRPr>
          </a:p>
        </p:txBody>
      </p:sp>
      <p:sp>
        <p:nvSpPr>
          <p:cNvPr id="94" name="CustomShape 3_1"/>
          <p:cNvSpPr/>
          <p:nvPr/>
        </p:nvSpPr>
        <p:spPr>
          <a:xfrm>
            <a:off x="5220000" y="2880000"/>
            <a:ext cx="1441080" cy="2162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000;gde974ff1ef_1_180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503B68C-EB2A-4C93-A92D-9EFE3AC86D4F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96" name="Google Shape;1001;gde974ff1ef_1_180"/>
          <p:cNvSpPr/>
          <p:nvPr/>
        </p:nvSpPr>
        <p:spPr>
          <a:xfrm>
            <a:off x="504000" y="1593000"/>
            <a:ext cx="11888640" cy="11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spcBef>
                <a:spcPts val="255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samma namn och argument på</a:t>
            </a:r>
            <a:r>
              <a:rPr b="0" lang="sv-SE" sz="1900" spc="-1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metoderna i olika klasser i en arvshierarki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men metoderna har olika</a:t>
            </a:r>
            <a:r>
              <a:rPr b="0" lang="sv-SE" sz="1900" spc="-1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beteende</a:t>
            </a:r>
            <a:endParaRPr b="0" lang="sv-SE" sz="1900" spc="-1" strike="noStrike">
              <a:latin typeface="Arial"/>
            </a:endParaRPr>
          </a:p>
        </p:txBody>
      </p:sp>
      <p:sp>
        <p:nvSpPr>
          <p:cNvPr id="97" name="Google Shape;1002;gde974ff1ef_1_180"/>
          <p:cNvSpPr/>
          <p:nvPr/>
        </p:nvSpPr>
        <p:spPr>
          <a:xfrm>
            <a:off x="504000" y="253440"/>
            <a:ext cx="111952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Polymorfism (används i arv)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596880" y="4023720"/>
            <a:ext cx="7863120" cy="95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Basklass kan användas för att definiera en interface  (gränssnitt):</a:t>
            </a:r>
            <a:endParaRPr b="0" lang="sv-SE" sz="2100" spc="-1" strike="noStrike">
              <a:latin typeface="Arial"/>
            </a:endParaRPr>
          </a:p>
          <a:p>
            <a:endParaRPr b="0" lang="sv-SE" sz="2100" spc="-1" strike="noStrike">
              <a:latin typeface="Arial"/>
            </a:endParaRPr>
          </a:p>
          <a:p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Ett antal “standard” metoder som en grupp klasser</a:t>
            </a:r>
            <a:r>
              <a:rPr b="0" lang="sv-SE" sz="1900" spc="-43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har</a:t>
            </a:r>
            <a:endParaRPr b="0" lang="sv-SE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14;gde974ff1ef_1_0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DCA3AB6-CF94-4A66-B25A-DDDF670420D4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00" name="Google Shape;1015;gde974ff1ef_1_0"/>
          <p:cNvSpPr/>
          <p:nvPr/>
        </p:nvSpPr>
        <p:spPr>
          <a:xfrm>
            <a:off x="504000" y="1593000"/>
            <a:ext cx="1188864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spcBef>
                <a:spcPts val="556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Virtual</a:t>
            </a:r>
            <a:r>
              <a:rPr b="0" lang="sv-SE" sz="2100" spc="-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function?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Från C++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Är en funktion som kan “overridas” av</a:t>
            </a:r>
            <a:r>
              <a:rPr b="0" lang="sv-SE" sz="1900" spc="-4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underklasser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Behövs om man hanterar objekt via en pekare eller referens till  basklassen i C++ (dvs, inte</a:t>
            </a:r>
            <a:r>
              <a:rPr b="0" lang="sv-SE" sz="1900" spc="-2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underklassen)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I Python är alla funktioner</a:t>
            </a:r>
            <a:r>
              <a:rPr b="0" lang="sv-SE" sz="2100" spc="-2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virtual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Och i de flesta andra OOP</a:t>
            </a:r>
            <a:r>
              <a:rPr b="0" lang="sv-SE" sz="1900" spc="-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språk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Dvs inget nyckelord </a:t>
            </a:r>
            <a:r>
              <a:rPr b="1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virtual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 behöver vi i Python </a:t>
            </a:r>
            <a:endParaRPr b="0" lang="sv-SE" sz="1900" spc="-1" strike="noStrike">
              <a:latin typeface="Arial"/>
            </a:endParaRPr>
          </a:p>
        </p:txBody>
      </p:sp>
      <p:sp>
        <p:nvSpPr>
          <p:cNvPr id="101" name="Google Shape;1016;gde974ff1ef_1_0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Polymorfism: virtual functions</a:t>
            </a:r>
            <a:endParaRPr b="0" lang="sv-S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14;gde974ff1ef_1_5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D267B57-505E-47F0-B1EA-7128F710280A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03" name="Google Shape;1015;gde974ff1ef_1_5"/>
          <p:cNvSpPr/>
          <p:nvPr/>
        </p:nvSpPr>
        <p:spPr>
          <a:xfrm>
            <a:off x="504000" y="1593000"/>
            <a:ext cx="11888640" cy="442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spcBef>
                <a:spcPts val="536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Kan en klass ärva från fler klasser</a:t>
            </a:r>
            <a:r>
              <a:rPr b="0" lang="sv-SE" sz="2300" spc="-8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samtidigt?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Ja - i C++,</a:t>
            </a:r>
            <a:r>
              <a:rPr b="0" lang="sv-SE" sz="2100" spc="-2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Python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Nej - i C#,</a:t>
            </a:r>
            <a:r>
              <a:rPr b="0" lang="sv-SE" sz="2100" spc="-15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Java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Undvik Går att lösa med composition! 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Arv = Is a 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Composition = Has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(dvs ett objekt vara (ärva) en Sensor men HA en LED-display ( inte arv))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sv-SE" sz="2300" spc="-1" strike="noStrike">
              <a:latin typeface="Arial"/>
            </a:endParaRPr>
          </a:p>
        </p:txBody>
      </p:sp>
      <p:sp>
        <p:nvSpPr>
          <p:cNvPr id="104" name="Google Shape;1016;gde974ff1ef_1_5"/>
          <p:cNvSpPr/>
          <p:nvPr/>
        </p:nvSpPr>
        <p:spPr>
          <a:xfrm>
            <a:off x="504000" y="253440"/>
            <a:ext cx="104428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OOP: Multiple inheritance</a:t>
            </a:r>
            <a:endParaRPr b="0" lang="sv-S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2020-11-22T13:16:43Z</dcterms:created>
  <dc:creator/>
  <dc:description/>
  <dc:language>sv-SE</dc:language>
  <cp:lastModifiedBy/>
  <dcterms:modified xsi:type="dcterms:W3CDTF">2021-07-26T09:43:05Z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