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40680" cy="40608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4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40680" cy="40608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4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yZQPjUT5B4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s4TPTC8whw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ROalU379l3U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5160" cy="68554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2560" cy="26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  <a:ea typeface="Calibri"/>
              </a:rPr>
              <a:t>Ordo</a:t>
            </a:r>
            <a:endParaRPr b="0" lang="sv-SE" sz="5400" spc="-1" strike="noStrike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50680" cy="18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v-SE" sz="2400" spc="-1" strike="noStrike">
                <a:solidFill>
                  <a:srgbClr val="ffffff"/>
                </a:solidFill>
                <a:latin typeface="Calibri"/>
                <a:ea typeface="Calibri"/>
              </a:rPr>
              <a:t>Stefan Holmberg, Systementor AB</a:t>
            </a:r>
            <a:endParaRPr b="0" lang="sv-S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2400" spc="-1" strike="noStrike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6160" cy="232704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6bd8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0;p1" descr=""/>
          <p:cNvPicPr/>
          <p:nvPr/>
        </p:nvPicPr>
        <p:blipFill>
          <a:blip r:embed="rId1"/>
          <a:stretch/>
        </p:blipFill>
        <p:spPr>
          <a:xfrm>
            <a:off x="861120" y="2193480"/>
            <a:ext cx="2740680" cy="23270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D6BBFB-06DF-40EC-B956-D5D876A722F5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476;gde8f712633_0_2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2800" spc="-7" strike="noStrike">
                <a:solidFill>
                  <a:srgbClr val="000000"/>
                </a:solidFill>
                <a:latin typeface="Arial"/>
                <a:ea typeface="Calibri"/>
              </a:rPr>
              <a:t>Ordo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</a:t>
            </a:r>
            <a:r>
              <a:rPr b="0" lang="sv-SE" sz="2800" spc="-100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visualiserat</a:t>
            </a:r>
            <a:endParaRPr b="0" lang="sv-SE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2800" spc="-1" strike="noStrike">
              <a:latin typeface="Arial"/>
            </a:endParaRPr>
          </a:p>
        </p:txBody>
      </p:sp>
      <p:sp>
        <p:nvSpPr>
          <p:cNvPr id="175" name="Google Shape;477;gde8f712633_0_2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478;gde8f712633_0_2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479;gde8f712633_0_2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480;gde8f712633_0_2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481;gde8f712633_0_2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482;gde8f712633_0_2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5D6628-4D7A-45DA-A2C0-D7BFF81D01B6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81" name="Google Shape;483;gde8f712633_0_2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484;gde8f712633_0_2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3"/>
          <p:cNvSpPr/>
          <p:nvPr/>
        </p:nvSpPr>
        <p:spPr>
          <a:xfrm>
            <a:off x="1698120" y="1247760"/>
            <a:ext cx="4961880" cy="4692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476;gde8f712633_0_1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Exempel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86" name="Google Shape;477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478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479;gde8f712633_0_1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480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481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482;gde8f712633_0_1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4FD3D5-0F2C-43BE-AB25-B0EB34FFD77B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92" name="Google Shape;483;gde8f712633_0_1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484;gde8f712633_0_1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95" name="object 3_0"/>
          <p:cNvSpPr/>
          <p:nvPr/>
        </p:nvSpPr>
        <p:spPr>
          <a:xfrm>
            <a:off x="675360" y="1214280"/>
            <a:ext cx="4590720" cy="25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Hämta elementet på plats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i="1" lang="sv-SE" sz="2300" spc="-1" strike="noStrike">
                <a:solidFill>
                  <a:srgbClr val="595959"/>
                </a:solidFill>
                <a:latin typeface="Arial"/>
              </a:rPr>
              <a:t>i</a:t>
            </a:r>
            <a:endParaRPr b="0" lang="sv-SE" sz="23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3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 marL="417240">
              <a:lnSpc>
                <a:spcPct val="100000"/>
              </a:lnSpc>
              <a:spcBef>
                <a:spcPts val="2095"/>
              </a:spcBef>
              <a:tabLst>
                <a:tab algn="l" pos="417240"/>
                <a:tab algn="l" pos="41796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def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getElement( list, </a:t>
            </a:r>
            <a:r>
              <a:rPr b="0" lang="sv-SE" sz="2100" spc="-1" strike="noStrike">
                <a:solidFill>
                  <a:srgbClr val="000080"/>
                </a:solidFill>
                <a:latin typeface="Courier New"/>
              </a:rPr>
              <a:t>i</a:t>
            </a:r>
            <a:r>
              <a:rPr b="0" lang="sv-SE" sz="2100" spc="-86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):</a:t>
            </a:r>
            <a:endParaRPr b="0" lang="sv-SE" sz="2100" spc="-1" strike="noStrike">
              <a:latin typeface="Arial"/>
            </a:endParaRPr>
          </a:p>
          <a:p>
            <a:pPr marL="874440">
              <a:lnSpc>
                <a:spcPct val="100000"/>
              </a:lnSpc>
              <a:spcBef>
                <a:spcPts val="405"/>
              </a:spcBef>
              <a:tabLst>
                <a:tab algn="l" pos="417240"/>
                <a:tab algn="l" pos="41796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return</a:t>
            </a:r>
            <a:r>
              <a:rPr b="1" lang="sv-SE" sz="2100" spc="-1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list[i]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6393960" y="360000"/>
            <a:ext cx="5306040" cy="51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O()?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spelar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ingen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roll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hur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stor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 är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 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behöver bara  lite enkel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matte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att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veta vilken minnesadress vi ska 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hämta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100" spc="-7" strike="noStrike">
                <a:solidFill>
                  <a:srgbClr val="595959"/>
                </a:solidFill>
                <a:latin typeface="Arial"/>
              </a:rPr>
              <a:t>adressen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</a:rPr>
              <a:t>= start_of_array + i *</a:t>
            </a:r>
            <a:r>
              <a:rPr b="0" lang="sv-SE" sz="2100" spc="-8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</a:rPr>
              <a:t>size_of_array_elements</a:t>
            </a:r>
            <a:endParaRPr b="0" lang="sv-SE" sz="2100" spc="-1" strike="noStrike">
              <a:latin typeface="Arial"/>
            </a:endParaRPr>
          </a:p>
          <a:p>
            <a:endParaRPr b="0" lang="sv-SE" sz="2100" spc="-1" strike="noStrike">
              <a:latin typeface="Arial"/>
            </a:endParaRPr>
          </a:p>
          <a:p>
            <a:r>
              <a:rPr b="1" lang="sv-SE" sz="2300" spc="-7" strike="noStrike">
                <a:solidFill>
                  <a:srgbClr val="595959"/>
                </a:solidFill>
                <a:latin typeface="Arial"/>
              </a:rPr>
              <a:t>O(1)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 konstant</a:t>
            </a:r>
            <a:r>
              <a:rPr b="0" lang="sv-SE" sz="2300" spc="-2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tid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Dvs: det tar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samma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tid om listan innehåller 10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 som 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den innehåller 100.000.000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476;gde8f712633_0_3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Exempel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98" name="Google Shape;477;gde8f712633_0_3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478;gde8f712633_0_3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479;gde8f712633_0_3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480;gde8f712633_0_3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481;gde8f712633_0_3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482;gde8f712633_0_3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FB9FC7-5E4C-4C6B-A2F7-AA52B8454D6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04" name="Google Shape;483;gde8f712633_0_3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484;gde8f712633_0_3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07" name="object 3_1"/>
          <p:cNvSpPr/>
          <p:nvPr/>
        </p:nvSpPr>
        <p:spPr>
          <a:xfrm>
            <a:off x="675360" y="1214280"/>
            <a:ext cx="4590720" cy="35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Finns 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viss siffra 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</a:t>
            </a:r>
            <a:r>
              <a:rPr b="0" lang="sv-SE" sz="2300" spc="-8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def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isXInList( list, </a:t>
            </a:r>
            <a:r>
              <a:rPr b="0" lang="sv-SE" sz="2100" spc="-1" strike="noStrike">
                <a:solidFill>
                  <a:srgbClr val="000080"/>
                </a:solidFill>
                <a:latin typeface="Courier New"/>
              </a:rPr>
              <a:t>x</a:t>
            </a:r>
            <a:r>
              <a:rPr b="0" lang="sv-SE" sz="2100" spc="-86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):</a:t>
            </a:r>
            <a:endParaRPr b="0" lang="sv-SE" sz="2100" spc="-1" strike="noStrike">
              <a:latin typeface="Arial"/>
            </a:endParaRPr>
          </a:p>
          <a:p>
            <a:pPr marL="897120">
              <a:lnSpc>
                <a:spcPct val="100000"/>
              </a:lnSpc>
              <a:spcBef>
                <a:spcPts val="405"/>
              </a:spcBef>
              <a:tabLst>
                <a:tab algn="l" pos="185796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for</a:t>
            </a:r>
            <a:r>
              <a:rPr b="1" lang="sv-SE" sz="2100" spc="-1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1" strike="noStrike">
                <a:solidFill>
                  <a:srgbClr val="000080"/>
                </a:solidFill>
                <a:latin typeface="Courier New"/>
              </a:rPr>
              <a:t>i</a:t>
            </a:r>
            <a:r>
              <a:rPr b="0" lang="sv-SE" sz="2100" spc="-1" strike="noStrike">
                <a:solidFill>
                  <a:srgbClr val="000080"/>
                </a:solidFill>
                <a:latin typeface="Courier New"/>
              </a:rPr>
              <a:t>	</a:t>
            </a: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in</a:t>
            </a:r>
            <a:r>
              <a:rPr b="1" lang="sv-SE" sz="2100" spc="-1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x:</a:t>
            </a:r>
            <a:endParaRPr b="0" lang="sv-SE" sz="2100" spc="-1" strike="noStrike">
              <a:latin typeface="Arial"/>
            </a:endParaRPr>
          </a:p>
          <a:p>
            <a:pPr marL="1537920">
              <a:lnSpc>
                <a:spcPct val="100000"/>
              </a:lnSpc>
              <a:spcBef>
                <a:spcPts val="405"/>
              </a:spcBef>
              <a:tabLst>
                <a:tab algn="l" pos="185796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if </a:t>
            </a:r>
            <a:r>
              <a:rPr b="0" lang="sv-SE" sz="2100" spc="-1" strike="noStrike">
                <a:solidFill>
                  <a:srgbClr val="000080"/>
                </a:solidFill>
                <a:latin typeface="Courier New"/>
              </a:rPr>
              <a:t>i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==</a:t>
            </a:r>
            <a:r>
              <a:rPr b="0" lang="sv-SE" sz="2100" spc="-3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2100" spc="-7" strike="noStrike">
                <a:solidFill>
                  <a:srgbClr val="000080"/>
                </a:solidFill>
                <a:latin typeface="Courier New"/>
              </a:rPr>
              <a:t>x:</a:t>
            </a:r>
            <a:endParaRPr b="0" lang="sv-SE" sz="2100" spc="-1" strike="noStrike">
              <a:latin typeface="Arial"/>
            </a:endParaRPr>
          </a:p>
          <a:p>
            <a:pPr marL="897120" indent="1280160">
              <a:lnSpc>
                <a:spcPct val="116000"/>
              </a:lnSpc>
              <a:tabLst>
                <a:tab algn="l" pos="0"/>
              </a:tabLst>
            </a:pP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return</a:t>
            </a:r>
            <a:r>
              <a:rPr b="1" lang="sv-SE" sz="2100" spc="-100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True  return</a:t>
            </a:r>
            <a:r>
              <a:rPr b="1" lang="sv-SE" sz="2100" spc="-21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1" lang="sv-SE" sz="2100" spc="-7" strike="noStrike">
                <a:solidFill>
                  <a:srgbClr val="000080"/>
                </a:solidFill>
                <a:latin typeface="Courier New"/>
              </a:rPr>
              <a:t>False</a:t>
            </a:r>
            <a:endParaRPr b="0" lang="sv-SE" sz="21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6393960" y="360000"/>
            <a:ext cx="5306040" cy="51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4000"/>
              </a:lnSpc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måste (worst case)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titta på alla element för att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veta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den finns  eller</a:t>
            </a:r>
            <a:r>
              <a:rPr b="0" lang="sv-SE" sz="2300" spc="-1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inte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har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n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element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så måste 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göra någonting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n 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gånger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  <a:tab algn="l" pos="847080"/>
              </a:tabLst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-&gt;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O(n)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–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linjärt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  <a:tab algn="l" pos="84708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Dvs: 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dubblar antalet element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så kommer vi 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att ta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(</a:t>
            </a:r>
            <a:r>
              <a:rPr b="0" lang="sv-SE" sz="2300" spc="-1" strike="noStrike" u="heavy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</a:rPr>
              <a:t>ungefär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)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dubbla tiden 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476;gde8f712633_0_4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Exempel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10" name="Google Shape;477;gde8f712633_0_4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478;gde8f712633_0_4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479;gde8f712633_0_4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480;gde8f712633_0_4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481;gde8f712633_0_4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482;gde8f712633_0_4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4BDF044-2FEE-45A9-B86E-8D8250AB0A8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16" name="Google Shape;483;gde8f712633_0_4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484;gde8f712633_0_4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19" name="object 3_2"/>
          <p:cNvSpPr/>
          <p:nvPr/>
        </p:nvSpPr>
        <p:spPr>
          <a:xfrm>
            <a:off x="675360" y="1214280"/>
            <a:ext cx="6164640" cy="35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Finns det dubletter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 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</a:t>
            </a:r>
            <a:r>
              <a:rPr b="0" lang="sv-SE" sz="2300" spc="-8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def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containsDuplicates( list</a:t>
            </a:r>
            <a:r>
              <a:rPr b="0" lang="sv-SE" sz="1900" spc="-3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):</a:t>
            </a:r>
            <a:endParaRPr b="0" lang="sv-SE" sz="1900" spc="-1" strike="noStrike">
              <a:latin typeface="Arial"/>
            </a:endParaRPr>
          </a:p>
          <a:p>
            <a:pPr marL="851400">
              <a:lnSpc>
                <a:spcPct val="100000"/>
              </a:lnSpc>
              <a:spcBef>
                <a:spcPts val="346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for </a:t>
            </a:r>
            <a:r>
              <a:rPr b="0" lang="sv-SE" sz="1900" spc="-1" strike="noStrike">
                <a:solidFill>
                  <a:srgbClr val="000080"/>
                </a:solidFill>
                <a:latin typeface="Courier New"/>
              </a:rPr>
              <a:t>i </a:t>
            </a: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in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range( len( list </a:t>
            </a:r>
            <a:r>
              <a:rPr b="0" lang="sv-SE" sz="19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sv-SE" sz="1900" spc="-5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):</a:t>
            </a:r>
            <a:endParaRPr b="0" lang="sv-SE" sz="1900" spc="-1" strike="noStrike">
              <a:latin typeface="Arial"/>
            </a:endParaRPr>
          </a:p>
          <a:p>
            <a:pPr marL="1430640">
              <a:lnSpc>
                <a:spcPct val="100000"/>
              </a:lnSpc>
              <a:spcBef>
                <a:spcPts val="346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for </a:t>
            </a:r>
            <a:r>
              <a:rPr b="0" lang="sv-SE" sz="1900" spc="-1" strike="noStrike">
                <a:solidFill>
                  <a:srgbClr val="000080"/>
                </a:solidFill>
                <a:latin typeface="Courier New"/>
              </a:rPr>
              <a:t>j </a:t>
            </a: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in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range( i+1, len(list)</a:t>
            </a:r>
            <a:r>
              <a:rPr b="0" lang="sv-SE" sz="1900" spc="-86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):</a:t>
            </a:r>
            <a:endParaRPr b="0" lang="sv-SE" sz="1900" spc="-1" strike="noStrike">
              <a:latin typeface="Arial"/>
            </a:endParaRPr>
          </a:p>
          <a:p>
            <a:pPr marL="2009880">
              <a:lnSpc>
                <a:spcPct val="100000"/>
              </a:lnSpc>
              <a:spcBef>
                <a:spcPts val="346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if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list[i] ==</a:t>
            </a:r>
            <a:r>
              <a:rPr b="0" lang="sv-SE" sz="1900" spc="-3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sv-SE" sz="1900" spc="-7" strike="noStrike">
                <a:solidFill>
                  <a:srgbClr val="000080"/>
                </a:solidFill>
                <a:latin typeface="Courier New"/>
              </a:rPr>
              <a:t>list[j]:</a:t>
            </a:r>
            <a:endParaRPr b="0" lang="sv-SE" sz="1900" spc="-1" strike="noStrike">
              <a:latin typeface="Arial"/>
            </a:endParaRPr>
          </a:p>
          <a:p>
            <a:pPr marL="2588760">
              <a:lnSpc>
                <a:spcPct val="100000"/>
              </a:lnSpc>
              <a:spcBef>
                <a:spcPts val="346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return</a:t>
            </a:r>
            <a:r>
              <a:rPr b="1" lang="sv-SE" sz="1900" spc="-15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True</a:t>
            </a:r>
            <a:endParaRPr b="0" lang="sv-SE" sz="1900" spc="-1" strike="noStrike">
              <a:latin typeface="Arial"/>
            </a:endParaRPr>
          </a:p>
          <a:p>
            <a:pPr marL="851400">
              <a:lnSpc>
                <a:spcPct val="100000"/>
              </a:lnSpc>
              <a:spcBef>
                <a:spcPts val="346"/>
              </a:spcBef>
              <a:tabLst>
                <a:tab algn="l" pos="417240"/>
                <a:tab algn="l" pos="417960"/>
              </a:tabLst>
            </a:pP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return</a:t>
            </a:r>
            <a:r>
              <a:rPr b="1" lang="sv-SE" sz="1900" spc="-12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1" lang="sv-SE" sz="1900" spc="-7" strike="noStrike">
                <a:solidFill>
                  <a:srgbClr val="000080"/>
                </a:solidFill>
                <a:latin typeface="Courier New"/>
              </a:rPr>
              <a:t>False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6393960" y="360000"/>
            <a:ext cx="5306040" cy="551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Finns det dubbletter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</a:t>
            </a:r>
            <a:r>
              <a:rPr b="0" lang="sv-SE" sz="2300" spc="-3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måste kolla varje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par av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siffror i</a:t>
            </a:r>
            <a:r>
              <a:rPr b="0" lang="sv-SE" sz="2300" spc="-9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n *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n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-&gt;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O( </a:t>
            </a:r>
            <a:r>
              <a:rPr b="0" lang="sv-SE" sz="2300" spc="9" strike="noStrike">
                <a:solidFill>
                  <a:srgbClr val="595959"/>
                </a:solidFill>
                <a:latin typeface="Arial"/>
              </a:rPr>
              <a:t>n</a:t>
            </a:r>
            <a:r>
              <a:rPr b="0" lang="sv-SE" sz="2250" spc="12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250" spc="299" strike="noStrike" baseline="31000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Det är</a:t>
            </a:r>
            <a:r>
              <a:rPr b="0" lang="sv-SE" sz="2300" spc="-1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kvadratiskt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Dvs: 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fördubblar antal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 i</a:t>
            </a:r>
            <a:r>
              <a:rPr b="0" lang="sv-SE" sz="2300" spc="-8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listan, så </a:t>
            </a:r>
            <a:r>
              <a:rPr b="0" lang="sv-SE" sz="2300" spc="-7" strike="noStrike" u="heavy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</a:rPr>
              <a:t>fyrdubblar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tiden det tar att hitta</a:t>
            </a:r>
            <a:r>
              <a:rPr b="0" lang="sv-SE" sz="2300" spc="-9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svaret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OBS: ungefär!! Trots i+1 så tänk triljarder istf ”10”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476;gde8f712633_0_5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Binary tree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22" name="Google Shape;477;gde8f712633_0_5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478;gde8f712633_0_5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479;gde8f712633_0_5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480;gde8f712633_0_5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481;gde8f712633_0_5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482;gde8f712633_0_5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F24B03-B7B6-408F-BFBD-1BD68FE98366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28" name="Google Shape;483;gde8f712633_0_5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484;gde8f712633_0_5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31" name="object 3_3"/>
          <p:cNvSpPr/>
          <p:nvPr/>
        </p:nvSpPr>
        <p:spPr>
          <a:xfrm>
            <a:off x="675360" y="1214280"/>
            <a:ext cx="61646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har en balanserat binär</a:t>
            </a:r>
            <a:r>
              <a:rPr b="0" lang="sv-SE" sz="2300" spc="-3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sökträd?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Så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kan vi kasta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bort hälften av data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varje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nivå</a:t>
            </a:r>
            <a:r>
              <a:rPr b="0" lang="sv-SE" sz="23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ner..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har ett träd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med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64</a:t>
            </a:r>
            <a:r>
              <a:rPr b="0" lang="sv-SE" sz="2300" spc="-4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1: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32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saker,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32</a:t>
            </a:r>
            <a:r>
              <a:rPr b="0" lang="sv-SE" sz="2300" spc="-10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2: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16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saker,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16</a:t>
            </a:r>
            <a:r>
              <a:rPr b="0" lang="sv-SE" sz="2300" spc="-10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3: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8 saker, 8</a:t>
            </a:r>
            <a:r>
              <a:rPr b="0" lang="sv-SE" sz="2300" spc="-11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4: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4 saker, 4</a:t>
            </a:r>
            <a:r>
              <a:rPr b="0" lang="sv-SE" sz="2300" spc="-11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5: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2 saker, 2</a:t>
            </a:r>
            <a:r>
              <a:rPr b="0" lang="sv-SE" sz="2300" spc="-11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Steg 6: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kasta 1 sak,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som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är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kvar måste vara</a:t>
            </a:r>
            <a:r>
              <a:rPr b="0" lang="sv-SE" sz="2300" spc="-12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det..</a:t>
            </a:r>
            <a:endParaRPr b="0" lang="sv-SE" sz="2300" spc="-1" strike="noStrike"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8118720" y="900000"/>
            <a:ext cx="3941280" cy="50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Träd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med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64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 kan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ta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som mest 6 steg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att</a:t>
            </a:r>
            <a:r>
              <a:rPr b="0" lang="sv-SE" sz="2300" spc="-13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hitta..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Träd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med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128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tar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mest 7</a:t>
            </a:r>
            <a:r>
              <a:rPr b="0" lang="sv-SE" sz="2300" spc="-11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steg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Träd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med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256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saker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tar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mest 8</a:t>
            </a:r>
            <a:r>
              <a:rPr b="0" lang="sv-SE" sz="2300" spc="-114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steg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Osv..</a:t>
            </a:r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växer, men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inte ens</a:t>
            </a:r>
            <a:r>
              <a:rPr b="0" lang="sv-SE" sz="2300" spc="-3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linjärt..</a:t>
            </a:r>
            <a:endParaRPr b="0" lang="sv-SE" sz="2300" spc="-1" strike="noStrike">
              <a:latin typeface="Arial"/>
            </a:endParaRPr>
          </a:p>
          <a:p>
            <a:endParaRPr b="0" lang="sv-SE" sz="2300" spc="-1" strike="noStrike">
              <a:latin typeface="Arial"/>
            </a:endParaRPr>
          </a:p>
          <a:p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växer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sv-SE" sz="2300" spc="-7" strike="noStrike" u="heavy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</a:rPr>
              <a:t>logaritmiskt</a:t>
            </a:r>
            <a:endParaRPr b="0" lang="sv-SE" sz="2300" spc="-1" strike="noStrike">
              <a:latin typeface="Arial"/>
            </a:endParaRPr>
          </a:p>
          <a:p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-&gt;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O(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log</a:t>
            </a:r>
            <a:r>
              <a:rPr b="0" lang="sv-SE" sz="2250" spc="-1" strike="noStrike" baseline="-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n</a:t>
            </a:r>
            <a:r>
              <a:rPr b="0" lang="sv-SE" sz="2300" spc="-2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)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476;gde8f712633_0_0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Sorteringsalgoritmer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234" name="Google Shape;477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478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479;gde8f712633_0_0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480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481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482;gde8f712633_0_0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BFD0CE-2E96-4D25-BDDF-6A8DAB4C53A0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40" name="Google Shape;483;gde8f712633_0_0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484;gde8f712633_0_0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43" name="object 3_4"/>
          <p:cNvSpPr/>
          <p:nvPr/>
        </p:nvSpPr>
        <p:spPr>
          <a:xfrm>
            <a:off x="675360" y="1214280"/>
            <a:ext cx="616464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Bubble Sort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</a:t>
            </a:r>
            <a:r>
              <a:rPr b="0" lang="sv-SE" sz="2300" spc="-2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4" strike="noStrike">
                <a:solidFill>
                  <a:srgbClr val="595959"/>
                </a:solidFill>
                <a:latin typeface="Arial"/>
              </a:rPr>
              <a:t>O(n</a:t>
            </a:r>
            <a:r>
              <a:rPr b="0" lang="sv-SE" sz="2250" spc="4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4" strike="noStrike">
                <a:solidFill>
                  <a:srgbClr val="595959"/>
                </a:solidFill>
                <a:latin typeface="Arial"/>
              </a:rPr>
              <a:t>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Selection Sort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</a:t>
            </a:r>
            <a:r>
              <a:rPr b="0" lang="sv-SE" sz="2300" spc="-2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9" strike="noStrike">
                <a:solidFill>
                  <a:srgbClr val="595959"/>
                </a:solidFill>
                <a:latin typeface="Arial"/>
              </a:rPr>
              <a:t>O(n</a:t>
            </a:r>
            <a:r>
              <a:rPr b="0" lang="sv-SE" sz="2250" spc="12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9" strike="noStrike">
                <a:solidFill>
                  <a:srgbClr val="595959"/>
                </a:solidFill>
                <a:latin typeface="Arial"/>
              </a:rPr>
              <a:t>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Insertion Sort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</a:t>
            </a:r>
            <a:r>
              <a:rPr b="0" lang="sv-SE" sz="2300" spc="-2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9" strike="noStrike">
                <a:solidFill>
                  <a:srgbClr val="595959"/>
                </a:solidFill>
                <a:latin typeface="Arial"/>
              </a:rPr>
              <a:t>O(n</a:t>
            </a:r>
            <a:r>
              <a:rPr b="0" lang="sv-SE" sz="2250" spc="12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9" strike="noStrike">
                <a:solidFill>
                  <a:srgbClr val="595959"/>
                </a:solidFill>
                <a:latin typeface="Arial"/>
              </a:rPr>
              <a:t>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  <a:tab algn="l" pos="378648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Shell Sort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-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O(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(n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log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12" strike="noStrike">
                <a:solidFill>
                  <a:srgbClr val="595959"/>
                </a:solidFill>
                <a:latin typeface="Arial"/>
              </a:rPr>
              <a:t>n)</a:t>
            </a:r>
            <a:r>
              <a:rPr b="0" lang="sv-SE" sz="2250" spc="21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12" strike="noStrike">
                <a:solidFill>
                  <a:srgbClr val="595959"/>
                </a:solidFill>
                <a:latin typeface="Arial"/>
              </a:rPr>
              <a:t>)</a:t>
            </a:r>
            <a:r>
              <a:rPr b="0" lang="sv-SE" sz="2300" spc="12" strike="noStrike">
                <a:solidFill>
                  <a:srgbClr val="595959"/>
                </a:solidFill>
                <a:latin typeface="Arial"/>
              </a:rPr>
              <a:t>	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(ja,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bättre än</a:t>
            </a:r>
            <a:r>
              <a:rPr b="0" lang="sv-SE" sz="2300" spc="-8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O(n</a:t>
            </a:r>
            <a:r>
              <a:rPr b="0" lang="sv-SE" sz="2250" spc="-1" strike="noStrike" baseline="31000">
                <a:solidFill>
                  <a:srgbClr val="595959"/>
                </a:solidFill>
                <a:latin typeface="Arial"/>
              </a:rPr>
              <a:t>2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)!)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476;gde8f712633_0_6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 </a:t>
            </a: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Bubble 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</a:t>
            </a:r>
            <a:r>
              <a:rPr b="0" lang="sv-SE" sz="2800" spc="-72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O(n</a:t>
            </a:r>
            <a:r>
              <a:rPr b="0" lang="sv-SE" sz="2779" spc="21" strike="noStrike" baseline="31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)</a:t>
            </a:r>
            <a:endParaRPr b="0" lang="sv-SE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2800" spc="-1" strike="noStrike">
              <a:latin typeface="Arial"/>
            </a:endParaRPr>
          </a:p>
        </p:txBody>
      </p:sp>
      <p:sp>
        <p:nvSpPr>
          <p:cNvPr id="245" name="Google Shape;477;gde8f712633_0_6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478;gde8f712633_0_6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479;gde8f712633_0_6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480;gde8f712633_0_6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481;gde8f712633_0_6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482;gde8f712633_0_6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26D1960-855A-4AD8-9074-484619A28A3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51" name="Google Shape;483;gde8f712633_0_6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484;gde8f712633_0_6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54" name="object 3_5"/>
          <p:cNvSpPr/>
          <p:nvPr/>
        </p:nvSpPr>
        <p:spPr>
          <a:xfrm>
            <a:off x="675360" y="1214280"/>
            <a:ext cx="6164640" cy="36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Enklaste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sorteringsalgoritm: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Göra </a:t>
            </a:r>
            <a:r>
              <a:rPr b="0" i="1" lang="sv-SE" sz="2300" spc="-1" strike="noStrike">
                <a:solidFill>
                  <a:srgbClr val="595959"/>
                </a:solidFill>
                <a:latin typeface="Arial"/>
              </a:rPr>
              <a:t>n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antal genomgångar av</a:t>
            </a:r>
            <a:r>
              <a:rPr b="0" lang="sv-SE" sz="2300" spc="-2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För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varje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par element </a:t>
            </a:r>
            <a:r>
              <a:rPr b="0" i="1" lang="sv-SE" sz="2300" spc="-1" strike="noStrike">
                <a:solidFill>
                  <a:srgbClr val="595959"/>
                </a:solidFill>
                <a:latin typeface="Arial"/>
              </a:rPr>
              <a:t>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och </a:t>
            </a:r>
            <a:r>
              <a:rPr b="0" i="1" lang="sv-SE" sz="2300" spc="-7" strike="noStrike">
                <a:solidFill>
                  <a:srgbClr val="595959"/>
                </a:solidFill>
                <a:latin typeface="Arial"/>
              </a:rPr>
              <a:t>i+1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i</a:t>
            </a:r>
            <a:r>
              <a:rPr b="0" lang="sv-SE" sz="2300" spc="-4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listan[i]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&gt;</a:t>
            </a:r>
            <a:r>
              <a:rPr b="0" lang="sv-SE" sz="2300" spc="-2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listan[i+1]: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788840"/>
                <a:tab algn="l" pos="17895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Byta plats på listan[i] och</a:t>
            </a:r>
            <a:r>
              <a:rPr b="0" lang="sv-SE" sz="2300" spc="-8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listan[i+1]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Varje element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“bubblar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upp” till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rätt</a:t>
            </a:r>
            <a:r>
              <a:rPr b="0" lang="sv-SE" sz="23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plats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 u="heavy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hlinkClick r:id="rId1"/>
              </a:rPr>
              <a:t>https://www.youtube.com/watch?v=lyZQPjUT5B4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476;gde8f712633_0_7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 Selection</a:t>
            </a: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 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</a:t>
            </a:r>
            <a:r>
              <a:rPr b="0" lang="sv-SE" sz="2800" spc="-72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O(n</a:t>
            </a:r>
            <a:r>
              <a:rPr b="0" lang="sv-SE" sz="2779" spc="21" strike="noStrike" baseline="31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)</a:t>
            </a:r>
            <a:endParaRPr b="0" lang="sv-SE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2800" spc="-1" strike="noStrike">
              <a:latin typeface="Arial"/>
            </a:endParaRPr>
          </a:p>
        </p:txBody>
      </p:sp>
      <p:sp>
        <p:nvSpPr>
          <p:cNvPr id="256" name="Google Shape;477;gde8f712633_0_7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Google Shape;478;gde8f712633_0_7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479;gde8f712633_0_7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480;gde8f712633_0_7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Google Shape;481;gde8f712633_0_7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482;gde8f712633_0_7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1B8184-9758-4943-B1F2-90F3C30156F3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62" name="Google Shape;483;gde8f712633_0_7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484;gde8f712633_0_7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65" name="object 3_6"/>
          <p:cNvSpPr/>
          <p:nvPr/>
        </p:nvSpPr>
        <p:spPr>
          <a:xfrm>
            <a:off x="675360" y="1214280"/>
            <a:ext cx="6164640" cy="36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 förbättring över bubble</a:t>
            </a:r>
            <a:r>
              <a:rPr b="0" lang="sv-SE" sz="2300" spc="-2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sort: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Göra </a:t>
            </a:r>
            <a:r>
              <a:rPr b="0" i="1" lang="sv-SE" sz="2300" spc="-1" strike="noStrike">
                <a:solidFill>
                  <a:srgbClr val="595959"/>
                </a:solidFill>
                <a:latin typeface="Arial"/>
              </a:rPr>
              <a:t>n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antal genomgångar av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Leta efter den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minsta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element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i</a:t>
            </a:r>
            <a:r>
              <a:rPr b="0" lang="sv-SE" sz="2300" spc="-3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Flytta den till först</a:t>
            </a:r>
            <a:r>
              <a:rPr b="0" lang="sv-SE" sz="2300" spc="-3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platsen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Sedan näst-minst, näst-näst-minst</a:t>
            </a:r>
            <a:r>
              <a:rPr b="0" lang="sv-SE" sz="2300" spc="-2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osv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 u="heavy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hlinkClick r:id="rId1"/>
              </a:rPr>
              <a:t>https://www.youtube.com/watch?v=Ns4TPTC8whw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476;gde8f712633_0_8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 Insertion</a:t>
            </a:r>
            <a:r>
              <a:rPr b="0" lang="sv-SE" sz="2800" spc="-12" strike="noStrike">
                <a:solidFill>
                  <a:srgbClr val="000000"/>
                </a:solidFill>
                <a:latin typeface="Arial"/>
                <a:ea typeface="Calibri"/>
              </a:rPr>
              <a:t> 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  <a:ea typeface="Calibri"/>
              </a:rPr>
              <a:t>-</a:t>
            </a:r>
            <a:r>
              <a:rPr b="0" lang="sv-SE" sz="2800" spc="-72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O(n</a:t>
            </a:r>
            <a:r>
              <a:rPr b="0" lang="sv-SE" sz="2779" spc="21" strike="noStrike" baseline="31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b="0" lang="sv-SE" sz="2800" spc="12" strike="noStrike">
                <a:solidFill>
                  <a:srgbClr val="000000"/>
                </a:solidFill>
                <a:latin typeface="Arial"/>
                <a:ea typeface="Calibri"/>
              </a:rPr>
              <a:t>)</a:t>
            </a:r>
            <a:endParaRPr b="0" lang="sv-SE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2800" spc="-1" strike="noStrike">
              <a:latin typeface="Arial"/>
            </a:endParaRPr>
          </a:p>
        </p:txBody>
      </p:sp>
      <p:sp>
        <p:nvSpPr>
          <p:cNvPr id="267" name="Google Shape;477;gde8f712633_0_8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478;gde8f712633_0_8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479;gde8f712633_0_8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480;gde8f712633_0_8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481;gde8f712633_0_8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482;gde8f712633_0_8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516BD8-2DAD-42D8-AE69-90A092225AF6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73" name="Google Shape;483;gde8f712633_0_8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484;gde8f712633_0_8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76" name="object 3_7"/>
          <p:cNvSpPr/>
          <p:nvPr/>
        </p:nvSpPr>
        <p:spPr>
          <a:xfrm>
            <a:off x="675360" y="1214280"/>
            <a:ext cx="8962920" cy="36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417240" indent="-404280">
              <a:lnSpc>
                <a:spcPct val="100000"/>
              </a:lnSpc>
              <a:spcBef>
                <a:spcPts val="490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17240"/>
                <a:tab algn="l" pos="41796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Enkel</a:t>
            </a:r>
            <a:r>
              <a:rPr b="0" lang="sv-SE" sz="2300" spc="-1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algoritm: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Gå igenom alla element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X i</a:t>
            </a:r>
            <a:r>
              <a:rPr b="0" lang="sv-SE" sz="2300" spc="-3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X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är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mindre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än elementet till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vänster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</a:t>
            </a:r>
            <a:r>
              <a:rPr b="0" lang="sv-SE" sz="2300" spc="-10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den: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Ta ut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X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ur</a:t>
            </a:r>
            <a:r>
              <a:rPr b="0" lang="sv-SE" sz="2300" spc="-3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listan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Leta till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vänster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till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hittar något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mindre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än</a:t>
            </a:r>
            <a:r>
              <a:rPr b="0" lang="sv-SE" sz="2300" spc="-9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X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Göra en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“insert”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på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X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på det nya</a:t>
            </a:r>
            <a:r>
              <a:rPr b="0" lang="sv-SE" sz="23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platsen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1331640"/>
                <a:tab algn="l" pos="1332360"/>
              </a:tabLst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417240"/>
                <a:tab algn="l" pos="417960"/>
              </a:tabLst>
            </a:pPr>
            <a:r>
              <a:rPr b="0" lang="sv-SE" sz="2300" spc="-7" strike="noStrike" u="heavy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hlinkClick r:id="rId1"/>
              </a:rPr>
              <a:t>https://www.youtube.com/watch?v=ROalU379l3U</a:t>
            </a: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476;gde8f712633_0_9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Calibri"/>
              </a:rPr>
              <a:t>Dåliga rutiner...men se bra = svåra att förstå</a:t>
            </a:r>
            <a:endParaRPr b="0" lang="sv-SE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78" name="Google Shape;477;gde8f712633_0_9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478;gde8f712633_0_9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479;gde8f712633_0_9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480;gde8f712633_0_9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481;gde8f712633_0_9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482;gde8f712633_0_9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757F36-D2DF-4824-A293-D7C2D87569FF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284" name="Google Shape;483;gde8f712633_0_9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484;gde8f712633_0_9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287" name="object 3_8"/>
          <p:cNvSpPr/>
          <p:nvPr/>
        </p:nvSpPr>
        <p:spPr>
          <a:xfrm>
            <a:off x="675360" y="1214280"/>
            <a:ext cx="896292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17240"/>
                <a:tab algn="l" pos="417960"/>
              </a:tabLst>
            </a:pPr>
            <a:r>
              <a:rPr b="0" lang="sv-SE" sz="2800" spc="-12" strike="noStrike">
                <a:solidFill>
                  <a:srgbClr val="000000"/>
                </a:solidFill>
                <a:latin typeface="Arial"/>
              </a:rPr>
              <a:t>Shell Sort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sv-SE" sz="2800" spc="-7" strike="noStrike">
                <a:solidFill>
                  <a:srgbClr val="000000"/>
                </a:solidFill>
                <a:latin typeface="Arial"/>
              </a:rPr>
              <a:t>O(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</a:rPr>
              <a:t>(n </a:t>
            </a:r>
            <a:r>
              <a:rPr b="0" lang="sv-SE" sz="2800" spc="-7" strike="noStrike">
                <a:solidFill>
                  <a:srgbClr val="000000"/>
                </a:solidFill>
                <a:latin typeface="Arial"/>
              </a:rPr>
              <a:t>log </a:t>
            </a:r>
            <a:r>
              <a:rPr b="0" lang="sv-SE" sz="2800" spc="29" strike="noStrike">
                <a:solidFill>
                  <a:srgbClr val="000000"/>
                </a:solidFill>
                <a:latin typeface="Arial"/>
              </a:rPr>
              <a:t>n)</a:t>
            </a:r>
            <a:r>
              <a:rPr b="0" lang="sv-SE" sz="2779" spc="43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lang="sv-SE" sz="2779" spc="-106" strike="noStrike" baseline="31000">
                <a:solidFill>
                  <a:srgbClr val="000000"/>
                </a:solidFill>
                <a:latin typeface="Arial"/>
              </a:rPr>
              <a:t> </a:t>
            </a:r>
            <a:r>
              <a:rPr b="0" lang="sv-SE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sv-SE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17240"/>
                <a:tab algn="l" pos="417960"/>
              </a:tabLst>
            </a:pPr>
            <a:endParaRPr b="0" lang="sv-S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Om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vi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har en listan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med 8</a:t>
            </a:r>
            <a:r>
              <a:rPr b="0" lang="sv-SE" sz="2300" spc="-41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element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1"/>
              </a:spcBef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Så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kan vi välja </a:t>
            </a:r>
            <a:r>
              <a:rPr b="0" i="1" lang="sv-SE" sz="2300" spc="-7" strike="noStrike">
                <a:solidFill>
                  <a:srgbClr val="595959"/>
                </a:solidFill>
                <a:latin typeface="Arial"/>
              </a:rPr>
              <a:t>i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=4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(dvs stega 4 i</a:t>
            </a:r>
            <a:r>
              <a:rPr b="0" lang="sv-SE" sz="23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taget)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874440"/>
                <a:tab algn="l" pos="875160"/>
              </a:tabLst>
            </a:pP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Och därmed bilda 4st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mindre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listor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som vi sortera var 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för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sig med </a:t>
            </a:r>
            <a:r>
              <a:rPr b="0" lang="sv-SE" sz="2300" spc="-7" strike="noStrike">
                <a:solidFill>
                  <a:srgbClr val="595959"/>
                </a:solidFill>
                <a:latin typeface="Arial"/>
              </a:rPr>
              <a:t>hjälp av insertion</a:t>
            </a:r>
            <a:r>
              <a:rPr b="0" lang="sv-SE" sz="2300" spc="-3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</a:rPr>
              <a:t>sort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tabLst>
                <a:tab algn="l" pos="417240"/>
                <a:tab algn="l" pos="417960"/>
              </a:tabLst>
            </a:pPr>
            <a:endParaRPr b="0" lang="sv-SE" sz="23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5591880" y="3151800"/>
            <a:ext cx="8320320" cy="623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def shellSort(array, n):</a:t>
            </a:r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# Rearrange elements at each n/2, n/4, n/8, ... intervals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interval = n // 2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</a:t>
            </a:r>
            <a:r>
              <a:rPr b="0" lang="sv-SE" sz="1100" spc="-1" strike="noStrike">
                <a:latin typeface="Consolas"/>
              </a:rPr>
              <a:t>while interval &gt; 0: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for i in range(interval, n):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</a:t>
            </a:r>
            <a:r>
              <a:rPr b="0" lang="sv-SE" sz="1100" spc="-1" strike="noStrike">
                <a:latin typeface="Consolas"/>
              </a:rPr>
              <a:t>temp = array[i]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</a:t>
            </a:r>
            <a:r>
              <a:rPr b="0" lang="sv-SE" sz="1100" spc="-1" strike="noStrike">
                <a:latin typeface="Consolas"/>
              </a:rPr>
              <a:t>j = i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</a:t>
            </a:r>
            <a:r>
              <a:rPr b="0" lang="sv-SE" sz="1100" spc="-1" strike="noStrike">
                <a:latin typeface="Consolas"/>
              </a:rPr>
              <a:t>while j &gt;= interval and array[j - interval] &gt; temp: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    </a:t>
            </a:r>
            <a:r>
              <a:rPr b="0" lang="sv-SE" sz="1100" spc="-1" strike="noStrike">
                <a:latin typeface="Consolas"/>
              </a:rPr>
              <a:t>array[j] = array[j - interval]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    </a:t>
            </a:r>
            <a:r>
              <a:rPr b="0" lang="sv-SE" sz="1100" spc="-1" strike="noStrike">
                <a:latin typeface="Consolas"/>
              </a:rPr>
              <a:t>j -= interval</a:t>
            </a:r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    </a:t>
            </a:r>
            <a:r>
              <a:rPr b="0" lang="sv-SE" sz="1100" spc="-1" strike="noStrike">
                <a:latin typeface="Consolas"/>
              </a:rPr>
              <a:t>array[j] = temp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        </a:t>
            </a:r>
            <a:r>
              <a:rPr b="0" lang="sv-SE" sz="1100" spc="-1" strike="noStrike">
                <a:latin typeface="Consolas"/>
              </a:rPr>
              <a:t>interval //= 2</a:t>
            </a:r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data = [9, 8, 3, 7, 5, 6, 4, 1]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size = len(data)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shellSort(data, size)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print('Sorted Array in Ascending Order:')</a:t>
            </a:r>
            <a:endParaRPr b="0" lang="sv-SE" sz="1100" spc="-1" strike="noStrike">
              <a:latin typeface="Consolas"/>
            </a:endParaRPr>
          </a:p>
          <a:p>
            <a:r>
              <a:rPr b="0" lang="sv-SE" sz="1100" spc="-1" strike="noStrike">
                <a:latin typeface="Consolas"/>
              </a:rPr>
              <a:t>print(data)</a:t>
            </a:r>
            <a:endParaRPr b="0" lang="sv-SE" sz="11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7;gde8f712633_0_1"/>
          <p:cNvSpPr/>
          <p:nvPr/>
        </p:nvSpPr>
        <p:spPr>
          <a:xfrm>
            <a:off x="513000" y="672120"/>
            <a:ext cx="8684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Ordo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87" name="Google Shape;418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419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420;gde8f712633_0_1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421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422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423;gde8f712633_0_1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D12F94-A234-4168-B9A0-611956B0D43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3" name="Google Shape;424;gde8f712633_0_1"/>
          <p:cNvSpPr/>
          <p:nvPr/>
        </p:nvSpPr>
        <p:spPr>
          <a:xfrm>
            <a:off x="570240" y="1255680"/>
            <a:ext cx="4554360" cy="543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36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94" name="Google Shape;425;gde8f712633_0_1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76;p2_0"/>
          <p:cNvSpPr/>
          <p:nvPr/>
        </p:nvSpPr>
        <p:spPr>
          <a:xfrm>
            <a:off x="900000" y="1698120"/>
            <a:ext cx="7738560" cy="42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856080" y="1903680"/>
            <a:ext cx="9943200" cy="29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Varför?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Komplexitetsteori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Vi måste kunna välja rätt verktyg för rätt</a:t>
            </a:r>
            <a:r>
              <a:rPr b="0" lang="sv-SE" sz="2100" spc="-6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problem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31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- Att välja fel verktyg kan innebära skillnaden mellan att</a:t>
            </a:r>
            <a:r>
              <a:rPr b="0" lang="sv-SE" sz="2100" spc="-11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ett  program är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  användbart eller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inte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1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1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1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Skillnaden mellan att få ett svar inom några sekunder eller  efter några miljarder</a:t>
            </a:r>
            <a:r>
              <a:rPr b="0" lang="sv-SE" sz="19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år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Skillnaden mellan att vi löser problemet eller</a:t>
            </a:r>
            <a:r>
              <a:rPr b="0" lang="sv-SE" sz="1900" spc="-3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inte..</a:t>
            </a:r>
            <a:endParaRPr b="0" lang="sv-SE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17;gde8f712633_0_2"/>
          <p:cNvSpPr/>
          <p:nvPr/>
        </p:nvSpPr>
        <p:spPr>
          <a:xfrm>
            <a:off x="513000" y="672120"/>
            <a:ext cx="8684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Vad???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98" name="Google Shape;418;gde8f712633_0_2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419;gde8f712633_0_2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420;gde8f712633_0_2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421;gde8f712633_0_2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422;gde8f712633_0_2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423;gde8f712633_0_2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7E0264-8CDA-4D27-93F4-10A9CEAD35E4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4" name="Google Shape;424;gde8f712633_0_2"/>
          <p:cNvSpPr/>
          <p:nvPr/>
        </p:nvSpPr>
        <p:spPr>
          <a:xfrm>
            <a:off x="570240" y="1255680"/>
            <a:ext cx="4554360" cy="543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36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05" name="Google Shape;425;gde8f712633_0_2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76;p2_1"/>
          <p:cNvSpPr/>
          <p:nvPr/>
        </p:nvSpPr>
        <p:spPr>
          <a:xfrm>
            <a:off x="900000" y="1698120"/>
            <a:ext cx="7738560" cy="42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96;p5"/>
          <p:cNvSpPr/>
          <p:nvPr/>
        </p:nvSpPr>
        <p:spPr>
          <a:xfrm>
            <a:off x="720000" y="1698120"/>
            <a:ext cx="768600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spcBef>
                <a:spcPts val="5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Ett sätt att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kommunicera: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Hur snabb en algoritm</a:t>
            </a:r>
            <a:r>
              <a:rPr b="0" lang="sv-SE" sz="19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är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Alternativt; hur mycket minne den</a:t>
            </a:r>
            <a:r>
              <a:rPr b="0" lang="sv-SE" sz="1900" spc="-9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behöver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70240" y="3373200"/>
            <a:ext cx="180648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Hur???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72120" y="4237200"/>
            <a:ext cx="742752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Med</a:t>
            </a:r>
            <a:r>
              <a:rPr b="0" lang="sv-SE" sz="2100" spc="-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matematik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Representera tiden det tar som en</a:t>
            </a:r>
            <a:r>
              <a:rPr b="0" lang="sv-SE" sz="2100" spc="-4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ekvation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En ekvation </a:t>
            </a:r>
            <a:r>
              <a:rPr b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baserat på hur stor datamängd vi</a:t>
            </a:r>
            <a:r>
              <a:rPr b="1" lang="sv-SE" sz="2100" spc="-77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har</a:t>
            </a:r>
            <a:endParaRPr b="0" lang="sv-S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417;gde8f712633_0_3"/>
          <p:cNvSpPr/>
          <p:nvPr/>
        </p:nvSpPr>
        <p:spPr>
          <a:xfrm>
            <a:off x="513000" y="672120"/>
            <a:ext cx="8684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Till exempel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11" name="Google Shape;418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419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420;gde8f712633_0_0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421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422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423;gde8f712633_0_0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BDB451-3938-422C-A562-3103DAAC976B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7" name="Google Shape;424;gde8f712633_0_0"/>
          <p:cNvSpPr/>
          <p:nvPr/>
        </p:nvSpPr>
        <p:spPr>
          <a:xfrm>
            <a:off x="570240" y="1255680"/>
            <a:ext cx="4554360" cy="543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3036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18" name="Google Shape;176;p2_3"/>
          <p:cNvSpPr/>
          <p:nvPr/>
        </p:nvSpPr>
        <p:spPr>
          <a:xfrm>
            <a:off x="900000" y="1698120"/>
            <a:ext cx="7738560" cy="42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96;p5_1"/>
          <p:cNvSpPr/>
          <p:nvPr/>
        </p:nvSpPr>
        <p:spPr>
          <a:xfrm>
            <a:off x="720000" y="1698120"/>
            <a:ext cx="768600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 har en algoritm som arbetar på en 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array som har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element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 skulle kunna köra programmet många 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många</a:t>
            </a:r>
            <a:r>
              <a:rPr b="0" lang="sv-SE" sz="2100" spc="-11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gånger för olika stora datamängder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(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Och mäta hur mycket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tid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det tar att köra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klart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Och sedan använda ett analysprogram 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16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för att mappa all  data om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och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tid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till en funktion (matematiskt) med hjälp  av lite statistik och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svartmagi...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120000" y="1400400"/>
            <a:ext cx="5537880" cy="3819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433;gde8f712633_0_44"/>
          <p:cNvSpPr/>
          <p:nvPr/>
        </p:nvSpPr>
        <p:spPr>
          <a:xfrm>
            <a:off x="513000" y="672120"/>
            <a:ext cx="8684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Funktionen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22" name="Google Shape;439;gde8f712633_0_44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0E69CE-2736-4DF4-A1C1-AA7DAC01CE2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3" name="Google Shape;440;gde8f712633_0_44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442;gde8f712633_0_44"/>
          <p:cNvSpPr/>
          <p:nvPr/>
        </p:nvSpPr>
        <p:spPr>
          <a:xfrm>
            <a:off x="7419240" y="590400"/>
            <a:ext cx="4325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40000" y="1620000"/>
            <a:ext cx="10259280" cy="41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_0"/>
          <p:cNvSpPr/>
          <p:nvPr/>
        </p:nvSpPr>
        <p:spPr>
          <a:xfrm>
            <a:off x="581760" y="1620000"/>
            <a:ext cx="5537880" cy="3819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5220000" y="3240000"/>
            <a:ext cx="2183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Tid = 2n</a:t>
            </a:r>
            <a:r>
              <a:rPr b="0" lang="sv-SE" sz="1877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+ 5n +</a:t>
            </a:r>
            <a:r>
              <a:rPr b="0" lang="sv-SE" sz="1900" spc="-287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50</a:t>
            </a:r>
            <a:endParaRPr b="0" lang="sv-SE" sz="19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780000" y="3240000"/>
            <a:ext cx="1439640" cy="359640"/>
          </a:xfrm>
          <a:custGeom>
            <a:avLst/>
            <a:gdLst/>
            <a:ahLst/>
            <a:rect l="l" t="t" r="r" b="b"/>
            <a:pathLst>
              <a:path w="4001" h="1002">
                <a:moveTo>
                  <a:pt x="4000" y="250"/>
                </a:moveTo>
                <a:lnTo>
                  <a:pt x="1000" y="250"/>
                </a:lnTo>
                <a:lnTo>
                  <a:pt x="1000" y="0"/>
                </a:lnTo>
                <a:lnTo>
                  <a:pt x="0" y="500"/>
                </a:lnTo>
                <a:lnTo>
                  <a:pt x="1000" y="1001"/>
                </a:lnTo>
                <a:lnTo>
                  <a:pt x="1000" y="750"/>
                </a:lnTo>
                <a:lnTo>
                  <a:pt x="4000" y="750"/>
                </a:lnTo>
                <a:lnTo>
                  <a:pt x="400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433;gde8f712633_0_0"/>
          <p:cNvSpPr/>
          <p:nvPr/>
        </p:nvSpPr>
        <p:spPr>
          <a:xfrm>
            <a:off x="513000" y="672120"/>
            <a:ext cx="8684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Komplexitetsförenkling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0" name="Google Shape;434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435;gde8f712633_0_0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436;gde8f712633_0_0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437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438;gde8f712633_0_0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439;gde8f712633_0_0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BE6EE5-F23A-42A8-9876-5BA9AA183D1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6" name="Google Shape;440;gde8f712633_0_0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573120" y="1823040"/>
            <a:ext cx="8785440" cy="30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94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Med en sådan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“ekvation”: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4"/>
              </a:spcBef>
            </a:pP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Dvs: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tid = 2n</a:t>
            </a:r>
            <a:r>
              <a:rPr b="0" lang="sv-SE" sz="1877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+ 5n +</a:t>
            </a:r>
            <a:r>
              <a:rPr b="0" lang="sv-SE" sz="1900" spc="-21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1900" spc="-1" strike="noStrike">
                <a:solidFill>
                  <a:srgbClr val="595959"/>
                </a:solidFill>
                <a:latin typeface="Arial"/>
                <a:ea typeface="DejaVu Sans"/>
              </a:rPr>
              <a:t>50</a:t>
            </a:r>
            <a:endParaRPr b="0" lang="sv-SE" sz="19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4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Så kan vi räkna ut hur mycket tid vår kod kommer att ta</a:t>
            </a:r>
            <a:r>
              <a:rPr b="0" lang="sv-SE" sz="2100" spc="-117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för  att köra klart för alla tänkbara</a:t>
            </a:r>
            <a:r>
              <a:rPr b="0" lang="sv-SE" sz="2100" spc="-3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datamängder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Ekvationen ovan är stor och</a:t>
            </a:r>
            <a:r>
              <a:rPr b="0" lang="sv-SE" sz="2100" spc="-2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krånglig..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Kan vi förenkla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den?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Vilken del av ekvationen är det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viktigt?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6120000" y="3502440"/>
            <a:ext cx="5962680" cy="27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tid = 2n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+ 5n +</a:t>
            </a:r>
            <a:r>
              <a:rPr b="0" lang="sv-SE" sz="2100" spc="-23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50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50? - växer inte med</a:t>
            </a:r>
            <a:r>
              <a:rPr b="0" lang="sv-SE" sz="2100" spc="-2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datamängden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5n? - växer lite med</a:t>
            </a:r>
            <a:r>
              <a:rPr b="0" lang="sv-SE" sz="2100" spc="-26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datamängden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2n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? - växer mycket med</a:t>
            </a:r>
            <a:r>
              <a:rPr b="0" lang="sv-SE" sz="2100" spc="-3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datamängden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När n är riktigt riktigt riktigt stort? (säg en</a:t>
            </a:r>
            <a:r>
              <a:rPr b="0" lang="sv-SE" sz="2100" spc="-111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triljard)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Svar: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2n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Så vi kan</a:t>
            </a:r>
            <a:r>
              <a:rPr b="0" lang="sv-SE" sz="2100" spc="-7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kasta bort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“5n + 50”</a:t>
            </a:r>
            <a:r>
              <a:rPr b="0" lang="sv-SE" sz="2100" spc="-24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delen..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Vi kan säga att tiden vår kod tar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är </a:t>
            </a:r>
            <a:r>
              <a:rPr b="0" lang="sv-SE" sz="2100" spc="-1" strike="noStrike" u="heavy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ea typeface="DejaVu Sans"/>
              </a:rPr>
              <a:t>ungefär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1" strike="noStrike">
                <a:solidFill>
                  <a:srgbClr val="595959"/>
                </a:solidFill>
                <a:latin typeface="Arial"/>
                <a:ea typeface="DejaVu Sans"/>
              </a:rPr>
              <a:t>2n</a:t>
            </a:r>
            <a:r>
              <a:rPr b="0" lang="sv-SE" sz="2100" spc="9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420000" y="4680000"/>
            <a:ext cx="2519640" cy="8996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433;gde8f712633_0_1"/>
          <p:cNvSpPr/>
          <p:nvPr/>
        </p:nvSpPr>
        <p:spPr>
          <a:xfrm>
            <a:off x="513000" y="672120"/>
            <a:ext cx="1118664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Ännu mer ”förenklat” (OBS inte lättare)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41" name="Google Shape;434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435;gde8f712633_0_1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436;gde8f712633_0_1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437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438;gde8f712633_0_1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439;gde8f712633_0_1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0976A3E-DD78-4338-ABF6-525C63EFBB4B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47" name="Google Shape;440;gde8f712633_0_1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573120" y="1823040"/>
            <a:ext cx="8785440" cy="30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 marL="1728000" indent="-407160">
              <a:lnSpc>
                <a:spcPct val="100000"/>
              </a:lnSpc>
              <a:spcBef>
                <a:spcPts val="5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20000" y="2340000"/>
            <a:ext cx="737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13000" y="1577160"/>
            <a:ext cx="7277040" cy="22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Men är det där “2”:et i början</a:t>
            </a:r>
            <a:r>
              <a:rPr b="0" lang="sv-SE" sz="2300" spc="-3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nödvändigt?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När </a:t>
            </a:r>
            <a:r>
              <a:rPr b="0" i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är riktigt riktigt stort (typ en</a:t>
            </a:r>
            <a:r>
              <a:rPr b="0" lang="sv-SE" sz="2100" spc="-43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triljard)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Hur stor skillnad mellan (2triljarder)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och (1triljard)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r>
              <a:rPr b="0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Om de var sekunder</a:t>
            </a:r>
            <a:r>
              <a:rPr b="0" lang="sv-SE" sz="2100" spc="-18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t.ex?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Svar: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det finns ingen större skillnad - båda är orimligt</a:t>
            </a:r>
            <a:r>
              <a:rPr b="0" lang="sv-SE" sz="2100" spc="-89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stora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Så vi kan säga att vår kod</a:t>
            </a:r>
            <a:r>
              <a:rPr b="0" lang="sv-SE" sz="2100" spc="-12" strike="noStrike">
                <a:solidFill>
                  <a:srgbClr val="595959"/>
                </a:solidFill>
                <a:latin typeface="Arial"/>
                <a:ea typeface="DejaVu Sans"/>
              </a:rPr>
              <a:t> 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tar </a:t>
            </a:r>
            <a:r>
              <a:rPr b="0" lang="sv-SE" sz="2100" spc="-1" strike="noStrike" u="heavy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ea typeface="DejaVu Sans"/>
              </a:rPr>
              <a:t>ungefär</a:t>
            </a: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r>
              <a:rPr b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</a:t>
            </a:r>
            <a:r>
              <a:rPr b="1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Ordo för vår kod är </a:t>
            </a:r>
            <a:r>
              <a:rPr b="1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n</a:t>
            </a:r>
            <a:r>
              <a:rPr b="1" lang="sv-SE" sz="2100" spc="-1" strike="noStrike" baseline="31000">
                <a:solidFill>
                  <a:srgbClr val="595959"/>
                </a:solidFill>
                <a:latin typeface="Arial"/>
                <a:ea typeface="DejaVu Sans"/>
              </a:rPr>
              <a:t>2</a:t>
            </a:r>
            <a:endParaRPr b="0" lang="sv-SE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462;gde8f712633_0_77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Vanligaste </a:t>
            </a: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O()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52" name="Google Shape;463;gde8f712633_0_77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464;gde8f712633_0_77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465;gde8f712633_0_77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466;gde8f712633_0_77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467;gde8f712633_0_77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468;gde8f712633_0_77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09A608-98FA-477E-8D84-81D8004B292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58" name="Google Shape;469;gde8f712633_0_77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470;gde8f712633_0_77"/>
          <p:cNvSpPr/>
          <p:nvPr/>
        </p:nvSpPr>
        <p:spPr>
          <a:xfrm>
            <a:off x="418680" y="1052640"/>
            <a:ext cx="6722280" cy="58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60" name="Google Shape;471;gde8f712633_0_77"/>
          <p:cNvSpPr/>
          <p:nvPr/>
        </p:nvSpPr>
        <p:spPr>
          <a:xfrm>
            <a:off x="6202080" y="2670120"/>
            <a:ext cx="67222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540000" y="1620000"/>
            <a:ext cx="1025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2" name="Table 2"/>
          <p:cNvGraphicFramePr/>
          <p:nvPr/>
        </p:nvGraphicFramePr>
        <p:xfrm>
          <a:off x="1068120" y="1973160"/>
          <a:ext cx="7045920" cy="3084120"/>
        </p:xfrm>
        <a:graphic>
          <a:graphicData uri="http://schemas.openxmlformats.org/drawingml/2006/table">
            <a:tbl>
              <a:tblPr/>
              <a:tblGrid>
                <a:gridCol w="1114920"/>
                <a:gridCol w="5931360"/>
              </a:tblGrid>
              <a:tr h="68256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O( 2</a:t>
                      </a:r>
                      <a:r>
                        <a:rPr b="0" lang="sv-SE" sz="2100" spc="-1" strike="noStrike" baseline="31000">
                          <a:solidFill>
                            <a:srgbClr val="595959"/>
                          </a:solidFill>
                          <a:latin typeface="Arial"/>
                        </a:rPr>
                        <a:t>n</a:t>
                      </a:r>
                      <a:r>
                        <a:rPr b="0" lang="sv-SE" sz="2100" spc="211" strike="noStrike" baseline="31000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Exponentiellt, ge upp och gå</a:t>
                      </a:r>
                      <a:r>
                        <a:rPr b="0" lang="sv-SE" sz="2100" spc="-18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hem..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3716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n</a:t>
                      </a:r>
                      <a:r>
                        <a:rPr b="0" lang="sv-SE" sz="2100" spc="-1" strike="noStrike" baseline="31000">
                          <a:solidFill>
                            <a:srgbClr val="595959"/>
                          </a:solidFill>
                          <a:latin typeface="Arial"/>
                        </a:rPr>
                        <a:t>2</a:t>
                      </a:r>
                      <a:r>
                        <a:rPr b="0" lang="sv-SE" sz="2100" spc="211" strike="noStrike" baseline="31000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1000"/>
                        </a:lnSpc>
                        <a:spcBef>
                          <a:spcPts val="561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Kvadratiskt, det gör ont men ibland finns det  inget bättre sätt att lösa problemet, nice</a:t>
                      </a:r>
                      <a:r>
                        <a:rPr b="0" lang="sv-SE" sz="2100" spc="-7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try..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256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n</a:t>
                      </a:r>
                      <a:r>
                        <a:rPr b="0" lang="sv-SE" sz="2100" spc="-3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Linjärt, helt OK, bra</a:t>
                      </a:r>
                      <a:r>
                        <a:rPr b="0" lang="sv-SE" sz="2100" spc="-1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jobbat!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220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O( 1</a:t>
                      </a:r>
                      <a:r>
                        <a:rPr b="0" lang="sv-SE" sz="2100" spc="-3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konstant tid, heliga gralen,</a:t>
                      </a:r>
                      <a:r>
                        <a:rPr b="0" lang="sv-SE" sz="2100" spc="-26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Nobelpris-läge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476;gde8f712633_0_96"/>
          <p:cNvSpPr/>
          <p:nvPr/>
        </p:nvSpPr>
        <p:spPr>
          <a:xfrm>
            <a:off x="513000" y="672120"/>
            <a:ext cx="113169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Ovanliga O()</a:t>
            </a:r>
            <a:endParaRPr b="0" lang="sv-SE" sz="4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sv-SE" sz="4400" spc="-1" strike="noStrike">
              <a:latin typeface="Arial"/>
            </a:endParaRPr>
          </a:p>
        </p:txBody>
      </p:sp>
      <p:sp>
        <p:nvSpPr>
          <p:cNvPr id="164" name="Google Shape;477;gde8f712633_0_96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478;gde8f712633_0_96"/>
          <p:cNvSpPr/>
          <p:nvPr/>
        </p:nvSpPr>
        <p:spPr>
          <a:xfrm>
            <a:off x="2129400" y="4032000"/>
            <a:ext cx="29520" cy="4104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479;gde8f712633_0_96"/>
          <p:cNvSpPr/>
          <p:nvPr/>
        </p:nvSpPr>
        <p:spPr>
          <a:xfrm>
            <a:off x="672120" y="4987080"/>
            <a:ext cx="131796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480;gde8f712633_0_96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481;gde8f712633_0_96"/>
          <p:cNvSpPr/>
          <p:nvPr/>
        </p:nvSpPr>
        <p:spPr>
          <a:xfrm>
            <a:off x="4645800" y="3164040"/>
            <a:ext cx="43200" cy="2088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482;gde8f712633_0_96"/>
          <p:cNvSpPr/>
          <p:nvPr/>
        </p:nvSpPr>
        <p:spPr>
          <a:xfrm>
            <a:off x="6529680" y="6407640"/>
            <a:ext cx="2740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0DF0FD-23DB-4DC0-98BB-92B4097F922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70" name="Google Shape;483;gde8f712633_0_96"/>
          <p:cNvSpPr/>
          <p:nvPr/>
        </p:nvSpPr>
        <p:spPr>
          <a:xfrm>
            <a:off x="345600" y="1818360"/>
            <a:ext cx="536508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484;gde8f712633_0_96"/>
          <p:cNvSpPr/>
          <p:nvPr/>
        </p:nvSpPr>
        <p:spPr>
          <a:xfrm>
            <a:off x="428040" y="1347840"/>
            <a:ext cx="8193240" cy="81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1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5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7784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35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01520"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540000" y="1620000"/>
            <a:ext cx="10259280" cy="36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3" name="Table 2_0"/>
          <p:cNvGraphicFramePr/>
          <p:nvPr/>
        </p:nvGraphicFramePr>
        <p:xfrm>
          <a:off x="905400" y="1983960"/>
          <a:ext cx="7046640" cy="3088440"/>
        </p:xfrm>
        <a:graphic>
          <a:graphicData uri="http://schemas.openxmlformats.org/drawingml/2006/table">
            <a:tbl>
              <a:tblPr/>
              <a:tblGrid>
                <a:gridCol w="1667880"/>
                <a:gridCol w="5379120"/>
              </a:tblGrid>
              <a:tr h="63252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n!</a:t>
                      </a:r>
                      <a:r>
                        <a:rPr b="0" lang="sv-SE" sz="2100" spc="-18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Factorial, aj, aj, aj.. dags att byta</a:t>
                      </a:r>
                      <a:r>
                        <a:rPr b="0" lang="sv-SE" sz="2100" spc="-26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yrke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6444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n log</a:t>
                      </a:r>
                      <a:r>
                        <a:rPr b="0" lang="sv-SE" sz="2100" spc="-1" strike="noStrike" baseline="-31000">
                          <a:solidFill>
                            <a:srgbClr val="595959"/>
                          </a:solidFill>
                          <a:latin typeface="Arial"/>
                        </a:rPr>
                        <a:t>2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n</a:t>
                      </a:r>
                      <a:r>
                        <a:rPr b="0" lang="sv-SE" sz="2100" spc="-273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1000"/>
                        </a:lnSpc>
                        <a:spcBef>
                          <a:spcPts val="561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Linearithmic (engelska) - de flesta bra</a:t>
                      </a:r>
                      <a:r>
                        <a:rPr b="0" lang="sv-SE" sz="2100" spc="-9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sort  algoritmer.. Bättre än</a:t>
                      </a:r>
                      <a:r>
                        <a:rPr b="0" lang="sv-SE" sz="2100" spc="-1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1" strike="noStrike">
                          <a:solidFill>
                            <a:srgbClr val="595959"/>
                          </a:solidFill>
                          <a:latin typeface="Arial"/>
                        </a:rPr>
                        <a:t>n</a:t>
                      </a:r>
                      <a:r>
                        <a:rPr b="0" lang="sv-SE" sz="2100" spc="9" strike="noStrike" baseline="31000">
                          <a:solidFill>
                            <a:srgbClr val="595959"/>
                          </a:solidFill>
                          <a:latin typeface="Arial"/>
                        </a:rPr>
                        <a:t>2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6132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√n</a:t>
                      </a:r>
                      <a:r>
                        <a:rPr b="0" lang="sv-SE" sz="2100" spc="-24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Root-n - nästan lika bra som</a:t>
                      </a:r>
                      <a:r>
                        <a:rPr b="0" lang="sv-SE" sz="2100" spc="-43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logaritmiskt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30520"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O( log</a:t>
                      </a:r>
                      <a:r>
                        <a:rPr b="0" lang="sv-SE" sz="2100" spc="-1" strike="noStrike" baseline="-31000">
                          <a:solidFill>
                            <a:srgbClr val="595959"/>
                          </a:solidFill>
                          <a:latin typeface="Arial"/>
                        </a:rPr>
                        <a:t>2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n</a:t>
                      </a:r>
                      <a:r>
                        <a:rPr b="0" lang="sv-SE" sz="2100" spc="-222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85680">
                        <a:lnSpc>
                          <a:spcPct val="101000"/>
                        </a:lnSpc>
                        <a:spcBef>
                          <a:spcPts val="561"/>
                        </a:spcBef>
                      </a:pP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Logaritmiskt - mycket bra, som t.ex söka i  binära</a:t>
                      </a:r>
                      <a:r>
                        <a:rPr b="0" lang="sv-SE" sz="2100" spc="-4" strike="noStrike">
                          <a:solidFill>
                            <a:srgbClr val="595959"/>
                          </a:solidFill>
                          <a:latin typeface="Arial"/>
                        </a:rPr>
                        <a:t> </a:t>
                      </a:r>
                      <a:r>
                        <a:rPr b="0" lang="sv-SE" sz="2100" spc="-1" strike="noStrike">
                          <a:solidFill>
                            <a:srgbClr val="595959"/>
                          </a:solidFill>
                          <a:latin typeface="Arial"/>
                        </a:rPr>
                        <a:t>sökträd (std::map)</a:t>
                      </a:r>
                      <a:endParaRPr b="0" lang="sv-SE" sz="21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2022-08-15T10:44:03Z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