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40320" cy="4057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24"/>
          <p:cNvSpPr/>
          <p:nvPr/>
        </p:nvSpPr>
        <p:spPr>
          <a:xfrm>
            <a:off x="237960" y="6450480"/>
            <a:ext cx="3564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40320" cy="40572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4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4800" cy="68551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6802200" cy="26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5400" spc="-1" strike="noStrike">
                <a:solidFill>
                  <a:srgbClr val="ffffff"/>
                </a:solidFill>
                <a:latin typeface="Calibri"/>
                <a:ea typeface="Calibri"/>
              </a:rPr>
              <a:t>Labbar</a:t>
            </a:r>
            <a:endParaRPr b="0" lang="sv-SE" sz="5400" spc="-1" strike="noStrike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50320" cy="18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v-SE" sz="2400" spc="-1" strike="noStrike">
                <a:solidFill>
                  <a:srgbClr val="ffffff"/>
                </a:solidFill>
                <a:latin typeface="Calibri"/>
                <a:ea typeface="Calibri"/>
              </a:rPr>
              <a:t>Stefan Holmberg, Systementor AB</a:t>
            </a:r>
            <a:endParaRPr b="0" lang="sv-S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2400" spc="-1" strike="noStrike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5800" cy="2326680"/>
          </a:xfrm>
          <a:prstGeom prst="rect">
            <a:avLst/>
          </a:prstGeom>
          <a:solidFill>
            <a:srgbClr val="ffffff"/>
          </a:solidFill>
          <a:ln cap="sq" w="31750">
            <a:solidFill>
              <a:srgbClr val="6bd8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90;p1" descr=""/>
          <p:cNvPicPr/>
          <p:nvPr/>
        </p:nvPicPr>
        <p:blipFill>
          <a:blip r:embed="rId1"/>
          <a:stretch/>
        </p:blipFill>
        <p:spPr>
          <a:xfrm>
            <a:off x="861120" y="2193480"/>
            <a:ext cx="2740320" cy="232668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4856E1F-DD7A-4CBE-98B5-2DC04FD60821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17;gde8f712633_0_1"/>
          <p:cNvSpPr/>
          <p:nvPr/>
        </p:nvSpPr>
        <p:spPr>
          <a:xfrm>
            <a:off x="513000" y="672120"/>
            <a:ext cx="868428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Labb 2.1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87" name="Google Shape;418;gde8f712633_0_1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419;gde8f712633_0_1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420;gde8f712633_0_1"/>
          <p:cNvSpPr/>
          <p:nvPr/>
        </p:nvSpPr>
        <p:spPr>
          <a:xfrm>
            <a:off x="672120" y="4987080"/>
            <a:ext cx="131760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421;gde8f712633_0_1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422;gde8f712633_0_1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423;gde8f712633_0_1"/>
          <p:cNvSpPr/>
          <p:nvPr/>
        </p:nvSpPr>
        <p:spPr>
          <a:xfrm>
            <a:off x="6529680" y="640764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4F73A80-A477-4E84-8B93-3865A596D9BE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93" name="Google Shape;424;gde8f712633_0_1"/>
          <p:cNvSpPr/>
          <p:nvPr/>
        </p:nvSpPr>
        <p:spPr>
          <a:xfrm>
            <a:off x="570240" y="1255680"/>
            <a:ext cx="4554000" cy="54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3000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94" name="Google Shape;425;gde8f712633_0_1"/>
          <p:cNvSpPr/>
          <p:nvPr/>
        </p:nvSpPr>
        <p:spPr>
          <a:xfrm>
            <a:off x="345600" y="1818360"/>
            <a:ext cx="53647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76;p2_0"/>
          <p:cNvSpPr/>
          <p:nvPr/>
        </p:nvSpPr>
        <p:spPr>
          <a:xfrm>
            <a:off x="900000" y="1698120"/>
            <a:ext cx="7738200" cy="42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856080" y="1903680"/>
            <a:ext cx="9942840" cy="29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Skapa en lista med objekt (bäst med HockeyPlayer men ta ngt annat om du vill ;) 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Implementera Bubble Sort enl pseudokod/dans så man kan sortera på EN property (ex namn)</a:t>
            </a:r>
            <a:endParaRPr b="0" lang="sv-SE" sz="2300" spc="-1" strike="noStrike">
              <a:latin typeface="Arial"/>
            </a:endParaRPr>
          </a:p>
        </p:txBody>
      </p:sp>
      <p:sp>
        <p:nvSpPr>
          <p:cNvPr id="97" name="object 4"/>
          <p:cNvSpPr/>
          <p:nvPr/>
        </p:nvSpPr>
        <p:spPr>
          <a:xfrm>
            <a:off x="10722240" y="0"/>
            <a:ext cx="1337760" cy="1337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417;gde8f712633_0_0"/>
          <p:cNvSpPr/>
          <p:nvPr/>
        </p:nvSpPr>
        <p:spPr>
          <a:xfrm>
            <a:off x="513000" y="672120"/>
            <a:ext cx="868428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Labb 2.2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99" name="Google Shape;418;gde8f712633_0_3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419;gde8f712633_0_3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420;gde8f712633_0_3"/>
          <p:cNvSpPr/>
          <p:nvPr/>
        </p:nvSpPr>
        <p:spPr>
          <a:xfrm>
            <a:off x="672120" y="4987080"/>
            <a:ext cx="131760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421;gde8f712633_0_3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422;gde8f712633_0_3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423;gde8f712633_0_3"/>
          <p:cNvSpPr/>
          <p:nvPr/>
        </p:nvSpPr>
        <p:spPr>
          <a:xfrm>
            <a:off x="6529680" y="640764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1EDA16F-9029-4C2B-A73A-F9CEA48303F6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05" name="Google Shape;424;gde8f712633_0_3"/>
          <p:cNvSpPr/>
          <p:nvPr/>
        </p:nvSpPr>
        <p:spPr>
          <a:xfrm>
            <a:off x="570240" y="1255680"/>
            <a:ext cx="4554000" cy="54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3000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06" name="Google Shape;425;gde8f712633_0_0"/>
          <p:cNvSpPr/>
          <p:nvPr/>
        </p:nvSpPr>
        <p:spPr>
          <a:xfrm>
            <a:off x="345600" y="1818360"/>
            <a:ext cx="53647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76;p2_2"/>
          <p:cNvSpPr/>
          <p:nvPr/>
        </p:nvSpPr>
        <p:spPr>
          <a:xfrm>
            <a:off x="900000" y="1698120"/>
            <a:ext cx="7738200" cy="42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856080" y="1903680"/>
            <a:ext cx="9942840" cy="29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Implementera Insertion Sort enl pseudokod/dans så man kan sortera på EN property (ex namn)</a:t>
            </a:r>
            <a:endParaRPr b="0" lang="sv-SE" sz="2300" spc="-1" strike="noStrike">
              <a:latin typeface="Arial"/>
            </a:endParaRPr>
          </a:p>
        </p:txBody>
      </p:sp>
      <p:sp>
        <p:nvSpPr>
          <p:cNvPr id="109" name="object 4_0"/>
          <p:cNvSpPr/>
          <p:nvPr/>
        </p:nvSpPr>
        <p:spPr>
          <a:xfrm>
            <a:off x="10722240" y="0"/>
            <a:ext cx="1337760" cy="1337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417;gde8f712633_0_4"/>
          <p:cNvSpPr/>
          <p:nvPr/>
        </p:nvSpPr>
        <p:spPr>
          <a:xfrm>
            <a:off x="513000" y="672120"/>
            <a:ext cx="868428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Labb 2.3 (överkurs)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11" name="Google Shape;418;gde8f712633_0_4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419;gde8f712633_0_4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420;gde8f712633_0_4"/>
          <p:cNvSpPr/>
          <p:nvPr/>
        </p:nvSpPr>
        <p:spPr>
          <a:xfrm>
            <a:off x="672120" y="4987080"/>
            <a:ext cx="131760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421;gde8f712633_0_4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422;gde8f712633_0_4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423;gde8f712633_0_4"/>
          <p:cNvSpPr/>
          <p:nvPr/>
        </p:nvSpPr>
        <p:spPr>
          <a:xfrm>
            <a:off x="6529680" y="640764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E3DF0F-A20D-42D4-A1A3-7379345CC0C9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17" name="Google Shape;424;gde8f712633_0_4"/>
          <p:cNvSpPr/>
          <p:nvPr/>
        </p:nvSpPr>
        <p:spPr>
          <a:xfrm>
            <a:off x="570240" y="1255680"/>
            <a:ext cx="4554000" cy="54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3000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18" name="Google Shape;425;gde8f712633_0_3"/>
          <p:cNvSpPr/>
          <p:nvPr/>
        </p:nvSpPr>
        <p:spPr>
          <a:xfrm>
            <a:off x="345600" y="1818360"/>
            <a:ext cx="53647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76;p2_4"/>
          <p:cNvSpPr/>
          <p:nvPr/>
        </p:nvSpPr>
        <p:spPr>
          <a:xfrm>
            <a:off x="900000" y="1698120"/>
            <a:ext cx="7738200" cy="42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856080" y="1903680"/>
            <a:ext cx="9942840" cy="29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Implementera Selection Sort enl pseudokod/dans så man kan sortera på EN property (ex namn)</a:t>
            </a:r>
            <a:endParaRPr b="0" lang="sv-SE" sz="2300" spc="-1" strike="noStrike">
              <a:latin typeface="Arial"/>
            </a:endParaRPr>
          </a:p>
        </p:txBody>
      </p:sp>
      <p:sp>
        <p:nvSpPr>
          <p:cNvPr id="121" name="object 4_1"/>
          <p:cNvSpPr/>
          <p:nvPr/>
        </p:nvSpPr>
        <p:spPr>
          <a:xfrm>
            <a:off x="10722240" y="0"/>
            <a:ext cx="1337760" cy="1337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417;gde8f712633_0_5"/>
          <p:cNvSpPr/>
          <p:nvPr/>
        </p:nvSpPr>
        <p:spPr>
          <a:xfrm>
            <a:off x="513000" y="672120"/>
            <a:ext cx="868428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Labb 2.4 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23" name="Google Shape;418;gde8f712633_0_5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419;gde8f712633_0_5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420;gde8f712633_0_5"/>
          <p:cNvSpPr/>
          <p:nvPr/>
        </p:nvSpPr>
        <p:spPr>
          <a:xfrm>
            <a:off x="672120" y="4987080"/>
            <a:ext cx="131760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421;gde8f712633_0_5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422;gde8f712633_0_5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423;gde8f712633_0_5"/>
          <p:cNvSpPr/>
          <p:nvPr/>
        </p:nvSpPr>
        <p:spPr>
          <a:xfrm>
            <a:off x="6529680" y="640764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CE8F9F1-192E-4CDD-85B5-068D047E5AE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29" name="Google Shape;424;gde8f712633_0_5"/>
          <p:cNvSpPr/>
          <p:nvPr/>
        </p:nvSpPr>
        <p:spPr>
          <a:xfrm>
            <a:off x="570240" y="1255680"/>
            <a:ext cx="4554000" cy="54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3000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30" name="Google Shape;425;gde8f712633_0_4"/>
          <p:cNvSpPr/>
          <p:nvPr/>
        </p:nvSpPr>
        <p:spPr>
          <a:xfrm>
            <a:off x="345600" y="1818360"/>
            <a:ext cx="53647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Google Shape;176;p2_5"/>
          <p:cNvSpPr/>
          <p:nvPr/>
        </p:nvSpPr>
        <p:spPr>
          <a:xfrm>
            <a:off x="900000" y="1698120"/>
            <a:ext cx="7738200" cy="42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856080" y="1903680"/>
            <a:ext cx="9942840" cy="29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Verifiera Big O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  <a:tabLst>
                <a:tab algn="l" pos="402120"/>
                <a:tab algn="l" pos="402480"/>
                <a:tab algn="l" pos="2206800"/>
              </a:tabLst>
            </a:pP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Bubble</a:t>
            </a:r>
            <a:r>
              <a:rPr b="0" lang="sv-SE" sz="21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sort 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är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O(n</a:t>
            </a:r>
            <a:r>
              <a:rPr b="0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)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402120"/>
                <a:tab algn="l" pos="402480"/>
              </a:tabLst>
            </a:pP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Vad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krävs 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för att bevisa det</a:t>
            </a:r>
            <a:r>
              <a:rPr b="0" lang="sv-SE" sz="2100" spc="-3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praktiskt?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859320"/>
                <a:tab algn="l" pos="859680"/>
              </a:tabLst>
            </a:pP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Skapa en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stor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lista, 1000 element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(med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hjälp av</a:t>
            </a:r>
            <a:r>
              <a:rPr b="0" lang="sv-SE" sz="1700" spc="-3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random eller ngt)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859320"/>
                <a:tab algn="l" pos="859680"/>
              </a:tabLst>
            </a:pP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Tajma hur lång tid </a:t>
            </a:r>
            <a:r>
              <a:rPr b="0" lang="sv-SE" sz="1700" spc="-7" strike="noStrike">
                <a:solidFill>
                  <a:srgbClr val="595959"/>
                </a:solidFill>
                <a:latin typeface="Courier New"/>
                <a:ea typeface="DejaVu Sans"/>
              </a:rPr>
              <a:t>bubbleSort</a:t>
            </a:r>
            <a:r>
              <a:rPr b="0" lang="sv-SE" sz="1700" spc="-542" strike="noStrike">
                <a:solidFill>
                  <a:srgbClr val="595959"/>
                </a:solidFill>
                <a:latin typeface="Courier New"/>
                <a:ea typeface="DejaVu Sans"/>
              </a:rPr>
              <a:t>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behöver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859320"/>
                <a:tab algn="l" pos="859680"/>
              </a:tabLst>
            </a:pP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Testa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med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2000 element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-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det borde ta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4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gånger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mer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tid än för</a:t>
            </a:r>
            <a:r>
              <a:rPr b="0" lang="sv-SE" sz="1700" spc="-7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1000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13000"/>
              </a:lnSpc>
              <a:tabLst>
                <a:tab algn="l" pos="859320"/>
                <a:tab algn="l" pos="859680"/>
              </a:tabLst>
            </a:pP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Testa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med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4000 element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-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det borde ta 16 gånger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mer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tid än för 1000  element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859320"/>
                <a:tab algn="l" pos="859680"/>
              </a:tabLst>
            </a:pP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Testa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med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8000 element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-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japp, 64 gånger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mer</a:t>
            </a:r>
            <a:r>
              <a:rPr b="0" lang="sv-SE" sz="1700" spc="-3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tid..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1700" spc="-1" strike="noStrike">
              <a:latin typeface="Arial"/>
            </a:endParaRPr>
          </a:p>
        </p:txBody>
      </p:sp>
      <p:sp>
        <p:nvSpPr>
          <p:cNvPr id="133" name="object 4_2"/>
          <p:cNvSpPr/>
          <p:nvPr/>
        </p:nvSpPr>
        <p:spPr>
          <a:xfrm>
            <a:off x="10722240" y="0"/>
            <a:ext cx="1337760" cy="1337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417;gde8f712633_0_6"/>
          <p:cNvSpPr/>
          <p:nvPr/>
        </p:nvSpPr>
        <p:spPr>
          <a:xfrm>
            <a:off x="513000" y="672120"/>
            <a:ext cx="868428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Labb 2.5 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35" name="Google Shape;418;gde8f712633_0_6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419;gde8f712633_0_6"/>
          <p:cNvSpPr/>
          <p:nvPr/>
        </p:nvSpPr>
        <p:spPr>
          <a:xfrm>
            <a:off x="2129400" y="4032000"/>
            <a:ext cx="29160" cy="4068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420;gde8f712633_0_6"/>
          <p:cNvSpPr/>
          <p:nvPr/>
        </p:nvSpPr>
        <p:spPr>
          <a:xfrm>
            <a:off x="672120" y="4987080"/>
            <a:ext cx="131760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421;gde8f712633_0_6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422;gde8f712633_0_6"/>
          <p:cNvSpPr/>
          <p:nvPr/>
        </p:nvSpPr>
        <p:spPr>
          <a:xfrm>
            <a:off x="4645800" y="3164040"/>
            <a:ext cx="42840" cy="2052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423;gde8f712633_0_6"/>
          <p:cNvSpPr/>
          <p:nvPr/>
        </p:nvSpPr>
        <p:spPr>
          <a:xfrm>
            <a:off x="6529680" y="640764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EFFC65-7373-4058-92B6-82874F2B66DD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41" name="Google Shape;424;gde8f712633_0_6"/>
          <p:cNvSpPr/>
          <p:nvPr/>
        </p:nvSpPr>
        <p:spPr>
          <a:xfrm>
            <a:off x="570240" y="1255680"/>
            <a:ext cx="4554000" cy="54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3000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42" name="Google Shape;425;gde8f712633_0_5"/>
          <p:cNvSpPr/>
          <p:nvPr/>
        </p:nvSpPr>
        <p:spPr>
          <a:xfrm>
            <a:off x="345600" y="1818360"/>
            <a:ext cx="53647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76;p2_6"/>
          <p:cNvSpPr/>
          <p:nvPr/>
        </p:nvSpPr>
        <p:spPr>
          <a:xfrm>
            <a:off x="900000" y="1698120"/>
            <a:ext cx="7738200" cy="42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56080" y="1903680"/>
            <a:ext cx="9942840" cy="29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05"/>
              </a:spcBef>
              <a:tabLst>
                <a:tab algn="l" pos="402120"/>
                <a:tab algn="l" pos="402480"/>
                <a:tab algn="l" pos="2499840"/>
              </a:tabLst>
            </a:pP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Är</a:t>
            </a:r>
            <a:r>
              <a:rPr b="0" lang="sv-SE" sz="21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Selection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sort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också</a:t>
            </a:r>
            <a:r>
              <a:rPr b="0" lang="sv-SE" sz="21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4" strike="noStrike">
                <a:solidFill>
                  <a:srgbClr val="595959"/>
                </a:solidFill>
                <a:latin typeface="Arial"/>
                <a:ea typeface="DejaVu Sans"/>
              </a:rPr>
              <a:t>O(n</a:t>
            </a:r>
            <a:r>
              <a:rPr b="0" lang="sv-SE" sz="2100" spc="4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r>
              <a:rPr b="0" lang="sv-SE" sz="2100" spc="4" strike="noStrike">
                <a:solidFill>
                  <a:srgbClr val="595959"/>
                </a:solidFill>
                <a:latin typeface="Arial"/>
                <a:ea typeface="DejaVu Sans"/>
              </a:rPr>
              <a:t>)?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402120"/>
                <a:tab algn="l" pos="402480"/>
              </a:tabLst>
            </a:pP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Bevisa det praktiskt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(dvs: 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tajma</a:t>
            </a:r>
            <a:r>
              <a:rPr b="0" lang="sv-SE" sz="2100" spc="-3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koden)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402120"/>
                <a:tab algn="l" pos="402480"/>
              </a:tabLst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Jämför 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tiden för Insertion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sort 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och Bubble</a:t>
            </a:r>
            <a:r>
              <a:rPr b="0" lang="sv-SE" sz="2100" spc="-6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sort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859320"/>
                <a:tab algn="l" pos="859680"/>
              </a:tabLst>
            </a:pP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Är insertion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sort</a:t>
            </a:r>
            <a:r>
              <a:rPr b="0" lang="sv-SE" sz="17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snabbare?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859320"/>
                <a:tab algn="l" pos="859680"/>
              </a:tabLst>
            </a:pP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Hur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mycket</a:t>
            </a:r>
            <a:r>
              <a:rPr b="0" lang="sv-SE" sz="17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snabbare?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859320"/>
                <a:tab algn="l" pos="859680"/>
              </a:tabLst>
            </a:pP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Men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fortfarande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O(n</a:t>
            </a:r>
            <a:r>
              <a:rPr b="0" lang="sv-SE" sz="1650" spc="-1" strike="noStrike" baseline="32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)?</a:t>
            </a:r>
            <a:r>
              <a:rPr b="0" lang="sv-SE" sz="1700" spc="-1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Eller?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1316520"/>
                <a:tab algn="l" pos="1316880"/>
              </a:tabLst>
            </a:pP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Dvs: fyrdubblas tiden om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vi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dubblar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storleken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på</a:t>
            </a:r>
            <a:r>
              <a:rPr b="0" lang="sv-SE" sz="1700" spc="-8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7" strike="noStrike">
                <a:solidFill>
                  <a:srgbClr val="595959"/>
                </a:solidFill>
                <a:latin typeface="Arial"/>
                <a:ea typeface="DejaVu Sans"/>
              </a:rPr>
              <a:t>listan?</a:t>
            </a:r>
            <a:endParaRPr b="0" lang="sv-SE" sz="1700" spc="-1" strike="noStrike">
              <a:latin typeface="Arial"/>
            </a:endParaRPr>
          </a:p>
        </p:txBody>
      </p:sp>
      <p:sp>
        <p:nvSpPr>
          <p:cNvPr id="145" name="object 4_3"/>
          <p:cNvSpPr/>
          <p:nvPr/>
        </p:nvSpPr>
        <p:spPr>
          <a:xfrm>
            <a:off x="10722240" y="0"/>
            <a:ext cx="1337760" cy="1337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2020-11-22T13:16:43Z</dcterms:created>
  <dc:creator/>
  <dc:description/>
  <dc:language>sv-SE</dc:language>
  <cp:lastModifiedBy/>
  <dcterms:modified xsi:type="dcterms:W3CDTF">2022-08-15T10:56:30Z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