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4080" cy="6854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1480" cy="26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  <a:ea typeface="Calibri"/>
              </a:rPr>
              <a:t>Decorators</a:t>
            </a:r>
            <a:endParaRPr b="0" lang="sv-SE" sz="5400" spc="-1" strike="noStrike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60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v-SE" sz="2400" spc="-1" strike="noStrike">
                <a:solidFill>
                  <a:srgbClr val="ffffff"/>
                </a:solidFill>
                <a:latin typeface="Calibri"/>
                <a:ea typeface="Calibri"/>
              </a:rPr>
              <a:t>Stefan Holmberg, Systementor AB</a:t>
            </a:r>
            <a:endParaRPr b="0" lang="sv-S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2400" spc="-1" strike="noStrike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5080" cy="232596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6bd8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0;p1" descr=""/>
          <p:cNvPicPr/>
          <p:nvPr/>
        </p:nvPicPr>
        <p:blipFill>
          <a:blip r:embed="rId1"/>
          <a:stretch/>
        </p:blipFill>
        <p:spPr>
          <a:xfrm>
            <a:off x="861120" y="2193480"/>
            <a:ext cx="2739600" cy="232596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6705F0-E2BB-4B64-8F59-4059DD33D32E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417;gde8f712633_0_11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Ex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86" name="Google Shape;418;gde8f712633_0_1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419;gde8f712633_0_1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420;gde8f712633_0_11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421;gde8f712633_0_1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422;gde8f712633_0_1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423;gde8f712633_0_11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CD9328-8A59-4546-A05C-BFBA0FB9C2F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92" name="Google Shape;424;gde8f712633_0_11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93" name="Google Shape;425;gde8f712633_0_10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176;p2_11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2477520" y="132984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def CalculateSalary(): # SRP = endast detta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# på riktigt en beräkning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return 100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def CalculateWhatever(): # SRP = endast detta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# på riktigt en beräkning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print("Starting")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x =  200 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print("Ending")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return x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def print_decorator( func ):    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print("Starting")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func()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  </a:t>
            </a: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print("Ending")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salary =  print_decorator(CalculateSalary)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whatever =  print_decorator(CalculateWhatever)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1000" spc="-1" strike="noStrike">
                <a:solidFill>
                  <a:srgbClr val="595959"/>
                </a:solidFill>
                <a:latin typeface="Cascadia Code"/>
                <a:ea typeface="DejaVu Sans"/>
              </a:rPr>
              <a:t>  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31"/>
              </a:spcBef>
            </a:pPr>
            <a:endParaRPr b="0" lang="sv-S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417;gde8f712633_0_12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Design patterns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97" name="Google Shape;418;gde8f712633_0_12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419;gde8f712633_0_12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420;gde8f712633_0_12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421;gde8f712633_0_12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422;gde8f712633_0_12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423;gde8f712633_0_12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DA0C2B-8353-4EFD-B69C-FA4DE2263BC3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03" name="Google Shape;424;gde8f712633_0_12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04" name="Google Shape;425;gde8f712633_0_11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176;p2_12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860000" y="2340000"/>
            <a:ext cx="3297600" cy="415512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720000" y="2700000"/>
            <a:ext cx="37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Decorator pattern = mitt favoritpattern!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6840000" y="1080000"/>
            <a:ext cx="1619640" cy="5396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LÄSTIPS!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bibelstatus”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417;gde8f712633_0_5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210" name="Google Shape;418;gde8f712633_0_5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419;gde8f712633_0_5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420;gde8f712633_0_5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421;gde8f712633_0_5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422;gde8f712633_0_5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423;gde8f712633_0_5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7B85EC-0BE1-40C4-B271-E5BF2E6BBF2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16" name="Google Shape;424;gde8f712633_0_5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17" name="Google Shape;425;gde8f712633_0_4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76;p2_5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Kan vi väl redan #4??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En funktion kan innehålla andra funktioner  - vi kan ”generera” funktioner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56080" y="3385440"/>
            <a:ext cx="5443560" cy="20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def generate_power(exponent):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    </a:t>
            </a:r>
            <a:r>
              <a:rPr b="0" lang="sv-SE" sz="1400" spc="-1" strike="noStrike">
                <a:latin typeface="Arial"/>
              </a:rPr>
              <a:t>def power(base):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        </a:t>
            </a:r>
            <a:r>
              <a:rPr b="0" lang="sv-SE" sz="1400" spc="-1" strike="noStrike">
                <a:latin typeface="Arial"/>
              </a:rPr>
              <a:t>return base ** exponent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    </a:t>
            </a:r>
            <a:r>
              <a:rPr b="0" lang="sv-SE" sz="1400" spc="-1" strike="noStrike">
                <a:latin typeface="Arial"/>
              </a:rPr>
              <a:t>return power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900000" y="4777560"/>
            <a:ext cx="397368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raise_two = generate_power(2)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raise_three = generate_power(3)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raise_two(4)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16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raise_two(5)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25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417;gde8f712633_0_2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Dekorera funktioner Python way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223" name="Google Shape;418;gde8f712633_0_2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419;gde8f712633_0_2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420;gde8f712633_0_2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421;gde8f712633_0_2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422;gde8f712633_0_2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423;gde8f712633_0_2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1E2BA3-B6D6-47EC-958A-169DBA46AAF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29" name="Google Shape;424;gde8f712633_0_2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30" name="Google Shape;425;gde8f712633_0_2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176;p2_1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196;p5"/>
          <p:cNvSpPr/>
          <p:nvPr/>
        </p:nvSpPr>
        <p:spPr>
          <a:xfrm>
            <a:off x="720000" y="1698120"/>
            <a:ext cx="768492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spcBef>
                <a:spcPts val="590"/>
              </a:spcBef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570240" y="3373200"/>
            <a:ext cx="18054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Hur???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84280" y="1440000"/>
            <a:ext cx="7155720" cy="53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def CalculateSalary(): # SRP = endast detta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# på riktigt en beräkning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return 100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def print_decorator(func):    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def wrapper():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print("Starting")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func()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print("Ending")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return wrapper 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@print_decorator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def CalculateWhatever(): # SRP = endast detta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x =  200 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print(x)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return x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whatever =  CalculateWhatever()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RETURVÄRDE SAKNAS??? =&gt;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def print_decorator(func):    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def wrapper():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print("Starting")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ret = func()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print("Ending")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return ret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return wrapper </a:t>
            </a: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417;gde8f712633_0_13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Arguments?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236" name="Google Shape;418;gde8f712633_0_1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419;gde8f712633_0_1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420;gde8f712633_0_13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421;gde8f712633_0_1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422;gde8f712633_0_1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423;gde8f712633_0_13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E3C664-6015-4A7E-A776-14CF686B0E1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42" name="Google Shape;424;gde8f712633_0_13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43" name="Google Shape;425;gde8f712633_0_12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176;p2_13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Google Shape;196;p5_0"/>
          <p:cNvSpPr/>
          <p:nvPr/>
        </p:nvSpPr>
        <p:spPr>
          <a:xfrm>
            <a:off x="720000" y="1698120"/>
            <a:ext cx="768492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570240" y="3373200"/>
            <a:ext cx="18054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403920" y="1559520"/>
            <a:ext cx="7155720" cy="52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def print_decorator(func):   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def wrapper():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    </a:t>
            </a:r>
            <a:r>
              <a:rPr b="0" lang="sv-SE" sz="1300" spc="-1" strike="noStrike">
                <a:latin typeface="Consolas"/>
              </a:rPr>
              <a:t>print("Starting")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ret = func()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print("Ending")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return ret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return wrapper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@print_decorator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def CalculateSalary(): # SRP = endast detta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return 100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@print_decorator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def CalculateWhatever(extra): # SRP = endast detta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x =  200 + extra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print(x)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return x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salary = CalculateSalary()   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v-SE" sz="1300" spc="-1" strike="noStrike">
                <a:solidFill>
                  <a:srgbClr val="ff0000"/>
                </a:solidFill>
                <a:latin typeface="Consolas"/>
                <a:ea typeface="Microsoft YaHei"/>
              </a:rPr>
              <a:t>whatever =  CalculateWhatever(500)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660000" y="1698120"/>
            <a:ext cx="4859640" cy="35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Its not reusable!!!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Lösning – ”magic”? (no, vi kan ju detta)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def wrapper(*args, **kwargs):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    </a:t>
            </a:r>
            <a:r>
              <a:rPr b="0" lang="sv-SE" sz="1300" spc="-1" strike="noStrike">
                <a:latin typeface="Consolas"/>
              </a:rPr>
              <a:t>print("Starting")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ret = func(*args, **kwargs)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print("Ending")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return ret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return wrapper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417;gde8f712633_0_3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Men varför?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250" name="Google Shape;418;gde8f712633_0_0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419;gde8f712633_0_0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420;gde8f712633_0_0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421;gde8f712633_0_0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422;gde8f712633_0_0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423;gde8f712633_0_0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CF7EFB-3A9E-4A12-83AB-2973C458ADE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56" name="Google Shape;424;gde8f712633_0_0"/>
          <p:cNvSpPr/>
          <p:nvPr/>
        </p:nvSpPr>
        <p:spPr>
          <a:xfrm>
            <a:off x="570240" y="1255680"/>
            <a:ext cx="950940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57" name="Google Shape;176;p2_3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196;p5_1"/>
          <p:cNvSpPr/>
          <p:nvPr/>
        </p:nvSpPr>
        <p:spPr>
          <a:xfrm>
            <a:off x="720000" y="1698120"/>
            <a:ext cx="11159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Design pattern = SRP: Lägga till kod genom  EXTENDING inte MODIFICATIONS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Exempel: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Loggning, mäta/skriva ut hur lång tid en funktion tar, caching etc etc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endParaRPr b="0" lang="sv-S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7;gde8f712633_0_1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87" name="Google Shape;418;gde8f712633_0_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419;gde8f712633_0_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420;gde8f712633_0_1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421;gde8f712633_0_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422;gde8f712633_0_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423;gde8f712633_0_1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105BEC-877F-448B-BD56-EA15706D3DA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3" name="Google Shape;424;gde8f712633_0_1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94" name="Google Shape;425;gde8f712633_0_1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76;p2_0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Kan vi väl redan #1??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Funktion = tar en eller flera parametrar och returnerar 0 eller 1 ??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Functions can return MULTIPLE values. 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031760" y="3780000"/>
            <a:ext cx="8147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def get_stats(numbers):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minimum = min(numbers)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maximum = max(numbers)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minimum, maximum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Lengths = [63, 73, 72, 60, 67, 66, 71, 61, 72, 70]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minimum, maximum = get_stats(lengths) # Two return values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417;gde8f712633_0_4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Coding session   - </a:t>
            </a:r>
            <a:r>
              <a:rPr b="0" lang="sv-SE" sz="2800" spc="-1" strike="noStrike">
                <a:solidFill>
                  <a:srgbClr val="000000"/>
                </a:solidFill>
                <a:latin typeface="Calibri"/>
                <a:ea typeface="Calibri"/>
              </a:rPr>
              <a:t>minska antalet loopar</a:t>
            </a:r>
            <a:endParaRPr b="0" lang="sv-SE" sz="2800" spc="-1" strike="noStrike">
              <a:latin typeface="Arial"/>
            </a:endParaRPr>
          </a:p>
        </p:txBody>
      </p:sp>
      <p:sp>
        <p:nvSpPr>
          <p:cNvPr id="99" name="Google Shape;418;gde8f712633_0_4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419;gde8f712633_0_4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420;gde8f712633_0_4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421;gde8f712633_0_4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422;gde8f712633_0_4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423;gde8f712633_0_4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A24C36-E943-40D9-99A1-553B5E7A55F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5" name="Google Shape;424;gde8f712633_0_4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06" name="Google Shape;425;gde8f712633_0_3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76;p2_4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856080" y="1939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Skapa en array med Players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Player har namn, age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initiera med 100000 random (use Faker)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1. Skriv en funktion GetOldest(allPlayers:list[Player])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2. Skriv en funktion GetYoungest(allPlayers:list[Player])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3. Anropa dessa  och skriv ut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4. Skriv EN GetOldestAndYoungest(allPlayers:list[Player]) som returnerar båda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8280000" y="319680"/>
            <a:ext cx="2699280" cy="1619280"/>
          </a:xfrm>
          <a:custGeom>
            <a:avLst/>
            <a:gdLst/>
            <a:ahLst/>
            <a:rect l="l" t="t" r="r" b="b"/>
            <a:pathLst>
              <a:path w="7502" h="4502">
                <a:moveTo>
                  <a:pt x="7501" y="1125"/>
                </a:moveTo>
                <a:lnTo>
                  <a:pt x="1875" y="1125"/>
                </a:lnTo>
                <a:lnTo>
                  <a:pt x="1875" y="0"/>
                </a:lnTo>
                <a:lnTo>
                  <a:pt x="0" y="2250"/>
                </a:lnTo>
                <a:lnTo>
                  <a:pt x="1875" y="4501"/>
                </a:lnTo>
                <a:lnTo>
                  <a:pt x="1875" y="3375"/>
                </a:lnTo>
                <a:lnTo>
                  <a:pt x="7501" y="3375"/>
                </a:lnTo>
                <a:lnTo>
                  <a:pt x="7501" y="1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big WHY! </a:t>
            </a:r>
            <a:endParaRPr b="0" lang="sv-S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Men också för felkodshantering</a:t>
            </a:r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417;gde8f712633_0_0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11" name="Google Shape;418;gde8f712633_0_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419;gde8f712633_0_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420;gde8f712633_0_3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421;gde8f712633_0_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422;gde8f712633_0_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423;gde8f712633_0_3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E5E9473-ACF3-443D-92FA-57A09EBBAE1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7" name="Google Shape;424;gde8f712633_0_3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18" name="Google Shape;425;gde8f712633_0_0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76;p2_2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Kan vi väl redan #2??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Funktion = Kan ta olika antal parametrar...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</a:t>
            </a:r>
            <a:r>
              <a:rPr b="1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hur funkar print() ???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31"/>
              </a:spcBef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00000" y="3600000"/>
            <a:ext cx="7559640" cy="15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def calculateTotalSum(*args):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totalSum = 0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for number in args: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    </a:t>
            </a:r>
            <a:r>
              <a:rPr b="0" lang="sv-SE" sz="1300" spc="-1" strike="noStrike">
                <a:latin typeface="Consolas"/>
                <a:ea typeface="Microsoft YaHei"/>
              </a:rPr>
              <a:t>totalSum += number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   </a:t>
            </a:r>
            <a:r>
              <a:rPr b="0" lang="sv-SE" sz="1300" spc="-1" strike="noStrike">
                <a:latin typeface="Consolas"/>
                <a:ea typeface="Microsoft YaHei"/>
              </a:rPr>
              <a:t>print(totalSum)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# function call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CalculateTotalSum(5, 4, 3, 2, 1)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  <a:ea typeface="Microsoft YaHei"/>
              </a:rPr>
              <a:t>calculateTotalSum(5, 4, 3)</a:t>
            </a:r>
            <a:endParaRPr b="0" lang="sv-SE" sz="13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020000" y="3060000"/>
            <a:ext cx="4139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Kan man inte använda listor för detta?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Ja, calculateTotalSum(list) men tänk om vi skulle behöva göra om alla print-argument till lista först?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print(”hello”,”32213”,a)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=&gt;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  <a:ea typeface="Microsoft YaHei"/>
              </a:rPr>
              <a:t>print([”hello”,”32213”,a])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417;gde8f712633_0_7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24" name="Google Shape;418;gde8f712633_0_7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419;gde8f712633_0_7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420;gde8f712633_0_7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421;gde8f712633_0_7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422;gde8f712633_0_7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423;gde8f712633_0_7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C43EA8-7934-4707-A8DD-675DDB6D69C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0" name="Google Shape;424;gde8f712633_0_7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31" name="Google Shape;425;gde8f712633_0_6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176;p2_7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Mixat med andra parametrar måste *args komma sist  - efter positional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31"/>
              </a:spcBef>
            </a:pPr>
            <a:endParaRPr b="0" lang="sv-SE" sz="23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900000" y="3780000"/>
            <a:ext cx="7559640" cy="267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def publishError(startStr, endStr, *args):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''' Publish n number of Error | | Accepts variable length arguments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    </a:t>
            </a:r>
            <a:r>
              <a:rPr b="0" lang="sv-SE" sz="1300" spc="-1" strike="noStrike">
                <a:latin typeface="Consolas"/>
              </a:rPr>
              <a:t>formal parameters '''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print(startStr)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for elem in args :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    </a:t>
            </a:r>
            <a:r>
              <a:rPr b="0" lang="sv-SE" sz="1300" spc="-1" strike="noStrike">
                <a:latin typeface="Consolas"/>
              </a:rPr>
              <a:t>print("Error : " , elem)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    </a:t>
            </a:r>
            <a:r>
              <a:rPr b="0" lang="sv-SE" sz="1300" spc="-1" strike="noStrike">
                <a:latin typeface="Consolas"/>
              </a:rPr>
              <a:t>print(endStr)    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300" spc="-1" strike="noStrike">
                <a:latin typeface="Consolas"/>
              </a:rPr>
              <a:t>publishError("[Start]" , "[End]" , "Invalid params", "Unknown Error")</a:t>
            </a: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3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240000" y="3240000"/>
            <a:ext cx="1439640" cy="5396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Första två = 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positional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417;gde8f712633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7" name="Google Shape;418;gde8f712633_0_8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419;gde8f712633_0_8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420;gde8f712633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421;gde8f712633_0_8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422;gde8f712633_0_8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423;gde8f712633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5DBF3C-58B8-4EA2-B75E-4F1A7F395547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43" name="Google Shape;424;gde8f712633_0_8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44" name="Google Shape;425;gde8f712633_0_7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76;p2_8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40000" y="1980000"/>
            <a:ext cx="755964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Vi vill ha en funktion som skriver ut lag  och åren som dom tagit SM-guld (0-x)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Ex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team_print(”Luleå HF”,  ”1996”   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team_print(”Leksands IF”,  ”1969”, ”1973”, ”1974”, ”1975”   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417;gde8f712633_0_9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 - **kwargs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49" name="Google Shape;418;gde8f712633_0_9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419;gde8f712633_0_9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420;gde8f712633_0_9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421;gde8f712633_0_9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422;gde8f712633_0_9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423;gde8f712633_0_9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202180-C8FB-4F74-A764-15BB3B71CEC2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55" name="Google Shape;424;gde8f712633_0_9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56" name="Google Shape;425;gde8f712633_0_8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176;p2_9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540000" y="1980000"/>
            <a:ext cx="7559640" cy="27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**kwargs allows you to pass keyworded variable length of arguments to a function. You should use **kwargs if you want to handle named arguments in a function. 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Consolas"/>
              </a:rPr>
              <a:t>def greet_me(**kwargs):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Consolas"/>
              </a:rPr>
              <a:t>    </a:t>
            </a:r>
            <a:r>
              <a:rPr b="0" lang="sv-SE" sz="1800" spc="-1" strike="noStrike">
                <a:latin typeface="Consolas"/>
              </a:rPr>
              <a:t>for key, value in kwargs.items():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Consolas"/>
              </a:rPr>
              <a:t>        </a:t>
            </a:r>
            <a:r>
              <a:rPr b="0" lang="sv-SE" sz="1800" spc="-1" strike="noStrike">
                <a:latin typeface="Consolas"/>
              </a:rPr>
              <a:t>print("{0} = {1}".format(key, value))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Consolas"/>
              </a:rPr>
              <a:t>&gt;&gt;&gt; greet_me(name="yasoob")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Consolas"/>
              </a:rPr>
              <a:t>name = yasoob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768360" y="3074400"/>
            <a:ext cx="4571280" cy="268524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7920000" y="576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Men när?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417;gde8f712633_0_10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 - *args, **kwargs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63" name="Google Shape;418;gde8f712633_0_10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419;gde8f712633_0_10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420;gde8f712633_0_10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421;gde8f712633_0_10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422;gde8f712633_0_10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423;gde8f712633_0_10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954D9E-E807-46AC-9607-0E256DEFAC2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69" name="Google Shape;424;gde8f712633_0_10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70" name="Google Shape;425;gde8f712633_0_9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76;p2_10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720000" y="1818360"/>
            <a:ext cx="935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Monkey patching . Modifying code at runtime – olika scripting/template system etc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v-SE" sz="1800" spc="-1" strike="noStrike">
                <a:latin typeface="Arial"/>
              </a:rPr>
              <a:t>The most common use case is when making function decorators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417;gde8f712633_0_6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Funktioner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75" name="Google Shape;418;gde8f712633_0_6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419;gde8f712633_0_6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420;gde8f712633_0_6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421;gde8f712633_0_6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422;gde8f712633_0_6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423;gde8f712633_0_6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8642EA-8B61-4271-B1F1-8E1E8365BF2F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81" name="Google Shape;424;gde8f712633_0_6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82" name="Google Shape;425;gde8f712633_0_5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176;p2_6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Kan vi väl redan #3??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Funktion = First-Class Object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</a:t>
            </a:r>
            <a:r>
              <a:rPr b="1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can be passed around and used as arguments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precis som string,int,object etc etc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En funktion utan () är ett objekt. Först när man lägger till () körs den </a:t>
            </a:r>
            <a:endParaRPr b="0" lang="sv-S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2023-08-08T09:16:11Z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