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960" cy="4053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24"/>
          <p:cNvSpPr/>
          <p:nvPr/>
        </p:nvSpPr>
        <p:spPr>
          <a:xfrm>
            <a:off x="237960" y="6450480"/>
            <a:ext cx="356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 descr=""/>
          <p:cNvPicPr/>
          <p:nvPr/>
        </p:nvPicPr>
        <p:blipFill>
          <a:blip r:embed="rId2"/>
          <a:stretch/>
        </p:blipFill>
        <p:spPr>
          <a:xfrm>
            <a:off x="9420480" y="6450120"/>
            <a:ext cx="2739960" cy="40536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sv-SE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Klicka för att redigera rubriktextens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Klicka för att redigera dispositionstextens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Andra dispositionsnivån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Tredje dispositionsnivån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Fjärde dispositionsnivån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Femte dispositionsnivån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Sjätte dispositionsnivån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Sjunde dispositionsnivån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4440" cy="68547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87;p1"/>
          <p:cNvSpPr/>
          <p:nvPr/>
        </p:nvSpPr>
        <p:spPr>
          <a:xfrm>
            <a:off x="5020560" y="1230120"/>
            <a:ext cx="6801840" cy="26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sv-SE" sz="5400" spc="-1" strike="noStrike">
                <a:solidFill>
                  <a:srgbClr val="ffffff"/>
                </a:solidFill>
                <a:latin typeface="Calibri"/>
                <a:ea typeface="Calibri"/>
              </a:rPr>
              <a:t>Mer strukturer</a:t>
            </a:r>
            <a:endParaRPr b="0" lang="sv-SE" sz="5400" spc="-1" strike="noStrike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96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sv-SE" sz="2400" spc="-1" strike="noStrike">
                <a:solidFill>
                  <a:srgbClr val="ffffff"/>
                </a:solidFill>
                <a:latin typeface="Calibri"/>
                <a:ea typeface="Calibri"/>
              </a:rPr>
              <a:t>Stefan Holmberg, Systementor AB</a:t>
            </a:r>
            <a:endParaRPr b="0" lang="sv-S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sv-SE" sz="2400" spc="-1" strike="noStrike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5440" cy="2326320"/>
          </a:xfrm>
          <a:prstGeom prst="rect">
            <a:avLst/>
          </a:prstGeom>
          <a:solidFill>
            <a:srgbClr val="ffffff"/>
          </a:solidFill>
          <a:ln cap="sq" w="31750">
            <a:solidFill>
              <a:srgbClr val="6bd8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90;p1" descr=""/>
          <p:cNvPicPr/>
          <p:nvPr/>
        </p:nvPicPr>
        <p:blipFill>
          <a:blip r:embed="rId1"/>
          <a:stretch/>
        </p:blipFill>
        <p:spPr>
          <a:xfrm>
            <a:off x="861120" y="2193480"/>
            <a:ext cx="2739960" cy="232632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91;p1"/>
          <p:cNvSpPr/>
          <p:nvPr/>
        </p:nvSpPr>
        <p:spPr>
          <a:xfrm>
            <a:off x="1847880" y="649296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0ED0CB-2650-4486-B00A-B11ED59A6EE2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17;gde8f712633_0_1"/>
          <p:cNvSpPr/>
          <p:nvPr/>
        </p:nvSpPr>
        <p:spPr>
          <a:xfrm>
            <a:off x="513000" y="672120"/>
            <a:ext cx="8683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Stack - last in, first out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87" name="Google Shape;418;gde8f712633_0_1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419;gde8f712633_0_1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420;gde8f712633_0_1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421;gde8f712633_0_1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422;gde8f712633_0_1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423;gde8f712633_0_1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BBFC7B-F29C-43C3-ADEB-0D2E6AE36EC5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93" name="Google Shape;424;gde8f712633_0_1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94" name="Google Shape;425;gde8f712633_0_1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76;p2_0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09560" y="1656360"/>
            <a:ext cx="9825840" cy="39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17;gde8f712633_0_6"/>
          <p:cNvSpPr/>
          <p:nvPr/>
        </p:nvSpPr>
        <p:spPr>
          <a:xfrm>
            <a:off x="513000" y="672120"/>
            <a:ext cx="8683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Stack – typisk implementation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98" name="Google Shape;418;gde8f712633_0_6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419;gde8f712633_0_6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420;gde8f712633_0_6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421;gde8f712633_0_6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422;gde8f712633_0_6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423;gde8f712633_0_6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CEA18EC-77F4-4484-B7C4-3EA2DB1531C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04" name="Google Shape;424;gde8f712633_0_6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05" name="Google Shape;425;gde8f712633_0_5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76;p2_6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70240" y="1495800"/>
            <a:ext cx="9689760" cy="46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17;gde8f712633_0_7"/>
          <p:cNvSpPr/>
          <p:nvPr/>
        </p:nvSpPr>
        <p:spPr>
          <a:xfrm>
            <a:off x="513000" y="672120"/>
            <a:ext cx="8683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Stack - last in, first out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09" name="Google Shape;418;gde8f712633_0_7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419;gde8f712633_0_7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420;gde8f712633_0_7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421;gde8f712633_0_7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422;gde8f712633_0_7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423;gde8f712633_0_7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B78100-3564-4D24-811C-DA50D5B1B9AF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15" name="Google Shape;424;gde8f712633_0_7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16" name="Google Shape;425;gde8f712633_0_6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76;p2_7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09560" y="1656360"/>
            <a:ext cx="9825840" cy="39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417;gde8f712633_0_8"/>
          <p:cNvSpPr/>
          <p:nvPr/>
        </p:nvSpPr>
        <p:spPr>
          <a:xfrm>
            <a:off x="513000" y="672120"/>
            <a:ext cx="8683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När?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20" name="Google Shape;418;gde8f712633_0_8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419;gde8f712633_0_8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420;gde8f712633_0_8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421;gde8f712633_0_8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422;gde8f712633_0_8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423;gde8f712633_0_8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B26FC8-3009-4DFA-9A8C-1DEEAFFCEEAC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26" name="Google Shape;424;gde8f712633_0_8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27" name="Google Shape;425;gde8f712633_0_7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176;p2_8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26440" y="1620000"/>
            <a:ext cx="9673560" cy="316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DFS Algo - Depth First Search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Graph Connectivity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LIFO scheduling policy of CPU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When a process calls a function  it pushes the current data like local variables onto the stack to be retrieved once the control is returned !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Working with reverse polish AKA postfix notations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Used in IDEs to check for proper paranthesis matching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417;gde8f712633_0_0"/>
          <p:cNvSpPr/>
          <p:nvPr/>
        </p:nvSpPr>
        <p:spPr>
          <a:xfrm>
            <a:off x="513000" y="672120"/>
            <a:ext cx="111870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Queue – svensk rättvisa!   First in, first out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31" name="Google Shape;418;gde8f712633_0_2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419;gde8f712633_0_2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420;gde8f712633_0_2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421;gde8f712633_0_2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422;gde8f712633_0_2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423;gde8f712633_0_2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CDF0AF-887D-45B6-901B-9D35299E666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37" name="Google Shape;424;gde8f712633_0_2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38" name="Google Shape;425;gde8f712633_0_2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176;p2_2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87680" y="1971720"/>
            <a:ext cx="10622160" cy="28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417;gde8f712633_0_2"/>
          <p:cNvSpPr/>
          <p:nvPr/>
        </p:nvSpPr>
        <p:spPr>
          <a:xfrm>
            <a:off x="513000" y="672120"/>
            <a:ext cx="111870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Queue typisk implementation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42" name="Google Shape;418;gde8f712633_0_3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419;gde8f712633_0_3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420;gde8f712633_0_3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421;gde8f712633_0_3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422;gde8f712633_0_3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423;gde8f712633_0_3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86D4B0-FF6C-45EE-A0D5-5D9936C7AC3A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48" name="Google Shape;424;gde8f712633_0_3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49" name="Google Shape;425;gde8f712633_0_3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76;p2_1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0" y="1620360"/>
            <a:ext cx="10080000" cy="39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417;gde8f712633_0_3"/>
          <p:cNvSpPr/>
          <p:nvPr/>
        </p:nvSpPr>
        <p:spPr>
          <a:xfrm>
            <a:off x="513000" y="672120"/>
            <a:ext cx="111870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Queue – när?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53" name="Google Shape;418;gde8f712633_0_0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419;gde8f712633_0_0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420;gde8f712633_0_0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421;gde8f712633_0_0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Google Shape;422;gde8f712633_0_0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423;gde8f712633_0_0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3890864-F6EE-495D-8FDD-5DD2CEDF3701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59" name="Google Shape;424;gde8f712633_0_0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60" name="Google Shape;425;gde8f712633_0_0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76;p2_3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13000" y="1698120"/>
            <a:ext cx="753552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Schedulering i operativsystem och applikationer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Köhantering i applikationer för att unvika krockar, ex utgående http-anrop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417;gde8f712633_0_4"/>
          <p:cNvSpPr/>
          <p:nvPr/>
        </p:nvSpPr>
        <p:spPr>
          <a:xfrm>
            <a:off x="513000" y="672120"/>
            <a:ext cx="111870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sv-SE" sz="4400" spc="-1" strike="noStrike">
                <a:solidFill>
                  <a:srgbClr val="000000"/>
                </a:solidFill>
                <a:latin typeface="Calibri"/>
                <a:ea typeface="Calibri"/>
              </a:rPr>
              <a:t>LRU -cache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64" name="Google Shape;418;gde8f712633_0_4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0" y="28474"/>
                </a:lnTo>
                <a:lnTo>
                  <a:pt x="36127" y="0"/>
                </a:lnTo>
                <a:lnTo>
                  <a:pt x="26752" y="4502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419;gde8f712633_0_4"/>
          <p:cNvSpPr/>
          <p:nvPr/>
        </p:nvSpPr>
        <p:spPr>
          <a:xfrm>
            <a:off x="2129400" y="4032000"/>
            <a:ext cx="28800" cy="40320"/>
          </a:xfrm>
          <a:custGeom>
            <a:avLst/>
            <a:gdLst/>
            <a:ahLst/>
            <a:rect l="l" t="t" r="r" b="b"/>
            <a:pathLst>
              <a:path w="36194" h="45085">
                <a:moveTo>
                  <a:pt x="26752" y="45024"/>
                </a:moveTo>
                <a:lnTo>
                  <a:pt x="36127" y="0"/>
                </a:lnTo>
                <a:lnTo>
                  <a:pt x="0" y="28474"/>
                </a:lnTo>
                <a:lnTo>
                  <a:pt x="26752" y="45024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420;gde8f712633_0_4"/>
          <p:cNvSpPr/>
          <p:nvPr/>
        </p:nvSpPr>
        <p:spPr>
          <a:xfrm>
            <a:off x="672120" y="4987080"/>
            <a:ext cx="1317240" cy="2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421;gde8f712633_0_4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45999" y="29639"/>
                </a:moveTo>
                <a:lnTo>
                  <a:pt x="0" y="29324"/>
                </a:lnTo>
                <a:lnTo>
                  <a:pt x="35424" y="0"/>
                </a:lnTo>
                <a:lnTo>
                  <a:pt x="45999" y="29639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422;gde8f712633_0_4"/>
          <p:cNvSpPr/>
          <p:nvPr/>
        </p:nvSpPr>
        <p:spPr>
          <a:xfrm>
            <a:off x="4645800" y="3164040"/>
            <a:ext cx="42480" cy="20160"/>
          </a:xfrm>
          <a:custGeom>
            <a:avLst/>
            <a:gdLst/>
            <a:ahLst/>
            <a:rect l="l" t="t" r="r" b="b"/>
            <a:pathLst>
              <a:path w="46354" h="29844">
                <a:moveTo>
                  <a:pt x="35424" y="0"/>
                </a:moveTo>
                <a:lnTo>
                  <a:pt x="0" y="29324"/>
                </a:lnTo>
                <a:lnTo>
                  <a:pt x="45999" y="29639"/>
                </a:lnTo>
                <a:lnTo>
                  <a:pt x="35424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423;gde8f712633_0_4"/>
          <p:cNvSpPr/>
          <p:nvPr/>
        </p:nvSpPr>
        <p:spPr>
          <a:xfrm>
            <a:off x="6529680" y="640764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AE835B-2ECA-44DA-8FEE-0ADCA8AD90D3}" type="slidenum">
              <a:rPr b="0" lang="sv-SE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sv-SE" sz="1200" spc="-1" strike="noStrike">
              <a:latin typeface="Arial"/>
            </a:endParaRPr>
          </a:p>
        </p:txBody>
      </p:sp>
      <p:sp>
        <p:nvSpPr>
          <p:cNvPr id="170" name="Google Shape;424;gde8f712633_0_4"/>
          <p:cNvSpPr/>
          <p:nvPr/>
        </p:nvSpPr>
        <p:spPr>
          <a:xfrm>
            <a:off x="570240" y="1255680"/>
            <a:ext cx="4553640" cy="54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  <a:p>
            <a:pPr marL="1499400" indent="-629640">
              <a:lnSpc>
                <a:spcPct val="116000"/>
              </a:lnSpc>
              <a:tabLst>
                <a:tab algn="l" pos="0"/>
              </a:tabLst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171" name="Google Shape;425;gde8f712633_0_4"/>
          <p:cNvSpPr/>
          <p:nvPr/>
        </p:nvSpPr>
        <p:spPr>
          <a:xfrm>
            <a:off x="345600" y="1818360"/>
            <a:ext cx="536436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oogle Shape;176;p2_4"/>
          <p:cNvSpPr/>
          <p:nvPr/>
        </p:nvSpPr>
        <p:spPr>
          <a:xfrm>
            <a:off x="900000" y="1698120"/>
            <a:ext cx="7737840" cy="42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840" bIns="0">
            <a:noAutofit/>
          </a:bodyPr>
          <a:p>
            <a:pPr>
              <a:lnSpc>
                <a:spcPct val="100000"/>
              </a:lnSpc>
            </a:pPr>
            <a:r>
              <a:rPr b="0" lang="sv-SE" sz="2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sv-SE" sz="21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513000" y="1698120"/>
            <a:ext cx="753552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En lista… fast det finns bara plats för X saker i listan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Om man försöker stoppa in en till så – tas den som använts för mest tid sedan bort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  <a:p>
            <a:r>
              <a:rPr b="0" lang="sv-SE" sz="1800" spc="-1" strike="noStrike">
                <a:latin typeface="Arial"/>
              </a:rPr>
              <a:t>STEFAN VISAR! Biblioteket vs sängbordet!</a:t>
            </a:r>
            <a:endParaRPr b="0" lang="sv-SE" sz="1800" spc="-1" strike="noStrike">
              <a:latin typeface="Arial"/>
            </a:endParaRPr>
          </a:p>
          <a:p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2020-11-22T13:16:43Z</dcterms:created>
  <dc:creator/>
  <dc:description/>
  <dc:language>sv-SE</dc:language>
  <cp:lastModifiedBy/>
  <dcterms:modified xsi:type="dcterms:W3CDTF">2022-08-15T14:16:17Z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