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39600" cy="4050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24"/>
          <p:cNvSpPr/>
          <p:nvPr/>
        </p:nvSpPr>
        <p:spPr>
          <a:xfrm>
            <a:off x="237960" y="6450480"/>
            <a:ext cx="356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39600" cy="40500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4080" cy="6854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1480" cy="26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  <a:ea typeface="Calibri"/>
              </a:rPr>
              <a:t>List comprehension</a:t>
            </a:r>
            <a:endParaRPr b="0" lang="sv-SE" sz="5400" spc="-1" strike="noStrike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60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v-SE" sz="2400" spc="-1" strike="noStrike">
                <a:solidFill>
                  <a:srgbClr val="ffffff"/>
                </a:solidFill>
                <a:latin typeface="Calibri"/>
                <a:ea typeface="Calibri"/>
              </a:rPr>
              <a:t>Stefan Holmberg, Systementor AB</a:t>
            </a:r>
            <a:endParaRPr b="0" lang="sv-S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2400" spc="-1" strike="noStrike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5080" cy="2325960"/>
          </a:xfrm>
          <a:prstGeom prst="rect">
            <a:avLst/>
          </a:prstGeom>
          <a:solidFill>
            <a:srgbClr val="ffffff"/>
          </a:solidFill>
          <a:ln cap="sq" w="31750">
            <a:solidFill>
              <a:srgbClr val="6bd8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90;p1" descr=""/>
          <p:cNvPicPr/>
          <p:nvPr/>
        </p:nvPicPr>
        <p:blipFill>
          <a:blip r:embed="rId1"/>
          <a:stretch/>
        </p:blipFill>
        <p:spPr>
          <a:xfrm>
            <a:off x="861120" y="2193480"/>
            <a:ext cx="2739600" cy="232596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EDF0D2-285D-4E65-A718-C088353AF08D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17;gde8f712633_0_1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Avoid loops! 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87" name="Google Shape;418;gde8f712633_0_1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419;gde8f712633_0_1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420;gde8f712633_0_1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421;gde8f712633_0_1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422;gde8f712633_0_1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423;gde8f712633_0_1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0211D56-FA24-4CA6-830D-635384DA1F5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3" name="Google Shape;424;gde8f712633_0_1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94" name="Google Shape;425;gde8f712633_0_1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76;p2_0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- Varje Pythonrad är långsam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DejaVu Sans"/>
              </a:rPr>
              <a:t>	</a:t>
            </a:r>
            <a:endParaRPr b="0" lang="sv-SE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1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031760" y="2412000"/>
            <a:ext cx="8147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fruits = ["apple", "banana", "cherry", "kiwi", "mango"]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newlist = []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for x in fruits: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if "a" in x: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newlist.append(x)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print(newlist)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860000" y="4860000"/>
            <a:ext cx="6840000" cy="146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Consolas"/>
              </a:rPr>
              <a:t>fruits = ["apple", "banana", "cherry", "kiwi", "mango"]</a:t>
            </a:r>
            <a:endParaRPr b="0" lang="sv-SE" sz="1800" spc="-1" strike="noStrike">
              <a:latin typeface="Consolas"/>
            </a:endParaRPr>
          </a:p>
          <a:p>
            <a:endParaRPr b="0" lang="sv-SE" sz="1800" spc="-1" strike="noStrike">
              <a:latin typeface="Consolas"/>
            </a:endParaRPr>
          </a:p>
          <a:p>
            <a:r>
              <a:rPr b="0" lang="sv-SE" sz="1800" spc="-1" strike="noStrike">
                <a:latin typeface="Consolas"/>
              </a:rPr>
              <a:t>newlist = [x for x in fruits if "a" in x]</a:t>
            </a:r>
            <a:endParaRPr b="0" lang="sv-SE" sz="1800" spc="-1" strike="noStrike">
              <a:latin typeface="Consolas"/>
            </a:endParaRPr>
          </a:p>
          <a:p>
            <a:endParaRPr b="0" lang="sv-SE" sz="1800" spc="-1" strike="noStrike">
              <a:latin typeface="Consolas"/>
            </a:endParaRPr>
          </a:p>
          <a:p>
            <a:r>
              <a:rPr b="0" lang="sv-SE" sz="1800" spc="-1" strike="noStrike">
                <a:latin typeface="Consolas"/>
              </a:rPr>
              <a:t>print(newlist)</a:t>
            </a:r>
            <a:endParaRPr b="0" lang="sv-SE" sz="18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417;gde8f712633_0_0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Syntaxen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00" name="Google Shape;418;gde8f712633_0_3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419;gde8f712633_0_3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420;gde8f712633_0_3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421;gde8f712633_0_3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422;gde8f712633_0_3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423;gde8f712633_0_3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C893C1-3667-4C41-BB63-FFDFCE82701B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6" name="Google Shape;424;gde8f712633_0_3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07" name="Google Shape;425;gde8f712633_0_0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176;p2_2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40000" y="1846080"/>
            <a:ext cx="10800000" cy="15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2400" spc="-1" strike="noStrike">
                <a:latin typeface="Consolas"/>
                <a:ea typeface="Microsoft YaHei"/>
              </a:rPr>
              <a:t>new_list = [expression for member in iterable (if conditional)]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00000" y="2340000"/>
            <a:ext cx="1260000" cy="900000"/>
          </a:xfrm>
          <a:custGeom>
            <a:avLst/>
            <a:gdLst/>
            <a:ahLst/>
            <a:rect l="0" t="0" r="r" b="b"/>
            <a:pathLst>
              <a:path w="3502" h="2502">
                <a:moveTo>
                  <a:pt x="3501" y="833"/>
                </a:moveTo>
                <a:lnTo>
                  <a:pt x="3501" y="2501"/>
                </a:lnTo>
                <a:lnTo>
                  <a:pt x="0" y="2501"/>
                </a:lnTo>
                <a:lnTo>
                  <a:pt x="0" y="833"/>
                </a:lnTo>
                <a:lnTo>
                  <a:pt x="1312" y="833"/>
                </a:lnTo>
                <a:lnTo>
                  <a:pt x="1312" y="416"/>
                </a:lnTo>
                <a:lnTo>
                  <a:pt x="875" y="416"/>
                </a:lnTo>
                <a:lnTo>
                  <a:pt x="1750" y="0"/>
                </a:lnTo>
                <a:lnTo>
                  <a:pt x="2625" y="416"/>
                </a:lnTo>
                <a:lnTo>
                  <a:pt x="2188" y="416"/>
                </a:lnTo>
                <a:lnTo>
                  <a:pt x="2188" y="833"/>
                </a:lnTo>
                <a:lnTo>
                  <a:pt x="3501" y="833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sv-SE" sz="1800" spc="-1" strike="noStrike">
                <a:latin typeface="Arial"/>
              </a:rPr>
              <a:t>Läggs i 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listan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220000" y="1080000"/>
            <a:ext cx="1080000" cy="766080"/>
          </a:xfrm>
          <a:custGeom>
            <a:avLst/>
            <a:gdLst/>
            <a:ahLst/>
            <a:rect l="0" t="0" r="r" b="b"/>
            <a:pathLst>
              <a:path w="3002" h="2130">
                <a:moveTo>
                  <a:pt x="0" y="1419"/>
                </a:moveTo>
                <a:lnTo>
                  <a:pt x="0" y="0"/>
                </a:lnTo>
                <a:lnTo>
                  <a:pt x="3001" y="0"/>
                </a:lnTo>
                <a:lnTo>
                  <a:pt x="3001" y="1419"/>
                </a:lnTo>
                <a:lnTo>
                  <a:pt x="1875" y="1419"/>
                </a:lnTo>
                <a:lnTo>
                  <a:pt x="1875" y="1774"/>
                </a:lnTo>
                <a:lnTo>
                  <a:pt x="2250" y="1774"/>
                </a:lnTo>
                <a:lnTo>
                  <a:pt x="1500" y="2129"/>
                </a:lnTo>
                <a:lnTo>
                  <a:pt x="750" y="1774"/>
                </a:lnTo>
                <a:lnTo>
                  <a:pt x="1125" y="1774"/>
                </a:lnTo>
                <a:lnTo>
                  <a:pt x="1125" y="1419"/>
                </a:lnTo>
                <a:lnTo>
                  <a:pt x="0" y="141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sv-SE" sz="1800" spc="-1" strike="noStrike">
                <a:latin typeface="Arial"/>
              </a:rPr>
              <a:t>Variabel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namn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7020000" y="1048680"/>
            <a:ext cx="1080000" cy="766080"/>
          </a:xfrm>
          <a:custGeom>
            <a:avLst/>
            <a:gdLst/>
            <a:ahLst/>
            <a:rect l="0" t="0" r="r" b="b"/>
            <a:pathLst>
              <a:path w="3002" h="2130">
                <a:moveTo>
                  <a:pt x="0" y="1419"/>
                </a:moveTo>
                <a:lnTo>
                  <a:pt x="0" y="0"/>
                </a:lnTo>
                <a:lnTo>
                  <a:pt x="3001" y="0"/>
                </a:lnTo>
                <a:lnTo>
                  <a:pt x="3001" y="1419"/>
                </a:lnTo>
                <a:lnTo>
                  <a:pt x="1875" y="1419"/>
                </a:lnTo>
                <a:lnTo>
                  <a:pt x="1875" y="1774"/>
                </a:lnTo>
                <a:lnTo>
                  <a:pt x="2250" y="1774"/>
                </a:lnTo>
                <a:lnTo>
                  <a:pt x="1500" y="2129"/>
                </a:lnTo>
                <a:lnTo>
                  <a:pt x="750" y="1774"/>
                </a:lnTo>
                <a:lnTo>
                  <a:pt x="1125" y="1774"/>
                </a:lnTo>
                <a:lnTo>
                  <a:pt x="1125" y="1419"/>
                </a:lnTo>
                <a:lnTo>
                  <a:pt x="0" y="1419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sv-SE" sz="1800" spc="-1" strike="noStrike">
                <a:latin typeface="Arial"/>
              </a:rPr>
              <a:t>Original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listan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820000" y="2340000"/>
            <a:ext cx="2340000" cy="900000"/>
          </a:xfrm>
          <a:custGeom>
            <a:avLst/>
            <a:gdLst/>
            <a:ahLst/>
            <a:rect l="0" t="0" r="r" b="b"/>
            <a:pathLst>
              <a:path w="6501" h="2502">
                <a:moveTo>
                  <a:pt x="6500" y="833"/>
                </a:moveTo>
                <a:lnTo>
                  <a:pt x="6500" y="2501"/>
                </a:lnTo>
                <a:lnTo>
                  <a:pt x="0" y="2501"/>
                </a:lnTo>
                <a:lnTo>
                  <a:pt x="0" y="833"/>
                </a:lnTo>
                <a:lnTo>
                  <a:pt x="2437" y="833"/>
                </a:lnTo>
                <a:lnTo>
                  <a:pt x="2437" y="416"/>
                </a:lnTo>
                <a:lnTo>
                  <a:pt x="1625" y="416"/>
                </a:lnTo>
                <a:lnTo>
                  <a:pt x="3250" y="0"/>
                </a:lnTo>
                <a:lnTo>
                  <a:pt x="4875" y="416"/>
                </a:lnTo>
                <a:lnTo>
                  <a:pt x="4063" y="416"/>
                </a:lnTo>
                <a:lnTo>
                  <a:pt x="4063" y="833"/>
                </a:lnTo>
                <a:lnTo>
                  <a:pt x="6500" y="833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sv-SE" sz="1800" spc="-1" strike="noStrike">
                <a:latin typeface="Arial"/>
              </a:rPr>
              <a:t>Kan vara på ”member”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Ex member.Age &gt; 18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417;gde8f712633_0_7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Demos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15" name="Google Shape;418;gde8f712633_0_7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419;gde8f712633_0_7"/>
          <p:cNvSpPr/>
          <p:nvPr/>
        </p:nvSpPr>
        <p:spPr>
          <a:xfrm>
            <a:off x="2129400" y="4032000"/>
            <a:ext cx="28440" cy="3996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420;gde8f712633_0_7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421;gde8f712633_0_7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422;gde8f712633_0_7"/>
          <p:cNvSpPr/>
          <p:nvPr/>
        </p:nvSpPr>
        <p:spPr>
          <a:xfrm>
            <a:off x="4645800" y="3164040"/>
            <a:ext cx="42120" cy="1980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423;gde8f712633_0_7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662FB16-2935-4F45-AF40-5357B48504EE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&lt;nummer&gt;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1" name="Google Shape;424;gde8f712633_0_7"/>
          <p:cNvSpPr/>
          <p:nvPr/>
        </p:nvSpPr>
        <p:spPr>
          <a:xfrm>
            <a:off x="570240" y="1255680"/>
            <a:ext cx="455328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28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22" name="Google Shape;425;gde8f712633_0_6"/>
          <p:cNvSpPr/>
          <p:nvPr/>
        </p:nvSpPr>
        <p:spPr>
          <a:xfrm>
            <a:off x="345600" y="1818360"/>
            <a:ext cx="5364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76;p2_7"/>
          <p:cNvSpPr/>
          <p:nvPr/>
        </p:nvSpPr>
        <p:spPr>
          <a:xfrm>
            <a:off x="900000" y="1698120"/>
            <a:ext cx="7737480" cy="42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856080" y="1903680"/>
            <a:ext cx="9942120" cy="29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Lista med alla tal mellan 10 och 100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Lista med alla tal *100 mellan 10 och 100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r>
              <a:rPr b="0" lang="sv-SE" sz="2300" spc="-1" strike="noStrike">
                <a:solidFill>
                  <a:srgbClr val="595959"/>
                </a:solidFill>
                <a:latin typeface="Arial"/>
                <a:ea typeface="DejaVu Sans"/>
              </a:rPr>
              <a:t>Utgå från ”stefan” – ny lista med alla letters som är vokaler ingår i  ”aouåeiyäö”</a:t>
            </a: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b="0" lang="sv-SE" sz="2300" spc="-1" strike="noStrike">
              <a:latin typeface="Arial"/>
            </a:endParaRPr>
          </a:p>
          <a:p>
            <a:pPr>
              <a:lnSpc>
                <a:spcPct val="116000"/>
              </a:lnSpc>
              <a:spcBef>
                <a:spcPts val="31"/>
              </a:spcBef>
            </a:pPr>
            <a:endParaRPr b="0" lang="sv-SE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2020-11-22T13:16:43Z</dcterms:created>
  <dc:creator/>
  <dc:description/>
  <dc:language>sv-SE</dc:language>
  <cp:lastModifiedBy/>
  <dcterms:modified xsi:type="dcterms:W3CDTF">2022-08-16T14:29:32Z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