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sv-SE" sz="4400" spc="-1" strike="noStrike">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rIns="0" tIns="0" bIns="0">
            <a:normAutofit/>
          </a:bodyPr>
          <a:p>
            <a:endParaRPr b="0" lang="sv-SE" sz="3200" spc="-1" strike="noStrike">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sv-SE" sz="4400" spc="-1" strike="noStrike">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sv-SE"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sv-SE" sz="3200" spc="-1" strike="noStrike">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rIns="0" tIns="0" bIns="0">
            <a:normAutofit/>
          </a:bodyPr>
          <a:p>
            <a:endParaRPr b="0" lang="sv-SE" sz="3200" spc="-1" strike="noStrike">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sv-SE" sz="4400" spc="-1" strike="noStrike">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rIns="0" tIns="0" bIns="0">
            <a:normAutofit/>
          </a:bodyPr>
          <a:p>
            <a:endParaRPr b="0" lang="sv-SE" sz="3200" spc="-1" strike="noStrike">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rIns="0" tIns="0" bIns="0">
            <a:normAutofit/>
          </a:bodyPr>
          <a:p>
            <a:endParaRPr b="0" lang="sv-SE" sz="3200" spc="-1" strike="noStrike">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rIns="0" tIns="0" bIns="0">
            <a:normAutofit/>
          </a:bodyPr>
          <a:p>
            <a:endParaRPr b="0" lang="sv-SE" sz="3200" spc="-1" strike="noStrike">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rIns="0" tIns="0" bIns="0">
            <a:normAutofit/>
          </a:bodyPr>
          <a:p>
            <a:endParaRPr b="0" lang="sv-SE" sz="3200" spc="-1" strike="noStrike">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rIns="0" tIns="0" bIns="0">
            <a:normAutofit/>
          </a:bodyPr>
          <a:p>
            <a:endParaRPr b="0" lang="sv-SE" sz="3200" spc="-1" strike="noStrike">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sv-SE" sz="4400" spc="-1" strike="noStrike">
              <a:latin typeface="Arial"/>
            </a:endParaRPr>
          </a:p>
        </p:txBody>
      </p:sp>
      <p:sp>
        <p:nvSpPr>
          <p:cNvPr id="4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sv-SE"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sv-SE" sz="4400" spc="-1" strike="noStrike">
              <a:latin typeface="Arial"/>
            </a:endParaRPr>
          </a:p>
        </p:txBody>
      </p:sp>
      <p:sp>
        <p:nvSpPr>
          <p:cNvPr id="47" name="PlaceHolder 2"/>
          <p:cNvSpPr>
            <a:spLocks noGrp="1"/>
          </p:cNvSpPr>
          <p:nvPr>
            <p:ph type="body"/>
          </p:nvPr>
        </p:nvSpPr>
        <p:spPr>
          <a:xfrm>
            <a:off x="609480" y="1604520"/>
            <a:ext cx="10972440" cy="3977280"/>
          </a:xfrm>
          <a:prstGeom prst="rect">
            <a:avLst/>
          </a:prstGeom>
        </p:spPr>
        <p:txBody>
          <a:bodyPr lIns="0" rIns="0" tIns="0" bIns="0">
            <a:normAutofit/>
          </a:bodyPr>
          <a:p>
            <a:endParaRPr b="0" lang="sv-SE"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sv-SE" sz="4400" spc="-1" strike="noStrike">
              <a:latin typeface="Arial"/>
            </a:endParaRPr>
          </a:p>
        </p:txBody>
      </p:sp>
      <p:sp>
        <p:nvSpPr>
          <p:cNvPr id="49" name="PlaceHolder 2"/>
          <p:cNvSpPr>
            <a:spLocks noGrp="1"/>
          </p:cNvSpPr>
          <p:nvPr>
            <p:ph type="body"/>
          </p:nvPr>
        </p:nvSpPr>
        <p:spPr>
          <a:xfrm>
            <a:off x="609480" y="1604520"/>
            <a:ext cx="5354280" cy="3977280"/>
          </a:xfrm>
          <a:prstGeom prst="rect">
            <a:avLst/>
          </a:prstGeom>
        </p:spPr>
        <p:txBody>
          <a:bodyPr lIns="0" rIns="0" tIns="0" bIns="0">
            <a:normAutofit/>
          </a:bodyPr>
          <a:p>
            <a:endParaRPr b="0" lang="sv-SE" sz="3200" spc="-1" strike="noStrike">
              <a:latin typeface="Arial"/>
            </a:endParaRPr>
          </a:p>
        </p:txBody>
      </p:sp>
      <p:sp>
        <p:nvSpPr>
          <p:cNvPr id="50" name="PlaceHolder 3"/>
          <p:cNvSpPr>
            <a:spLocks noGrp="1"/>
          </p:cNvSpPr>
          <p:nvPr>
            <p:ph type="body"/>
          </p:nvPr>
        </p:nvSpPr>
        <p:spPr>
          <a:xfrm>
            <a:off x="6231960" y="1604520"/>
            <a:ext cx="5354280" cy="3977280"/>
          </a:xfrm>
          <a:prstGeom prst="rect">
            <a:avLst/>
          </a:prstGeom>
        </p:spPr>
        <p:txBody>
          <a:bodyPr lIns="0" rIns="0" tIns="0" bIns="0">
            <a:normAutofit/>
          </a:bodyPr>
          <a:p>
            <a:endParaRPr b="0" lang="sv-SE"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sv-SE"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sv-SE"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sv-SE" sz="4400" spc="-1" strike="noStrike">
              <a:latin typeface="Arial"/>
            </a:endParaRPr>
          </a:p>
        </p:txBody>
      </p:sp>
      <p:sp>
        <p:nvSpPr>
          <p:cNvPr id="54" name="PlaceHolder 2"/>
          <p:cNvSpPr>
            <a:spLocks noGrp="1"/>
          </p:cNvSpPr>
          <p:nvPr>
            <p:ph type="body"/>
          </p:nvPr>
        </p:nvSpPr>
        <p:spPr>
          <a:xfrm>
            <a:off x="609480" y="1604520"/>
            <a:ext cx="5354280" cy="1896840"/>
          </a:xfrm>
          <a:prstGeom prst="rect">
            <a:avLst/>
          </a:prstGeom>
        </p:spPr>
        <p:txBody>
          <a:bodyPr lIns="0" rIns="0" tIns="0" bIns="0">
            <a:normAutofit/>
          </a:bodyPr>
          <a:p>
            <a:endParaRPr b="0" lang="sv-SE"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sv-SE" sz="3200" spc="-1" strike="noStrike">
              <a:latin typeface="Arial"/>
            </a:endParaRPr>
          </a:p>
        </p:txBody>
      </p:sp>
      <p:sp>
        <p:nvSpPr>
          <p:cNvPr id="56" name="PlaceHolder 4"/>
          <p:cNvSpPr>
            <a:spLocks noGrp="1"/>
          </p:cNvSpPr>
          <p:nvPr>
            <p:ph type="body"/>
          </p:nvPr>
        </p:nvSpPr>
        <p:spPr>
          <a:xfrm>
            <a:off x="609480" y="3682080"/>
            <a:ext cx="535428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sv-SE" sz="4400" spc="-1" strike="noStrike">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sv-SE"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sv-SE" sz="4400" spc="-1" strike="noStrike">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sv-SE"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sv-SE" sz="3200" spc="-1" strike="noStrike">
              <a:latin typeface="Arial"/>
            </a:endParaRPr>
          </a:p>
        </p:txBody>
      </p:sp>
      <p:sp>
        <p:nvSpPr>
          <p:cNvPr id="60" name="PlaceHolder 4"/>
          <p:cNvSpPr>
            <a:spLocks noGrp="1"/>
          </p:cNvSpPr>
          <p:nvPr>
            <p:ph type="body"/>
          </p:nvPr>
        </p:nvSpPr>
        <p:spPr>
          <a:xfrm>
            <a:off x="6231960" y="3682080"/>
            <a:ext cx="535428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sv-SE"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sv-SE" sz="3200" spc="-1" strike="noStrike">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normAutofit/>
          </a:bodyPr>
          <a:p>
            <a:endParaRPr b="0" lang="sv-SE" sz="3200" spc="-1" strike="noStrike">
              <a:latin typeface="Arial"/>
            </a:endParaRPr>
          </a:p>
        </p:txBody>
      </p:sp>
      <p:sp>
        <p:nvSpPr>
          <p:cNvPr id="64" name="PlaceHolder 4"/>
          <p:cNvSpPr>
            <a:spLocks noGrp="1"/>
          </p:cNvSpPr>
          <p:nvPr>
            <p:ph type="body"/>
          </p:nvPr>
        </p:nvSpPr>
        <p:spPr>
          <a:xfrm>
            <a:off x="609480" y="3682080"/>
            <a:ext cx="1097244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sv-SE" sz="4400" spc="-1" strike="noStrike">
              <a:latin typeface="Arial"/>
            </a:endParaRPr>
          </a:p>
        </p:txBody>
      </p:sp>
      <p:sp>
        <p:nvSpPr>
          <p:cNvPr id="66" name="PlaceHolder 2"/>
          <p:cNvSpPr>
            <a:spLocks noGrp="1"/>
          </p:cNvSpPr>
          <p:nvPr>
            <p:ph type="body"/>
          </p:nvPr>
        </p:nvSpPr>
        <p:spPr>
          <a:xfrm>
            <a:off x="609480" y="1604520"/>
            <a:ext cx="10972440" cy="1896840"/>
          </a:xfrm>
          <a:prstGeom prst="rect">
            <a:avLst/>
          </a:prstGeom>
        </p:spPr>
        <p:txBody>
          <a:bodyPr lIns="0" rIns="0" tIns="0" bIns="0">
            <a:normAutofit/>
          </a:bodyPr>
          <a:p>
            <a:endParaRPr b="0" lang="sv-SE" sz="3200" spc="-1" strike="noStrike">
              <a:latin typeface="Arial"/>
            </a:endParaRPr>
          </a:p>
        </p:txBody>
      </p:sp>
      <p:sp>
        <p:nvSpPr>
          <p:cNvPr id="67" name="PlaceHolder 3"/>
          <p:cNvSpPr>
            <a:spLocks noGrp="1"/>
          </p:cNvSpPr>
          <p:nvPr>
            <p:ph type="body"/>
          </p:nvPr>
        </p:nvSpPr>
        <p:spPr>
          <a:xfrm>
            <a:off x="609480" y="3682080"/>
            <a:ext cx="1097244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sv-SE" sz="4400" spc="-1" strike="noStrike">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normAutofit/>
          </a:bodyPr>
          <a:p>
            <a:endParaRPr b="0" lang="sv-SE" sz="3200" spc="-1" strike="noStrike">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normAutofit/>
          </a:bodyPr>
          <a:p>
            <a:endParaRPr b="0" lang="sv-SE" sz="3200" spc="-1" strike="noStrike">
              <a:latin typeface="Arial"/>
            </a:endParaRPr>
          </a:p>
        </p:txBody>
      </p:sp>
      <p:sp>
        <p:nvSpPr>
          <p:cNvPr id="71" name="PlaceHolder 4"/>
          <p:cNvSpPr>
            <a:spLocks noGrp="1"/>
          </p:cNvSpPr>
          <p:nvPr>
            <p:ph type="body"/>
          </p:nvPr>
        </p:nvSpPr>
        <p:spPr>
          <a:xfrm>
            <a:off x="609480" y="3682080"/>
            <a:ext cx="5354280" cy="1896840"/>
          </a:xfrm>
          <a:prstGeom prst="rect">
            <a:avLst/>
          </a:prstGeom>
        </p:spPr>
        <p:txBody>
          <a:bodyPr lIns="0" rIns="0" tIns="0" bIns="0">
            <a:normAutofit/>
          </a:bodyPr>
          <a:p>
            <a:endParaRPr b="0" lang="sv-SE" sz="3200" spc="-1" strike="noStrike">
              <a:latin typeface="Arial"/>
            </a:endParaRPr>
          </a:p>
        </p:txBody>
      </p:sp>
      <p:sp>
        <p:nvSpPr>
          <p:cNvPr id="72" name="PlaceHolder 5"/>
          <p:cNvSpPr>
            <a:spLocks noGrp="1"/>
          </p:cNvSpPr>
          <p:nvPr>
            <p:ph type="body"/>
          </p:nvPr>
        </p:nvSpPr>
        <p:spPr>
          <a:xfrm>
            <a:off x="6231960" y="3682080"/>
            <a:ext cx="535428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sv-SE" sz="4400" spc="-1" strike="noStrike">
              <a:latin typeface="Arial"/>
            </a:endParaRPr>
          </a:p>
        </p:txBody>
      </p:sp>
      <p:sp>
        <p:nvSpPr>
          <p:cNvPr id="74" name="PlaceHolder 2"/>
          <p:cNvSpPr>
            <a:spLocks noGrp="1"/>
          </p:cNvSpPr>
          <p:nvPr>
            <p:ph type="body"/>
          </p:nvPr>
        </p:nvSpPr>
        <p:spPr>
          <a:xfrm>
            <a:off x="609480" y="1604520"/>
            <a:ext cx="3533040" cy="1896840"/>
          </a:xfrm>
          <a:prstGeom prst="rect">
            <a:avLst/>
          </a:prstGeom>
        </p:spPr>
        <p:txBody>
          <a:bodyPr lIns="0" rIns="0" tIns="0" bIns="0">
            <a:normAutofit/>
          </a:bodyPr>
          <a:p>
            <a:endParaRPr b="0" lang="sv-SE" sz="3200" spc="-1" strike="noStrike">
              <a:latin typeface="Arial"/>
            </a:endParaRPr>
          </a:p>
        </p:txBody>
      </p:sp>
      <p:sp>
        <p:nvSpPr>
          <p:cNvPr id="75" name="PlaceHolder 3"/>
          <p:cNvSpPr>
            <a:spLocks noGrp="1"/>
          </p:cNvSpPr>
          <p:nvPr>
            <p:ph type="body"/>
          </p:nvPr>
        </p:nvSpPr>
        <p:spPr>
          <a:xfrm>
            <a:off x="4319640" y="1604520"/>
            <a:ext cx="3533040" cy="1896840"/>
          </a:xfrm>
          <a:prstGeom prst="rect">
            <a:avLst/>
          </a:prstGeom>
        </p:spPr>
        <p:txBody>
          <a:bodyPr lIns="0" rIns="0" tIns="0" bIns="0">
            <a:normAutofit/>
          </a:bodyPr>
          <a:p>
            <a:endParaRPr b="0" lang="sv-SE" sz="3200" spc="-1" strike="noStrike">
              <a:latin typeface="Arial"/>
            </a:endParaRPr>
          </a:p>
        </p:txBody>
      </p:sp>
      <p:sp>
        <p:nvSpPr>
          <p:cNvPr id="76" name="PlaceHolder 4"/>
          <p:cNvSpPr>
            <a:spLocks noGrp="1"/>
          </p:cNvSpPr>
          <p:nvPr>
            <p:ph type="body"/>
          </p:nvPr>
        </p:nvSpPr>
        <p:spPr>
          <a:xfrm>
            <a:off x="8029800" y="1604520"/>
            <a:ext cx="3533040" cy="1896840"/>
          </a:xfrm>
          <a:prstGeom prst="rect">
            <a:avLst/>
          </a:prstGeom>
        </p:spPr>
        <p:txBody>
          <a:bodyPr lIns="0" rIns="0" tIns="0" bIns="0">
            <a:normAutofit/>
          </a:bodyPr>
          <a:p>
            <a:endParaRPr b="0" lang="sv-SE" sz="3200" spc="-1" strike="noStrike">
              <a:latin typeface="Arial"/>
            </a:endParaRPr>
          </a:p>
        </p:txBody>
      </p:sp>
      <p:sp>
        <p:nvSpPr>
          <p:cNvPr id="77" name="PlaceHolder 5"/>
          <p:cNvSpPr>
            <a:spLocks noGrp="1"/>
          </p:cNvSpPr>
          <p:nvPr>
            <p:ph type="body"/>
          </p:nvPr>
        </p:nvSpPr>
        <p:spPr>
          <a:xfrm>
            <a:off x="609480" y="3682080"/>
            <a:ext cx="3533040" cy="1896840"/>
          </a:xfrm>
          <a:prstGeom prst="rect">
            <a:avLst/>
          </a:prstGeom>
        </p:spPr>
        <p:txBody>
          <a:bodyPr lIns="0" rIns="0" tIns="0" bIns="0">
            <a:normAutofit/>
          </a:bodyPr>
          <a:p>
            <a:endParaRPr b="0" lang="sv-SE" sz="3200" spc="-1" strike="noStrike">
              <a:latin typeface="Arial"/>
            </a:endParaRPr>
          </a:p>
        </p:txBody>
      </p:sp>
      <p:sp>
        <p:nvSpPr>
          <p:cNvPr id="78" name="PlaceHolder 6"/>
          <p:cNvSpPr>
            <a:spLocks noGrp="1"/>
          </p:cNvSpPr>
          <p:nvPr>
            <p:ph type="body"/>
          </p:nvPr>
        </p:nvSpPr>
        <p:spPr>
          <a:xfrm>
            <a:off x="4319640" y="3682080"/>
            <a:ext cx="3533040" cy="1896840"/>
          </a:xfrm>
          <a:prstGeom prst="rect">
            <a:avLst/>
          </a:prstGeom>
        </p:spPr>
        <p:txBody>
          <a:bodyPr lIns="0" rIns="0" tIns="0" bIns="0">
            <a:normAutofit/>
          </a:bodyPr>
          <a:p>
            <a:endParaRPr b="0" lang="sv-SE" sz="3200" spc="-1" strike="noStrike">
              <a:latin typeface="Arial"/>
            </a:endParaRPr>
          </a:p>
        </p:txBody>
      </p:sp>
      <p:sp>
        <p:nvSpPr>
          <p:cNvPr id="79" name="PlaceHolder 7"/>
          <p:cNvSpPr>
            <a:spLocks noGrp="1"/>
          </p:cNvSpPr>
          <p:nvPr>
            <p:ph type="body"/>
          </p:nvPr>
        </p:nvSpPr>
        <p:spPr>
          <a:xfrm>
            <a:off x="8029800" y="3682080"/>
            <a:ext cx="353304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sv-SE" sz="4400" spc="-1" strike="noStrike">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rIns="0" tIns="0" bIns="0">
            <a:normAutofit/>
          </a:bodyPr>
          <a:p>
            <a:endParaRPr b="0" lang="sv-SE"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sv-SE" sz="4400" spc="-1" strike="noStrike">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rIns="0" tIns="0" bIns="0">
            <a:normAutofit/>
          </a:bodyPr>
          <a:p>
            <a:endParaRPr b="0" lang="sv-SE" sz="3200" spc="-1" strike="noStrike">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rIns="0" tIns="0" bIns="0">
            <a:normAutofit/>
          </a:bodyPr>
          <a:p>
            <a:endParaRPr b="0" lang="sv-SE"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sv-SE"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sv-S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sv-SE" sz="4400" spc="-1" strike="noStrike">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rIns="0" tIns="0" bIns="0">
            <a:normAutofit/>
          </a:bodyPr>
          <a:p>
            <a:endParaRPr b="0" lang="sv-SE"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sv-SE" sz="3200" spc="-1" strike="noStrike">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sv-SE" sz="4400" spc="-1" strike="noStrike">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normAutofit/>
          </a:bodyPr>
          <a:p>
            <a:endParaRPr b="0" lang="sv-SE" sz="3200" spc="-1" strike="noStrike">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normAutofit/>
          </a:bodyPr>
          <a:p>
            <a:endParaRPr b="0" lang="sv-SE" sz="3200" spc="-1" strike="noStrike">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sv-SE" sz="4400" spc="-1" strike="noStrike">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sv-SE" sz="3200" spc="-1" strike="noStrike">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sv-SE" sz="3200" spc="-1" strike="noStrike">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rIns="0" tIns="0" bIns="0">
            <a:normAutofit/>
          </a:bodyPr>
          <a:p>
            <a:endParaRPr b="0" lang="sv-SE"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11;p24" descr=""/>
          <p:cNvPicPr/>
          <p:nvPr/>
        </p:nvPicPr>
        <p:blipFill>
          <a:blip r:embed="rId2"/>
          <a:stretch/>
        </p:blipFill>
        <p:spPr>
          <a:xfrm>
            <a:off x="9420480" y="6450120"/>
            <a:ext cx="2741040" cy="406440"/>
          </a:xfrm>
          <a:prstGeom prst="rect">
            <a:avLst/>
          </a:prstGeom>
          <a:ln w="0">
            <a:noFill/>
          </a:ln>
        </p:spPr>
      </p:pic>
      <p:sp>
        <p:nvSpPr>
          <p:cNvPr id="1" name="Google Shape;12;p24"/>
          <p:cNvSpPr/>
          <p:nvPr/>
        </p:nvSpPr>
        <p:spPr>
          <a:xfrm>
            <a:off x="237960" y="6450480"/>
            <a:ext cx="3565080" cy="272160"/>
          </a:xfrm>
          <a:prstGeom prst="rect">
            <a:avLst/>
          </a:prstGeom>
          <a:noFill/>
          <a:ln w="0">
            <a:noFill/>
          </a:ln>
        </p:spPr>
        <p:style>
          <a:lnRef idx="0"/>
          <a:fillRef idx="0"/>
          <a:effectRef idx="0"/>
          <a:fontRef idx="minor"/>
        </p:style>
        <p:txBody>
          <a:bodyPr lIns="90000" rIns="90000" tIns="45000" bIns="45000">
            <a:spAutoFit/>
          </a:bodyPr>
          <a:p>
            <a:pPr>
              <a:lnSpc>
                <a:spcPct val="100000"/>
              </a:lnSpc>
              <a:tabLst>
                <a:tab algn="l" pos="0"/>
              </a:tabLst>
            </a:pPr>
            <a:r>
              <a:rPr b="0" lang="sv-SE" sz="1200" spc="-1" strike="noStrike">
                <a:solidFill>
                  <a:srgbClr val="000000"/>
                </a:solidFill>
                <a:latin typeface="Calibri"/>
                <a:ea typeface="Calibri"/>
              </a:rPr>
              <a:t>https://education.systementor.se</a:t>
            </a:r>
            <a:endParaRPr b="0" lang="sv-SE" sz="1200" spc="-1" strike="noStrike">
              <a:latin typeface="Arial"/>
            </a:endParaRPr>
          </a:p>
        </p:txBody>
      </p:sp>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sv-SE" sz="4400" spc="-1" strike="noStrike">
                <a:latin typeface="Arial"/>
              </a:rPr>
              <a:t>Klicka för att redigera rubriktextens format</a:t>
            </a:r>
            <a:endParaRPr b="0" lang="sv-SE" sz="4400" spc="-1" strike="noStrike">
              <a:latin typeface="Arial"/>
            </a:endParaRPr>
          </a:p>
        </p:txBody>
      </p:sp>
      <p:sp>
        <p:nvSpPr>
          <p:cNvPr id="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sv-SE" sz="3200" spc="-1" strike="noStrike">
                <a:latin typeface="Arial"/>
              </a:rPr>
              <a:t>Klicka för att redigera dispositionstextens format</a:t>
            </a:r>
            <a:endParaRPr b="0" lang="sv-SE" sz="3200" spc="-1" strike="noStrike">
              <a:latin typeface="Arial"/>
            </a:endParaRPr>
          </a:p>
          <a:p>
            <a:pPr lvl="1" marL="864000" indent="-324000">
              <a:spcBef>
                <a:spcPts val="1134"/>
              </a:spcBef>
              <a:buClr>
                <a:srgbClr val="000000"/>
              </a:buClr>
              <a:buSzPct val="75000"/>
              <a:buFont typeface="Symbol" charset="2"/>
              <a:buChar char=""/>
            </a:pPr>
            <a:r>
              <a:rPr b="0" lang="sv-SE" sz="2800" spc="-1" strike="noStrike">
                <a:latin typeface="Arial"/>
              </a:rPr>
              <a:t>Andra dispositionsnivån</a:t>
            </a:r>
            <a:endParaRPr b="0" lang="sv-SE" sz="2800" spc="-1" strike="noStrike">
              <a:latin typeface="Arial"/>
            </a:endParaRPr>
          </a:p>
          <a:p>
            <a:pPr lvl="2" marL="1296000" indent="-288000">
              <a:spcBef>
                <a:spcPts val="850"/>
              </a:spcBef>
              <a:buClr>
                <a:srgbClr val="000000"/>
              </a:buClr>
              <a:buSzPct val="45000"/>
              <a:buFont typeface="Wingdings" charset="2"/>
              <a:buChar char=""/>
            </a:pPr>
            <a:r>
              <a:rPr b="0" lang="sv-SE" sz="2400" spc="-1" strike="noStrike">
                <a:latin typeface="Arial"/>
              </a:rPr>
              <a:t>Tredje dispositionsnivån</a:t>
            </a:r>
            <a:endParaRPr b="0" lang="sv-SE" sz="2400" spc="-1" strike="noStrike">
              <a:latin typeface="Arial"/>
            </a:endParaRPr>
          </a:p>
          <a:p>
            <a:pPr lvl="3" marL="1728000" indent="-216000">
              <a:spcBef>
                <a:spcPts val="567"/>
              </a:spcBef>
              <a:buClr>
                <a:srgbClr val="000000"/>
              </a:buClr>
              <a:buSzPct val="75000"/>
              <a:buFont typeface="Symbol" charset="2"/>
              <a:buChar char=""/>
            </a:pPr>
            <a:r>
              <a:rPr b="0" lang="sv-SE" sz="2000" spc="-1" strike="noStrike">
                <a:latin typeface="Arial"/>
              </a:rPr>
              <a:t>Fjärde dispositionsnivån</a:t>
            </a:r>
            <a:endParaRPr b="0" lang="sv-SE" sz="2000" spc="-1" strike="noStrike">
              <a:latin typeface="Arial"/>
            </a:endParaRPr>
          </a:p>
          <a:p>
            <a:pPr lvl="4" marL="2160000" indent="-216000">
              <a:spcBef>
                <a:spcPts val="283"/>
              </a:spcBef>
              <a:buClr>
                <a:srgbClr val="000000"/>
              </a:buClr>
              <a:buSzPct val="45000"/>
              <a:buFont typeface="Wingdings" charset="2"/>
              <a:buChar char=""/>
            </a:pPr>
            <a:r>
              <a:rPr b="0" lang="sv-SE" sz="2000" spc="-1" strike="noStrike">
                <a:latin typeface="Arial"/>
              </a:rPr>
              <a:t>Femte dispositionsnivån</a:t>
            </a:r>
            <a:endParaRPr b="0" lang="sv-SE" sz="2000" spc="-1" strike="noStrike">
              <a:latin typeface="Arial"/>
            </a:endParaRPr>
          </a:p>
          <a:p>
            <a:pPr lvl="5" marL="2592000" indent="-216000">
              <a:spcBef>
                <a:spcPts val="283"/>
              </a:spcBef>
              <a:buClr>
                <a:srgbClr val="000000"/>
              </a:buClr>
              <a:buSzPct val="45000"/>
              <a:buFont typeface="Wingdings" charset="2"/>
              <a:buChar char=""/>
            </a:pPr>
            <a:r>
              <a:rPr b="0" lang="sv-SE" sz="2000" spc="-1" strike="noStrike">
                <a:latin typeface="Arial"/>
              </a:rPr>
              <a:t>Sjätte dispositionsnivån</a:t>
            </a:r>
            <a:endParaRPr b="0" lang="sv-SE" sz="2000" spc="-1" strike="noStrike">
              <a:latin typeface="Arial"/>
            </a:endParaRPr>
          </a:p>
          <a:p>
            <a:pPr lvl="6" marL="3024000" indent="-216000">
              <a:spcBef>
                <a:spcPts val="283"/>
              </a:spcBef>
              <a:buClr>
                <a:srgbClr val="000000"/>
              </a:buClr>
              <a:buSzPct val="45000"/>
              <a:buFont typeface="Wingdings" charset="2"/>
              <a:buChar char=""/>
            </a:pPr>
            <a:r>
              <a:rPr b="0" lang="sv-SE" sz="2000" spc="-1" strike="noStrike">
                <a:latin typeface="Arial"/>
              </a:rPr>
              <a:t>Sjunde dispositionsnivån</a:t>
            </a:r>
            <a:endParaRPr b="0" lang="sv-S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0" name="Google Shape;11;p24" descr=""/>
          <p:cNvPicPr/>
          <p:nvPr/>
        </p:nvPicPr>
        <p:blipFill>
          <a:blip r:embed="rId2"/>
          <a:stretch/>
        </p:blipFill>
        <p:spPr>
          <a:xfrm>
            <a:off x="9420480" y="6450120"/>
            <a:ext cx="2741040" cy="406440"/>
          </a:xfrm>
          <a:prstGeom prst="rect">
            <a:avLst/>
          </a:prstGeom>
          <a:ln w="0">
            <a:noFill/>
          </a:ln>
        </p:spPr>
      </p:pic>
      <p:sp>
        <p:nvSpPr>
          <p:cNvPr id="41" name="Google Shape;12;p24"/>
          <p:cNvSpPr/>
          <p:nvPr/>
        </p:nvSpPr>
        <p:spPr>
          <a:xfrm>
            <a:off x="237960" y="6450480"/>
            <a:ext cx="3565080" cy="272160"/>
          </a:xfrm>
          <a:prstGeom prst="rect">
            <a:avLst/>
          </a:prstGeom>
          <a:noFill/>
          <a:ln w="0">
            <a:noFill/>
          </a:ln>
        </p:spPr>
        <p:style>
          <a:lnRef idx="0"/>
          <a:fillRef idx="0"/>
          <a:effectRef idx="0"/>
          <a:fontRef idx="minor"/>
        </p:style>
        <p:txBody>
          <a:bodyPr lIns="90000" rIns="90000" tIns="45000" bIns="45000">
            <a:spAutoFit/>
          </a:bodyPr>
          <a:p>
            <a:pPr>
              <a:lnSpc>
                <a:spcPct val="100000"/>
              </a:lnSpc>
              <a:tabLst>
                <a:tab algn="l" pos="0"/>
              </a:tabLst>
            </a:pPr>
            <a:r>
              <a:rPr b="0" lang="sv-SE" sz="1200" spc="-1" strike="noStrike">
                <a:solidFill>
                  <a:srgbClr val="000000"/>
                </a:solidFill>
                <a:latin typeface="Calibri"/>
                <a:ea typeface="Calibri"/>
              </a:rPr>
              <a:t>https://education.systementor.se</a:t>
            </a:r>
            <a:endParaRPr b="0" lang="sv-SE" sz="1200" spc="-1" strike="noStrike">
              <a:latin typeface="Arial"/>
            </a:endParaRPr>
          </a:p>
        </p:txBody>
      </p:sp>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sv-SE" sz="4400" spc="-1" strike="noStrike">
                <a:latin typeface="Arial"/>
              </a:rPr>
              <a:t>Klicka för att redigera rubriktextens format</a:t>
            </a:r>
            <a:endParaRPr b="0" lang="sv-SE"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sv-SE" sz="3200" spc="-1" strike="noStrike">
                <a:latin typeface="Arial"/>
              </a:rPr>
              <a:t>Klicka för att redigera dispositionstextens format</a:t>
            </a:r>
            <a:endParaRPr b="0" lang="sv-SE" sz="3200" spc="-1" strike="noStrike">
              <a:latin typeface="Arial"/>
            </a:endParaRPr>
          </a:p>
          <a:p>
            <a:pPr lvl="1" marL="864000" indent="-324000">
              <a:spcBef>
                <a:spcPts val="1134"/>
              </a:spcBef>
              <a:buClr>
                <a:srgbClr val="000000"/>
              </a:buClr>
              <a:buSzPct val="75000"/>
              <a:buFont typeface="Symbol" charset="2"/>
              <a:buChar char=""/>
            </a:pPr>
            <a:r>
              <a:rPr b="0" lang="sv-SE" sz="2800" spc="-1" strike="noStrike">
                <a:latin typeface="Arial"/>
              </a:rPr>
              <a:t>Andra dispositionsnivån</a:t>
            </a:r>
            <a:endParaRPr b="0" lang="sv-SE" sz="2800" spc="-1" strike="noStrike">
              <a:latin typeface="Arial"/>
            </a:endParaRPr>
          </a:p>
          <a:p>
            <a:pPr lvl="2" marL="1296000" indent="-288000">
              <a:spcBef>
                <a:spcPts val="850"/>
              </a:spcBef>
              <a:buClr>
                <a:srgbClr val="000000"/>
              </a:buClr>
              <a:buSzPct val="45000"/>
              <a:buFont typeface="Wingdings" charset="2"/>
              <a:buChar char=""/>
            </a:pPr>
            <a:r>
              <a:rPr b="0" lang="sv-SE" sz="2400" spc="-1" strike="noStrike">
                <a:latin typeface="Arial"/>
              </a:rPr>
              <a:t>Tredje dispositionsnivån</a:t>
            </a:r>
            <a:endParaRPr b="0" lang="sv-SE" sz="2400" spc="-1" strike="noStrike">
              <a:latin typeface="Arial"/>
            </a:endParaRPr>
          </a:p>
          <a:p>
            <a:pPr lvl="3" marL="1728000" indent="-216000">
              <a:spcBef>
                <a:spcPts val="567"/>
              </a:spcBef>
              <a:buClr>
                <a:srgbClr val="000000"/>
              </a:buClr>
              <a:buSzPct val="75000"/>
              <a:buFont typeface="Symbol" charset="2"/>
              <a:buChar char=""/>
            </a:pPr>
            <a:r>
              <a:rPr b="0" lang="sv-SE" sz="2000" spc="-1" strike="noStrike">
                <a:latin typeface="Arial"/>
              </a:rPr>
              <a:t>Fjärde dispositionsnivån</a:t>
            </a:r>
            <a:endParaRPr b="0" lang="sv-SE" sz="2000" spc="-1" strike="noStrike">
              <a:latin typeface="Arial"/>
            </a:endParaRPr>
          </a:p>
          <a:p>
            <a:pPr lvl="4" marL="2160000" indent="-216000">
              <a:spcBef>
                <a:spcPts val="283"/>
              </a:spcBef>
              <a:buClr>
                <a:srgbClr val="000000"/>
              </a:buClr>
              <a:buSzPct val="45000"/>
              <a:buFont typeface="Wingdings" charset="2"/>
              <a:buChar char=""/>
            </a:pPr>
            <a:r>
              <a:rPr b="0" lang="sv-SE" sz="2000" spc="-1" strike="noStrike">
                <a:latin typeface="Arial"/>
              </a:rPr>
              <a:t>Femte dispositionsnivån</a:t>
            </a:r>
            <a:endParaRPr b="0" lang="sv-SE" sz="2000" spc="-1" strike="noStrike">
              <a:latin typeface="Arial"/>
            </a:endParaRPr>
          </a:p>
          <a:p>
            <a:pPr lvl="5" marL="2592000" indent="-216000">
              <a:spcBef>
                <a:spcPts val="283"/>
              </a:spcBef>
              <a:buClr>
                <a:srgbClr val="000000"/>
              </a:buClr>
              <a:buSzPct val="45000"/>
              <a:buFont typeface="Wingdings" charset="2"/>
              <a:buChar char=""/>
            </a:pPr>
            <a:r>
              <a:rPr b="0" lang="sv-SE" sz="2000" spc="-1" strike="noStrike">
                <a:latin typeface="Arial"/>
              </a:rPr>
              <a:t>Sjätte dispositionsnivån</a:t>
            </a:r>
            <a:endParaRPr b="0" lang="sv-SE" sz="2000" spc="-1" strike="noStrike">
              <a:latin typeface="Arial"/>
            </a:endParaRPr>
          </a:p>
          <a:p>
            <a:pPr lvl="6" marL="3024000" indent="-216000">
              <a:spcBef>
                <a:spcPts val="283"/>
              </a:spcBef>
              <a:buClr>
                <a:srgbClr val="000000"/>
              </a:buClr>
              <a:buSzPct val="45000"/>
              <a:buFont typeface="Wingdings" charset="2"/>
              <a:buChar char=""/>
            </a:pPr>
            <a:r>
              <a:rPr b="0" lang="sv-SE" sz="2000" spc="-1" strike="noStrike">
                <a:latin typeface="Arial"/>
              </a:rPr>
              <a:t>Sjunde dispositionsnivån</a:t>
            </a:r>
            <a:endParaRPr b="0" lang="sv-S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Google Shape;86;p1"/>
          <p:cNvSpPr/>
          <p:nvPr/>
        </p:nvSpPr>
        <p:spPr>
          <a:xfrm>
            <a:off x="4654440" y="0"/>
            <a:ext cx="7535520" cy="6855840"/>
          </a:xfrm>
          <a:prstGeom prst="rect">
            <a:avLst/>
          </a:prstGeom>
          <a:solidFill>
            <a:schemeClr val="accent1"/>
          </a:solidFill>
          <a:ln w="0">
            <a:noFill/>
          </a:ln>
        </p:spPr>
        <p:style>
          <a:lnRef idx="0"/>
          <a:fillRef idx="0"/>
          <a:effectRef idx="0"/>
          <a:fontRef idx="minor"/>
        </p:style>
      </p:sp>
      <p:sp>
        <p:nvSpPr>
          <p:cNvPr id="81" name="Google Shape;87;p1"/>
          <p:cNvSpPr/>
          <p:nvPr/>
        </p:nvSpPr>
        <p:spPr>
          <a:xfrm>
            <a:off x="5020560" y="1230120"/>
            <a:ext cx="6802920" cy="2661120"/>
          </a:xfrm>
          <a:prstGeom prst="rect">
            <a:avLst/>
          </a:prstGeom>
          <a:noFill/>
          <a:ln w="0">
            <a:noFill/>
          </a:ln>
        </p:spPr>
        <p:style>
          <a:lnRef idx="0"/>
          <a:fillRef idx="0"/>
          <a:effectRef idx="0"/>
          <a:fontRef idx="minor"/>
        </p:style>
        <p:txBody>
          <a:bodyPr lIns="90000" rIns="90000" tIns="45000" bIns="45000" anchor="b">
            <a:normAutofit/>
          </a:bodyPr>
          <a:p>
            <a:pPr>
              <a:lnSpc>
                <a:spcPct val="90000"/>
              </a:lnSpc>
              <a:tabLst>
                <a:tab algn="l" pos="0"/>
              </a:tabLst>
            </a:pPr>
            <a:r>
              <a:rPr b="0" lang="sv-SE" sz="5400" spc="-1" strike="noStrike">
                <a:solidFill>
                  <a:srgbClr val="ffffff"/>
                </a:solidFill>
                <a:latin typeface="Calibri"/>
                <a:ea typeface="Calibri"/>
              </a:rPr>
              <a:t>Datastrukturer och algoritmer</a:t>
            </a:r>
            <a:endParaRPr b="0" lang="sv-SE" sz="5400" spc="-1" strike="noStrike">
              <a:latin typeface="Arial"/>
            </a:endParaRPr>
          </a:p>
        </p:txBody>
      </p:sp>
      <p:sp>
        <p:nvSpPr>
          <p:cNvPr id="82" name="Google Shape;88;p1"/>
          <p:cNvSpPr/>
          <p:nvPr/>
        </p:nvSpPr>
        <p:spPr>
          <a:xfrm>
            <a:off x="5189760" y="4106160"/>
            <a:ext cx="6251040" cy="1858680"/>
          </a:xfrm>
          <a:prstGeom prst="rect">
            <a:avLst/>
          </a:prstGeom>
          <a:noFill/>
          <a:ln w="0">
            <a:noFill/>
          </a:ln>
        </p:spPr>
        <p:style>
          <a:lnRef idx="0"/>
          <a:fillRef idx="0"/>
          <a:effectRef idx="0"/>
          <a:fontRef idx="minor"/>
        </p:style>
        <p:txBody>
          <a:bodyPr lIns="90000" rIns="90000" tIns="45000" bIns="45000">
            <a:normAutofit fontScale="94000"/>
          </a:bodyPr>
          <a:p>
            <a:pPr>
              <a:lnSpc>
                <a:spcPct val="90000"/>
              </a:lnSpc>
              <a:tabLst>
                <a:tab algn="l" pos="0"/>
              </a:tabLst>
            </a:pPr>
            <a:endParaRPr b="0" lang="sv-SE" sz="1800" spc="-1" strike="noStrike">
              <a:latin typeface="Arial"/>
            </a:endParaRPr>
          </a:p>
          <a:p>
            <a:pPr>
              <a:lnSpc>
                <a:spcPct val="90000"/>
              </a:lnSpc>
              <a:tabLst>
                <a:tab algn="l" pos="0"/>
              </a:tabLst>
            </a:pPr>
            <a:endParaRPr b="0" lang="sv-SE" sz="1800" spc="-1" strike="noStrike">
              <a:latin typeface="Arial"/>
            </a:endParaRPr>
          </a:p>
          <a:p>
            <a:pPr>
              <a:lnSpc>
                <a:spcPct val="90000"/>
              </a:lnSpc>
              <a:tabLst>
                <a:tab algn="l" pos="0"/>
              </a:tabLst>
            </a:pPr>
            <a:endParaRPr b="0" lang="sv-SE" sz="1800" spc="-1" strike="noStrike">
              <a:latin typeface="Arial"/>
            </a:endParaRPr>
          </a:p>
          <a:p>
            <a:pPr>
              <a:lnSpc>
                <a:spcPct val="90000"/>
              </a:lnSpc>
              <a:spcBef>
                <a:spcPts val="1001"/>
              </a:spcBef>
              <a:tabLst>
                <a:tab algn="l" pos="0"/>
              </a:tabLst>
            </a:pPr>
            <a:endParaRPr b="0" lang="sv-SE" sz="1800" spc="-1" strike="noStrike">
              <a:latin typeface="Arial"/>
            </a:endParaRPr>
          </a:p>
          <a:p>
            <a:pPr>
              <a:lnSpc>
                <a:spcPct val="90000"/>
              </a:lnSpc>
              <a:spcBef>
                <a:spcPts val="1001"/>
              </a:spcBef>
              <a:tabLst>
                <a:tab algn="l" pos="0"/>
              </a:tabLst>
            </a:pPr>
            <a:endParaRPr b="0" lang="sv-SE" sz="1800" spc="-1" strike="noStrike">
              <a:latin typeface="Arial"/>
            </a:endParaRPr>
          </a:p>
          <a:p>
            <a:pPr>
              <a:lnSpc>
                <a:spcPct val="90000"/>
              </a:lnSpc>
              <a:spcBef>
                <a:spcPts val="1001"/>
              </a:spcBef>
              <a:tabLst>
                <a:tab algn="l" pos="0"/>
              </a:tabLst>
            </a:pPr>
            <a:r>
              <a:rPr b="0" lang="sv-SE" sz="2400" spc="-1" strike="noStrike">
                <a:solidFill>
                  <a:srgbClr val="ffffff"/>
                </a:solidFill>
                <a:latin typeface="Calibri"/>
                <a:ea typeface="Calibri"/>
              </a:rPr>
              <a:t>Stefan Holmberg, Systementor AB</a:t>
            </a:r>
            <a:endParaRPr b="0" lang="sv-SE" sz="2400" spc="-1" strike="noStrike">
              <a:latin typeface="Arial"/>
            </a:endParaRPr>
          </a:p>
          <a:p>
            <a:pPr>
              <a:lnSpc>
                <a:spcPct val="90000"/>
              </a:lnSpc>
              <a:spcBef>
                <a:spcPts val="1001"/>
              </a:spcBef>
              <a:tabLst>
                <a:tab algn="l" pos="0"/>
              </a:tabLst>
            </a:pPr>
            <a:endParaRPr b="0" lang="sv-SE" sz="2400" spc="-1" strike="noStrike">
              <a:latin typeface="Arial"/>
            </a:endParaRPr>
          </a:p>
        </p:txBody>
      </p:sp>
      <p:sp>
        <p:nvSpPr>
          <p:cNvPr id="83" name="Google Shape;89;p1"/>
          <p:cNvSpPr/>
          <p:nvPr/>
        </p:nvSpPr>
        <p:spPr>
          <a:xfrm>
            <a:off x="1196640" y="2252880"/>
            <a:ext cx="2216520" cy="2327400"/>
          </a:xfrm>
          <a:prstGeom prst="rect">
            <a:avLst/>
          </a:prstGeom>
          <a:solidFill>
            <a:srgbClr val="ffffff"/>
          </a:solidFill>
          <a:ln cap="sq" w="31750">
            <a:solidFill>
              <a:srgbClr val="6bd88a"/>
            </a:solidFill>
            <a:miter/>
          </a:ln>
        </p:spPr>
        <p:style>
          <a:lnRef idx="0"/>
          <a:fillRef idx="0"/>
          <a:effectRef idx="0"/>
          <a:fontRef idx="minor"/>
        </p:style>
      </p:sp>
      <p:pic>
        <p:nvPicPr>
          <p:cNvPr id="84" name="Google Shape;90;p1" descr=""/>
          <p:cNvPicPr/>
          <p:nvPr/>
        </p:nvPicPr>
        <p:blipFill>
          <a:blip r:embed="rId1"/>
          <a:stretch/>
        </p:blipFill>
        <p:spPr>
          <a:xfrm>
            <a:off x="861120" y="2193480"/>
            <a:ext cx="2741040" cy="2327400"/>
          </a:xfrm>
          <a:prstGeom prst="rect">
            <a:avLst/>
          </a:prstGeom>
          <a:ln w="0">
            <a:noFill/>
          </a:ln>
        </p:spPr>
      </p:pic>
      <p:sp>
        <p:nvSpPr>
          <p:cNvPr id="85" name="Google Shape;91;p1"/>
          <p:cNvSpPr/>
          <p:nvPr/>
        </p:nvSpPr>
        <p:spPr>
          <a:xfrm>
            <a:off x="1847880" y="6492960"/>
            <a:ext cx="2741040" cy="36288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tabLst>
                <a:tab algn="l" pos="0"/>
              </a:tabLst>
            </a:pPr>
            <a:fld id="{860DF8F2-C991-460E-86D1-9D60A8390542}" type="slidenum">
              <a:rPr b="0" lang="sv-SE" sz="1200" spc="-1" strike="noStrike">
                <a:solidFill>
                  <a:srgbClr val="888888"/>
                </a:solidFill>
                <a:latin typeface="Calibri"/>
                <a:ea typeface="Calibri"/>
              </a:rPr>
              <a:t>&lt;nummer&gt;</a:t>
            </a:fld>
            <a:endParaRPr b="0" lang="sv-SE" sz="1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Google Shape;476;gde8f712633_0_1"/>
          <p:cNvSpPr/>
          <p:nvPr/>
        </p:nvSpPr>
        <p:spPr>
          <a:xfrm>
            <a:off x="513000" y="672120"/>
            <a:ext cx="11317320" cy="1144080"/>
          </a:xfrm>
          <a:prstGeom prst="rect">
            <a:avLst/>
          </a:prstGeom>
          <a:noFill/>
          <a:ln w="0">
            <a:noFill/>
          </a:ln>
        </p:spPr>
        <p:style>
          <a:lnRef idx="0"/>
          <a:fillRef idx="0"/>
          <a:effectRef idx="0"/>
          <a:fontRef idx="minor"/>
        </p:style>
        <p:txBody>
          <a:bodyPr lIns="0" rIns="0" tIns="16920" bIns="0">
            <a:noAutofit/>
          </a:bodyPr>
          <a:p>
            <a:pPr marL="12600">
              <a:lnSpc>
                <a:spcPct val="100000"/>
              </a:lnSpc>
              <a:tabLst>
                <a:tab algn="l" pos="0"/>
              </a:tabLst>
            </a:pPr>
            <a:r>
              <a:rPr b="0" lang="sv-SE" sz="4400" spc="-1" strike="noStrike">
                <a:solidFill>
                  <a:srgbClr val="000000"/>
                </a:solidFill>
                <a:latin typeface="Calibri"/>
                <a:ea typeface="Calibri"/>
              </a:rPr>
              <a:t>Men...Python är Python</a:t>
            </a:r>
            <a:endParaRPr b="0" lang="sv-SE" sz="4400" spc="-1" strike="noStrike">
              <a:latin typeface="Arial"/>
            </a:endParaRPr>
          </a:p>
          <a:p>
            <a:pPr marL="12600">
              <a:lnSpc>
                <a:spcPct val="100000"/>
              </a:lnSpc>
              <a:tabLst>
                <a:tab algn="l" pos="0"/>
              </a:tabLst>
            </a:pPr>
            <a:endParaRPr b="0" lang="sv-SE" sz="4400" spc="-1" strike="noStrike">
              <a:latin typeface="Arial"/>
            </a:endParaRPr>
          </a:p>
        </p:txBody>
      </p:sp>
      <p:sp>
        <p:nvSpPr>
          <p:cNvPr id="170" name="Google Shape;477;gde8f712633_0_1"/>
          <p:cNvSpPr/>
          <p:nvPr/>
        </p:nvSpPr>
        <p:spPr>
          <a:xfrm>
            <a:off x="2129400" y="4032000"/>
            <a:ext cx="29880" cy="41400"/>
          </a:xfrm>
          <a:custGeom>
            <a:avLst/>
            <a:gdLst/>
            <a:ahLst/>
            <a:rect l="l" t="t" r="r" b="b"/>
            <a:pathLst>
              <a:path w="36194" h="45085">
                <a:moveTo>
                  <a:pt x="26752" y="45024"/>
                </a:moveTo>
                <a:lnTo>
                  <a:pt x="0" y="28474"/>
                </a:lnTo>
                <a:lnTo>
                  <a:pt x="36127" y="0"/>
                </a:lnTo>
                <a:lnTo>
                  <a:pt x="26752" y="45024"/>
                </a:lnTo>
                <a:close/>
              </a:path>
            </a:pathLst>
          </a:custGeom>
          <a:solidFill>
            <a:srgbClr val="ff0000"/>
          </a:solidFill>
          <a:ln w="0">
            <a:noFill/>
          </a:ln>
        </p:spPr>
        <p:style>
          <a:lnRef idx="0"/>
          <a:fillRef idx="0"/>
          <a:effectRef idx="0"/>
          <a:fontRef idx="minor"/>
        </p:style>
      </p:sp>
      <p:sp>
        <p:nvSpPr>
          <p:cNvPr id="171" name="Google Shape;478;gde8f712633_0_1"/>
          <p:cNvSpPr/>
          <p:nvPr/>
        </p:nvSpPr>
        <p:spPr>
          <a:xfrm>
            <a:off x="2129400" y="4032000"/>
            <a:ext cx="29880" cy="41400"/>
          </a:xfrm>
          <a:custGeom>
            <a:avLst/>
            <a:gdLst/>
            <a:ahLst/>
            <a:rect l="l" t="t" r="r" b="b"/>
            <a:pathLst>
              <a:path w="36194" h="45085">
                <a:moveTo>
                  <a:pt x="26752" y="45024"/>
                </a:moveTo>
                <a:lnTo>
                  <a:pt x="36127" y="0"/>
                </a:lnTo>
                <a:lnTo>
                  <a:pt x="0" y="28474"/>
                </a:lnTo>
                <a:lnTo>
                  <a:pt x="26752" y="45024"/>
                </a:lnTo>
                <a:close/>
              </a:path>
            </a:pathLst>
          </a:custGeom>
          <a:noFill/>
          <a:ln w="9525">
            <a:solidFill>
              <a:srgbClr val="ff0000"/>
            </a:solidFill>
            <a:round/>
          </a:ln>
        </p:spPr>
        <p:style>
          <a:lnRef idx="0"/>
          <a:fillRef idx="0"/>
          <a:effectRef idx="0"/>
          <a:fontRef idx="minor"/>
        </p:style>
      </p:sp>
      <p:sp>
        <p:nvSpPr>
          <p:cNvPr id="172" name="Google Shape;479;gde8f712633_0_1"/>
          <p:cNvSpPr/>
          <p:nvPr/>
        </p:nvSpPr>
        <p:spPr>
          <a:xfrm>
            <a:off x="672120" y="4987080"/>
            <a:ext cx="1318320" cy="283320"/>
          </a:xfrm>
          <a:prstGeom prst="rect">
            <a:avLst/>
          </a:prstGeom>
          <a:noFill/>
          <a:ln w="0">
            <a:noFill/>
          </a:ln>
        </p:spPr>
        <p:style>
          <a:lnRef idx="0"/>
          <a:fillRef idx="0"/>
          <a:effectRef idx="0"/>
          <a:fontRef idx="minor"/>
        </p:style>
      </p:sp>
      <p:sp>
        <p:nvSpPr>
          <p:cNvPr id="173" name="Google Shape;480;gde8f712633_0_1"/>
          <p:cNvSpPr/>
          <p:nvPr/>
        </p:nvSpPr>
        <p:spPr>
          <a:xfrm>
            <a:off x="4645800" y="3164040"/>
            <a:ext cx="43560" cy="21240"/>
          </a:xfrm>
          <a:custGeom>
            <a:avLst/>
            <a:gdLst/>
            <a:ahLst/>
            <a:rect l="l" t="t" r="r" b="b"/>
            <a:pathLst>
              <a:path w="46354" h="29844">
                <a:moveTo>
                  <a:pt x="45999" y="29639"/>
                </a:moveTo>
                <a:lnTo>
                  <a:pt x="0" y="29324"/>
                </a:lnTo>
                <a:lnTo>
                  <a:pt x="35424" y="0"/>
                </a:lnTo>
                <a:lnTo>
                  <a:pt x="45999" y="29639"/>
                </a:lnTo>
                <a:close/>
              </a:path>
            </a:pathLst>
          </a:custGeom>
          <a:solidFill>
            <a:srgbClr val="ff0000"/>
          </a:solidFill>
          <a:ln w="0">
            <a:noFill/>
          </a:ln>
        </p:spPr>
        <p:style>
          <a:lnRef idx="0"/>
          <a:fillRef idx="0"/>
          <a:effectRef idx="0"/>
          <a:fontRef idx="minor"/>
        </p:style>
      </p:sp>
      <p:sp>
        <p:nvSpPr>
          <p:cNvPr id="174" name="Google Shape;481;gde8f712633_0_1"/>
          <p:cNvSpPr/>
          <p:nvPr/>
        </p:nvSpPr>
        <p:spPr>
          <a:xfrm>
            <a:off x="4645800" y="3164040"/>
            <a:ext cx="43560" cy="21240"/>
          </a:xfrm>
          <a:custGeom>
            <a:avLst/>
            <a:gdLst/>
            <a:ahLst/>
            <a:rect l="l" t="t" r="r" b="b"/>
            <a:pathLst>
              <a:path w="46354" h="29844">
                <a:moveTo>
                  <a:pt x="35424" y="0"/>
                </a:moveTo>
                <a:lnTo>
                  <a:pt x="0" y="29324"/>
                </a:lnTo>
                <a:lnTo>
                  <a:pt x="45999" y="29639"/>
                </a:lnTo>
                <a:lnTo>
                  <a:pt x="35424" y="0"/>
                </a:lnTo>
                <a:close/>
              </a:path>
            </a:pathLst>
          </a:custGeom>
          <a:noFill/>
          <a:ln w="9525">
            <a:solidFill>
              <a:srgbClr val="ff0000"/>
            </a:solidFill>
            <a:round/>
          </a:ln>
        </p:spPr>
        <p:style>
          <a:lnRef idx="0"/>
          <a:fillRef idx="0"/>
          <a:effectRef idx="0"/>
          <a:fontRef idx="minor"/>
        </p:style>
      </p:sp>
      <p:sp>
        <p:nvSpPr>
          <p:cNvPr id="175" name="Google Shape;482;gde8f712633_0_1"/>
          <p:cNvSpPr/>
          <p:nvPr/>
        </p:nvSpPr>
        <p:spPr>
          <a:xfrm>
            <a:off x="6529680" y="6407640"/>
            <a:ext cx="2741040" cy="36288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tabLst>
                <a:tab algn="l" pos="0"/>
              </a:tabLst>
            </a:pPr>
            <a:fld id="{FCDDF96B-52A7-4D21-8DFE-5368E228C880}" type="slidenum">
              <a:rPr b="0" lang="sv-SE" sz="1200" spc="-1" strike="noStrike">
                <a:solidFill>
                  <a:srgbClr val="888888"/>
                </a:solidFill>
                <a:latin typeface="Calibri"/>
                <a:ea typeface="Calibri"/>
              </a:rPr>
              <a:t>&lt;nummer&gt;</a:t>
            </a:fld>
            <a:endParaRPr b="0" lang="sv-SE" sz="1200" spc="-1" strike="noStrike">
              <a:latin typeface="Arial"/>
            </a:endParaRPr>
          </a:p>
        </p:txBody>
      </p:sp>
      <p:sp>
        <p:nvSpPr>
          <p:cNvPr id="176" name="Google Shape;483;gde8f712633_0_1"/>
          <p:cNvSpPr/>
          <p:nvPr/>
        </p:nvSpPr>
        <p:spPr>
          <a:xfrm>
            <a:off x="345600" y="1818360"/>
            <a:ext cx="5365440" cy="1554840"/>
          </a:xfrm>
          <a:prstGeom prst="rect">
            <a:avLst/>
          </a:prstGeom>
          <a:noFill/>
          <a:ln w="0">
            <a:noFill/>
          </a:ln>
        </p:spPr>
        <p:style>
          <a:lnRef idx="0"/>
          <a:fillRef idx="0"/>
          <a:effectRef idx="0"/>
          <a:fontRef idx="minor"/>
        </p:style>
      </p:sp>
      <p:sp>
        <p:nvSpPr>
          <p:cNvPr id="177" name="Google Shape;484;gde8f712633_0_1"/>
          <p:cNvSpPr/>
          <p:nvPr/>
        </p:nvSpPr>
        <p:spPr>
          <a:xfrm>
            <a:off x="428040" y="1347840"/>
            <a:ext cx="8193600" cy="8137440"/>
          </a:xfrm>
          <a:prstGeom prst="rect">
            <a:avLst/>
          </a:prstGeom>
          <a:noFill/>
          <a:ln w="0">
            <a:noFill/>
          </a:ln>
        </p:spPr>
        <p:style>
          <a:lnRef idx="0"/>
          <a:fillRef idx="0"/>
          <a:effectRef idx="0"/>
          <a:fontRef idx="minor"/>
        </p:style>
        <p:txBody>
          <a:bodyPr lIns="90000" rIns="90000" tIns="91440" bIns="91440">
            <a:spAutoFit/>
          </a:bodyPr>
          <a:p>
            <a:pPr>
              <a:lnSpc>
                <a:spcPct val="100000"/>
              </a:lnSpc>
              <a:tabLst>
                <a:tab algn="l" pos="0"/>
              </a:tabLst>
            </a:pPr>
            <a:endParaRPr b="0" lang="sv-SE" sz="1800" spc="-1" strike="noStrike">
              <a:latin typeface="Arial"/>
            </a:endParaRPr>
          </a:p>
          <a:p>
            <a:pPr>
              <a:lnSpc>
                <a:spcPct val="100000"/>
              </a:lnSpc>
              <a:tabLst>
                <a:tab algn="l" pos="0"/>
              </a:tabLst>
            </a:pPr>
            <a:endParaRPr b="0" lang="sv-SE" sz="1800" spc="-1" strike="noStrike">
              <a:latin typeface="Arial"/>
            </a:endParaRPr>
          </a:p>
          <a:p>
            <a:pPr>
              <a:lnSpc>
                <a:spcPct val="10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15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01520">
              <a:lnSpc>
                <a:spcPct val="135000"/>
              </a:lnSpc>
              <a:tabLst>
                <a:tab algn="l" pos="0"/>
              </a:tabLst>
            </a:pPr>
            <a:endParaRPr b="0" lang="sv-SE" sz="1800" spc="-1" strike="noStrike">
              <a:latin typeface="Arial"/>
            </a:endParaRPr>
          </a:p>
          <a:p>
            <a:pPr marL="101520">
              <a:lnSpc>
                <a:spcPct val="100000"/>
              </a:lnSpc>
              <a:tabLst>
                <a:tab algn="l" pos="0"/>
              </a:tabLst>
            </a:pPr>
            <a:endParaRPr b="0" lang="sv-SE" sz="1800" spc="-1" strike="noStrike">
              <a:latin typeface="Arial"/>
            </a:endParaRPr>
          </a:p>
        </p:txBody>
      </p:sp>
      <p:sp>
        <p:nvSpPr>
          <p:cNvPr id="178" name=""/>
          <p:cNvSpPr/>
          <p:nvPr/>
        </p:nvSpPr>
        <p:spPr>
          <a:xfrm>
            <a:off x="540000" y="1620000"/>
            <a:ext cx="10259640" cy="36734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sv-SE" sz="1800" spc="-1" strike="noStrike">
                <a:latin typeface="Arial"/>
              </a:rPr>
              <a:t>Ingen större skillnad… what?</a:t>
            </a:r>
            <a:endParaRPr b="0" lang="sv-SE" sz="1800" spc="-1" strike="noStrike">
              <a:latin typeface="Arial"/>
            </a:endParaRPr>
          </a:p>
          <a:p>
            <a:pPr>
              <a:lnSpc>
                <a:spcPct val="100000"/>
              </a:lnSpc>
            </a:pPr>
            <a:endParaRPr b="0" lang="sv-SE" sz="1800" spc="-1" strike="noStrike">
              <a:latin typeface="Arial"/>
            </a:endParaRPr>
          </a:p>
          <a:p>
            <a:pPr>
              <a:lnSpc>
                <a:spcPct val="100000"/>
              </a:lnSpc>
            </a:pPr>
            <a:r>
              <a:rPr b="0" lang="sv-SE" sz="1800" spc="-1" strike="noStrike">
                <a:latin typeface="Arial"/>
              </a:rPr>
              <a:t>Vi har fler rader att köra</a:t>
            </a:r>
            <a:endParaRPr b="0" lang="sv-SE" sz="1800" spc="-1" strike="noStrike">
              <a:latin typeface="Arial"/>
            </a:endParaRPr>
          </a:p>
          <a:p>
            <a:pPr>
              <a:lnSpc>
                <a:spcPct val="100000"/>
              </a:lnSpc>
            </a:pPr>
            <a:endParaRPr b="0" lang="sv-SE" sz="1800" spc="-1" strike="noStrike">
              <a:latin typeface="Arial"/>
            </a:endParaRPr>
          </a:p>
          <a:p>
            <a:pPr>
              <a:lnSpc>
                <a:spcPct val="100000"/>
              </a:lnSpc>
            </a:pPr>
            <a:r>
              <a:rPr b="0" lang="sv-SE" sz="1800" spc="-1" strike="noStrike">
                <a:latin typeface="Arial"/>
              </a:rPr>
              <a:t>        </a:t>
            </a:r>
            <a:r>
              <a:rPr b="0" lang="sv-SE" sz="1800" spc="-1" strike="noStrike">
                <a:latin typeface="Arial"/>
              </a:rPr>
              <a:t>if c.accountnumber &gt; "1111-0000001000":</a:t>
            </a:r>
            <a:endParaRPr b="0" lang="sv-SE" sz="1800" spc="-1" strike="noStrike">
              <a:latin typeface="Arial"/>
            </a:endParaRPr>
          </a:p>
          <a:p>
            <a:pPr>
              <a:lnSpc>
                <a:spcPct val="100000"/>
              </a:lnSpc>
            </a:pPr>
            <a:r>
              <a:rPr b="0" lang="sv-SE" sz="1800" spc="-1" strike="noStrike">
                <a:latin typeface="Arial"/>
              </a:rPr>
              <a:t>            </a:t>
            </a:r>
            <a:r>
              <a:rPr b="0" lang="sv-SE" sz="1800" spc="-1" strike="noStrike">
                <a:latin typeface="Arial"/>
              </a:rPr>
              <a:t>break</a:t>
            </a:r>
            <a:endParaRPr b="0" lang="sv-SE" sz="1800" spc="-1" strike="noStrike">
              <a:latin typeface="Arial"/>
            </a:endParaRPr>
          </a:p>
          <a:p>
            <a:pPr>
              <a:lnSpc>
                <a:spcPct val="100000"/>
              </a:lnSpc>
            </a:pPr>
            <a:endParaRPr b="0" lang="sv-SE" sz="1800" spc="-1" strike="noStrike">
              <a:latin typeface="Arial"/>
            </a:endParaRPr>
          </a:p>
          <a:p>
            <a:pPr>
              <a:lnSpc>
                <a:spcPct val="100000"/>
              </a:lnSpc>
            </a:pPr>
            <a:endParaRPr b="0" lang="sv-SE" sz="1800" spc="-1" strike="noStrike">
              <a:latin typeface="Arial"/>
            </a:endParaRPr>
          </a:p>
          <a:p>
            <a:pPr>
              <a:lnSpc>
                <a:spcPct val="100000"/>
              </a:lnSpc>
            </a:pPr>
            <a:endParaRPr b="0" lang="sv-SE" sz="1800" spc="-1" strike="noStrike">
              <a:latin typeface="Arial"/>
            </a:endParaRPr>
          </a:p>
          <a:p>
            <a:pPr>
              <a:lnSpc>
                <a:spcPct val="100000"/>
              </a:lnSpc>
            </a:pPr>
            <a:r>
              <a:rPr b="0" lang="sv-SE" sz="1800" spc="-1" strike="noStrike">
                <a:latin typeface="Arial"/>
              </a:rPr>
              <a:t>GRUNDREGEL 1 – Python i sig är långsamt och ju fler rader osv ju långsammare!!! </a:t>
            </a:r>
            <a:endParaRPr b="0" lang="sv-SE" sz="1800" spc="-1" strike="noStrike">
              <a:latin typeface="Arial"/>
            </a:endParaRPr>
          </a:p>
          <a:p>
            <a:pPr>
              <a:lnSpc>
                <a:spcPct val="100000"/>
              </a:lnSpc>
            </a:pPr>
            <a:endParaRPr b="0" lang="sv-SE" sz="1800" spc="-1" strike="noStrike">
              <a:latin typeface="Arial"/>
            </a:endParaRPr>
          </a:p>
          <a:p>
            <a:pPr>
              <a:lnSpc>
                <a:spcPct val="100000"/>
              </a:lnSpc>
            </a:pPr>
            <a:r>
              <a:rPr b="0" lang="sv-SE" sz="1800" spc="-1" strike="noStrike">
                <a:latin typeface="Arial"/>
              </a:rPr>
              <a:t>Vad göra: Använd Pythons inbyggda funktioner (if aaa in …) osv osv istf att loopa</a:t>
            </a:r>
            <a:endParaRPr b="0" lang="sv-SE" sz="1800" spc="-1" strike="noStrike">
              <a:latin typeface="Arial"/>
            </a:endParaRPr>
          </a:p>
          <a:p>
            <a:pPr>
              <a:lnSpc>
                <a:spcPct val="100000"/>
              </a:lnSpc>
            </a:pPr>
            <a:r>
              <a:rPr b="0" lang="sv-SE" sz="1800" spc="-1" strike="noStrike">
                <a:latin typeface="Arial"/>
              </a:rPr>
              <a:t>Kör list comprehension istf loopar osv osv (det kommer senare!)</a:t>
            </a:r>
            <a:endParaRPr b="0" lang="sv-SE" sz="1800" spc="-1" strike="noStrike">
              <a:latin typeface="Arial"/>
            </a:endParaRPr>
          </a:p>
          <a:p>
            <a:pPr>
              <a:lnSpc>
                <a:spcPct val="100000"/>
              </a:lnSpc>
            </a:pPr>
            <a:endParaRPr b="0" lang="sv-SE"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Google Shape;476;gde8f712633_0_0"/>
          <p:cNvSpPr/>
          <p:nvPr/>
        </p:nvSpPr>
        <p:spPr>
          <a:xfrm>
            <a:off x="513000" y="672120"/>
            <a:ext cx="11317320" cy="1144080"/>
          </a:xfrm>
          <a:prstGeom prst="rect">
            <a:avLst/>
          </a:prstGeom>
          <a:noFill/>
          <a:ln w="0">
            <a:noFill/>
          </a:ln>
        </p:spPr>
        <p:style>
          <a:lnRef idx="0"/>
          <a:fillRef idx="0"/>
          <a:effectRef idx="0"/>
          <a:fontRef idx="minor"/>
        </p:style>
        <p:txBody>
          <a:bodyPr lIns="0" rIns="0" tIns="16920" bIns="0">
            <a:noAutofit/>
          </a:bodyPr>
          <a:p>
            <a:pPr marL="12600">
              <a:lnSpc>
                <a:spcPct val="100000"/>
              </a:lnSpc>
              <a:tabLst>
                <a:tab algn="l" pos="0"/>
              </a:tabLst>
            </a:pPr>
            <a:r>
              <a:rPr b="0" lang="sv-SE" sz="4400" spc="-1" strike="noStrike">
                <a:solidFill>
                  <a:srgbClr val="000000"/>
                </a:solidFill>
                <a:latin typeface="Calibri"/>
                <a:ea typeface="Calibri"/>
              </a:rPr>
              <a:t>Sett detta?</a:t>
            </a:r>
            <a:endParaRPr b="0" lang="sv-SE" sz="4400" spc="-1" strike="noStrike">
              <a:latin typeface="Arial"/>
            </a:endParaRPr>
          </a:p>
          <a:p>
            <a:pPr marL="12600">
              <a:lnSpc>
                <a:spcPct val="100000"/>
              </a:lnSpc>
              <a:tabLst>
                <a:tab algn="l" pos="0"/>
              </a:tabLst>
            </a:pPr>
            <a:endParaRPr b="0" lang="sv-SE" sz="4400" spc="-1" strike="noStrike">
              <a:latin typeface="Arial"/>
            </a:endParaRPr>
          </a:p>
        </p:txBody>
      </p:sp>
      <p:sp>
        <p:nvSpPr>
          <p:cNvPr id="180" name="Google Shape;477;gde8f712633_0_0"/>
          <p:cNvSpPr/>
          <p:nvPr/>
        </p:nvSpPr>
        <p:spPr>
          <a:xfrm>
            <a:off x="2129400" y="4032000"/>
            <a:ext cx="29880" cy="41400"/>
          </a:xfrm>
          <a:custGeom>
            <a:avLst/>
            <a:gdLst/>
            <a:ahLst/>
            <a:rect l="l" t="t" r="r" b="b"/>
            <a:pathLst>
              <a:path w="36194" h="45085">
                <a:moveTo>
                  <a:pt x="26752" y="45024"/>
                </a:moveTo>
                <a:lnTo>
                  <a:pt x="0" y="28474"/>
                </a:lnTo>
                <a:lnTo>
                  <a:pt x="36127" y="0"/>
                </a:lnTo>
                <a:lnTo>
                  <a:pt x="26752" y="45024"/>
                </a:lnTo>
                <a:close/>
              </a:path>
            </a:pathLst>
          </a:custGeom>
          <a:solidFill>
            <a:srgbClr val="ff0000"/>
          </a:solidFill>
          <a:ln w="0">
            <a:noFill/>
          </a:ln>
        </p:spPr>
        <p:style>
          <a:lnRef idx="0"/>
          <a:fillRef idx="0"/>
          <a:effectRef idx="0"/>
          <a:fontRef idx="minor"/>
        </p:style>
      </p:sp>
      <p:sp>
        <p:nvSpPr>
          <p:cNvPr id="181" name="Google Shape;478;gde8f712633_0_0"/>
          <p:cNvSpPr/>
          <p:nvPr/>
        </p:nvSpPr>
        <p:spPr>
          <a:xfrm>
            <a:off x="2129400" y="4032000"/>
            <a:ext cx="29880" cy="41400"/>
          </a:xfrm>
          <a:custGeom>
            <a:avLst/>
            <a:gdLst/>
            <a:ahLst/>
            <a:rect l="l" t="t" r="r" b="b"/>
            <a:pathLst>
              <a:path w="36194" h="45085">
                <a:moveTo>
                  <a:pt x="26752" y="45024"/>
                </a:moveTo>
                <a:lnTo>
                  <a:pt x="36127" y="0"/>
                </a:lnTo>
                <a:lnTo>
                  <a:pt x="0" y="28474"/>
                </a:lnTo>
                <a:lnTo>
                  <a:pt x="26752" y="45024"/>
                </a:lnTo>
                <a:close/>
              </a:path>
            </a:pathLst>
          </a:custGeom>
          <a:noFill/>
          <a:ln w="9525">
            <a:solidFill>
              <a:srgbClr val="ff0000"/>
            </a:solidFill>
            <a:round/>
          </a:ln>
        </p:spPr>
        <p:style>
          <a:lnRef idx="0"/>
          <a:fillRef idx="0"/>
          <a:effectRef idx="0"/>
          <a:fontRef idx="minor"/>
        </p:style>
      </p:sp>
      <p:sp>
        <p:nvSpPr>
          <p:cNvPr id="182" name="Google Shape;479;gde8f712633_0_0"/>
          <p:cNvSpPr/>
          <p:nvPr/>
        </p:nvSpPr>
        <p:spPr>
          <a:xfrm>
            <a:off x="672120" y="4987080"/>
            <a:ext cx="1318320" cy="283320"/>
          </a:xfrm>
          <a:prstGeom prst="rect">
            <a:avLst/>
          </a:prstGeom>
          <a:noFill/>
          <a:ln w="0">
            <a:noFill/>
          </a:ln>
        </p:spPr>
        <p:style>
          <a:lnRef idx="0"/>
          <a:fillRef idx="0"/>
          <a:effectRef idx="0"/>
          <a:fontRef idx="minor"/>
        </p:style>
      </p:sp>
      <p:sp>
        <p:nvSpPr>
          <p:cNvPr id="183" name="Google Shape;480;gde8f712633_0_0"/>
          <p:cNvSpPr/>
          <p:nvPr/>
        </p:nvSpPr>
        <p:spPr>
          <a:xfrm>
            <a:off x="4645800" y="3164040"/>
            <a:ext cx="43560" cy="21240"/>
          </a:xfrm>
          <a:custGeom>
            <a:avLst/>
            <a:gdLst/>
            <a:ahLst/>
            <a:rect l="l" t="t" r="r" b="b"/>
            <a:pathLst>
              <a:path w="46354" h="29844">
                <a:moveTo>
                  <a:pt x="45999" y="29639"/>
                </a:moveTo>
                <a:lnTo>
                  <a:pt x="0" y="29324"/>
                </a:lnTo>
                <a:lnTo>
                  <a:pt x="35424" y="0"/>
                </a:lnTo>
                <a:lnTo>
                  <a:pt x="45999" y="29639"/>
                </a:lnTo>
                <a:close/>
              </a:path>
            </a:pathLst>
          </a:custGeom>
          <a:solidFill>
            <a:srgbClr val="ff0000"/>
          </a:solidFill>
          <a:ln w="0">
            <a:noFill/>
          </a:ln>
        </p:spPr>
        <p:style>
          <a:lnRef idx="0"/>
          <a:fillRef idx="0"/>
          <a:effectRef idx="0"/>
          <a:fontRef idx="minor"/>
        </p:style>
      </p:sp>
      <p:sp>
        <p:nvSpPr>
          <p:cNvPr id="184" name="Google Shape;481;gde8f712633_0_0"/>
          <p:cNvSpPr/>
          <p:nvPr/>
        </p:nvSpPr>
        <p:spPr>
          <a:xfrm>
            <a:off x="4645800" y="3164040"/>
            <a:ext cx="43560" cy="21240"/>
          </a:xfrm>
          <a:custGeom>
            <a:avLst/>
            <a:gdLst/>
            <a:ahLst/>
            <a:rect l="l" t="t" r="r" b="b"/>
            <a:pathLst>
              <a:path w="46354" h="29844">
                <a:moveTo>
                  <a:pt x="35424" y="0"/>
                </a:moveTo>
                <a:lnTo>
                  <a:pt x="0" y="29324"/>
                </a:lnTo>
                <a:lnTo>
                  <a:pt x="45999" y="29639"/>
                </a:lnTo>
                <a:lnTo>
                  <a:pt x="35424" y="0"/>
                </a:lnTo>
                <a:close/>
              </a:path>
            </a:pathLst>
          </a:custGeom>
          <a:noFill/>
          <a:ln w="9525">
            <a:solidFill>
              <a:srgbClr val="ff0000"/>
            </a:solidFill>
            <a:round/>
          </a:ln>
        </p:spPr>
        <p:style>
          <a:lnRef idx="0"/>
          <a:fillRef idx="0"/>
          <a:effectRef idx="0"/>
          <a:fontRef idx="minor"/>
        </p:style>
      </p:sp>
      <p:sp>
        <p:nvSpPr>
          <p:cNvPr id="185" name="Google Shape;482;gde8f712633_0_0"/>
          <p:cNvSpPr/>
          <p:nvPr/>
        </p:nvSpPr>
        <p:spPr>
          <a:xfrm>
            <a:off x="6529680" y="6407640"/>
            <a:ext cx="2741040" cy="36288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tabLst>
                <a:tab algn="l" pos="0"/>
              </a:tabLst>
            </a:pPr>
            <a:fld id="{56952261-B86F-4F13-989B-D60FA1BF24B8}" type="slidenum">
              <a:rPr b="0" lang="sv-SE" sz="1200" spc="-1" strike="noStrike">
                <a:solidFill>
                  <a:srgbClr val="888888"/>
                </a:solidFill>
                <a:latin typeface="Calibri"/>
                <a:ea typeface="Calibri"/>
              </a:rPr>
              <a:t>&lt;nummer&gt;</a:t>
            </a:fld>
            <a:endParaRPr b="0" lang="sv-SE" sz="1200" spc="-1" strike="noStrike">
              <a:latin typeface="Arial"/>
            </a:endParaRPr>
          </a:p>
        </p:txBody>
      </p:sp>
      <p:sp>
        <p:nvSpPr>
          <p:cNvPr id="186" name="Google Shape;483;gde8f712633_0_0"/>
          <p:cNvSpPr/>
          <p:nvPr/>
        </p:nvSpPr>
        <p:spPr>
          <a:xfrm>
            <a:off x="345600" y="1818360"/>
            <a:ext cx="5365440" cy="1554840"/>
          </a:xfrm>
          <a:prstGeom prst="rect">
            <a:avLst/>
          </a:prstGeom>
          <a:noFill/>
          <a:ln w="0">
            <a:noFill/>
          </a:ln>
        </p:spPr>
        <p:style>
          <a:lnRef idx="0"/>
          <a:fillRef idx="0"/>
          <a:effectRef idx="0"/>
          <a:fontRef idx="minor"/>
        </p:style>
      </p:sp>
      <p:sp>
        <p:nvSpPr>
          <p:cNvPr id="187" name="Google Shape;484;gde8f712633_0_0"/>
          <p:cNvSpPr/>
          <p:nvPr/>
        </p:nvSpPr>
        <p:spPr>
          <a:xfrm>
            <a:off x="428040" y="1347840"/>
            <a:ext cx="8193600" cy="8137440"/>
          </a:xfrm>
          <a:prstGeom prst="rect">
            <a:avLst/>
          </a:prstGeom>
          <a:noFill/>
          <a:ln w="0">
            <a:noFill/>
          </a:ln>
        </p:spPr>
        <p:style>
          <a:lnRef idx="0"/>
          <a:fillRef idx="0"/>
          <a:effectRef idx="0"/>
          <a:fontRef idx="minor"/>
        </p:style>
        <p:txBody>
          <a:bodyPr lIns="90000" rIns="90000" tIns="91440" bIns="91440">
            <a:spAutoFit/>
          </a:bodyPr>
          <a:p>
            <a:pPr>
              <a:lnSpc>
                <a:spcPct val="100000"/>
              </a:lnSpc>
              <a:tabLst>
                <a:tab algn="l" pos="0"/>
              </a:tabLst>
            </a:pPr>
            <a:endParaRPr b="0" lang="sv-SE" sz="1800" spc="-1" strike="noStrike">
              <a:latin typeface="Arial"/>
            </a:endParaRPr>
          </a:p>
          <a:p>
            <a:pPr>
              <a:lnSpc>
                <a:spcPct val="100000"/>
              </a:lnSpc>
              <a:tabLst>
                <a:tab algn="l" pos="0"/>
              </a:tabLst>
            </a:pPr>
            <a:endParaRPr b="0" lang="sv-SE" sz="1800" spc="-1" strike="noStrike">
              <a:latin typeface="Arial"/>
            </a:endParaRPr>
          </a:p>
          <a:p>
            <a:pPr>
              <a:lnSpc>
                <a:spcPct val="10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15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01520">
              <a:lnSpc>
                <a:spcPct val="135000"/>
              </a:lnSpc>
              <a:tabLst>
                <a:tab algn="l" pos="0"/>
              </a:tabLst>
            </a:pPr>
            <a:endParaRPr b="0" lang="sv-SE" sz="1800" spc="-1" strike="noStrike">
              <a:latin typeface="Arial"/>
            </a:endParaRPr>
          </a:p>
          <a:p>
            <a:pPr marL="101520">
              <a:lnSpc>
                <a:spcPct val="100000"/>
              </a:lnSpc>
              <a:tabLst>
                <a:tab algn="l" pos="0"/>
              </a:tabLst>
            </a:pPr>
            <a:endParaRPr b="0" lang="sv-SE" sz="1800" spc="-1" strike="noStrike">
              <a:latin typeface="Arial"/>
            </a:endParaRPr>
          </a:p>
        </p:txBody>
      </p:sp>
      <p:sp>
        <p:nvSpPr>
          <p:cNvPr id="188" name=""/>
          <p:cNvSpPr/>
          <p:nvPr/>
        </p:nvSpPr>
        <p:spPr>
          <a:xfrm>
            <a:off x="540000" y="1620000"/>
            <a:ext cx="10259640" cy="3673440"/>
          </a:xfrm>
          <a:prstGeom prst="rect">
            <a:avLst/>
          </a:prstGeom>
          <a:noFill/>
          <a:ln w="0">
            <a:noFill/>
          </a:ln>
        </p:spPr>
        <p:style>
          <a:lnRef idx="0"/>
          <a:fillRef idx="0"/>
          <a:effectRef idx="0"/>
          <a:fontRef idx="minor"/>
        </p:style>
        <p:txBody>
          <a:bodyPr lIns="90000" rIns="90000" tIns="45000" bIns="45000">
            <a:noAutofit/>
          </a:bodyPr>
          <a:p>
            <a:pPr>
              <a:lnSpc>
                <a:spcPct val="100000"/>
              </a:lnSpc>
            </a:pPr>
            <a:endParaRPr b="0" lang="sv-SE" sz="1800" spc="-1" strike="noStrike">
              <a:latin typeface="Arial"/>
            </a:endParaRPr>
          </a:p>
          <a:p>
            <a:pPr>
              <a:lnSpc>
                <a:spcPct val="100000"/>
              </a:lnSpc>
            </a:pPr>
            <a:endParaRPr b="0" lang="sv-SE" sz="1800" spc="-1" strike="noStrike">
              <a:latin typeface="Arial"/>
            </a:endParaRPr>
          </a:p>
          <a:p>
            <a:pPr>
              <a:lnSpc>
                <a:spcPct val="100000"/>
              </a:lnSpc>
            </a:pPr>
            <a:endParaRPr b="0" lang="sv-SE" sz="1800" spc="-1" strike="noStrike">
              <a:latin typeface="Arial"/>
            </a:endParaRPr>
          </a:p>
          <a:p>
            <a:pPr>
              <a:lnSpc>
                <a:spcPct val="100000"/>
              </a:lnSpc>
            </a:pPr>
            <a:endParaRPr b="0" lang="sv-SE" sz="1800" spc="-1" strike="noStrike">
              <a:latin typeface="Arial"/>
            </a:endParaRPr>
          </a:p>
          <a:p>
            <a:pPr>
              <a:lnSpc>
                <a:spcPct val="100000"/>
              </a:lnSpc>
            </a:pPr>
            <a:endParaRPr b="0" lang="sv-SE" sz="1800" spc="-1" strike="noStrike">
              <a:latin typeface="Arial"/>
            </a:endParaRPr>
          </a:p>
          <a:p>
            <a:pPr>
              <a:lnSpc>
                <a:spcPct val="100000"/>
              </a:lnSpc>
            </a:pPr>
            <a:endParaRPr b="0" lang="sv-SE" sz="1800" spc="-1" strike="noStrike">
              <a:latin typeface="Arial"/>
            </a:endParaRPr>
          </a:p>
          <a:p>
            <a:pPr>
              <a:lnSpc>
                <a:spcPct val="100000"/>
              </a:lnSpc>
            </a:pPr>
            <a:endParaRPr b="0" lang="sv-SE" sz="1800" spc="-1" strike="noStrike">
              <a:latin typeface="Arial"/>
            </a:endParaRPr>
          </a:p>
          <a:p>
            <a:pPr>
              <a:lnSpc>
                <a:spcPct val="100000"/>
              </a:lnSpc>
            </a:pPr>
            <a:endParaRPr b="0" lang="sv-SE" sz="1800" spc="-1" strike="noStrike">
              <a:latin typeface="Arial"/>
            </a:endParaRPr>
          </a:p>
          <a:p>
            <a:pPr>
              <a:lnSpc>
                <a:spcPct val="100000"/>
              </a:lnSpc>
            </a:pPr>
            <a:endParaRPr b="0" lang="sv-SE" sz="1800" spc="-1" strike="noStrike">
              <a:latin typeface="Arial"/>
            </a:endParaRPr>
          </a:p>
          <a:p>
            <a:pPr>
              <a:lnSpc>
                <a:spcPct val="100000"/>
              </a:lnSpc>
            </a:pPr>
            <a:endParaRPr b="0" lang="sv-SE" sz="1800" spc="-1" strike="noStrike">
              <a:latin typeface="Arial"/>
            </a:endParaRPr>
          </a:p>
          <a:p>
            <a:pPr>
              <a:lnSpc>
                <a:spcPct val="100000"/>
              </a:lnSpc>
            </a:pPr>
            <a:endParaRPr b="0" lang="sv-SE" sz="1800" spc="-1" strike="noStrike">
              <a:latin typeface="Arial"/>
            </a:endParaRPr>
          </a:p>
          <a:p>
            <a:pPr>
              <a:lnSpc>
                <a:spcPct val="100000"/>
              </a:lnSpc>
            </a:pPr>
            <a:endParaRPr b="0" lang="sv-SE" sz="1800" spc="-1" strike="noStrike">
              <a:latin typeface="Arial"/>
            </a:endParaRPr>
          </a:p>
          <a:p>
            <a:pPr>
              <a:lnSpc>
                <a:spcPct val="100000"/>
              </a:lnSpc>
            </a:pPr>
            <a:endParaRPr b="0" lang="sv-SE" sz="1800" spc="-1" strike="noStrike">
              <a:latin typeface="Arial"/>
            </a:endParaRPr>
          </a:p>
          <a:p>
            <a:pPr>
              <a:lnSpc>
                <a:spcPct val="100000"/>
              </a:lnSpc>
            </a:pPr>
            <a:r>
              <a:rPr b="0" lang="sv-SE" sz="1800" spc="-1" strike="noStrike">
                <a:latin typeface="Arial"/>
              </a:rPr>
              <a:t>Next = Data locality</a:t>
            </a:r>
            <a:endParaRPr b="0" lang="sv-SE" sz="1800" spc="-1" strike="noStrike">
              <a:latin typeface="Arial"/>
            </a:endParaRPr>
          </a:p>
        </p:txBody>
      </p:sp>
      <p:pic>
        <p:nvPicPr>
          <p:cNvPr id="189" name="" descr=""/>
          <p:cNvPicPr/>
          <p:nvPr/>
        </p:nvPicPr>
        <p:blipFill>
          <a:blip r:embed="rId1"/>
          <a:stretch/>
        </p:blipFill>
        <p:spPr>
          <a:xfrm>
            <a:off x="2586960" y="2709720"/>
            <a:ext cx="7010640" cy="1428120"/>
          </a:xfrm>
          <a:prstGeom prst="rect">
            <a:avLst/>
          </a:prstGeom>
          <a:ln w="0">
            <a:noFill/>
          </a:ln>
        </p:spPr>
      </p:pic>
      <p:sp>
        <p:nvSpPr>
          <p:cNvPr id="190" name=""/>
          <p:cNvSpPr/>
          <p:nvPr/>
        </p:nvSpPr>
        <p:spPr>
          <a:xfrm>
            <a:off x="7200000" y="2880000"/>
            <a:ext cx="4319640" cy="1439640"/>
          </a:xfrm>
          <a:custGeom>
            <a:avLst/>
            <a:gdLst/>
            <a:ahLst/>
            <a:rect l="l" t="t" r="r" b="b"/>
            <a:pathLst>
              <a:path w="12002" h="4001">
                <a:moveTo>
                  <a:pt x="4000" y="0"/>
                </a:moveTo>
                <a:lnTo>
                  <a:pt x="12001" y="0"/>
                </a:lnTo>
                <a:lnTo>
                  <a:pt x="12001" y="4000"/>
                </a:lnTo>
                <a:lnTo>
                  <a:pt x="4000" y="4000"/>
                </a:lnTo>
                <a:lnTo>
                  <a:pt x="4000" y="2500"/>
                </a:lnTo>
                <a:lnTo>
                  <a:pt x="2000" y="2500"/>
                </a:lnTo>
                <a:lnTo>
                  <a:pt x="2000" y="3000"/>
                </a:lnTo>
                <a:lnTo>
                  <a:pt x="0" y="2000"/>
                </a:lnTo>
                <a:lnTo>
                  <a:pt x="2000" y="1000"/>
                </a:lnTo>
                <a:lnTo>
                  <a:pt x="2000" y="1500"/>
                </a:lnTo>
                <a:lnTo>
                  <a:pt x="4000" y="1500"/>
                </a:lnTo>
                <a:lnTo>
                  <a:pt x="4000" y="0"/>
                </a:lnTo>
              </a:path>
            </a:pathLst>
          </a:cu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sv-SE" sz="1800" spc="-1" strike="noStrike">
                <a:solidFill>
                  <a:srgbClr val="000000"/>
                </a:solidFill>
                <a:latin typeface="Arial"/>
                <a:ea typeface="DejaVu Sans"/>
              </a:rPr>
              <a:t>	</a:t>
            </a:r>
            <a:r>
              <a:rPr b="0" lang="sv-SE" sz="1800" spc="-1" strike="noStrike">
                <a:solidFill>
                  <a:srgbClr val="000000"/>
                </a:solidFill>
                <a:latin typeface="Arial"/>
                <a:ea typeface="DejaVu Sans"/>
              </a:rPr>
              <a:t>	</a:t>
            </a:r>
            <a:r>
              <a:rPr b="0" lang="sv-SE" sz="1800" spc="-1" strike="noStrike">
                <a:solidFill>
                  <a:srgbClr val="000000"/>
                </a:solidFill>
                <a:latin typeface="Arial"/>
                <a:ea typeface="DejaVu Sans"/>
              </a:rPr>
              <a:t>	</a:t>
            </a:r>
            <a:r>
              <a:rPr b="0" lang="sv-SE" sz="1800" spc="-1" strike="noStrike">
                <a:solidFill>
                  <a:srgbClr val="000000"/>
                </a:solidFill>
                <a:latin typeface="Arial"/>
                <a:ea typeface="DejaVu Sans"/>
              </a:rPr>
              <a:t>Hur kan FIND at end vara </a:t>
            </a:r>
            <a:endParaRPr b="0" lang="sv-SE" sz="1800" spc="-1" strike="noStrike">
              <a:latin typeface="Arial"/>
            </a:endParaRPr>
          </a:p>
          <a:p>
            <a:pPr algn="ctr">
              <a:lnSpc>
                <a:spcPct val="100000"/>
              </a:lnSpc>
            </a:pPr>
            <a:r>
              <a:rPr b="0" lang="sv-SE" sz="1800" spc="-1" strike="noStrike">
                <a:solidFill>
                  <a:srgbClr val="000000"/>
                </a:solidFill>
                <a:latin typeface="Arial"/>
                <a:ea typeface="DejaVu Sans"/>
              </a:rPr>
              <a:t>	</a:t>
            </a:r>
            <a:r>
              <a:rPr b="0" lang="sv-SE" sz="1800" spc="-1" strike="noStrike">
                <a:solidFill>
                  <a:srgbClr val="000000"/>
                </a:solidFill>
                <a:latin typeface="Arial"/>
                <a:ea typeface="DejaVu Sans"/>
              </a:rPr>
              <a:t>långsammare </a:t>
            </a:r>
            <a:endParaRPr b="0" lang="sv-SE" sz="1800" spc="-1" strike="noStrike">
              <a:latin typeface="Arial"/>
            </a:endParaRPr>
          </a:p>
          <a:p>
            <a:pPr algn="ctr">
              <a:lnSpc>
                <a:spcPct val="100000"/>
              </a:lnSpc>
            </a:pPr>
            <a:r>
              <a:rPr b="0" lang="sv-SE" sz="1800" spc="-1" strike="noStrike">
                <a:solidFill>
                  <a:srgbClr val="000000"/>
                </a:solidFill>
                <a:latin typeface="Arial"/>
                <a:ea typeface="DejaVu Sans"/>
              </a:rPr>
              <a:t>	</a:t>
            </a:r>
            <a:r>
              <a:rPr b="0" lang="sv-SE" sz="1800" spc="-1" strike="noStrike">
                <a:solidFill>
                  <a:srgbClr val="000000"/>
                </a:solidFill>
                <a:latin typeface="Arial"/>
                <a:ea typeface="DejaVu Sans"/>
              </a:rPr>
              <a:t>	</a:t>
            </a:r>
            <a:r>
              <a:rPr b="0" lang="sv-SE" sz="1800" spc="-1" strike="noStrike">
                <a:solidFill>
                  <a:srgbClr val="000000"/>
                </a:solidFill>
                <a:latin typeface="Arial"/>
                <a:ea typeface="DejaVu Sans"/>
              </a:rPr>
              <a:t>än find no match?</a:t>
            </a:r>
            <a:endParaRPr b="0" lang="sv-SE"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Google Shape;490;gde8f712633_0_113"/>
          <p:cNvSpPr/>
          <p:nvPr/>
        </p:nvSpPr>
        <p:spPr>
          <a:xfrm>
            <a:off x="513000" y="672120"/>
            <a:ext cx="11317320" cy="5025960"/>
          </a:xfrm>
          <a:prstGeom prst="rect">
            <a:avLst/>
          </a:prstGeom>
          <a:noFill/>
          <a:ln w="0">
            <a:noFill/>
          </a:ln>
        </p:spPr>
        <p:style>
          <a:lnRef idx="0"/>
          <a:fillRef idx="0"/>
          <a:effectRef idx="0"/>
          <a:fontRef idx="minor"/>
        </p:style>
        <p:txBody>
          <a:bodyPr lIns="0" rIns="0" tIns="16920" bIns="0">
            <a:noAutofit/>
          </a:bodyPr>
          <a:p>
            <a:pPr marL="12600">
              <a:lnSpc>
                <a:spcPct val="100000"/>
              </a:lnSpc>
              <a:tabLst>
                <a:tab algn="l" pos="0"/>
              </a:tabLst>
            </a:pPr>
            <a:r>
              <a:rPr b="0" lang="sv-SE" sz="4400" spc="-1" strike="noStrike">
                <a:solidFill>
                  <a:srgbClr val="000000"/>
                </a:solidFill>
                <a:latin typeface="Calibri"/>
                <a:ea typeface="Calibri"/>
              </a:rPr>
              <a:t>Data locality</a:t>
            </a:r>
            <a:endParaRPr b="0" lang="sv-SE" sz="4400" spc="-1" strike="noStrike">
              <a:latin typeface="Arial"/>
            </a:endParaRPr>
          </a:p>
          <a:p>
            <a:pPr marL="12600">
              <a:lnSpc>
                <a:spcPct val="100000"/>
              </a:lnSpc>
              <a:tabLst>
                <a:tab algn="l" pos="0"/>
              </a:tabLst>
            </a:pPr>
            <a:endParaRPr b="0" lang="sv-SE" sz="4400" spc="-1" strike="noStrike">
              <a:latin typeface="Arial"/>
            </a:endParaRPr>
          </a:p>
        </p:txBody>
      </p:sp>
      <p:sp>
        <p:nvSpPr>
          <p:cNvPr id="192" name="Google Shape;491;gde8f712633_0_113"/>
          <p:cNvSpPr/>
          <p:nvPr/>
        </p:nvSpPr>
        <p:spPr>
          <a:xfrm>
            <a:off x="2129400" y="4032000"/>
            <a:ext cx="29880" cy="41400"/>
          </a:xfrm>
          <a:custGeom>
            <a:avLst/>
            <a:gdLst/>
            <a:ahLst/>
            <a:rect l="l" t="t" r="r" b="b"/>
            <a:pathLst>
              <a:path w="36194" h="45085">
                <a:moveTo>
                  <a:pt x="26752" y="45024"/>
                </a:moveTo>
                <a:lnTo>
                  <a:pt x="0" y="28474"/>
                </a:lnTo>
                <a:lnTo>
                  <a:pt x="36127" y="0"/>
                </a:lnTo>
                <a:lnTo>
                  <a:pt x="26752" y="45024"/>
                </a:lnTo>
                <a:close/>
              </a:path>
            </a:pathLst>
          </a:custGeom>
          <a:solidFill>
            <a:srgbClr val="ff0000"/>
          </a:solidFill>
          <a:ln w="0">
            <a:noFill/>
          </a:ln>
        </p:spPr>
        <p:style>
          <a:lnRef idx="0"/>
          <a:fillRef idx="0"/>
          <a:effectRef idx="0"/>
          <a:fontRef idx="minor"/>
        </p:style>
      </p:sp>
      <p:sp>
        <p:nvSpPr>
          <p:cNvPr id="193" name="Google Shape;492;gde8f712633_0_113"/>
          <p:cNvSpPr/>
          <p:nvPr/>
        </p:nvSpPr>
        <p:spPr>
          <a:xfrm>
            <a:off x="2129400" y="4032000"/>
            <a:ext cx="29880" cy="41400"/>
          </a:xfrm>
          <a:custGeom>
            <a:avLst/>
            <a:gdLst/>
            <a:ahLst/>
            <a:rect l="l" t="t" r="r" b="b"/>
            <a:pathLst>
              <a:path w="36194" h="45085">
                <a:moveTo>
                  <a:pt x="26752" y="45024"/>
                </a:moveTo>
                <a:lnTo>
                  <a:pt x="36127" y="0"/>
                </a:lnTo>
                <a:lnTo>
                  <a:pt x="0" y="28474"/>
                </a:lnTo>
                <a:lnTo>
                  <a:pt x="26752" y="45024"/>
                </a:lnTo>
                <a:close/>
              </a:path>
            </a:pathLst>
          </a:custGeom>
          <a:noFill/>
          <a:ln w="9525">
            <a:solidFill>
              <a:srgbClr val="ff0000"/>
            </a:solidFill>
            <a:round/>
          </a:ln>
        </p:spPr>
        <p:style>
          <a:lnRef idx="0"/>
          <a:fillRef idx="0"/>
          <a:effectRef idx="0"/>
          <a:fontRef idx="minor"/>
        </p:style>
      </p:sp>
      <p:sp>
        <p:nvSpPr>
          <p:cNvPr id="194" name="Google Shape;493;gde8f712633_0_113"/>
          <p:cNvSpPr/>
          <p:nvPr/>
        </p:nvSpPr>
        <p:spPr>
          <a:xfrm>
            <a:off x="672120" y="4987080"/>
            <a:ext cx="1318320" cy="283320"/>
          </a:xfrm>
          <a:prstGeom prst="rect">
            <a:avLst/>
          </a:prstGeom>
          <a:noFill/>
          <a:ln w="0">
            <a:noFill/>
          </a:ln>
        </p:spPr>
        <p:style>
          <a:lnRef idx="0"/>
          <a:fillRef idx="0"/>
          <a:effectRef idx="0"/>
          <a:fontRef idx="minor"/>
        </p:style>
      </p:sp>
      <p:sp>
        <p:nvSpPr>
          <p:cNvPr id="195" name="Google Shape;494;gde8f712633_0_113"/>
          <p:cNvSpPr/>
          <p:nvPr/>
        </p:nvSpPr>
        <p:spPr>
          <a:xfrm>
            <a:off x="4645800" y="3164040"/>
            <a:ext cx="43560" cy="21240"/>
          </a:xfrm>
          <a:custGeom>
            <a:avLst/>
            <a:gdLst/>
            <a:ahLst/>
            <a:rect l="l" t="t" r="r" b="b"/>
            <a:pathLst>
              <a:path w="46354" h="29844">
                <a:moveTo>
                  <a:pt x="45999" y="29639"/>
                </a:moveTo>
                <a:lnTo>
                  <a:pt x="0" y="29324"/>
                </a:lnTo>
                <a:lnTo>
                  <a:pt x="35424" y="0"/>
                </a:lnTo>
                <a:lnTo>
                  <a:pt x="45999" y="29639"/>
                </a:lnTo>
                <a:close/>
              </a:path>
            </a:pathLst>
          </a:custGeom>
          <a:solidFill>
            <a:srgbClr val="ff0000"/>
          </a:solidFill>
          <a:ln w="0">
            <a:noFill/>
          </a:ln>
        </p:spPr>
        <p:style>
          <a:lnRef idx="0"/>
          <a:fillRef idx="0"/>
          <a:effectRef idx="0"/>
          <a:fontRef idx="minor"/>
        </p:style>
      </p:sp>
      <p:sp>
        <p:nvSpPr>
          <p:cNvPr id="196" name="Google Shape;495;gde8f712633_0_113"/>
          <p:cNvSpPr/>
          <p:nvPr/>
        </p:nvSpPr>
        <p:spPr>
          <a:xfrm>
            <a:off x="4645800" y="3164040"/>
            <a:ext cx="43560" cy="21240"/>
          </a:xfrm>
          <a:custGeom>
            <a:avLst/>
            <a:gdLst/>
            <a:ahLst/>
            <a:rect l="l" t="t" r="r" b="b"/>
            <a:pathLst>
              <a:path w="46354" h="29844">
                <a:moveTo>
                  <a:pt x="35424" y="0"/>
                </a:moveTo>
                <a:lnTo>
                  <a:pt x="0" y="29324"/>
                </a:lnTo>
                <a:lnTo>
                  <a:pt x="45999" y="29639"/>
                </a:lnTo>
                <a:lnTo>
                  <a:pt x="35424" y="0"/>
                </a:lnTo>
                <a:close/>
              </a:path>
            </a:pathLst>
          </a:custGeom>
          <a:noFill/>
          <a:ln w="9525">
            <a:solidFill>
              <a:srgbClr val="ff0000"/>
            </a:solidFill>
            <a:round/>
          </a:ln>
        </p:spPr>
        <p:style>
          <a:lnRef idx="0"/>
          <a:fillRef idx="0"/>
          <a:effectRef idx="0"/>
          <a:fontRef idx="minor"/>
        </p:style>
      </p:sp>
      <p:sp>
        <p:nvSpPr>
          <p:cNvPr id="197" name="Google Shape;496;gde8f712633_0_113"/>
          <p:cNvSpPr/>
          <p:nvPr/>
        </p:nvSpPr>
        <p:spPr>
          <a:xfrm>
            <a:off x="6529680" y="6407640"/>
            <a:ext cx="2741040" cy="36288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tabLst>
                <a:tab algn="l" pos="0"/>
              </a:tabLst>
            </a:pPr>
            <a:fld id="{53156DAB-8FB0-47E8-8E07-FB65A56EA327}" type="slidenum">
              <a:rPr b="0" lang="sv-SE" sz="1200" spc="-1" strike="noStrike">
                <a:solidFill>
                  <a:srgbClr val="888888"/>
                </a:solidFill>
                <a:latin typeface="Calibri"/>
                <a:ea typeface="Calibri"/>
              </a:rPr>
              <a:t>&lt;nummer&gt;</a:t>
            </a:fld>
            <a:endParaRPr b="0" lang="sv-SE" sz="1200" spc="-1" strike="noStrike">
              <a:latin typeface="Arial"/>
            </a:endParaRPr>
          </a:p>
        </p:txBody>
      </p:sp>
      <p:sp>
        <p:nvSpPr>
          <p:cNvPr id="198" name="Google Shape;497;gde8f712633_0_113"/>
          <p:cNvSpPr/>
          <p:nvPr/>
        </p:nvSpPr>
        <p:spPr>
          <a:xfrm>
            <a:off x="345600" y="1818360"/>
            <a:ext cx="5365440" cy="1554840"/>
          </a:xfrm>
          <a:prstGeom prst="rect">
            <a:avLst/>
          </a:prstGeom>
          <a:noFill/>
          <a:ln w="0">
            <a:noFill/>
          </a:ln>
        </p:spPr>
        <p:style>
          <a:lnRef idx="0"/>
          <a:fillRef idx="0"/>
          <a:effectRef idx="0"/>
          <a:fontRef idx="minor"/>
        </p:style>
      </p:sp>
      <p:sp>
        <p:nvSpPr>
          <p:cNvPr id="199" name="Google Shape;498;gde8f712633_0_113"/>
          <p:cNvSpPr/>
          <p:nvPr/>
        </p:nvSpPr>
        <p:spPr>
          <a:xfrm>
            <a:off x="428040" y="1347840"/>
            <a:ext cx="6722640" cy="7725960"/>
          </a:xfrm>
          <a:prstGeom prst="rect">
            <a:avLst/>
          </a:prstGeom>
          <a:noFill/>
          <a:ln w="0">
            <a:noFill/>
          </a:ln>
        </p:spPr>
        <p:style>
          <a:lnRef idx="0"/>
          <a:fillRef idx="0"/>
          <a:effectRef idx="0"/>
          <a:fontRef idx="minor"/>
        </p:style>
        <p:txBody>
          <a:bodyPr lIns="90000" rIns="90000" tIns="91440" bIns="91440">
            <a:spAutoFit/>
          </a:bodyPr>
          <a:p>
            <a:pPr>
              <a:lnSpc>
                <a:spcPct val="100000"/>
              </a:lnSpc>
              <a:tabLst>
                <a:tab algn="l" pos="0"/>
              </a:tabLst>
            </a:pPr>
            <a:endParaRPr b="0" lang="sv-SE" sz="1800" spc="-1" strike="noStrike">
              <a:latin typeface="Arial"/>
            </a:endParaRPr>
          </a:p>
          <a:p>
            <a:pPr>
              <a:lnSpc>
                <a:spcPct val="100000"/>
              </a:lnSpc>
              <a:tabLst>
                <a:tab algn="l" pos="0"/>
              </a:tabLst>
            </a:pPr>
            <a:r>
              <a:rPr b="0" lang="sv-SE" sz="1800" spc="-1" strike="noStrike">
                <a:solidFill>
                  <a:srgbClr val="000000"/>
                </a:solidFill>
                <a:latin typeface="Arial"/>
                <a:ea typeface="DejaVu Sans"/>
              </a:rPr>
              <a:t>”</a:t>
            </a:r>
            <a:r>
              <a:rPr b="0" lang="sv-SE" sz="1800" spc="-1" strike="noStrike">
                <a:solidFill>
                  <a:srgbClr val="000000"/>
                </a:solidFill>
                <a:latin typeface="Arial"/>
                <a:ea typeface="DejaVu Sans"/>
              </a:rPr>
              <a:t>Moores lag”</a:t>
            </a:r>
            <a:endParaRPr b="0" lang="sv-SE" sz="1800" spc="-1" strike="noStrike">
              <a:latin typeface="Arial"/>
            </a:endParaRPr>
          </a:p>
          <a:p>
            <a:pPr>
              <a:lnSpc>
                <a:spcPct val="10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15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01520">
              <a:lnSpc>
                <a:spcPct val="135000"/>
              </a:lnSpc>
              <a:tabLst>
                <a:tab algn="l" pos="0"/>
              </a:tabLst>
            </a:pPr>
            <a:endParaRPr b="0" lang="sv-SE" sz="1800" spc="-1" strike="noStrike">
              <a:latin typeface="Arial"/>
            </a:endParaRPr>
          </a:p>
          <a:p>
            <a:pPr marL="101520">
              <a:lnSpc>
                <a:spcPct val="100000"/>
              </a:lnSpc>
              <a:tabLst>
                <a:tab algn="l" pos="0"/>
              </a:tabLst>
            </a:pPr>
            <a:endParaRPr b="0" lang="sv-SE" sz="1800" spc="-1" strike="noStrike">
              <a:latin typeface="Arial"/>
            </a:endParaRPr>
          </a:p>
        </p:txBody>
      </p:sp>
      <p:sp>
        <p:nvSpPr>
          <p:cNvPr id="200" name=""/>
          <p:cNvSpPr/>
          <p:nvPr/>
        </p:nvSpPr>
        <p:spPr>
          <a:xfrm>
            <a:off x="513000" y="2253960"/>
            <a:ext cx="10862640" cy="31456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sv-SE" sz="2100" spc="-75" strike="noStrike">
                <a:solidFill>
                  <a:srgbClr val="000000"/>
                </a:solidFill>
                <a:latin typeface="Lucida Sans"/>
                <a:ea typeface="DejaVu Sans"/>
              </a:rPr>
              <a:t>Snabbare och snabbare processorer</a:t>
            </a:r>
            <a:endParaRPr b="0" lang="sv-SE" sz="2100" spc="-1" strike="noStrike">
              <a:latin typeface="Arial"/>
            </a:endParaRPr>
          </a:p>
          <a:p>
            <a:pPr>
              <a:lnSpc>
                <a:spcPct val="100000"/>
              </a:lnSpc>
            </a:pPr>
            <a:endParaRPr b="0" lang="sv-SE" sz="2100" spc="-1" strike="noStrike">
              <a:latin typeface="Arial"/>
            </a:endParaRPr>
          </a:p>
          <a:p>
            <a:pPr>
              <a:lnSpc>
                <a:spcPct val="100000"/>
              </a:lnSpc>
            </a:pPr>
            <a:r>
              <a:rPr b="0" lang="sv-SE" sz="2100" spc="-75" strike="noStrike">
                <a:solidFill>
                  <a:srgbClr val="000000"/>
                </a:solidFill>
                <a:latin typeface="Lucida Sans"/>
                <a:ea typeface="DejaVu Sans"/>
              </a:rPr>
              <a:t>Men minnesbussar utvecklas inte i samma takt</a:t>
            </a:r>
            <a:endParaRPr b="0" lang="sv-SE" sz="2100" spc="-1" strike="noStrike">
              <a:latin typeface="Arial"/>
            </a:endParaRPr>
          </a:p>
          <a:p>
            <a:pPr>
              <a:lnSpc>
                <a:spcPct val="100000"/>
              </a:lnSpc>
            </a:pPr>
            <a:endParaRPr b="0" lang="sv-SE" sz="2100" spc="-1" strike="noStrike">
              <a:latin typeface="Arial"/>
            </a:endParaRPr>
          </a:p>
          <a:p>
            <a:pPr>
              <a:lnSpc>
                <a:spcPct val="100000"/>
              </a:lnSpc>
            </a:pPr>
            <a:r>
              <a:rPr b="0" lang="sv-SE" sz="1800" spc="-75" strike="noStrike">
                <a:solidFill>
                  <a:srgbClr val="000000"/>
                </a:solidFill>
                <a:latin typeface="Lucida Sans"/>
                <a:ea typeface="DejaVu Sans"/>
              </a:rPr>
              <a:t>Så visst: vi kan processa data snabbare än nånsin men vi kan inte hämta data speciellt mycket snabbare. </a:t>
            </a:r>
            <a:endParaRPr b="0" lang="sv-SE" sz="1800" spc="-1" strike="noStrike">
              <a:latin typeface="Arial"/>
            </a:endParaRPr>
          </a:p>
          <a:p>
            <a:pPr>
              <a:lnSpc>
                <a:spcPct val="100000"/>
              </a:lnSpc>
            </a:pPr>
            <a:endParaRPr b="0" lang="sv-SE" sz="1800" spc="-1" strike="noStrike">
              <a:latin typeface="Arial"/>
            </a:endParaRPr>
          </a:p>
          <a:p>
            <a:pPr>
              <a:lnSpc>
                <a:spcPct val="100000"/>
              </a:lnSpc>
            </a:pPr>
            <a:r>
              <a:rPr b="0" lang="sv-SE" sz="1800" spc="-75" strike="noStrike">
                <a:solidFill>
                  <a:srgbClr val="000000"/>
                </a:solidFill>
                <a:latin typeface="Lucida Sans"/>
                <a:ea typeface="DejaVu Sans"/>
              </a:rPr>
              <a:t>CPU får vänta på data att bearbeta! Som att ha en Königsegg i Gamla Stan...</a:t>
            </a:r>
            <a:endParaRPr b="0" lang="sv-SE" sz="1800" spc="-1" strike="noStrike">
              <a:latin typeface="Arial"/>
            </a:endParaRPr>
          </a:p>
          <a:p>
            <a:pPr>
              <a:lnSpc>
                <a:spcPct val="100000"/>
              </a:lnSpc>
            </a:pPr>
            <a:r>
              <a:rPr b="0" lang="sv-SE" sz="1800" spc="-75" strike="noStrike">
                <a:solidFill>
                  <a:srgbClr val="000000"/>
                </a:solidFill>
                <a:latin typeface="Lucida Sans"/>
                <a:ea typeface="DejaVu Sans"/>
              </a:rPr>
              <a:t> </a:t>
            </a:r>
            <a:endParaRPr b="0" lang="sv-SE" sz="1800" spc="-1" strike="noStrike">
              <a:latin typeface="Arial"/>
            </a:endParaRPr>
          </a:p>
          <a:p>
            <a:pPr>
              <a:lnSpc>
                <a:spcPct val="100000"/>
              </a:lnSpc>
            </a:pPr>
            <a:endParaRPr b="0" lang="sv-SE" sz="1800" spc="-1" strike="noStrike">
              <a:latin typeface="Arial"/>
            </a:endParaRPr>
          </a:p>
          <a:p>
            <a:pPr>
              <a:lnSpc>
                <a:spcPct val="100000"/>
              </a:lnSpc>
            </a:pPr>
            <a:endParaRPr b="0" lang="sv-SE" sz="1800" spc="-1" strike="noStrike">
              <a:latin typeface="Arial"/>
            </a:endParaRPr>
          </a:p>
          <a:p>
            <a:pPr>
              <a:lnSpc>
                <a:spcPct val="100000"/>
              </a:lnSpc>
            </a:pPr>
            <a:endParaRPr b="0" lang="sv-SE" sz="1800" spc="-1" strike="noStrike">
              <a:latin typeface="Arial"/>
            </a:endParaRPr>
          </a:p>
        </p:txBody>
      </p:sp>
      <p:pic>
        <p:nvPicPr>
          <p:cNvPr id="201" name="" descr=""/>
          <p:cNvPicPr/>
          <p:nvPr/>
        </p:nvPicPr>
        <p:blipFill>
          <a:blip r:embed="rId1"/>
          <a:stretch/>
        </p:blipFill>
        <p:spPr>
          <a:xfrm>
            <a:off x="4860000" y="4500000"/>
            <a:ext cx="1476000" cy="98856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Google Shape;490;gde8f712633_0_0"/>
          <p:cNvSpPr/>
          <p:nvPr/>
        </p:nvSpPr>
        <p:spPr>
          <a:xfrm>
            <a:off x="513000" y="672120"/>
            <a:ext cx="11317320" cy="5025960"/>
          </a:xfrm>
          <a:prstGeom prst="rect">
            <a:avLst/>
          </a:prstGeom>
          <a:noFill/>
          <a:ln w="0">
            <a:noFill/>
          </a:ln>
        </p:spPr>
        <p:style>
          <a:lnRef idx="0"/>
          <a:fillRef idx="0"/>
          <a:effectRef idx="0"/>
          <a:fontRef idx="minor"/>
        </p:style>
        <p:txBody>
          <a:bodyPr lIns="0" rIns="0" tIns="16920" bIns="0">
            <a:noAutofit/>
          </a:bodyPr>
          <a:p>
            <a:pPr marL="12600">
              <a:lnSpc>
                <a:spcPct val="100000"/>
              </a:lnSpc>
              <a:tabLst>
                <a:tab algn="l" pos="0"/>
              </a:tabLst>
            </a:pPr>
            <a:r>
              <a:rPr b="0" lang="sv-SE" sz="4400" spc="-1" strike="noStrike">
                <a:solidFill>
                  <a:srgbClr val="000000"/>
                </a:solidFill>
                <a:latin typeface="Calibri"/>
                <a:ea typeface="Calibri"/>
              </a:rPr>
              <a:t>Cache – vi leker CPU</a:t>
            </a:r>
            <a:endParaRPr b="0" lang="sv-SE" sz="4400" spc="-1" strike="noStrike">
              <a:latin typeface="Arial"/>
            </a:endParaRPr>
          </a:p>
          <a:p>
            <a:pPr marL="12600">
              <a:lnSpc>
                <a:spcPct val="100000"/>
              </a:lnSpc>
              <a:tabLst>
                <a:tab algn="l" pos="0"/>
              </a:tabLst>
            </a:pPr>
            <a:endParaRPr b="0" lang="sv-SE" sz="4400" spc="-1" strike="noStrike">
              <a:latin typeface="Arial"/>
            </a:endParaRPr>
          </a:p>
        </p:txBody>
      </p:sp>
      <p:sp>
        <p:nvSpPr>
          <p:cNvPr id="203" name="Google Shape;491;gde8f712633_0_0"/>
          <p:cNvSpPr/>
          <p:nvPr/>
        </p:nvSpPr>
        <p:spPr>
          <a:xfrm>
            <a:off x="2129400" y="4032000"/>
            <a:ext cx="29880" cy="41400"/>
          </a:xfrm>
          <a:custGeom>
            <a:avLst/>
            <a:gdLst/>
            <a:ahLst/>
            <a:rect l="l" t="t" r="r" b="b"/>
            <a:pathLst>
              <a:path w="36194" h="45085">
                <a:moveTo>
                  <a:pt x="26752" y="45024"/>
                </a:moveTo>
                <a:lnTo>
                  <a:pt x="0" y="28474"/>
                </a:lnTo>
                <a:lnTo>
                  <a:pt x="36127" y="0"/>
                </a:lnTo>
                <a:lnTo>
                  <a:pt x="26752" y="45024"/>
                </a:lnTo>
                <a:close/>
              </a:path>
            </a:pathLst>
          </a:custGeom>
          <a:solidFill>
            <a:srgbClr val="ff0000"/>
          </a:solidFill>
          <a:ln w="0">
            <a:noFill/>
          </a:ln>
        </p:spPr>
        <p:style>
          <a:lnRef idx="0"/>
          <a:fillRef idx="0"/>
          <a:effectRef idx="0"/>
          <a:fontRef idx="minor"/>
        </p:style>
      </p:sp>
      <p:sp>
        <p:nvSpPr>
          <p:cNvPr id="204" name="Google Shape;492;gde8f712633_0_0"/>
          <p:cNvSpPr/>
          <p:nvPr/>
        </p:nvSpPr>
        <p:spPr>
          <a:xfrm>
            <a:off x="2129400" y="4032000"/>
            <a:ext cx="29880" cy="41400"/>
          </a:xfrm>
          <a:custGeom>
            <a:avLst/>
            <a:gdLst/>
            <a:ahLst/>
            <a:rect l="l" t="t" r="r" b="b"/>
            <a:pathLst>
              <a:path w="36194" h="45085">
                <a:moveTo>
                  <a:pt x="26752" y="45024"/>
                </a:moveTo>
                <a:lnTo>
                  <a:pt x="36127" y="0"/>
                </a:lnTo>
                <a:lnTo>
                  <a:pt x="0" y="28474"/>
                </a:lnTo>
                <a:lnTo>
                  <a:pt x="26752" y="45024"/>
                </a:lnTo>
                <a:close/>
              </a:path>
            </a:pathLst>
          </a:custGeom>
          <a:noFill/>
          <a:ln w="9525">
            <a:solidFill>
              <a:srgbClr val="ff0000"/>
            </a:solidFill>
            <a:round/>
          </a:ln>
        </p:spPr>
        <p:style>
          <a:lnRef idx="0"/>
          <a:fillRef idx="0"/>
          <a:effectRef idx="0"/>
          <a:fontRef idx="minor"/>
        </p:style>
      </p:sp>
      <p:sp>
        <p:nvSpPr>
          <p:cNvPr id="205" name="Google Shape;493;gde8f712633_0_0"/>
          <p:cNvSpPr/>
          <p:nvPr/>
        </p:nvSpPr>
        <p:spPr>
          <a:xfrm>
            <a:off x="672120" y="4987080"/>
            <a:ext cx="1318320" cy="283320"/>
          </a:xfrm>
          <a:prstGeom prst="rect">
            <a:avLst/>
          </a:prstGeom>
          <a:noFill/>
          <a:ln w="0">
            <a:noFill/>
          </a:ln>
        </p:spPr>
        <p:style>
          <a:lnRef idx="0"/>
          <a:fillRef idx="0"/>
          <a:effectRef idx="0"/>
          <a:fontRef idx="minor"/>
        </p:style>
      </p:sp>
      <p:sp>
        <p:nvSpPr>
          <p:cNvPr id="206" name="Google Shape;494;gde8f712633_0_0"/>
          <p:cNvSpPr/>
          <p:nvPr/>
        </p:nvSpPr>
        <p:spPr>
          <a:xfrm>
            <a:off x="4645800" y="3164040"/>
            <a:ext cx="43560" cy="21240"/>
          </a:xfrm>
          <a:custGeom>
            <a:avLst/>
            <a:gdLst/>
            <a:ahLst/>
            <a:rect l="l" t="t" r="r" b="b"/>
            <a:pathLst>
              <a:path w="46354" h="29844">
                <a:moveTo>
                  <a:pt x="45999" y="29639"/>
                </a:moveTo>
                <a:lnTo>
                  <a:pt x="0" y="29324"/>
                </a:lnTo>
                <a:lnTo>
                  <a:pt x="35424" y="0"/>
                </a:lnTo>
                <a:lnTo>
                  <a:pt x="45999" y="29639"/>
                </a:lnTo>
                <a:close/>
              </a:path>
            </a:pathLst>
          </a:custGeom>
          <a:solidFill>
            <a:srgbClr val="ff0000"/>
          </a:solidFill>
          <a:ln w="0">
            <a:noFill/>
          </a:ln>
        </p:spPr>
        <p:style>
          <a:lnRef idx="0"/>
          <a:fillRef idx="0"/>
          <a:effectRef idx="0"/>
          <a:fontRef idx="minor"/>
        </p:style>
      </p:sp>
      <p:sp>
        <p:nvSpPr>
          <p:cNvPr id="207" name="Google Shape;495;gde8f712633_0_0"/>
          <p:cNvSpPr/>
          <p:nvPr/>
        </p:nvSpPr>
        <p:spPr>
          <a:xfrm>
            <a:off x="4645800" y="3164040"/>
            <a:ext cx="43560" cy="21240"/>
          </a:xfrm>
          <a:custGeom>
            <a:avLst/>
            <a:gdLst/>
            <a:ahLst/>
            <a:rect l="l" t="t" r="r" b="b"/>
            <a:pathLst>
              <a:path w="46354" h="29844">
                <a:moveTo>
                  <a:pt x="35424" y="0"/>
                </a:moveTo>
                <a:lnTo>
                  <a:pt x="0" y="29324"/>
                </a:lnTo>
                <a:lnTo>
                  <a:pt x="45999" y="29639"/>
                </a:lnTo>
                <a:lnTo>
                  <a:pt x="35424" y="0"/>
                </a:lnTo>
                <a:close/>
              </a:path>
            </a:pathLst>
          </a:custGeom>
          <a:noFill/>
          <a:ln w="9525">
            <a:solidFill>
              <a:srgbClr val="ff0000"/>
            </a:solidFill>
            <a:round/>
          </a:ln>
        </p:spPr>
        <p:style>
          <a:lnRef idx="0"/>
          <a:fillRef idx="0"/>
          <a:effectRef idx="0"/>
          <a:fontRef idx="minor"/>
        </p:style>
      </p:sp>
      <p:sp>
        <p:nvSpPr>
          <p:cNvPr id="208" name="Google Shape;496;gde8f712633_0_0"/>
          <p:cNvSpPr/>
          <p:nvPr/>
        </p:nvSpPr>
        <p:spPr>
          <a:xfrm>
            <a:off x="6529680" y="6407640"/>
            <a:ext cx="2741040" cy="36288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tabLst>
                <a:tab algn="l" pos="0"/>
              </a:tabLst>
            </a:pPr>
            <a:fld id="{777F5F2D-14C9-4D3F-A005-F245AC85B14B}" type="slidenum">
              <a:rPr b="0" lang="sv-SE" sz="1200" spc="-1" strike="noStrike">
                <a:solidFill>
                  <a:srgbClr val="888888"/>
                </a:solidFill>
                <a:latin typeface="Calibri"/>
                <a:ea typeface="Calibri"/>
              </a:rPr>
              <a:t>&lt;nummer&gt;</a:t>
            </a:fld>
            <a:endParaRPr b="0" lang="sv-SE" sz="1200" spc="-1" strike="noStrike">
              <a:latin typeface="Arial"/>
            </a:endParaRPr>
          </a:p>
        </p:txBody>
      </p:sp>
      <p:sp>
        <p:nvSpPr>
          <p:cNvPr id="209" name="Google Shape;497;gde8f712633_0_0"/>
          <p:cNvSpPr/>
          <p:nvPr/>
        </p:nvSpPr>
        <p:spPr>
          <a:xfrm>
            <a:off x="345600" y="1818360"/>
            <a:ext cx="5365440" cy="1554840"/>
          </a:xfrm>
          <a:prstGeom prst="rect">
            <a:avLst/>
          </a:prstGeom>
          <a:noFill/>
          <a:ln w="0">
            <a:noFill/>
          </a:ln>
        </p:spPr>
        <p:style>
          <a:lnRef idx="0"/>
          <a:fillRef idx="0"/>
          <a:effectRef idx="0"/>
          <a:fontRef idx="minor"/>
        </p:style>
      </p:sp>
      <p:sp>
        <p:nvSpPr>
          <p:cNvPr id="210" name="Google Shape;498;gde8f712633_0_0"/>
          <p:cNvSpPr/>
          <p:nvPr/>
        </p:nvSpPr>
        <p:spPr>
          <a:xfrm>
            <a:off x="428040" y="1347840"/>
            <a:ext cx="6722640" cy="7725960"/>
          </a:xfrm>
          <a:prstGeom prst="rect">
            <a:avLst/>
          </a:prstGeom>
          <a:noFill/>
          <a:ln w="0">
            <a:noFill/>
          </a:ln>
        </p:spPr>
        <p:style>
          <a:lnRef idx="0"/>
          <a:fillRef idx="0"/>
          <a:effectRef idx="0"/>
          <a:fontRef idx="minor"/>
        </p:style>
        <p:txBody>
          <a:bodyPr lIns="90000" rIns="90000" tIns="91440" bIns="91440">
            <a:spAutoFit/>
          </a:bodyPr>
          <a:p>
            <a:pPr>
              <a:lnSpc>
                <a:spcPct val="100000"/>
              </a:lnSpc>
              <a:tabLst>
                <a:tab algn="l" pos="0"/>
              </a:tabLst>
            </a:pPr>
            <a:endParaRPr b="0" lang="sv-SE" sz="1800" spc="-1" strike="noStrike">
              <a:latin typeface="Arial"/>
            </a:endParaRPr>
          </a:p>
          <a:p>
            <a:pPr>
              <a:lnSpc>
                <a:spcPct val="100000"/>
              </a:lnSpc>
              <a:tabLst>
                <a:tab algn="l" pos="0"/>
              </a:tabLst>
            </a:pPr>
            <a:endParaRPr b="0" lang="sv-SE" sz="1800" spc="-1" strike="noStrike">
              <a:latin typeface="Arial"/>
            </a:endParaRPr>
          </a:p>
          <a:p>
            <a:pPr>
              <a:lnSpc>
                <a:spcPct val="10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15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01520">
              <a:lnSpc>
                <a:spcPct val="135000"/>
              </a:lnSpc>
              <a:tabLst>
                <a:tab algn="l" pos="0"/>
              </a:tabLst>
            </a:pPr>
            <a:endParaRPr b="0" lang="sv-SE" sz="1800" spc="-1" strike="noStrike">
              <a:latin typeface="Arial"/>
            </a:endParaRPr>
          </a:p>
          <a:p>
            <a:pPr marL="101520">
              <a:lnSpc>
                <a:spcPct val="100000"/>
              </a:lnSpc>
              <a:tabLst>
                <a:tab algn="l" pos="0"/>
              </a:tabLst>
            </a:pPr>
            <a:endParaRPr b="0" lang="sv-SE" sz="1800" spc="-1" strike="noStrike">
              <a:latin typeface="Arial"/>
            </a:endParaRPr>
          </a:p>
        </p:txBody>
      </p:sp>
      <p:sp>
        <p:nvSpPr>
          <p:cNvPr id="211" name=""/>
          <p:cNvSpPr/>
          <p:nvPr/>
        </p:nvSpPr>
        <p:spPr>
          <a:xfrm>
            <a:off x="513000" y="2253960"/>
            <a:ext cx="10862640" cy="41990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sv-SE" sz="1800" spc="-1" strike="noStrike">
                <a:solidFill>
                  <a:srgbClr val="000000"/>
                </a:solidFill>
                <a:latin typeface="Arial"/>
                <a:ea typeface="DejaVu Sans"/>
              </a:rPr>
              <a:t>Du har slarvat på Python-kursen och har därför ett jättetråkigt jobb </a:t>
            </a:r>
            <a:endParaRPr b="0" lang="sv-SE" sz="1800" spc="-1" strike="noStrike">
              <a:latin typeface="Arial"/>
            </a:endParaRPr>
          </a:p>
          <a:p>
            <a:pPr>
              <a:lnSpc>
                <a:spcPct val="100000"/>
              </a:lnSpc>
            </a:pPr>
            <a:r>
              <a:rPr b="0" lang="sv-SE" sz="1800" spc="-1" strike="noStrike">
                <a:solidFill>
                  <a:srgbClr val="000000"/>
                </a:solidFill>
                <a:latin typeface="Arial"/>
                <a:ea typeface="DejaVu Sans"/>
              </a:rPr>
              <a:t>på ett jättesegt kontor där du sitter i ett rum vid ett skrivbord och får en pärm</a:t>
            </a:r>
            <a:endParaRPr b="0" lang="sv-SE" sz="1800" spc="-1" strike="noStrike">
              <a:latin typeface="Arial"/>
            </a:endParaRPr>
          </a:p>
          <a:p>
            <a:pPr>
              <a:lnSpc>
                <a:spcPct val="100000"/>
              </a:lnSpc>
            </a:pPr>
            <a:r>
              <a:rPr b="0" lang="sv-SE" sz="1800" spc="-1" strike="noStrike">
                <a:solidFill>
                  <a:srgbClr val="000000"/>
                </a:solidFill>
                <a:latin typeface="Arial"/>
                <a:ea typeface="DejaVu Sans"/>
              </a:rPr>
              <a:t>med papper i. Du går igenom pärmens alla papper en i taget och sätter en </a:t>
            </a:r>
            <a:endParaRPr b="0" lang="sv-SE" sz="1800" spc="-1" strike="noStrike">
              <a:latin typeface="Arial"/>
            </a:endParaRPr>
          </a:p>
          <a:p>
            <a:pPr>
              <a:lnSpc>
                <a:spcPct val="100000"/>
              </a:lnSpc>
            </a:pPr>
            <a:r>
              <a:rPr b="0" lang="sv-SE" sz="1800" spc="-1" strike="noStrike">
                <a:solidFill>
                  <a:srgbClr val="000000"/>
                </a:solidFill>
                <a:latin typeface="Arial"/>
                <a:ea typeface="DejaVu Sans"/>
              </a:rPr>
              <a:t>stämpel på varje sida. Det är ditt jobb...begrunda… ;)</a:t>
            </a:r>
            <a:endParaRPr b="0" lang="sv-SE" sz="1800" spc="-1" strike="noStrike">
              <a:latin typeface="Arial"/>
            </a:endParaRPr>
          </a:p>
          <a:p>
            <a:pPr>
              <a:lnSpc>
                <a:spcPct val="100000"/>
              </a:lnSpc>
            </a:pPr>
            <a:endParaRPr b="0" lang="sv-SE" sz="1800" spc="-1" strike="noStrike">
              <a:latin typeface="Arial"/>
            </a:endParaRPr>
          </a:p>
          <a:p>
            <a:pPr>
              <a:lnSpc>
                <a:spcPct val="100000"/>
              </a:lnSpc>
            </a:pPr>
            <a:r>
              <a:rPr b="0" lang="sv-SE" sz="1800" spc="-1" strike="noStrike">
                <a:solidFill>
                  <a:srgbClr val="000000"/>
                </a:solidFill>
                <a:latin typeface="Arial"/>
                <a:ea typeface="DejaVu Sans"/>
              </a:rPr>
              <a:t>Fast det är inte så dåligt: du går igenom en pärm på 5 minuter. Sen måste</a:t>
            </a:r>
            <a:endParaRPr b="0" lang="sv-SE" sz="1800" spc="-1" strike="noStrike">
              <a:latin typeface="Arial"/>
            </a:endParaRPr>
          </a:p>
          <a:p>
            <a:pPr>
              <a:lnSpc>
                <a:spcPct val="100000"/>
              </a:lnSpc>
            </a:pPr>
            <a:r>
              <a:rPr b="0" lang="sv-SE" sz="1800" spc="-1" strike="noStrike">
                <a:solidFill>
                  <a:srgbClr val="000000"/>
                </a:solidFill>
                <a:latin typeface="Arial"/>
                <a:ea typeface="DejaVu Sans"/>
              </a:rPr>
              <a:t>du ringa vaktmästeriet och be dom hämta en ny pärm nerifrån källaren. </a:t>
            </a:r>
            <a:endParaRPr b="0" lang="sv-SE" sz="1800" spc="-1" strike="noStrike">
              <a:latin typeface="Arial"/>
            </a:endParaRPr>
          </a:p>
          <a:p>
            <a:pPr>
              <a:lnSpc>
                <a:spcPct val="100000"/>
              </a:lnSpc>
            </a:pPr>
            <a:r>
              <a:rPr b="0" lang="sv-SE" sz="1800" spc="-1" strike="noStrike">
                <a:solidFill>
                  <a:srgbClr val="000000"/>
                </a:solidFill>
                <a:latin typeface="Arial"/>
                <a:ea typeface="DejaVu Sans"/>
              </a:rPr>
              <a:t>Det tar en hel dag, dom kör en truck dit och 24 timmar senare har du nästa </a:t>
            </a:r>
            <a:endParaRPr b="0" lang="sv-SE" sz="1800" spc="-1" strike="noStrike">
              <a:latin typeface="Arial"/>
            </a:endParaRPr>
          </a:p>
          <a:p>
            <a:pPr>
              <a:lnSpc>
                <a:spcPct val="100000"/>
              </a:lnSpc>
            </a:pPr>
            <a:r>
              <a:rPr b="0" lang="sv-SE" sz="1800" spc="-1" strike="noStrike">
                <a:solidFill>
                  <a:srgbClr val="000000"/>
                </a:solidFill>
                <a:latin typeface="Arial"/>
                <a:ea typeface="DejaVu Sans"/>
              </a:rPr>
              <a:t>pärm att jobba med.</a:t>
            </a:r>
            <a:endParaRPr b="0" lang="sv-SE" sz="1800" spc="-1" strike="noStrike">
              <a:latin typeface="Arial"/>
            </a:endParaRPr>
          </a:p>
          <a:p>
            <a:pPr>
              <a:lnSpc>
                <a:spcPct val="100000"/>
              </a:lnSpc>
            </a:pPr>
            <a:endParaRPr b="0" lang="sv-SE" sz="1800" spc="-1" strike="noStrike">
              <a:latin typeface="Arial"/>
            </a:endParaRPr>
          </a:p>
          <a:p>
            <a:pPr>
              <a:lnSpc>
                <a:spcPct val="100000"/>
              </a:lnSpc>
            </a:pPr>
            <a:r>
              <a:rPr b="0" lang="sv-SE" sz="1800" spc="-1" strike="noStrike">
                <a:solidFill>
                  <a:srgbClr val="000000"/>
                </a:solidFill>
                <a:latin typeface="Arial"/>
                <a:ea typeface="DejaVu Sans"/>
              </a:rPr>
              <a:t>VAD GÖRA? Hur ska vi bättre utnyttja dig ?</a:t>
            </a:r>
            <a:endParaRPr b="0" lang="sv-SE" sz="1800" spc="-1" strike="noStrike">
              <a:latin typeface="Arial"/>
            </a:endParaRPr>
          </a:p>
          <a:p>
            <a:pPr>
              <a:lnSpc>
                <a:spcPct val="100000"/>
              </a:lnSpc>
            </a:pPr>
            <a:endParaRPr b="0" lang="sv-SE" sz="1800" spc="-1" strike="noStrike">
              <a:latin typeface="Arial"/>
            </a:endParaRPr>
          </a:p>
          <a:p>
            <a:pPr>
              <a:lnSpc>
                <a:spcPct val="100000"/>
              </a:lnSpc>
            </a:pPr>
            <a:r>
              <a:rPr b="0" lang="sv-SE" sz="1800" spc="-75" strike="noStrike">
                <a:solidFill>
                  <a:srgbClr val="000000"/>
                </a:solidFill>
                <a:latin typeface="Lucida Sans"/>
                <a:ea typeface="DejaVu Sans"/>
              </a:rPr>
              <a:t> </a:t>
            </a:r>
            <a:endParaRPr b="0" lang="sv-SE" sz="1800" spc="-1" strike="noStrike">
              <a:latin typeface="Arial"/>
            </a:endParaRPr>
          </a:p>
          <a:p>
            <a:pPr>
              <a:lnSpc>
                <a:spcPct val="100000"/>
              </a:lnSpc>
            </a:pPr>
            <a:endParaRPr b="0" lang="sv-SE" sz="1800" spc="-1" strike="noStrike">
              <a:latin typeface="Arial"/>
            </a:endParaRPr>
          </a:p>
          <a:p>
            <a:pPr>
              <a:lnSpc>
                <a:spcPct val="100000"/>
              </a:lnSpc>
            </a:pPr>
            <a:endParaRPr b="0" lang="sv-SE" sz="1800" spc="-1" strike="noStrike">
              <a:latin typeface="Arial"/>
            </a:endParaRPr>
          </a:p>
          <a:p>
            <a:pPr>
              <a:lnSpc>
                <a:spcPct val="100000"/>
              </a:lnSpc>
            </a:pPr>
            <a:endParaRPr b="0" lang="sv-SE"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Google Shape;490;gde8f712633_0_1"/>
          <p:cNvSpPr/>
          <p:nvPr/>
        </p:nvSpPr>
        <p:spPr>
          <a:xfrm>
            <a:off x="513000" y="672120"/>
            <a:ext cx="11317320" cy="5025960"/>
          </a:xfrm>
          <a:prstGeom prst="rect">
            <a:avLst/>
          </a:prstGeom>
          <a:noFill/>
          <a:ln w="0">
            <a:noFill/>
          </a:ln>
        </p:spPr>
        <p:style>
          <a:lnRef idx="0"/>
          <a:fillRef idx="0"/>
          <a:effectRef idx="0"/>
          <a:fontRef idx="minor"/>
        </p:style>
        <p:txBody>
          <a:bodyPr lIns="0" rIns="0" tIns="16920" bIns="0">
            <a:noAutofit/>
          </a:bodyPr>
          <a:p>
            <a:pPr marL="12600">
              <a:lnSpc>
                <a:spcPct val="100000"/>
              </a:lnSpc>
              <a:spcBef>
                <a:spcPts val="99"/>
              </a:spcBef>
              <a:tabLst>
                <a:tab algn="l" pos="0"/>
              </a:tabLst>
            </a:pPr>
            <a:r>
              <a:rPr b="1" lang="sv-SE" sz="3200" spc="-1" strike="noStrike">
                <a:solidFill>
                  <a:srgbClr val="000000"/>
                </a:solidFill>
                <a:latin typeface="Lucida Sans"/>
                <a:ea typeface="DejaVu Sans"/>
              </a:rPr>
              <a:t>Hämta flera pärmar samtidigt</a:t>
            </a:r>
            <a:endParaRPr b="0" lang="sv-SE" sz="3200" spc="-1" strike="noStrike">
              <a:latin typeface="Arial"/>
            </a:endParaRPr>
          </a:p>
          <a:p>
            <a:pPr marL="12600">
              <a:lnSpc>
                <a:spcPct val="100000"/>
              </a:lnSpc>
              <a:tabLst>
                <a:tab algn="l" pos="0"/>
              </a:tabLst>
            </a:pPr>
            <a:endParaRPr b="0" lang="sv-SE" sz="3200" spc="-1" strike="noStrike">
              <a:latin typeface="Arial"/>
            </a:endParaRPr>
          </a:p>
        </p:txBody>
      </p:sp>
      <p:sp>
        <p:nvSpPr>
          <p:cNvPr id="213" name="Google Shape;491;gde8f712633_0_1"/>
          <p:cNvSpPr/>
          <p:nvPr/>
        </p:nvSpPr>
        <p:spPr>
          <a:xfrm>
            <a:off x="2129400" y="4032000"/>
            <a:ext cx="29880" cy="41400"/>
          </a:xfrm>
          <a:custGeom>
            <a:avLst/>
            <a:gdLst/>
            <a:ahLst/>
            <a:rect l="l" t="t" r="r" b="b"/>
            <a:pathLst>
              <a:path w="36194" h="45085">
                <a:moveTo>
                  <a:pt x="26752" y="45024"/>
                </a:moveTo>
                <a:lnTo>
                  <a:pt x="0" y="28474"/>
                </a:lnTo>
                <a:lnTo>
                  <a:pt x="36127" y="0"/>
                </a:lnTo>
                <a:lnTo>
                  <a:pt x="26752" y="45024"/>
                </a:lnTo>
                <a:close/>
              </a:path>
            </a:pathLst>
          </a:custGeom>
          <a:solidFill>
            <a:srgbClr val="ff0000"/>
          </a:solidFill>
          <a:ln w="0">
            <a:noFill/>
          </a:ln>
        </p:spPr>
        <p:style>
          <a:lnRef idx="0"/>
          <a:fillRef idx="0"/>
          <a:effectRef idx="0"/>
          <a:fontRef idx="minor"/>
        </p:style>
      </p:sp>
      <p:sp>
        <p:nvSpPr>
          <p:cNvPr id="214" name="Google Shape;492;gde8f712633_0_1"/>
          <p:cNvSpPr/>
          <p:nvPr/>
        </p:nvSpPr>
        <p:spPr>
          <a:xfrm>
            <a:off x="2129400" y="4032000"/>
            <a:ext cx="29880" cy="41400"/>
          </a:xfrm>
          <a:custGeom>
            <a:avLst/>
            <a:gdLst/>
            <a:ahLst/>
            <a:rect l="l" t="t" r="r" b="b"/>
            <a:pathLst>
              <a:path w="36194" h="45085">
                <a:moveTo>
                  <a:pt x="26752" y="45024"/>
                </a:moveTo>
                <a:lnTo>
                  <a:pt x="36127" y="0"/>
                </a:lnTo>
                <a:lnTo>
                  <a:pt x="0" y="28474"/>
                </a:lnTo>
                <a:lnTo>
                  <a:pt x="26752" y="45024"/>
                </a:lnTo>
                <a:close/>
              </a:path>
            </a:pathLst>
          </a:custGeom>
          <a:noFill/>
          <a:ln w="9525">
            <a:solidFill>
              <a:srgbClr val="ff0000"/>
            </a:solidFill>
            <a:round/>
          </a:ln>
        </p:spPr>
        <p:style>
          <a:lnRef idx="0"/>
          <a:fillRef idx="0"/>
          <a:effectRef idx="0"/>
          <a:fontRef idx="minor"/>
        </p:style>
      </p:sp>
      <p:sp>
        <p:nvSpPr>
          <p:cNvPr id="215" name="Google Shape;493;gde8f712633_0_1"/>
          <p:cNvSpPr/>
          <p:nvPr/>
        </p:nvSpPr>
        <p:spPr>
          <a:xfrm>
            <a:off x="672120" y="4987080"/>
            <a:ext cx="1318320" cy="283320"/>
          </a:xfrm>
          <a:prstGeom prst="rect">
            <a:avLst/>
          </a:prstGeom>
          <a:noFill/>
          <a:ln w="0">
            <a:noFill/>
          </a:ln>
        </p:spPr>
        <p:style>
          <a:lnRef idx="0"/>
          <a:fillRef idx="0"/>
          <a:effectRef idx="0"/>
          <a:fontRef idx="minor"/>
        </p:style>
      </p:sp>
      <p:sp>
        <p:nvSpPr>
          <p:cNvPr id="216" name="Google Shape;494;gde8f712633_0_1"/>
          <p:cNvSpPr/>
          <p:nvPr/>
        </p:nvSpPr>
        <p:spPr>
          <a:xfrm>
            <a:off x="4645800" y="3164040"/>
            <a:ext cx="43560" cy="21240"/>
          </a:xfrm>
          <a:custGeom>
            <a:avLst/>
            <a:gdLst/>
            <a:ahLst/>
            <a:rect l="l" t="t" r="r" b="b"/>
            <a:pathLst>
              <a:path w="46354" h="29844">
                <a:moveTo>
                  <a:pt x="45999" y="29639"/>
                </a:moveTo>
                <a:lnTo>
                  <a:pt x="0" y="29324"/>
                </a:lnTo>
                <a:lnTo>
                  <a:pt x="35424" y="0"/>
                </a:lnTo>
                <a:lnTo>
                  <a:pt x="45999" y="29639"/>
                </a:lnTo>
                <a:close/>
              </a:path>
            </a:pathLst>
          </a:custGeom>
          <a:solidFill>
            <a:srgbClr val="ff0000"/>
          </a:solidFill>
          <a:ln w="0">
            <a:noFill/>
          </a:ln>
        </p:spPr>
        <p:style>
          <a:lnRef idx="0"/>
          <a:fillRef idx="0"/>
          <a:effectRef idx="0"/>
          <a:fontRef idx="minor"/>
        </p:style>
      </p:sp>
      <p:sp>
        <p:nvSpPr>
          <p:cNvPr id="217" name="Google Shape;495;gde8f712633_0_1"/>
          <p:cNvSpPr/>
          <p:nvPr/>
        </p:nvSpPr>
        <p:spPr>
          <a:xfrm>
            <a:off x="4645800" y="3164040"/>
            <a:ext cx="43560" cy="21240"/>
          </a:xfrm>
          <a:custGeom>
            <a:avLst/>
            <a:gdLst/>
            <a:ahLst/>
            <a:rect l="l" t="t" r="r" b="b"/>
            <a:pathLst>
              <a:path w="46354" h="29844">
                <a:moveTo>
                  <a:pt x="35424" y="0"/>
                </a:moveTo>
                <a:lnTo>
                  <a:pt x="0" y="29324"/>
                </a:lnTo>
                <a:lnTo>
                  <a:pt x="45999" y="29639"/>
                </a:lnTo>
                <a:lnTo>
                  <a:pt x="35424" y="0"/>
                </a:lnTo>
                <a:close/>
              </a:path>
            </a:pathLst>
          </a:custGeom>
          <a:noFill/>
          <a:ln w="9525">
            <a:solidFill>
              <a:srgbClr val="ff0000"/>
            </a:solidFill>
            <a:round/>
          </a:ln>
        </p:spPr>
        <p:style>
          <a:lnRef idx="0"/>
          <a:fillRef idx="0"/>
          <a:effectRef idx="0"/>
          <a:fontRef idx="minor"/>
        </p:style>
      </p:sp>
      <p:sp>
        <p:nvSpPr>
          <p:cNvPr id="218" name="Google Shape;496;gde8f712633_0_1"/>
          <p:cNvSpPr/>
          <p:nvPr/>
        </p:nvSpPr>
        <p:spPr>
          <a:xfrm>
            <a:off x="6529680" y="6407640"/>
            <a:ext cx="2741040" cy="36288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tabLst>
                <a:tab algn="l" pos="0"/>
              </a:tabLst>
            </a:pPr>
            <a:fld id="{B1C06CFF-46C7-48E2-A945-C0580C367727}" type="slidenum">
              <a:rPr b="0" lang="sv-SE" sz="1200" spc="-1" strike="noStrike">
                <a:solidFill>
                  <a:srgbClr val="888888"/>
                </a:solidFill>
                <a:latin typeface="Calibri"/>
                <a:ea typeface="Calibri"/>
              </a:rPr>
              <a:t>&lt;nummer&gt;</a:t>
            </a:fld>
            <a:endParaRPr b="0" lang="sv-SE" sz="1200" spc="-1" strike="noStrike">
              <a:latin typeface="Arial"/>
            </a:endParaRPr>
          </a:p>
        </p:txBody>
      </p:sp>
      <p:sp>
        <p:nvSpPr>
          <p:cNvPr id="219" name="Google Shape;497;gde8f712633_0_1"/>
          <p:cNvSpPr/>
          <p:nvPr/>
        </p:nvSpPr>
        <p:spPr>
          <a:xfrm>
            <a:off x="345600" y="1818360"/>
            <a:ext cx="5365440" cy="1554840"/>
          </a:xfrm>
          <a:prstGeom prst="rect">
            <a:avLst/>
          </a:prstGeom>
          <a:noFill/>
          <a:ln w="0">
            <a:noFill/>
          </a:ln>
        </p:spPr>
        <p:style>
          <a:lnRef idx="0"/>
          <a:fillRef idx="0"/>
          <a:effectRef idx="0"/>
          <a:fontRef idx="minor"/>
        </p:style>
      </p:sp>
      <p:sp>
        <p:nvSpPr>
          <p:cNvPr id="220" name="Google Shape;498;gde8f712633_0_1"/>
          <p:cNvSpPr/>
          <p:nvPr/>
        </p:nvSpPr>
        <p:spPr>
          <a:xfrm>
            <a:off x="428040" y="1347840"/>
            <a:ext cx="6722640" cy="7725960"/>
          </a:xfrm>
          <a:prstGeom prst="rect">
            <a:avLst/>
          </a:prstGeom>
          <a:noFill/>
          <a:ln w="0">
            <a:noFill/>
          </a:ln>
        </p:spPr>
        <p:style>
          <a:lnRef idx="0"/>
          <a:fillRef idx="0"/>
          <a:effectRef idx="0"/>
          <a:fontRef idx="minor"/>
        </p:style>
        <p:txBody>
          <a:bodyPr lIns="90000" rIns="90000" tIns="91440" bIns="91440">
            <a:spAutoFit/>
          </a:bodyPr>
          <a:p>
            <a:pPr>
              <a:lnSpc>
                <a:spcPct val="100000"/>
              </a:lnSpc>
              <a:tabLst>
                <a:tab algn="l" pos="0"/>
              </a:tabLst>
            </a:pPr>
            <a:endParaRPr b="0" lang="sv-SE" sz="1800" spc="-1" strike="noStrike">
              <a:latin typeface="Arial"/>
            </a:endParaRPr>
          </a:p>
          <a:p>
            <a:pPr>
              <a:lnSpc>
                <a:spcPct val="100000"/>
              </a:lnSpc>
              <a:tabLst>
                <a:tab algn="l" pos="0"/>
              </a:tabLst>
            </a:pPr>
            <a:endParaRPr b="0" lang="sv-SE" sz="1800" spc="-1" strike="noStrike">
              <a:latin typeface="Arial"/>
            </a:endParaRPr>
          </a:p>
          <a:p>
            <a:pPr>
              <a:lnSpc>
                <a:spcPct val="10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15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01520">
              <a:lnSpc>
                <a:spcPct val="135000"/>
              </a:lnSpc>
              <a:tabLst>
                <a:tab algn="l" pos="0"/>
              </a:tabLst>
            </a:pPr>
            <a:endParaRPr b="0" lang="sv-SE" sz="1800" spc="-1" strike="noStrike">
              <a:latin typeface="Arial"/>
            </a:endParaRPr>
          </a:p>
          <a:p>
            <a:pPr marL="101520">
              <a:lnSpc>
                <a:spcPct val="100000"/>
              </a:lnSpc>
              <a:tabLst>
                <a:tab algn="l" pos="0"/>
              </a:tabLst>
            </a:pPr>
            <a:endParaRPr b="0" lang="sv-SE" sz="1800" spc="-1" strike="noStrike">
              <a:latin typeface="Arial"/>
            </a:endParaRPr>
          </a:p>
        </p:txBody>
      </p:sp>
      <p:sp>
        <p:nvSpPr>
          <p:cNvPr id="221" name=""/>
          <p:cNvSpPr/>
          <p:nvPr/>
        </p:nvSpPr>
        <p:spPr>
          <a:xfrm>
            <a:off x="513000" y="2253960"/>
            <a:ext cx="10862640" cy="47109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sv-SE" sz="1800" spc="-1" strike="noStrike">
                <a:solidFill>
                  <a:srgbClr val="000000"/>
                </a:solidFill>
                <a:latin typeface="Arial"/>
                <a:ea typeface="DejaVu Sans"/>
              </a:rPr>
              <a:t>Vaktmästarens truck rymmer många fler pärmar än den enda du efterfrågar. </a:t>
            </a:r>
            <a:endParaRPr b="0" lang="sv-SE" sz="1800" spc="-1" strike="noStrike">
              <a:latin typeface="Arial"/>
            </a:endParaRPr>
          </a:p>
          <a:p>
            <a:pPr>
              <a:lnSpc>
                <a:spcPct val="100000"/>
              </a:lnSpc>
            </a:pPr>
            <a:r>
              <a:rPr b="0" lang="sv-SE" sz="1800" spc="-1" strike="noStrike">
                <a:solidFill>
                  <a:srgbClr val="000000"/>
                </a:solidFill>
                <a:latin typeface="Arial"/>
                <a:ea typeface="DejaVu Sans"/>
              </a:rPr>
              <a:t>Och man har faktiskt märkt att chansen är uppenbar att du när du är klar med </a:t>
            </a:r>
            <a:endParaRPr b="0" lang="sv-SE" sz="1800" spc="-1" strike="noStrike">
              <a:latin typeface="Arial"/>
            </a:endParaRPr>
          </a:p>
          <a:p>
            <a:pPr>
              <a:lnSpc>
                <a:spcPct val="100000"/>
              </a:lnSpc>
            </a:pPr>
            <a:r>
              <a:rPr b="0" lang="sv-SE" sz="1800" spc="-1" strike="noStrike">
                <a:solidFill>
                  <a:srgbClr val="000000"/>
                </a:solidFill>
                <a:latin typeface="Arial"/>
                <a:ea typeface="DejaVu Sans"/>
              </a:rPr>
              <a:t>en specifik pärm faktiskt efterfrågar den pärm som står precis bredvid i lagret.</a:t>
            </a:r>
            <a:endParaRPr b="0" lang="sv-SE" sz="1800" spc="-1" strike="noStrike">
              <a:latin typeface="Arial"/>
            </a:endParaRPr>
          </a:p>
          <a:p>
            <a:pPr>
              <a:lnSpc>
                <a:spcPct val="100000"/>
              </a:lnSpc>
            </a:pPr>
            <a:endParaRPr b="0" lang="sv-SE" sz="1800" spc="-1" strike="noStrike">
              <a:latin typeface="Arial"/>
            </a:endParaRPr>
          </a:p>
          <a:p>
            <a:pPr>
              <a:lnSpc>
                <a:spcPct val="100000"/>
              </a:lnSpc>
            </a:pPr>
            <a:r>
              <a:rPr b="0" lang="sv-SE" sz="1800" spc="-1" strike="noStrike">
                <a:solidFill>
                  <a:srgbClr val="000000"/>
                </a:solidFill>
                <a:latin typeface="Arial"/>
                <a:ea typeface="DejaVu Sans"/>
              </a:rPr>
              <a:t>Du har en bokhylla på ditt kontor bredvid ditt skrivbord – så trucken börjar </a:t>
            </a:r>
            <a:endParaRPr b="0" lang="sv-SE" sz="1800" spc="-1" strike="noStrike">
              <a:latin typeface="Arial"/>
            </a:endParaRPr>
          </a:p>
          <a:p>
            <a:pPr>
              <a:lnSpc>
                <a:spcPct val="100000"/>
              </a:lnSpc>
            </a:pPr>
            <a:r>
              <a:rPr b="0" lang="sv-SE" sz="1800" spc="-1" strike="noStrike">
                <a:solidFill>
                  <a:srgbClr val="000000"/>
                </a:solidFill>
                <a:latin typeface="Arial"/>
                <a:ea typeface="DejaVu Sans"/>
              </a:rPr>
              <a:t>hämta din efterfrågade pärm. Och dessutom 99 pärmar till (de som ligger </a:t>
            </a:r>
            <a:endParaRPr b="0" lang="sv-SE" sz="1800" spc="-1" strike="noStrike">
              <a:latin typeface="Arial"/>
            </a:endParaRPr>
          </a:p>
          <a:p>
            <a:pPr>
              <a:lnSpc>
                <a:spcPct val="100000"/>
              </a:lnSpc>
            </a:pPr>
            <a:r>
              <a:rPr b="0" lang="sv-SE" sz="1800" spc="-1" strike="noStrike">
                <a:solidFill>
                  <a:srgbClr val="000000"/>
                </a:solidFill>
                <a:latin typeface="Arial"/>
                <a:ea typeface="DejaVu Sans"/>
              </a:rPr>
              <a:t>direkt efter). Sen stoppar den in alla 100 pärmar i din bokhylla. </a:t>
            </a:r>
            <a:endParaRPr b="0" lang="sv-SE" sz="1800" spc="-1" strike="noStrike">
              <a:latin typeface="Arial"/>
            </a:endParaRPr>
          </a:p>
          <a:p>
            <a:pPr>
              <a:lnSpc>
                <a:spcPct val="100000"/>
              </a:lnSpc>
            </a:pPr>
            <a:endParaRPr b="0" lang="sv-SE" sz="1800" spc="-1" strike="noStrike">
              <a:latin typeface="Arial"/>
            </a:endParaRPr>
          </a:p>
          <a:p>
            <a:pPr>
              <a:lnSpc>
                <a:spcPct val="100000"/>
              </a:lnSpc>
            </a:pPr>
            <a:r>
              <a:rPr b="0" lang="sv-SE" sz="1800" spc="-1" strike="noStrike">
                <a:solidFill>
                  <a:srgbClr val="000000"/>
                </a:solidFill>
                <a:latin typeface="Arial"/>
                <a:ea typeface="DejaVu Sans"/>
              </a:rPr>
              <a:t>Så här du är klar med ”din” pärm kollar du först om nästa finns i bokhyllan. </a:t>
            </a:r>
            <a:endParaRPr b="0" lang="sv-SE" sz="1800" spc="-1" strike="noStrike">
              <a:latin typeface="Arial"/>
            </a:endParaRPr>
          </a:p>
          <a:p>
            <a:pPr>
              <a:lnSpc>
                <a:spcPct val="100000"/>
              </a:lnSpc>
            </a:pPr>
            <a:r>
              <a:rPr b="0" lang="sv-SE" sz="1800" spc="-1" strike="noStrike">
                <a:solidFill>
                  <a:srgbClr val="000000"/>
                </a:solidFill>
                <a:latin typeface="Arial"/>
                <a:ea typeface="DejaVu Sans"/>
              </a:rPr>
              <a:t>Finns den där så tar du den (hrmm tyvärr finns den ofta där så ingen vila…)</a:t>
            </a:r>
            <a:endParaRPr b="0" lang="sv-SE" sz="1800" spc="-1" strike="noStrike">
              <a:latin typeface="Arial"/>
            </a:endParaRPr>
          </a:p>
          <a:p>
            <a:pPr>
              <a:lnSpc>
                <a:spcPct val="100000"/>
              </a:lnSpc>
            </a:pPr>
            <a:endParaRPr b="0" lang="sv-SE" sz="1800" spc="-1" strike="noStrike">
              <a:latin typeface="Arial"/>
            </a:endParaRPr>
          </a:p>
          <a:p>
            <a:pPr>
              <a:lnSpc>
                <a:spcPct val="100000"/>
              </a:lnSpc>
            </a:pPr>
            <a:r>
              <a:rPr b="0" lang="sv-SE" sz="1800" spc="-1" strike="noStrike">
                <a:solidFill>
                  <a:srgbClr val="000000"/>
                </a:solidFill>
                <a:latin typeface="Arial"/>
                <a:ea typeface="DejaVu Sans"/>
              </a:rPr>
              <a:t>Om inte ringer du vaktmästeriet </a:t>
            </a:r>
            <a:endParaRPr b="0" lang="sv-SE" sz="1800" spc="-1" strike="noStrike">
              <a:latin typeface="Arial"/>
            </a:endParaRPr>
          </a:p>
          <a:p>
            <a:pPr>
              <a:lnSpc>
                <a:spcPct val="100000"/>
              </a:lnSpc>
            </a:pPr>
            <a:endParaRPr b="0" lang="sv-SE" sz="1800" spc="-1" strike="noStrike">
              <a:latin typeface="Arial"/>
            </a:endParaRPr>
          </a:p>
          <a:p>
            <a:pPr>
              <a:lnSpc>
                <a:spcPct val="100000"/>
              </a:lnSpc>
            </a:pPr>
            <a:endParaRPr b="0" lang="sv-SE" sz="1800" spc="-1" strike="noStrike">
              <a:latin typeface="Arial"/>
            </a:endParaRPr>
          </a:p>
          <a:p>
            <a:pPr>
              <a:lnSpc>
                <a:spcPct val="100000"/>
              </a:lnSpc>
            </a:pPr>
            <a:r>
              <a:rPr b="0" lang="sv-SE" sz="1800" spc="-75" strike="noStrike">
                <a:solidFill>
                  <a:srgbClr val="000000"/>
                </a:solidFill>
                <a:latin typeface="Lucida Sans"/>
                <a:ea typeface="DejaVu Sans"/>
              </a:rPr>
              <a:t> </a:t>
            </a:r>
            <a:endParaRPr b="0" lang="sv-SE" sz="1800" spc="-1" strike="noStrike">
              <a:latin typeface="Arial"/>
            </a:endParaRPr>
          </a:p>
          <a:p>
            <a:pPr>
              <a:lnSpc>
                <a:spcPct val="100000"/>
              </a:lnSpc>
            </a:pPr>
            <a:endParaRPr b="0" lang="sv-SE" sz="1800" spc="-1" strike="noStrike">
              <a:latin typeface="Arial"/>
            </a:endParaRPr>
          </a:p>
          <a:p>
            <a:pPr>
              <a:lnSpc>
                <a:spcPct val="100000"/>
              </a:lnSpc>
            </a:pPr>
            <a:endParaRPr b="0" lang="sv-SE" sz="1800" spc="-1" strike="noStrike">
              <a:latin typeface="Arial"/>
            </a:endParaRPr>
          </a:p>
          <a:p>
            <a:pPr>
              <a:lnSpc>
                <a:spcPct val="100000"/>
              </a:lnSpc>
            </a:pPr>
            <a:endParaRPr b="0" lang="sv-SE"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Google Shape;490;gde8f712633_0_3"/>
          <p:cNvSpPr/>
          <p:nvPr/>
        </p:nvSpPr>
        <p:spPr>
          <a:xfrm>
            <a:off x="513000" y="672120"/>
            <a:ext cx="11317320" cy="5025960"/>
          </a:xfrm>
          <a:prstGeom prst="rect">
            <a:avLst/>
          </a:prstGeom>
          <a:noFill/>
          <a:ln w="0">
            <a:noFill/>
          </a:ln>
        </p:spPr>
        <p:style>
          <a:lnRef idx="0"/>
          <a:fillRef idx="0"/>
          <a:effectRef idx="0"/>
          <a:fontRef idx="minor"/>
        </p:style>
        <p:txBody>
          <a:bodyPr lIns="0" rIns="0" tIns="16920" bIns="0">
            <a:noAutofit/>
          </a:bodyPr>
          <a:p>
            <a:pPr marL="12600">
              <a:lnSpc>
                <a:spcPct val="100000"/>
              </a:lnSpc>
              <a:spcBef>
                <a:spcPts val="99"/>
              </a:spcBef>
              <a:tabLst>
                <a:tab algn="l" pos="0"/>
              </a:tabLst>
            </a:pPr>
            <a:r>
              <a:rPr b="1" lang="sv-SE" sz="3200" spc="-1" strike="noStrike">
                <a:solidFill>
                  <a:srgbClr val="000000"/>
                </a:solidFill>
                <a:latin typeface="Lucida Sans"/>
                <a:ea typeface="DejaVu Sans"/>
              </a:rPr>
              <a:t>CPU Cache hierarchy</a:t>
            </a:r>
            <a:endParaRPr b="0" lang="sv-SE" sz="3200" spc="-1" strike="noStrike">
              <a:latin typeface="Arial"/>
            </a:endParaRPr>
          </a:p>
          <a:p>
            <a:pPr marL="12600">
              <a:lnSpc>
                <a:spcPct val="100000"/>
              </a:lnSpc>
              <a:tabLst>
                <a:tab algn="l" pos="0"/>
              </a:tabLst>
            </a:pPr>
            <a:endParaRPr b="0" lang="sv-SE" sz="3200" spc="-1" strike="noStrike">
              <a:latin typeface="Arial"/>
            </a:endParaRPr>
          </a:p>
        </p:txBody>
      </p:sp>
      <p:sp>
        <p:nvSpPr>
          <p:cNvPr id="223" name="Google Shape;491;gde8f712633_0_3"/>
          <p:cNvSpPr/>
          <p:nvPr/>
        </p:nvSpPr>
        <p:spPr>
          <a:xfrm>
            <a:off x="2129400" y="4032000"/>
            <a:ext cx="29880" cy="41400"/>
          </a:xfrm>
          <a:custGeom>
            <a:avLst/>
            <a:gdLst/>
            <a:ahLst/>
            <a:rect l="l" t="t" r="r" b="b"/>
            <a:pathLst>
              <a:path w="36194" h="45085">
                <a:moveTo>
                  <a:pt x="26752" y="45024"/>
                </a:moveTo>
                <a:lnTo>
                  <a:pt x="0" y="28474"/>
                </a:lnTo>
                <a:lnTo>
                  <a:pt x="36127" y="0"/>
                </a:lnTo>
                <a:lnTo>
                  <a:pt x="26752" y="45024"/>
                </a:lnTo>
                <a:close/>
              </a:path>
            </a:pathLst>
          </a:custGeom>
          <a:solidFill>
            <a:srgbClr val="ff0000"/>
          </a:solidFill>
          <a:ln w="0">
            <a:noFill/>
          </a:ln>
        </p:spPr>
        <p:style>
          <a:lnRef idx="0"/>
          <a:fillRef idx="0"/>
          <a:effectRef idx="0"/>
          <a:fontRef idx="minor"/>
        </p:style>
      </p:sp>
      <p:sp>
        <p:nvSpPr>
          <p:cNvPr id="224" name="Google Shape;492;gde8f712633_0_3"/>
          <p:cNvSpPr/>
          <p:nvPr/>
        </p:nvSpPr>
        <p:spPr>
          <a:xfrm>
            <a:off x="2129400" y="4032000"/>
            <a:ext cx="29880" cy="41400"/>
          </a:xfrm>
          <a:custGeom>
            <a:avLst/>
            <a:gdLst/>
            <a:ahLst/>
            <a:rect l="l" t="t" r="r" b="b"/>
            <a:pathLst>
              <a:path w="36194" h="45085">
                <a:moveTo>
                  <a:pt x="26752" y="45024"/>
                </a:moveTo>
                <a:lnTo>
                  <a:pt x="36127" y="0"/>
                </a:lnTo>
                <a:lnTo>
                  <a:pt x="0" y="28474"/>
                </a:lnTo>
                <a:lnTo>
                  <a:pt x="26752" y="45024"/>
                </a:lnTo>
                <a:close/>
              </a:path>
            </a:pathLst>
          </a:custGeom>
          <a:noFill/>
          <a:ln w="9525">
            <a:solidFill>
              <a:srgbClr val="ff0000"/>
            </a:solidFill>
            <a:round/>
          </a:ln>
        </p:spPr>
        <p:style>
          <a:lnRef idx="0"/>
          <a:fillRef idx="0"/>
          <a:effectRef idx="0"/>
          <a:fontRef idx="minor"/>
        </p:style>
      </p:sp>
      <p:sp>
        <p:nvSpPr>
          <p:cNvPr id="225" name="Google Shape;493;gde8f712633_0_3"/>
          <p:cNvSpPr/>
          <p:nvPr/>
        </p:nvSpPr>
        <p:spPr>
          <a:xfrm>
            <a:off x="672120" y="4987080"/>
            <a:ext cx="1318320" cy="283320"/>
          </a:xfrm>
          <a:prstGeom prst="rect">
            <a:avLst/>
          </a:prstGeom>
          <a:noFill/>
          <a:ln w="0">
            <a:noFill/>
          </a:ln>
        </p:spPr>
        <p:style>
          <a:lnRef idx="0"/>
          <a:fillRef idx="0"/>
          <a:effectRef idx="0"/>
          <a:fontRef idx="minor"/>
        </p:style>
      </p:sp>
      <p:sp>
        <p:nvSpPr>
          <p:cNvPr id="226" name="Google Shape;494;gde8f712633_0_3"/>
          <p:cNvSpPr/>
          <p:nvPr/>
        </p:nvSpPr>
        <p:spPr>
          <a:xfrm>
            <a:off x="4645800" y="3164040"/>
            <a:ext cx="43560" cy="21240"/>
          </a:xfrm>
          <a:custGeom>
            <a:avLst/>
            <a:gdLst/>
            <a:ahLst/>
            <a:rect l="l" t="t" r="r" b="b"/>
            <a:pathLst>
              <a:path w="46354" h="29844">
                <a:moveTo>
                  <a:pt x="45999" y="29639"/>
                </a:moveTo>
                <a:lnTo>
                  <a:pt x="0" y="29324"/>
                </a:lnTo>
                <a:lnTo>
                  <a:pt x="35424" y="0"/>
                </a:lnTo>
                <a:lnTo>
                  <a:pt x="45999" y="29639"/>
                </a:lnTo>
                <a:close/>
              </a:path>
            </a:pathLst>
          </a:custGeom>
          <a:solidFill>
            <a:srgbClr val="ff0000"/>
          </a:solidFill>
          <a:ln w="0">
            <a:noFill/>
          </a:ln>
        </p:spPr>
        <p:style>
          <a:lnRef idx="0"/>
          <a:fillRef idx="0"/>
          <a:effectRef idx="0"/>
          <a:fontRef idx="minor"/>
        </p:style>
      </p:sp>
      <p:sp>
        <p:nvSpPr>
          <p:cNvPr id="227" name="Google Shape;495;gde8f712633_0_3"/>
          <p:cNvSpPr/>
          <p:nvPr/>
        </p:nvSpPr>
        <p:spPr>
          <a:xfrm>
            <a:off x="4645800" y="3164040"/>
            <a:ext cx="43560" cy="21240"/>
          </a:xfrm>
          <a:custGeom>
            <a:avLst/>
            <a:gdLst/>
            <a:ahLst/>
            <a:rect l="l" t="t" r="r" b="b"/>
            <a:pathLst>
              <a:path w="46354" h="29844">
                <a:moveTo>
                  <a:pt x="35424" y="0"/>
                </a:moveTo>
                <a:lnTo>
                  <a:pt x="0" y="29324"/>
                </a:lnTo>
                <a:lnTo>
                  <a:pt x="45999" y="29639"/>
                </a:lnTo>
                <a:lnTo>
                  <a:pt x="35424" y="0"/>
                </a:lnTo>
                <a:close/>
              </a:path>
            </a:pathLst>
          </a:custGeom>
          <a:noFill/>
          <a:ln w="9525">
            <a:solidFill>
              <a:srgbClr val="ff0000"/>
            </a:solidFill>
            <a:round/>
          </a:ln>
        </p:spPr>
        <p:style>
          <a:lnRef idx="0"/>
          <a:fillRef idx="0"/>
          <a:effectRef idx="0"/>
          <a:fontRef idx="minor"/>
        </p:style>
      </p:sp>
      <p:sp>
        <p:nvSpPr>
          <p:cNvPr id="228" name="Google Shape;496;gde8f712633_0_3"/>
          <p:cNvSpPr/>
          <p:nvPr/>
        </p:nvSpPr>
        <p:spPr>
          <a:xfrm>
            <a:off x="6529680" y="6407640"/>
            <a:ext cx="2741040" cy="36288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tabLst>
                <a:tab algn="l" pos="0"/>
              </a:tabLst>
            </a:pPr>
            <a:fld id="{4B2C351D-5B89-4B02-836B-C9BEBA2D1E39}" type="slidenum">
              <a:rPr b="0" lang="sv-SE" sz="1200" spc="-1" strike="noStrike">
                <a:solidFill>
                  <a:srgbClr val="888888"/>
                </a:solidFill>
                <a:latin typeface="Calibri"/>
                <a:ea typeface="Calibri"/>
              </a:rPr>
              <a:t>&lt;nummer&gt;</a:t>
            </a:fld>
            <a:endParaRPr b="0" lang="sv-SE" sz="1200" spc="-1" strike="noStrike">
              <a:latin typeface="Arial"/>
            </a:endParaRPr>
          </a:p>
        </p:txBody>
      </p:sp>
      <p:sp>
        <p:nvSpPr>
          <p:cNvPr id="229" name="Google Shape;497;gde8f712633_0_3"/>
          <p:cNvSpPr/>
          <p:nvPr/>
        </p:nvSpPr>
        <p:spPr>
          <a:xfrm>
            <a:off x="345600" y="1818360"/>
            <a:ext cx="5365440" cy="1554840"/>
          </a:xfrm>
          <a:prstGeom prst="rect">
            <a:avLst/>
          </a:prstGeom>
          <a:noFill/>
          <a:ln w="0">
            <a:noFill/>
          </a:ln>
        </p:spPr>
        <p:style>
          <a:lnRef idx="0"/>
          <a:fillRef idx="0"/>
          <a:effectRef idx="0"/>
          <a:fontRef idx="minor"/>
        </p:style>
      </p:sp>
      <p:sp>
        <p:nvSpPr>
          <p:cNvPr id="230" name="Google Shape;498;gde8f712633_0_3"/>
          <p:cNvSpPr/>
          <p:nvPr/>
        </p:nvSpPr>
        <p:spPr>
          <a:xfrm>
            <a:off x="428040" y="1347840"/>
            <a:ext cx="6722640" cy="7725960"/>
          </a:xfrm>
          <a:prstGeom prst="rect">
            <a:avLst/>
          </a:prstGeom>
          <a:noFill/>
          <a:ln w="0">
            <a:noFill/>
          </a:ln>
        </p:spPr>
        <p:style>
          <a:lnRef idx="0"/>
          <a:fillRef idx="0"/>
          <a:effectRef idx="0"/>
          <a:fontRef idx="minor"/>
        </p:style>
        <p:txBody>
          <a:bodyPr lIns="90000" rIns="90000" tIns="91440" bIns="91440">
            <a:spAutoFit/>
          </a:bodyPr>
          <a:p>
            <a:pPr>
              <a:lnSpc>
                <a:spcPct val="100000"/>
              </a:lnSpc>
              <a:tabLst>
                <a:tab algn="l" pos="0"/>
              </a:tabLst>
            </a:pPr>
            <a:endParaRPr b="0" lang="sv-SE" sz="1800" spc="-1" strike="noStrike">
              <a:latin typeface="Arial"/>
            </a:endParaRPr>
          </a:p>
          <a:p>
            <a:pPr>
              <a:lnSpc>
                <a:spcPct val="100000"/>
              </a:lnSpc>
              <a:tabLst>
                <a:tab algn="l" pos="0"/>
              </a:tabLst>
            </a:pPr>
            <a:endParaRPr b="0" lang="sv-SE" sz="1800" spc="-1" strike="noStrike">
              <a:latin typeface="Arial"/>
            </a:endParaRPr>
          </a:p>
          <a:p>
            <a:pPr>
              <a:lnSpc>
                <a:spcPct val="10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15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01520">
              <a:lnSpc>
                <a:spcPct val="135000"/>
              </a:lnSpc>
              <a:tabLst>
                <a:tab algn="l" pos="0"/>
              </a:tabLst>
            </a:pPr>
            <a:endParaRPr b="0" lang="sv-SE" sz="1800" spc="-1" strike="noStrike">
              <a:latin typeface="Arial"/>
            </a:endParaRPr>
          </a:p>
          <a:p>
            <a:pPr marL="101520">
              <a:lnSpc>
                <a:spcPct val="100000"/>
              </a:lnSpc>
              <a:tabLst>
                <a:tab algn="l" pos="0"/>
              </a:tabLst>
            </a:pPr>
            <a:endParaRPr b="0" lang="sv-SE" sz="1800" spc="-1" strike="noStrike">
              <a:latin typeface="Arial"/>
            </a:endParaRPr>
          </a:p>
        </p:txBody>
      </p:sp>
      <p:pic>
        <p:nvPicPr>
          <p:cNvPr id="231" name="" descr=""/>
          <p:cNvPicPr/>
          <p:nvPr/>
        </p:nvPicPr>
        <p:blipFill>
          <a:blip r:embed="rId1"/>
          <a:stretch/>
        </p:blipFill>
        <p:spPr>
          <a:xfrm>
            <a:off x="720000" y="1620000"/>
            <a:ext cx="8999640" cy="46116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Google Shape;490;gde8f712633_0_2"/>
          <p:cNvSpPr/>
          <p:nvPr/>
        </p:nvSpPr>
        <p:spPr>
          <a:xfrm>
            <a:off x="513000" y="672120"/>
            <a:ext cx="11317320" cy="5025960"/>
          </a:xfrm>
          <a:prstGeom prst="rect">
            <a:avLst/>
          </a:prstGeom>
          <a:noFill/>
          <a:ln w="0">
            <a:noFill/>
          </a:ln>
        </p:spPr>
        <p:style>
          <a:lnRef idx="0"/>
          <a:fillRef idx="0"/>
          <a:effectRef idx="0"/>
          <a:fontRef idx="minor"/>
        </p:style>
        <p:txBody>
          <a:bodyPr lIns="0" rIns="0" tIns="16920" bIns="0">
            <a:noAutofit/>
          </a:bodyPr>
          <a:p>
            <a:pPr marL="12600">
              <a:lnSpc>
                <a:spcPct val="100000"/>
              </a:lnSpc>
              <a:spcBef>
                <a:spcPts val="99"/>
              </a:spcBef>
              <a:tabLst>
                <a:tab algn="l" pos="0"/>
              </a:tabLst>
            </a:pPr>
            <a:r>
              <a:rPr b="1" lang="sv-SE" sz="3200" spc="-1" strike="noStrike">
                <a:solidFill>
                  <a:srgbClr val="000000"/>
                </a:solidFill>
                <a:latin typeface="Lucida Sans"/>
                <a:ea typeface="DejaVu Sans"/>
              </a:rPr>
              <a:t>Så – att lägga information i minnet i den ordning den behövs</a:t>
            </a:r>
            <a:endParaRPr b="0" lang="sv-SE" sz="3200" spc="-1" strike="noStrike">
              <a:latin typeface="Arial"/>
            </a:endParaRPr>
          </a:p>
          <a:p>
            <a:pPr marL="12600">
              <a:lnSpc>
                <a:spcPct val="100000"/>
              </a:lnSpc>
              <a:tabLst>
                <a:tab algn="l" pos="0"/>
              </a:tabLst>
            </a:pPr>
            <a:endParaRPr b="0" lang="sv-SE" sz="3200" spc="-1" strike="noStrike">
              <a:latin typeface="Arial"/>
            </a:endParaRPr>
          </a:p>
        </p:txBody>
      </p:sp>
      <p:sp>
        <p:nvSpPr>
          <p:cNvPr id="233" name="Google Shape;491;gde8f712633_0_2"/>
          <p:cNvSpPr/>
          <p:nvPr/>
        </p:nvSpPr>
        <p:spPr>
          <a:xfrm>
            <a:off x="2129400" y="4032000"/>
            <a:ext cx="29880" cy="41400"/>
          </a:xfrm>
          <a:custGeom>
            <a:avLst/>
            <a:gdLst/>
            <a:ahLst/>
            <a:rect l="l" t="t" r="r" b="b"/>
            <a:pathLst>
              <a:path w="36194" h="45085">
                <a:moveTo>
                  <a:pt x="26752" y="45024"/>
                </a:moveTo>
                <a:lnTo>
                  <a:pt x="0" y="28474"/>
                </a:lnTo>
                <a:lnTo>
                  <a:pt x="36127" y="0"/>
                </a:lnTo>
                <a:lnTo>
                  <a:pt x="26752" y="45024"/>
                </a:lnTo>
                <a:close/>
              </a:path>
            </a:pathLst>
          </a:custGeom>
          <a:solidFill>
            <a:srgbClr val="ff0000"/>
          </a:solidFill>
          <a:ln w="0">
            <a:noFill/>
          </a:ln>
        </p:spPr>
        <p:style>
          <a:lnRef idx="0"/>
          <a:fillRef idx="0"/>
          <a:effectRef idx="0"/>
          <a:fontRef idx="minor"/>
        </p:style>
      </p:sp>
      <p:sp>
        <p:nvSpPr>
          <p:cNvPr id="234" name="Google Shape;492;gde8f712633_0_2"/>
          <p:cNvSpPr/>
          <p:nvPr/>
        </p:nvSpPr>
        <p:spPr>
          <a:xfrm>
            <a:off x="2129400" y="4032000"/>
            <a:ext cx="29880" cy="41400"/>
          </a:xfrm>
          <a:custGeom>
            <a:avLst/>
            <a:gdLst/>
            <a:ahLst/>
            <a:rect l="l" t="t" r="r" b="b"/>
            <a:pathLst>
              <a:path w="36194" h="45085">
                <a:moveTo>
                  <a:pt x="26752" y="45024"/>
                </a:moveTo>
                <a:lnTo>
                  <a:pt x="36127" y="0"/>
                </a:lnTo>
                <a:lnTo>
                  <a:pt x="0" y="28474"/>
                </a:lnTo>
                <a:lnTo>
                  <a:pt x="26752" y="45024"/>
                </a:lnTo>
                <a:close/>
              </a:path>
            </a:pathLst>
          </a:custGeom>
          <a:noFill/>
          <a:ln w="9525">
            <a:solidFill>
              <a:srgbClr val="ff0000"/>
            </a:solidFill>
            <a:round/>
          </a:ln>
        </p:spPr>
        <p:style>
          <a:lnRef idx="0"/>
          <a:fillRef idx="0"/>
          <a:effectRef idx="0"/>
          <a:fontRef idx="minor"/>
        </p:style>
      </p:sp>
      <p:sp>
        <p:nvSpPr>
          <p:cNvPr id="235" name="Google Shape;493;gde8f712633_0_2"/>
          <p:cNvSpPr/>
          <p:nvPr/>
        </p:nvSpPr>
        <p:spPr>
          <a:xfrm>
            <a:off x="672120" y="4987080"/>
            <a:ext cx="1318320" cy="283320"/>
          </a:xfrm>
          <a:prstGeom prst="rect">
            <a:avLst/>
          </a:prstGeom>
          <a:noFill/>
          <a:ln w="0">
            <a:noFill/>
          </a:ln>
        </p:spPr>
        <p:style>
          <a:lnRef idx="0"/>
          <a:fillRef idx="0"/>
          <a:effectRef idx="0"/>
          <a:fontRef idx="minor"/>
        </p:style>
      </p:sp>
      <p:sp>
        <p:nvSpPr>
          <p:cNvPr id="236" name="Google Shape;494;gde8f712633_0_2"/>
          <p:cNvSpPr/>
          <p:nvPr/>
        </p:nvSpPr>
        <p:spPr>
          <a:xfrm>
            <a:off x="4645800" y="3164040"/>
            <a:ext cx="43560" cy="21240"/>
          </a:xfrm>
          <a:custGeom>
            <a:avLst/>
            <a:gdLst/>
            <a:ahLst/>
            <a:rect l="l" t="t" r="r" b="b"/>
            <a:pathLst>
              <a:path w="46354" h="29844">
                <a:moveTo>
                  <a:pt x="45999" y="29639"/>
                </a:moveTo>
                <a:lnTo>
                  <a:pt x="0" y="29324"/>
                </a:lnTo>
                <a:lnTo>
                  <a:pt x="35424" y="0"/>
                </a:lnTo>
                <a:lnTo>
                  <a:pt x="45999" y="29639"/>
                </a:lnTo>
                <a:close/>
              </a:path>
            </a:pathLst>
          </a:custGeom>
          <a:solidFill>
            <a:srgbClr val="ff0000"/>
          </a:solidFill>
          <a:ln w="0">
            <a:noFill/>
          </a:ln>
        </p:spPr>
        <p:style>
          <a:lnRef idx="0"/>
          <a:fillRef idx="0"/>
          <a:effectRef idx="0"/>
          <a:fontRef idx="minor"/>
        </p:style>
      </p:sp>
      <p:sp>
        <p:nvSpPr>
          <p:cNvPr id="237" name="Google Shape;495;gde8f712633_0_2"/>
          <p:cNvSpPr/>
          <p:nvPr/>
        </p:nvSpPr>
        <p:spPr>
          <a:xfrm>
            <a:off x="4645800" y="3164040"/>
            <a:ext cx="43560" cy="21240"/>
          </a:xfrm>
          <a:custGeom>
            <a:avLst/>
            <a:gdLst/>
            <a:ahLst/>
            <a:rect l="l" t="t" r="r" b="b"/>
            <a:pathLst>
              <a:path w="46354" h="29844">
                <a:moveTo>
                  <a:pt x="35424" y="0"/>
                </a:moveTo>
                <a:lnTo>
                  <a:pt x="0" y="29324"/>
                </a:lnTo>
                <a:lnTo>
                  <a:pt x="45999" y="29639"/>
                </a:lnTo>
                <a:lnTo>
                  <a:pt x="35424" y="0"/>
                </a:lnTo>
                <a:close/>
              </a:path>
            </a:pathLst>
          </a:custGeom>
          <a:noFill/>
          <a:ln w="9525">
            <a:solidFill>
              <a:srgbClr val="ff0000"/>
            </a:solidFill>
            <a:round/>
          </a:ln>
        </p:spPr>
        <p:style>
          <a:lnRef idx="0"/>
          <a:fillRef idx="0"/>
          <a:effectRef idx="0"/>
          <a:fontRef idx="minor"/>
        </p:style>
      </p:sp>
      <p:sp>
        <p:nvSpPr>
          <p:cNvPr id="238" name="Google Shape;496;gde8f712633_0_2"/>
          <p:cNvSpPr/>
          <p:nvPr/>
        </p:nvSpPr>
        <p:spPr>
          <a:xfrm>
            <a:off x="6529680" y="6407640"/>
            <a:ext cx="2741040" cy="36288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tabLst>
                <a:tab algn="l" pos="0"/>
              </a:tabLst>
            </a:pPr>
            <a:fld id="{96B659F6-F180-4769-89B0-EFAE0FB90A3E}" type="slidenum">
              <a:rPr b="0" lang="sv-SE" sz="1200" spc="-1" strike="noStrike">
                <a:solidFill>
                  <a:srgbClr val="888888"/>
                </a:solidFill>
                <a:latin typeface="Calibri"/>
                <a:ea typeface="Calibri"/>
              </a:rPr>
              <a:t>&lt;nummer&gt;</a:t>
            </a:fld>
            <a:endParaRPr b="0" lang="sv-SE" sz="1200" spc="-1" strike="noStrike">
              <a:latin typeface="Arial"/>
            </a:endParaRPr>
          </a:p>
        </p:txBody>
      </p:sp>
      <p:sp>
        <p:nvSpPr>
          <p:cNvPr id="239" name="Google Shape;497;gde8f712633_0_2"/>
          <p:cNvSpPr/>
          <p:nvPr/>
        </p:nvSpPr>
        <p:spPr>
          <a:xfrm>
            <a:off x="345600" y="1818360"/>
            <a:ext cx="5365440" cy="1554840"/>
          </a:xfrm>
          <a:prstGeom prst="rect">
            <a:avLst/>
          </a:prstGeom>
          <a:noFill/>
          <a:ln w="0">
            <a:noFill/>
          </a:ln>
        </p:spPr>
        <p:style>
          <a:lnRef idx="0"/>
          <a:fillRef idx="0"/>
          <a:effectRef idx="0"/>
          <a:fontRef idx="minor"/>
        </p:style>
      </p:sp>
      <p:sp>
        <p:nvSpPr>
          <p:cNvPr id="240" name="Google Shape;498;gde8f712633_0_2"/>
          <p:cNvSpPr/>
          <p:nvPr/>
        </p:nvSpPr>
        <p:spPr>
          <a:xfrm>
            <a:off x="428040" y="1347840"/>
            <a:ext cx="6722640" cy="7725960"/>
          </a:xfrm>
          <a:prstGeom prst="rect">
            <a:avLst/>
          </a:prstGeom>
          <a:noFill/>
          <a:ln w="0">
            <a:noFill/>
          </a:ln>
        </p:spPr>
        <p:style>
          <a:lnRef idx="0"/>
          <a:fillRef idx="0"/>
          <a:effectRef idx="0"/>
          <a:fontRef idx="minor"/>
        </p:style>
        <p:txBody>
          <a:bodyPr lIns="90000" rIns="90000" tIns="91440" bIns="91440">
            <a:spAutoFit/>
          </a:bodyPr>
          <a:p>
            <a:pPr>
              <a:lnSpc>
                <a:spcPct val="100000"/>
              </a:lnSpc>
              <a:tabLst>
                <a:tab algn="l" pos="0"/>
              </a:tabLst>
            </a:pPr>
            <a:endParaRPr b="0" lang="sv-SE" sz="1800" spc="-1" strike="noStrike">
              <a:latin typeface="Arial"/>
            </a:endParaRPr>
          </a:p>
          <a:p>
            <a:pPr>
              <a:lnSpc>
                <a:spcPct val="100000"/>
              </a:lnSpc>
              <a:tabLst>
                <a:tab algn="l" pos="0"/>
              </a:tabLst>
            </a:pPr>
            <a:endParaRPr b="0" lang="sv-SE" sz="1800" spc="-1" strike="noStrike">
              <a:latin typeface="Arial"/>
            </a:endParaRPr>
          </a:p>
          <a:p>
            <a:pPr>
              <a:lnSpc>
                <a:spcPct val="10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15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01520">
              <a:lnSpc>
                <a:spcPct val="135000"/>
              </a:lnSpc>
              <a:tabLst>
                <a:tab algn="l" pos="0"/>
              </a:tabLst>
            </a:pPr>
            <a:endParaRPr b="0" lang="sv-SE" sz="1800" spc="-1" strike="noStrike">
              <a:latin typeface="Arial"/>
            </a:endParaRPr>
          </a:p>
          <a:p>
            <a:pPr marL="101520">
              <a:lnSpc>
                <a:spcPct val="100000"/>
              </a:lnSpc>
              <a:tabLst>
                <a:tab algn="l" pos="0"/>
              </a:tabLst>
            </a:pPr>
            <a:endParaRPr b="0" lang="sv-SE" sz="1800" spc="-1" strike="noStrike">
              <a:latin typeface="Arial"/>
            </a:endParaRPr>
          </a:p>
        </p:txBody>
      </p:sp>
      <p:sp>
        <p:nvSpPr>
          <p:cNvPr id="241" name=""/>
          <p:cNvSpPr/>
          <p:nvPr/>
        </p:nvSpPr>
        <p:spPr>
          <a:xfrm>
            <a:off x="513000" y="2253960"/>
            <a:ext cx="10862640" cy="49669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sv-SE" sz="1800" spc="-1" strike="noStrike">
                <a:solidFill>
                  <a:srgbClr val="000000"/>
                </a:solidFill>
                <a:latin typeface="Arial"/>
                <a:ea typeface="DejaVu Sans"/>
              </a:rPr>
              <a:t>Vanligt i spel/high performance system. </a:t>
            </a:r>
            <a:endParaRPr b="0" lang="sv-SE" sz="1800" spc="-1" strike="noStrike">
              <a:latin typeface="Arial"/>
            </a:endParaRPr>
          </a:p>
          <a:p>
            <a:pPr>
              <a:lnSpc>
                <a:spcPct val="100000"/>
              </a:lnSpc>
            </a:pPr>
            <a:endParaRPr b="0" lang="sv-SE" sz="1800" spc="-1" strike="noStrike">
              <a:latin typeface="Arial"/>
            </a:endParaRPr>
          </a:p>
          <a:p>
            <a:pPr>
              <a:lnSpc>
                <a:spcPct val="100000"/>
              </a:lnSpc>
            </a:pPr>
            <a:r>
              <a:rPr b="0" lang="sv-SE" sz="1800" spc="-1" strike="noStrike">
                <a:solidFill>
                  <a:srgbClr val="000000"/>
                </a:solidFill>
                <a:latin typeface="Arial"/>
                <a:ea typeface="DejaVu Sans"/>
              </a:rPr>
              <a:t>Kräver ett språk där man har low level kontroll på minnesallokering,  C++/C/Golang etc </a:t>
            </a:r>
            <a:endParaRPr b="0" lang="sv-SE" sz="1800" spc="-1" strike="noStrike">
              <a:latin typeface="Arial"/>
            </a:endParaRPr>
          </a:p>
          <a:p>
            <a:pPr>
              <a:lnSpc>
                <a:spcPct val="100000"/>
              </a:lnSpc>
            </a:pPr>
            <a:endParaRPr b="0" lang="sv-SE" sz="1800" spc="-1" strike="noStrike">
              <a:latin typeface="Arial"/>
            </a:endParaRPr>
          </a:p>
          <a:p>
            <a:pPr>
              <a:lnSpc>
                <a:spcPct val="100000"/>
              </a:lnSpc>
            </a:pPr>
            <a:endParaRPr b="0" lang="sv-SE" sz="1800" spc="-1" strike="noStrike">
              <a:latin typeface="Arial"/>
            </a:endParaRPr>
          </a:p>
          <a:p>
            <a:pPr>
              <a:lnSpc>
                <a:spcPct val="100000"/>
              </a:lnSpc>
            </a:pPr>
            <a:r>
              <a:rPr b="0" lang="sv-SE" sz="1800" spc="-1" strike="noStrike">
                <a:solidFill>
                  <a:srgbClr val="000000"/>
                </a:solidFill>
                <a:latin typeface="Arial"/>
                <a:ea typeface="DejaVu Sans"/>
              </a:rPr>
              <a:t>Python: mjaa allokeringen är totalt bortabstraherad inuti runtime</a:t>
            </a:r>
            <a:endParaRPr b="0" lang="sv-SE" sz="1800" spc="-1" strike="noStrike">
              <a:latin typeface="Arial"/>
            </a:endParaRPr>
          </a:p>
          <a:p>
            <a:pPr>
              <a:lnSpc>
                <a:spcPct val="100000"/>
              </a:lnSpc>
            </a:pPr>
            <a:endParaRPr b="0" lang="sv-SE" sz="1800" spc="-1" strike="noStrike">
              <a:latin typeface="Arial"/>
            </a:endParaRPr>
          </a:p>
          <a:p>
            <a:pPr>
              <a:lnSpc>
                <a:spcPct val="100000"/>
              </a:lnSpc>
            </a:pPr>
            <a:r>
              <a:rPr b="0" lang="sv-SE" sz="1800" spc="-1" strike="noStrike">
                <a:solidFill>
                  <a:srgbClr val="000000"/>
                </a:solidFill>
                <a:latin typeface="Arial"/>
                <a:ea typeface="DejaVu Sans"/>
              </a:rPr>
              <a:t>Så...what to learn?</a:t>
            </a:r>
            <a:endParaRPr b="0" lang="sv-SE" sz="1800" spc="-1" strike="noStrike">
              <a:latin typeface="Arial"/>
            </a:endParaRPr>
          </a:p>
          <a:p>
            <a:pPr>
              <a:lnSpc>
                <a:spcPct val="100000"/>
              </a:lnSpc>
            </a:pPr>
            <a:endParaRPr b="0" lang="sv-SE" sz="1800" spc="-1" strike="noStrike">
              <a:latin typeface="Arial"/>
            </a:endParaRPr>
          </a:p>
          <a:p>
            <a:pPr>
              <a:lnSpc>
                <a:spcPct val="100000"/>
              </a:lnSpc>
            </a:pPr>
            <a:r>
              <a:rPr b="0" lang="sv-SE" sz="1800" spc="-1" strike="noStrike">
                <a:solidFill>
                  <a:srgbClr val="000000"/>
                </a:solidFill>
                <a:latin typeface="Arial"/>
                <a:ea typeface="DejaVu Sans"/>
              </a:rPr>
              <a:t>Principer = bra för att förstå och korrigera/förbättra men </a:t>
            </a:r>
            <a:endParaRPr b="0" lang="sv-SE" sz="1800" spc="-1" strike="noStrike">
              <a:latin typeface="Arial"/>
            </a:endParaRPr>
          </a:p>
          <a:p>
            <a:pPr>
              <a:lnSpc>
                <a:spcPct val="100000"/>
              </a:lnSpc>
            </a:pPr>
            <a:endParaRPr b="0" lang="sv-SE" sz="1800" spc="-1" strike="noStrike">
              <a:latin typeface="Arial"/>
            </a:endParaRPr>
          </a:p>
          <a:p>
            <a:pPr>
              <a:lnSpc>
                <a:spcPct val="100000"/>
              </a:lnSpc>
            </a:pPr>
            <a:r>
              <a:rPr b="0" lang="sv-SE" sz="1800" spc="-1" strike="noStrike">
                <a:solidFill>
                  <a:srgbClr val="000000"/>
                </a:solidFill>
                <a:latin typeface="Arial"/>
                <a:ea typeface="DejaVu Sans"/>
              </a:rPr>
              <a:t>Att MÄTA = A&amp;O – du vet INTE på förhand vad som är långsamt etc etc</a:t>
            </a:r>
            <a:endParaRPr b="0" lang="sv-SE" sz="1800" spc="-1" strike="noStrike">
              <a:latin typeface="Arial"/>
            </a:endParaRPr>
          </a:p>
          <a:p>
            <a:pPr>
              <a:lnSpc>
                <a:spcPct val="100000"/>
              </a:lnSpc>
            </a:pPr>
            <a:endParaRPr b="0" lang="sv-SE" sz="1800" spc="-1" strike="noStrike">
              <a:latin typeface="Arial"/>
            </a:endParaRPr>
          </a:p>
          <a:p>
            <a:pPr>
              <a:lnSpc>
                <a:spcPct val="100000"/>
              </a:lnSpc>
            </a:pPr>
            <a:endParaRPr b="0" lang="sv-SE" sz="1800" spc="-1" strike="noStrike">
              <a:latin typeface="Arial"/>
            </a:endParaRPr>
          </a:p>
          <a:p>
            <a:pPr>
              <a:lnSpc>
                <a:spcPct val="100000"/>
              </a:lnSpc>
            </a:pPr>
            <a:endParaRPr b="0" lang="sv-SE" sz="1800" spc="-1" strike="noStrike">
              <a:latin typeface="Arial"/>
            </a:endParaRPr>
          </a:p>
          <a:p>
            <a:pPr>
              <a:lnSpc>
                <a:spcPct val="100000"/>
              </a:lnSpc>
            </a:pPr>
            <a:r>
              <a:rPr b="0" lang="sv-SE" sz="1800" spc="-75" strike="noStrike">
                <a:solidFill>
                  <a:srgbClr val="000000"/>
                </a:solidFill>
                <a:latin typeface="Lucida Sans"/>
                <a:ea typeface="DejaVu Sans"/>
              </a:rPr>
              <a:t> </a:t>
            </a:r>
            <a:endParaRPr b="0" lang="sv-SE" sz="1800" spc="-1" strike="noStrike">
              <a:latin typeface="Arial"/>
            </a:endParaRPr>
          </a:p>
          <a:p>
            <a:pPr>
              <a:lnSpc>
                <a:spcPct val="100000"/>
              </a:lnSpc>
            </a:pPr>
            <a:endParaRPr b="0" lang="sv-SE" sz="1800" spc="-1" strike="noStrike">
              <a:latin typeface="Arial"/>
            </a:endParaRPr>
          </a:p>
          <a:p>
            <a:pPr>
              <a:lnSpc>
                <a:spcPct val="100000"/>
              </a:lnSpc>
            </a:pPr>
            <a:endParaRPr b="0" lang="sv-SE" sz="1800" spc="-1" strike="noStrike">
              <a:latin typeface="Arial"/>
            </a:endParaRPr>
          </a:p>
          <a:p>
            <a:pPr>
              <a:lnSpc>
                <a:spcPct val="100000"/>
              </a:lnSpc>
            </a:pPr>
            <a:endParaRPr b="0" lang="sv-SE"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Google Shape;503;gde974ff1ef_0_235"/>
          <p:cNvSpPr/>
          <p:nvPr/>
        </p:nvSpPr>
        <p:spPr>
          <a:xfrm>
            <a:off x="513000" y="672120"/>
            <a:ext cx="11317320" cy="5025960"/>
          </a:xfrm>
          <a:prstGeom prst="rect">
            <a:avLst/>
          </a:prstGeom>
          <a:noFill/>
          <a:ln w="0">
            <a:noFill/>
          </a:ln>
        </p:spPr>
        <p:style>
          <a:lnRef idx="0"/>
          <a:fillRef idx="0"/>
          <a:effectRef idx="0"/>
          <a:fontRef idx="minor"/>
        </p:style>
        <p:txBody>
          <a:bodyPr lIns="0" rIns="0" tIns="16920" bIns="0">
            <a:noAutofit/>
          </a:bodyPr>
          <a:p>
            <a:pPr marL="12600">
              <a:lnSpc>
                <a:spcPct val="100000"/>
              </a:lnSpc>
              <a:tabLst>
                <a:tab algn="l" pos="0"/>
              </a:tabLst>
            </a:pPr>
            <a:r>
              <a:rPr b="0" lang="sv-SE" sz="4400" spc="-1" strike="noStrike">
                <a:solidFill>
                  <a:srgbClr val="000000"/>
                </a:solidFill>
                <a:latin typeface="Calibri"/>
                <a:ea typeface="Calibri"/>
              </a:rPr>
              <a:t>Algoritm: Binary search</a:t>
            </a:r>
            <a:endParaRPr b="0" lang="sv-SE" sz="4400" spc="-1" strike="noStrike">
              <a:latin typeface="Arial"/>
            </a:endParaRPr>
          </a:p>
          <a:p>
            <a:pPr marL="12600">
              <a:lnSpc>
                <a:spcPct val="100000"/>
              </a:lnSpc>
              <a:tabLst>
                <a:tab algn="l" pos="0"/>
              </a:tabLst>
            </a:pPr>
            <a:endParaRPr b="0" lang="sv-SE" sz="4400" spc="-1" strike="noStrike">
              <a:latin typeface="Arial"/>
            </a:endParaRPr>
          </a:p>
        </p:txBody>
      </p:sp>
      <p:sp>
        <p:nvSpPr>
          <p:cNvPr id="243" name="Google Shape;504;gde974ff1ef_0_0"/>
          <p:cNvSpPr/>
          <p:nvPr/>
        </p:nvSpPr>
        <p:spPr>
          <a:xfrm>
            <a:off x="2129400" y="4032000"/>
            <a:ext cx="29880" cy="41400"/>
          </a:xfrm>
          <a:custGeom>
            <a:avLst/>
            <a:gdLst/>
            <a:ahLst/>
            <a:rect l="l" t="t" r="r" b="b"/>
            <a:pathLst>
              <a:path w="36194" h="45085">
                <a:moveTo>
                  <a:pt x="26752" y="45024"/>
                </a:moveTo>
                <a:lnTo>
                  <a:pt x="0" y="28474"/>
                </a:lnTo>
                <a:lnTo>
                  <a:pt x="36127" y="0"/>
                </a:lnTo>
                <a:lnTo>
                  <a:pt x="26752" y="45024"/>
                </a:lnTo>
                <a:close/>
              </a:path>
            </a:pathLst>
          </a:custGeom>
          <a:solidFill>
            <a:srgbClr val="ff0000"/>
          </a:solidFill>
          <a:ln w="0">
            <a:noFill/>
          </a:ln>
        </p:spPr>
        <p:style>
          <a:lnRef idx="0"/>
          <a:fillRef idx="0"/>
          <a:effectRef idx="0"/>
          <a:fontRef idx="minor"/>
        </p:style>
      </p:sp>
      <p:sp>
        <p:nvSpPr>
          <p:cNvPr id="244" name="Google Shape;505;gde974ff1ef_0_0"/>
          <p:cNvSpPr/>
          <p:nvPr/>
        </p:nvSpPr>
        <p:spPr>
          <a:xfrm>
            <a:off x="2129400" y="4032000"/>
            <a:ext cx="29880" cy="41400"/>
          </a:xfrm>
          <a:custGeom>
            <a:avLst/>
            <a:gdLst/>
            <a:ahLst/>
            <a:rect l="l" t="t" r="r" b="b"/>
            <a:pathLst>
              <a:path w="36194" h="45085">
                <a:moveTo>
                  <a:pt x="26752" y="45024"/>
                </a:moveTo>
                <a:lnTo>
                  <a:pt x="36127" y="0"/>
                </a:lnTo>
                <a:lnTo>
                  <a:pt x="0" y="28474"/>
                </a:lnTo>
                <a:lnTo>
                  <a:pt x="26752" y="45024"/>
                </a:lnTo>
                <a:close/>
              </a:path>
            </a:pathLst>
          </a:custGeom>
          <a:noFill/>
          <a:ln w="9525">
            <a:solidFill>
              <a:srgbClr val="ff0000"/>
            </a:solidFill>
            <a:round/>
          </a:ln>
        </p:spPr>
        <p:style>
          <a:lnRef idx="0"/>
          <a:fillRef idx="0"/>
          <a:effectRef idx="0"/>
          <a:fontRef idx="minor"/>
        </p:style>
      </p:sp>
      <p:sp>
        <p:nvSpPr>
          <p:cNvPr id="245" name="Google Shape;506;gde974ff1ef_0_0"/>
          <p:cNvSpPr/>
          <p:nvPr/>
        </p:nvSpPr>
        <p:spPr>
          <a:xfrm>
            <a:off x="672120" y="4987080"/>
            <a:ext cx="1318320" cy="283320"/>
          </a:xfrm>
          <a:prstGeom prst="rect">
            <a:avLst/>
          </a:prstGeom>
          <a:noFill/>
          <a:ln w="0">
            <a:noFill/>
          </a:ln>
        </p:spPr>
        <p:style>
          <a:lnRef idx="0"/>
          <a:fillRef idx="0"/>
          <a:effectRef idx="0"/>
          <a:fontRef idx="minor"/>
        </p:style>
      </p:sp>
      <p:sp>
        <p:nvSpPr>
          <p:cNvPr id="246" name="Google Shape;507;gde974ff1ef_0_0"/>
          <p:cNvSpPr/>
          <p:nvPr/>
        </p:nvSpPr>
        <p:spPr>
          <a:xfrm>
            <a:off x="4645800" y="3164040"/>
            <a:ext cx="43560" cy="21240"/>
          </a:xfrm>
          <a:custGeom>
            <a:avLst/>
            <a:gdLst/>
            <a:ahLst/>
            <a:rect l="l" t="t" r="r" b="b"/>
            <a:pathLst>
              <a:path w="46354" h="29844">
                <a:moveTo>
                  <a:pt x="45999" y="29639"/>
                </a:moveTo>
                <a:lnTo>
                  <a:pt x="0" y="29324"/>
                </a:lnTo>
                <a:lnTo>
                  <a:pt x="35424" y="0"/>
                </a:lnTo>
                <a:lnTo>
                  <a:pt x="45999" y="29639"/>
                </a:lnTo>
                <a:close/>
              </a:path>
            </a:pathLst>
          </a:custGeom>
          <a:solidFill>
            <a:srgbClr val="ff0000"/>
          </a:solidFill>
          <a:ln w="0">
            <a:noFill/>
          </a:ln>
        </p:spPr>
        <p:style>
          <a:lnRef idx="0"/>
          <a:fillRef idx="0"/>
          <a:effectRef idx="0"/>
          <a:fontRef idx="minor"/>
        </p:style>
      </p:sp>
      <p:sp>
        <p:nvSpPr>
          <p:cNvPr id="247" name="Google Shape;508;gde974ff1ef_0_0"/>
          <p:cNvSpPr/>
          <p:nvPr/>
        </p:nvSpPr>
        <p:spPr>
          <a:xfrm>
            <a:off x="4645800" y="3164040"/>
            <a:ext cx="43560" cy="21240"/>
          </a:xfrm>
          <a:custGeom>
            <a:avLst/>
            <a:gdLst/>
            <a:ahLst/>
            <a:rect l="l" t="t" r="r" b="b"/>
            <a:pathLst>
              <a:path w="46354" h="29844">
                <a:moveTo>
                  <a:pt x="35424" y="0"/>
                </a:moveTo>
                <a:lnTo>
                  <a:pt x="0" y="29324"/>
                </a:lnTo>
                <a:lnTo>
                  <a:pt x="45999" y="29639"/>
                </a:lnTo>
                <a:lnTo>
                  <a:pt x="35424" y="0"/>
                </a:lnTo>
                <a:close/>
              </a:path>
            </a:pathLst>
          </a:custGeom>
          <a:noFill/>
          <a:ln w="9525">
            <a:solidFill>
              <a:srgbClr val="ff0000"/>
            </a:solidFill>
            <a:round/>
          </a:ln>
        </p:spPr>
        <p:style>
          <a:lnRef idx="0"/>
          <a:fillRef idx="0"/>
          <a:effectRef idx="0"/>
          <a:fontRef idx="minor"/>
        </p:style>
      </p:sp>
      <p:sp>
        <p:nvSpPr>
          <p:cNvPr id="248" name="Google Shape;509;gde974ff1ef_0_0"/>
          <p:cNvSpPr/>
          <p:nvPr/>
        </p:nvSpPr>
        <p:spPr>
          <a:xfrm>
            <a:off x="6529680" y="6407640"/>
            <a:ext cx="2741040" cy="36288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tabLst>
                <a:tab algn="l" pos="0"/>
              </a:tabLst>
            </a:pPr>
            <a:fld id="{2BC7C5BC-A1D4-4C06-85A1-7BD83AED6FF1}" type="slidenum">
              <a:rPr b="0" lang="sv-SE" sz="1200" spc="-1" strike="noStrike">
                <a:solidFill>
                  <a:srgbClr val="888888"/>
                </a:solidFill>
                <a:latin typeface="Calibri"/>
                <a:ea typeface="Calibri"/>
              </a:rPr>
              <a:t>&lt;nummer&gt;</a:t>
            </a:fld>
            <a:endParaRPr b="0" lang="sv-SE" sz="1200" spc="-1" strike="noStrike">
              <a:latin typeface="Arial"/>
            </a:endParaRPr>
          </a:p>
        </p:txBody>
      </p:sp>
      <p:sp>
        <p:nvSpPr>
          <p:cNvPr id="249" name="Google Shape;510;gde974ff1ef_0_0"/>
          <p:cNvSpPr/>
          <p:nvPr/>
        </p:nvSpPr>
        <p:spPr>
          <a:xfrm>
            <a:off x="345600" y="1818360"/>
            <a:ext cx="5365440" cy="1554840"/>
          </a:xfrm>
          <a:prstGeom prst="rect">
            <a:avLst/>
          </a:prstGeom>
          <a:noFill/>
          <a:ln w="0">
            <a:noFill/>
          </a:ln>
        </p:spPr>
        <p:style>
          <a:lnRef idx="0"/>
          <a:fillRef idx="0"/>
          <a:effectRef idx="0"/>
          <a:fontRef idx="minor"/>
        </p:style>
      </p:sp>
      <p:sp>
        <p:nvSpPr>
          <p:cNvPr id="250" name="Google Shape;511;gde974ff1ef_0_0"/>
          <p:cNvSpPr/>
          <p:nvPr/>
        </p:nvSpPr>
        <p:spPr>
          <a:xfrm>
            <a:off x="345600" y="1319400"/>
            <a:ext cx="8279640" cy="7588800"/>
          </a:xfrm>
          <a:prstGeom prst="rect">
            <a:avLst/>
          </a:prstGeom>
          <a:noFill/>
          <a:ln w="0">
            <a:noFill/>
          </a:ln>
        </p:spPr>
        <p:style>
          <a:lnRef idx="0"/>
          <a:fillRef idx="0"/>
          <a:effectRef idx="0"/>
          <a:fontRef idx="minor"/>
        </p:style>
        <p:txBody>
          <a:bodyPr lIns="90000" rIns="90000" tIns="91440" bIns="91440">
            <a:spAutoFit/>
          </a:bodyPr>
          <a:p>
            <a:pPr marL="457200">
              <a:lnSpc>
                <a:spcPct val="150000"/>
              </a:lnSpc>
              <a:tabLst>
                <a:tab algn="l" pos="0"/>
              </a:tabLst>
            </a:pPr>
            <a:endParaRPr b="0" lang="sv-SE" sz="1800" spc="-1" strike="noStrike">
              <a:latin typeface="Arial"/>
            </a:endParaRPr>
          </a:p>
          <a:p>
            <a:pPr marL="457200">
              <a:lnSpc>
                <a:spcPct val="150000"/>
              </a:lnSpc>
              <a:tabLst>
                <a:tab algn="l" pos="0"/>
              </a:tabLst>
            </a:pPr>
            <a:endParaRPr b="0" lang="sv-SE" sz="1800" spc="-1" strike="noStrike">
              <a:latin typeface="Arial"/>
            </a:endParaRPr>
          </a:p>
          <a:p>
            <a:pPr marL="457200">
              <a:lnSpc>
                <a:spcPct val="15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15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01520">
              <a:lnSpc>
                <a:spcPct val="135000"/>
              </a:lnSpc>
              <a:tabLst>
                <a:tab algn="l" pos="0"/>
              </a:tabLst>
            </a:pPr>
            <a:endParaRPr b="0" lang="sv-SE" sz="1800" spc="-1" strike="noStrike">
              <a:latin typeface="Arial"/>
            </a:endParaRPr>
          </a:p>
          <a:p>
            <a:pPr marL="101520">
              <a:lnSpc>
                <a:spcPct val="100000"/>
              </a:lnSpc>
              <a:tabLst>
                <a:tab algn="l" pos="0"/>
              </a:tabLst>
            </a:pPr>
            <a:endParaRPr b="0" lang="sv-SE" sz="1800" spc="-1" strike="noStrike">
              <a:latin typeface="Arial"/>
            </a:endParaRPr>
          </a:p>
        </p:txBody>
      </p:sp>
      <p:sp>
        <p:nvSpPr>
          <p:cNvPr id="251" name=""/>
          <p:cNvSpPr/>
          <p:nvPr/>
        </p:nvSpPr>
        <p:spPr>
          <a:xfrm>
            <a:off x="540000" y="1620000"/>
            <a:ext cx="10979640" cy="16257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sv-SE" sz="1800" spc="-1" strike="noStrike">
                <a:latin typeface="Arial"/>
              </a:rPr>
              <a:t>Vi implementerar BINÄRSÖKNING! </a:t>
            </a:r>
            <a:endParaRPr b="0" lang="sv-SE" sz="1800" spc="-1" strike="noStrike">
              <a:latin typeface="Arial"/>
            </a:endParaRPr>
          </a:p>
          <a:p>
            <a:pPr>
              <a:lnSpc>
                <a:spcPct val="100000"/>
              </a:lnSpc>
            </a:pPr>
            <a:endParaRPr b="0" lang="sv-SE" sz="1800" spc="-1" strike="noStrike">
              <a:latin typeface="Arial"/>
            </a:endParaRPr>
          </a:p>
          <a:p>
            <a:pPr>
              <a:lnSpc>
                <a:spcPct val="100000"/>
              </a:lnSpc>
            </a:pPr>
            <a:r>
              <a:rPr b="0" lang="sv-SE" sz="1800" spc="-1" strike="noStrike">
                <a:latin typeface="Arial"/>
              </a:rPr>
              <a:t>Alltså om det ligger i sorterad ordning. Varför börja sökning från början? </a:t>
            </a:r>
            <a:endParaRPr b="0" lang="sv-SE" sz="1800" spc="-1" strike="noStrike">
              <a:latin typeface="Arial"/>
            </a:endParaRPr>
          </a:p>
          <a:p>
            <a:pPr>
              <a:lnSpc>
                <a:spcPct val="100000"/>
              </a:lnSpc>
            </a:pPr>
            <a:r>
              <a:rPr b="0" lang="sv-SE" sz="1800" spc="-1" strike="noStrike">
                <a:latin typeface="Arial"/>
              </a:rPr>
              <a:t>Statistiskt sett kan det ju lika gärna  vara på andra </a:t>
            </a:r>
            <a:r>
              <a:rPr b="1" lang="sv-SE" sz="1800" spc="-1" strike="noStrike">
                <a:latin typeface="Arial"/>
              </a:rPr>
              <a:t>HALVAN ?</a:t>
            </a:r>
            <a:endParaRPr b="0" lang="sv-SE" sz="1800" spc="-1" strike="noStrike">
              <a:latin typeface="Arial"/>
            </a:endParaRPr>
          </a:p>
          <a:p>
            <a:pPr>
              <a:lnSpc>
                <a:spcPct val="100000"/>
              </a:lnSpc>
            </a:pPr>
            <a:endParaRPr b="0" lang="sv-SE" sz="1800" spc="-1" strike="noStrike">
              <a:latin typeface="Arial"/>
            </a:endParaRPr>
          </a:p>
          <a:p>
            <a:pPr>
              <a:lnSpc>
                <a:spcPct val="100000"/>
              </a:lnSpc>
            </a:pPr>
            <a:endParaRPr b="0" lang="sv-SE" sz="1800" spc="-1" strike="noStrike">
              <a:latin typeface="Arial"/>
            </a:endParaRPr>
          </a:p>
        </p:txBody>
      </p:sp>
      <p:pic>
        <p:nvPicPr>
          <p:cNvPr id="252" name="" descr=""/>
          <p:cNvPicPr/>
          <p:nvPr/>
        </p:nvPicPr>
        <p:blipFill>
          <a:blip r:embed="rId1"/>
          <a:stretch/>
        </p:blipFill>
        <p:spPr>
          <a:xfrm>
            <a:off x="7567200" y="-5040"/>
            <a:ext cx="4672440" cy="68572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Google Shape;417;gde8f712633_0_1"/>
          <p:cNvSpPr/>
          <p:nvPr/>
        </p:nvSpPr>
        <p:spPr>
          <a:xfrm>
            <a:off x="513000" y="672120"/>
            <a:ext cx="8685000" cy="1144080"/>
          </a:xfrm>
          <a:prstGeom prst="rect">
            <a:avLst/>
          </a:prstGeom>
          <a:noFill/>
          <a:ln w="0">
            <a:noFill/>
          </a:ln>
        </p:spPr>
        <p:style>
          <a:lnRef idx="0"/>
          <a:fillRef idx="0"/>
          <a:effectRef idx="0"/>
          <a:fontRef idx="minor"/>
        </p:style>
        <p:txBody>
          <a:bodyPr lIns="0" rIns="0" tIns="16920" bIns="0">
            <a:noAutofit/>
          </a:bodyPr>
          <a:p>
            <a:pPr marL="12600">
              <a:lnSpc>
                <a:spcPct val="100000"/>
              </a:lnSpc>
              <a:tabLst>
                <a:tab algn="l" pos="0"/>
              </a:tabLst>
            </a:pPr>
            <a:r>
              <a:rPr b="0" lang="sv-SE" sz="4400" spc="-1" strike="noStrike">
                <a:solidFill>
                  <a:srgbClr val="000000"/>
                </a:solidFill>
                <a:latin typeface="Calibri"/>
                <a:ea typeface="Calibri"/>
              </a:rPr>
              <a:t>Uppgift – Bilregistret </a:t>
            </a:r>
            <a:endParaRPr b="0" lang="sv-SE" sz="4400" spc="-1" strike="noStrike">
              <a:latin typeface="Arial"/>
            </a:endParaRPr>
          </a:p>
        </p:txBody>
      </p:sp>
      <p:sp>
        <p:nvSpPr>
          <p:cNvPr id="87" name="Google Shape;418;gde8f712633_0_1"/>
          <p:cNvSpPr/>
          <p:nvPr/>
        </p:nvSpPr>
        <p:spPr>
          <a:xfrm>
            <a:off x="2129400" y="4032000"/>
            <a:ext cx="29880" cy="41400"/>
          </a:xfrm>
          <a:custGeom>
            <a:avLst/>
            <a:gdLst/>
            <a:ahLst/>
            <a:rect l="l" t="t" r="r" b="b"/>
            <a:pathLst>
              <a:path w="36194" h="45085">
                <a:moveTo>
                  <a:pt x="26752" y="45024"/>
                </a:moveTo>
                <a:lnTo>
                  <a:pt x="0" y="28474"/>
                </a:lnTo>
                <a:lnTo>
                  <a:pt x="36127" y="0"/>
                </a:lnTo>
                <a:lnTo>
                  <a:pt x="26752" y="45024"/>
                </a:lnTo>
                <a:close/>
              </a:path>
            </a:pathLst>
          </a:custGeom>
          <a:solidFill>
            <a:srgbClr val="ff0000"/>
          </a:solidFill>
          <a:ln w="0">
            <a:noFill/>
          </a:ln>
        </p:spPr>
        <p:style>
          <a:lnRef idx="0"/>
          <a:fillRef idx="0"/>
          <a:effectRef idx="0"/>
          <a:fontRef idx="minor"/>
        </p:style>
      </p:sp>
      <p:sp>
        <p:nvSpPr>
          <p:cNvPr id="88" name="Google Shape;419;gde8f712633_0_1"/>
          <p:cNvSpPr/>
          <p:nvPr/>
        </p:nvSpPr>
        <p:spPr>
          <a:xfrm>
            <a:off x="2129400" y="4032000"/>
            <a:ext cx="29880" cy="41400"/>
          </a:xfrm>
          <a:custGeom>
            <a:avLst/>
            <a:gdLst/>
            <a:ahLst/>
            <a:rect l="l" t="t" r="r" b="b"/>
            <a:pathLst>
              <a:path w="36194" h="45085">
                <a:moveTo>
                  <a:pt x="26752" y="45024"/>
                </a:moveTo>
                <a:lnTo>
                  <a:pt x="36127" y="0"/>
                </a:lnTo>
                <a:lnTo>
                  <a:pt x="0" y="28474"/>
                </a:lnTo>
                <a:lnTo>
                  <a:pt x="26752" y="45024"/>
                </a:lnTo>
                <a:close/>
              </a:path>
            </a:pathLst>
          </a:custGeom>
          <a:noFill/>
          <a:ln w="9525">
            <a:solidFill>
              <a:srgbClr val="ff0000"/>
            </a:solidFill>
            <a:round/>
          </a:ln>
        </p:spPr>
        <p:style>
          <a:lnRef idx="0"/>
          <a:fillRef idx="0"/>
          <a:effectRef idx="0"/>
          <a:fontRef idx="minor"/>
        </p:style>
      </p:sp>
      <p:sp>
        <p:nvSpPr>
          <p:cNvPr id="89" name="Google Shape;420;gde8f712633_0_1"/>
          <p:cNvSpPr/>
          <p:nvPr/>
        </p:nvSpPr>
        <p:spPr>
          <a:xfrm>
            <a:off x="672120" y="4987080"/>
            <a:ext cx="1318320" cy="283320"/>
          </a:xfrm>
          <a:prstGeom prst="rect">
            <a:avLst/>
          </a:prstGeom>
          <a:noFill/>
          <a:ln w="0">
            <a:noFill/>
          </a:ln>
        </p:spPr>
        <p:style>
          <a:lnRef idx="0"/>
          <a:fillRef idx="0"/>
          <a:effectRef idx="0"/>
          <a:fontRef idx="minor"/>
        </p:style>
      </p:sp>
      <p:sp>
        <p:nvSpPr>
          <p:cNvPr id="90" name="Google Shape;421;gde8f712633_0_1"/>
          <p:cNvSpPr/>
          <p:nvPr/>
        </p:nvSpPr>
        <p:spPr>
          <a:xfrm>
            <a:off x="4645800" y="3164040"/>
            <a:ext cx="43560" cy="21240"/>
          </a:xfrm>
          <a:custGeom>
            <a:avLst/>
            <a:gdLst/>
            <a:ahLst/>
            <a:rect l="l" t="t" r="r" b="b"/>
            <a:pathLst>
              <a:path w="46354" h="29844">
                <a:moveTo>
                  <a:pt x="45999" y="29639"/>
                </a:moveTo>
                <a:lnTo>
                  <a:pt x="0" y="29324"/>
                </a:lnTo>
                <a:lnTo>
                  <a:pt x="35424" y="0"/>
                </a:lnTo>
                <a:lnTo>
                  <a:pt x="45999" y="29639"/>
                </a:lnTo>
                <a:close/>
              </a:path>
            </a:pathLst>
          </a:custGeom>
          <a:solidFill>
            <a:srgbClr val="ff0000"/>
          </a:solidFill>
          <a:ln w="0">
            <a:noFill/>
          </a:ln>
        </p:spPr>
        <p:style>
          <a:lnRef idx="0"/>
          <a:fillRef idx="0"/>
          <a:effectRef idx="0"/>
          <a:fontRef idx="minor"/>
        </p:style>
      </p:sp>
      <p:sp>
        <p:nvSpPr>
          <p:cNvPr id="91" name="Google Shape;422;gde8f712633_0_1"/>
          <p:cNvSpPr/>
          <p:nvPr/>
        </p:nvSpPr>
        <p:spPr>
          <a:xfrm>
            <a:off x="4645800" y="3164040"/>
            <a:ext cx="43560" cy="21240"/>
          </a:xfrm>
          <a:custGeom>
            <a:avLst/>
            <a:gdLst/>
            <a:ahLst/>
            <a:rect l="l" t="t" r="r" b="b"/>
            <a:pathLst>
              <a:path w="46354" h="29844">
                <a:moveTo>
                  <a:pt x="35424" y="0"/>
                </a:moveTo>
                <a:lnTo>
                  <a:pt x="0" y="29324"/>
                </a:lnTo>
                <a:lnTo>
                  <a:pt x="45999" y="29639"/>
                </a:lnTo>
                <a:lnTo>
                  <a:pt x="35424" y="0"/>
                </a:lnTo>
                <a:close/>
              </a:path>
            </a:pathLst>
          </a:custGeom>
          <a:noFill/>
          <a:ln w="9525">
            <a:solidFill>
              <a:srgbClr val="ff0000"/>
            </a:solidFill>
            <a:round/>
          </a:ln>
        </p:spPr>
        <p:style>
          <a:lnRef idx="0"/>
          <a:fillRef idx="0"/>
          <a:effectRef idx="0"/>
          <a:fontRef idx="minor"/>
        </p:style>
      </p:sp>
      <p:sp>
        <p:nvSpPr>
          <p:cNvPr id="92" name="Google Shape;423;gde8f712633_0_1"/>
          <p:cNvSpPr/>
          <p:nvPr/>
        </p:nvSpPr>
        <p:spPr>
          <a:xfrm>
            <a:off x="6529680" y="6407640"/>
            <a:ext cx="2741040" cy="36288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tabLst>
                <a:tab algn="l" pos="0"/>
              </a:tabLst>
            </a:pPr>
            <a:fld id="{C2ABB170-8FC6-4C95-85A7-E3BF9AB348B1}" type="slidenum">
              <a:rPr b="0" lang="sv-SE" sz="1200" spc="-1" strike="noStrike">
                <a:solidFill>
                  <a:srgbClr val="888888"/>
                </a:solidFill>
                <a:latin typeface="Calibri"/>
                <a:ea typeface="Calibri"/>
              </a:rPr>
              <a:t>&lt;nummer&gt;</a:t>
            </a:fld>
            <a:endParaRPr b="0" lang="sv-SE" sz="1200" spc="-1" strike="noStrike">
              <a:latin typeface="Arial"/>
            </a:endParaRPr>
          </a:p>
        </p:txBody>
      </p:sp>
      <p:sp>
        <p:nvSpPr>
          <p:cNvPr id="93" name="Google Shape;424;gde8f712633_0_1"/>
          <p:cNvSpPr/>
          <p:nvPr/>
        </p:nvSpPr>
        <p:spPr>
          <a:xfrm>
            <a:off x="570240" y="1255680"/>
            <a:ext cx="4554720" cy="5438880"/>
          </a:xfrm>
          <a:prstGeom prst="rect">
            <a:avLst/>
          </a:prstGeom>
          <a:noFill/>
          <a:ln w="0">
            <a:noFill/>
          </a:ln>
        </p:spPr>
        <p:style>
          <a:lnRef idx="0"/>
          <a:fillRef idx="0"/>
          <a:effectRef idx="0"/>
          <a:fontRef idx="minor"/>
        </p:style>
        <p:txBody>
          <a:bodyPr lIns="0" rIns="0" tIns="78840" bIns="0">
            <a:noAutofit/>
          </a:bodyPr>
          <a:p>
            <a:pPr>
              <a:lnSpc>
                <a:spcPct val="100000"/>
              </a:lnSpc>
              <a:tabLst>
                <a:tab algn="l" pos="0"/>
              </a:tabLst>
            </a:pPr>
            <a:endParaRPr b="0" lang="sv-SE" sz="1800" spc="-1" strike="noStrike">
              <a:latin typeface="Arial"/>
            </a:endParaRPr>
          </a:p>
          <a:p>
            <a:pPr marL="1499400" indent="-630720">
              <a:lnSpc>
                <a:spcPct val="116000"/>
              </a:lnSpc>
              <a:tabLst>
                <a:tab algn="l" pos="0"/>
              </a:tabLst>
            </a:pPr>
            <a:endParaRPr b="0" lang="sv-SE" sz="1800" spc="-1" strike="noStrike">
              <a:latin typeface="Arial"/>
            </a:endParaRPr>
          </a:p>
        </p:txBody>
      </p:sp>
      <p:sp>
        <p:nvSpPr>
          <p:cNvPr id="94" name="Google Shape;425;gde8f712633_0_1"/>
          <p:cNvSpPr/>
          <p:nvPr/>
        </p:nvSpPr>
        <p:spPr>
          <a:xfrm>
            <a:off x="345600" y="1818360"/>
            <a:ext cx="5365440" cy="1554840"/>
          </a:xfrm>
          <a:prstGeom prst="rect">
            <a:avLst/>
          </a:prstGeom>
          <a:noFill/>
          <a:ln w="0">
            <a:noFill/>
          </a:ln>
        </p:spPr>
        <p:style>
          <a:lnRef idx="0"/>
          <a:fillRef idx="0"/>
          <a:effectRef idx="0"/>
          <a:fontRef idx="minor"/>
        </p:style>
      </p:sp>
      <p:sp>
        <p:nvSpPr>
          <p:cNvPr id="95" name="Google Shape;176;p2_0"/>
          <p:cNvSpPr/>
          <p:nvPr/>
        </p:nvSpPr>
        <p:spPr>
          <a:xfrm>
            <a:off x="900000" y="1698120"/>
            <a:ext cx="7738920" cy="4240800"/>
          </a:xfrm>
          <a:prstGeom prst="rect">
            <a:avLst/>
          </a:prstGeom>
          <a:noFill/>
          <a:ln w="0">
            <a:noFill/>
          </a:ln>
        </p:spPr>
        <p:style>
          <a:lnRef idx="0"/>
          <a:fillRef idx="0"/>
          <a:effectRef idx="0"/>
          <a:fontRef idx="minor"/>
        </p:style>
        <p:txBody>
          <a:bodyPr lIns="0" rIns="0" tIns="78840" bIns="0">
            <a:noAutofit/>
          </a:bodyPr>
          <a:p>
            <a:pPr>
              <a:lnSpc>
                <a:spcPct val="100000"/>
              </a:lnSpc>
            </a:pPr>
            <a:r>
              <a:rPr b="0" lang="sv-SE" sz="2100" spc="-1" strike="noStrike">
                <a:solidFill>
                  <a:srgbClr val="595959"/>
                </a:solidFill>
                <a:latin typeface="Arial"/>
                <a:ea typeface="Arial"/>
              </a:rPr>
              <a:t>Japp vi kodar direkt</a:t>
            </a:r>
            <a:endParaRPr b="0" lang="sv-SE" sz="2100" spc="-1" strike="noStrike">
              <a:latin typeface="Arial"/>
            </a:endParaRPr>
          </a:p>
          <a:p>
            <a:pPr>
              <a:lnSpc>
                <a:spcPct val="100000"/>
              </a:lnSpc>
            </a:pPr>
            <a:r>
              <a:rPr b="0" lang="sv-SE" sz="2100" spc="-1" strike="noStrike">
                <a:solidFill>
                  <a:srgbClr val="595959"/>
                </a:solidFill>
                <a:latin typeface="Arial"/>
                <a:ea typeface="Arial"/>
              </a:rPr>
              <a:t>	</a:t>
            </a:r>
            <a:r>
              <a:rPr b="0" lang="sv-SE" sz="2100" spc="-1" strike="noStrike">
                <a:solidFill>
                  <a:srgbClr val="595959"/>
                </a:solidFill>
                <a:latin typeface="Arial"/>
                <a:ea typeface="Arial"/>
              </a:rPr>
              <a:t>	</a:t>
            </a:r>
            <a:endParaRPr b="0" lang="sv-SE" sz="2100" spc="-1" strike="noStrike">
              <a:latin typeface="Arial"/>
            </a:endParaRPr>
          </a:p>
        </p:txBody>
      </p:sp>
      <p:sp>
        <p:nvSpPr>
          <p:cNvPr id="96" name=""/>
          <p:cNvSpPr/>
          <p:nvPr/>
        </p:nvSpPr>
        <p:spPr>
          <a:xfrm>
            <a:off x="856080" y="2371680"/>
            <a:ext cx="9943560" cy="2991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sv-SE" sz="2100" spc="-1" strike="noStrike">
                <a:solidFill>
                  <a:srgbClr val="595959"/>
                </a:solidFill>
                <a:latin typeface="Arial"/>
                <a:ea typeface="Arial"/>
              </a:rPr>
              <a:t>Skapa en </a:t>
            </a:r>
            <a:r>
              <a:rPr b="1" lang="sv-SE" sz="2100" spc="-1" strike="noStrike">
                <a:solidFill>
                  <a:srgbClr val="595959"/>
                </a:solidFill>
                <a:latin typeface="Arial"/>
                <a:ea typeface="Arial"/>
              </a:rPr>
              <a:t>lista</a:t>
            </a:r>
            <a:r>
              <a:rPr b="0" lang="sv-SE" sz="2100" spc="-1" strike="noStrike">
                <a:solidFill>
                  <a:srgbClr val="595959"/>
                </a:solidFill>
                <a:latin typeface="Arial"/>
                <a:ea typeface="Arial"/>
              </a:rPr>
              <a:t> med 1 000 000 fejkbilar (class Car).</a:t>
            </a:r>
            <a:endParaRPr b="0" lang="sv-SE" sz="2100" spc="-1" strike="noStrike">
              <a:latin typeface="Arial"/>
            </a:endParaRPr>
          </a:p>
          <a:p>
            <a:pPr>
              <a:lnSpc>
                <a:spcPct val="100000"/>
              </a:lnSpc>
            </a:pPr>
            <a:endParaRPr b="0" lang="sv-SE" sz="2100" spc="-1" strike="noStrike">
              <a:latin typeface="Arial"/>
            </a:endParaRPr>
          </a:p>
          <a:p>
            <a:pPr>
              <a:lnSpc>
                <a:spcPct val="100000"/>
              </a:lnSpc>
            </a:pPr>
            <a:r>
              <a:rPr b="0" lang="sv-SE" sz="2100" spc="-1" strike="noStrike">
                <a:solidFill>
                  <a:srgbClr val="595959"/>
                </a:solidFill>
                <a:latin typeface="Arial"/>
                <a:ea typeface="Arial"/>
              </a:rPr>
              <a:t>Slumpa fram ett regnummer, A-Z*3 sen 0-9*3. ex ABC123</a:t>
            </a:r>
            <a:endParaRPr b="0" lang="sv-SE" sz="2100" spc="-1" strike="noStrike">
              <a:latin typeface="Arial"/>
            </a:endParaRPr>
          </a:p>
          <a:p>
            <a:pPr>
              <a:lnSpc>
                <a:spcPct val="100000"/>
              </a:lnSpc>
            </a:pPr>
            <a:r>
              <a:rPr b="0" lang="sv-SE" sz="2100" spc="-1" strike="noStrike">
                <a:solidFill>
                  <a:srgbClr val="595959"/>
                </a:solidFill>
                <a:latin typeface="Arial"/>
                <a:ea typeface="Arial"/>
              </a:rPr>
              <a:t>Strunta i risk för eventuella dubletter just nu</a:t>
            </a:r>
            <a:endParaRPr b="0" lang="sv-SE" sz="2100" spc="-1" strike="noStrike">
              <a:latin typeface="Arial"/>
            </a:endParaRPr>
          </a:p>
          <a:p>
            <a:pPr>
              <a:lnSpc>
                <a:spcPct val="100000"/>
              </a:lnSpc>
            </a:pPr>
            <a:endParaRPr b="0" lang="sv-SE" sz="2100" spc="-1" strike="noStrike">
              <a:latin typeface="Arial"/>
            </a:endParaRPr>
          </a:p>
          <a:p>
            <a:pPr>
              <a:lnSpc>
                <a:spcPct val="100000"/>
              </a:lnSpc>
            </a:pPr>
            <a:endParaRPr b="0" lang="sv-SE" sz="2100" spc="-1" strike="noStrike">
              <a:latin typeface="Arial"/>
            </a:endParaRPr>
          </a:p>
          <a:p>
            <a:pPr>
              <a:lnSpc>
                <a:spcPct val="100000"/>
              </a:lnSpc>
            </a:pPr>
            <a:r>
              <a:rPr b="0" lang="sv-SE" sz="2100" spc="-1" strike="noStrike">
                <a:solidFill>
                  <a:srgbClr val="595959"/>
                </a:solidFill>
                <a:latin typeface="Arial"/>
                <a:ea typeface="Arial"/>
              </a:rPr>
              <a:t>Skriv en rutin GetCarByRegNo(regno) som loopar igenom och söker efter en bil och returnerar just den eller none – jag tänker att vi mäter tid för att hitta den som ligger på plats 1000 och på plats 999999 (arr[1000] , arr[999999])</a:t>
            </a:r>
            <a:endParaRPr b="0" lang="sv-SE" sz="2100" spc="-1" strike="noStrike">
              <a:latin typeface="Arial"/>
            </a:endParaRPr>
          </a:p>
          <a:p>
            <a:pPr>
              <a:lnSpc>
                <a:spcPct val="100000"/>
              </a:lnSpc>
            </a:pPr>
            <a:endParaRPr b="0" lang="sv-SE" sz="2100" spc="-1" strike="noStrike">
              <a:latin typeface="Arial"/>
            </a:endParaRPr>
          </a:p>
          <a:p>
            <a:pPr>
              <a:lnSpc>
                <a:spcPct val="100000"/>
              </a:lnSpc>
            </a:pPr>
            <a:r>
              <a:rPr b="0" lang="sv-SE" sz="2100" spc="-1" strike="noStrike">
                <a:solidFill>
                  <a:srgbClr val="595959"/>
                </a:solidFill>
                <a:latin typeface="Arial"/>
                <a:ea typeface="Arial"/>
              </a:rPr>
              <a:t>Skriv en rutin ExistsCar(regno) som loopar igenom och söker efter en bil och returnerar true eller false</a:t>
            </a:r>
            <a:endParaRPr b="0" lang="sv-SE" sz="2100" spc="-1" strike="noStrike">
              <a:latin typeface="Arial"/>
            </a:endParaRPr>
          </a:p>
          <a:p>
            <a:pPr>
              <a:lnSpc>
                <a:spcPct val="100000"/>
              </a:lnSpc>
            </a:pPr>
            <a:endParaRPr b="0" lang="sv-SE" sz="2100" spc="-1" strike="noStrike">
              <a:latin typeface="Arial"/>
            </a:endParaRPr>
          </a:p>
          <a:p>
            <a:pPr>
              <a:lnSpc>
                <a:spcPct val="100000"/>
              </a:lnSpc>
            </a:pPr>
            <a:endParaRPr b="0" lang="sv-SE" sz="2100" spc="-1" strike="noStrike">
              <a:latin typeface="Arial"/>
            </a:endParaRPr>
          </a:p>
        </p:txBody>
      </p:sp>
      <p:sp>
        <p:nvSpPr>
          <p:cNvPr id="97" name="Google Shape;541;gde974ff1ef_0_0"/>
          <p:cNvSpPr/>
          <p:nvPr/>
        </p:nvSpPr>
        <p:spPr>
          <a:xfrm>
            <a:off x="10857600" y="0"/>
            <a:ext cx="1332360" cy="1332360"/>
          </a:xfrm>
          <a:prstGeom prst="rect">
            <a:avLst/>
          </a:prstGeom>
          <a:blipFill rotWithShape="0">
            <a:blip r:embed="rId1"/>
            <a:srcRect/>
            <a:stretch/>
          </a:blip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Google Shape;417;gde8f712633_0_2"/>
          <p:cNvSpPr/>
          <p:nvPr/>
        </p:nvSpPr>
        <p:spPr>
          <a:xfrm>
            <a:off x="513000" y="672120"/>
            <a:ext cx="8685000" cy="1144080"/>
          </a:xfrm>
          <a:prstGeom prst="rect">
            <a:avLst/>
          </a:prstGeom>
          <a:noFill/>
          <a:ln w="0">
            <a:noFill/>
          </a:ln>
        </p:spPr>
        <p:style>
          <a:lnRef idx="0"/>
          <a:fillRef idx="0"/>
          <a:effectRef idx="0"/>
          <a:fontRef idx="minor"/>
        </p:style>
        <p:txBody>
          <a:bodyPr lIns="0" rIns="0" tIns="16920" bIns="0">
            <a:noAutofit/>
          </a:bodyPr>
          <a:p>
            <a:pPr marL="12600">
              <a:lnSpc>
                <a:spcPct val="100000"/>
              </a:lnSpc>
              <a:tabLst>
                <a:tab algn="l" pos="0"/>
              </a:tabLst>
            </a:pPr>
            <a:r>
              <a:rPr b="0" lang="sv-SE" sz="4400" spc="-1" strike="noStrike">
                <a:solidFill>
                  <a:srgbClr val="000000"/>
                </a:solidFill>
                <a:latin typeface="Calibri"/>
                <a:ea typeface="Calibri"/>
              </a:rPr>
              <a:t>Lärdomar</a:t>
            </a:r>
            <a:endParaRPr b="0" lang="sv-SE" sz="4400" spc="-1" strike="noStrike">
              <a:latin typeface="Arial"/>
            </a:endParaRPr>
          </a:p>
        </p:txBody>
      </p:sp>
      <p:sp>
        <p:nvSpPr>
          <p:cNvPr id="99" name="Google Shape;418;gde8f712633_0_2"/>
          <p:cNvSpPr/>
          <p:nvPr/>
        </p:nvSpPr>
        <p:spPr>
          <a:xfrm>
            <a:off x="2129400" y="4032000"/>
            <a:ext cx="29880" cy="41400"/>
          </a:xfrm>
          <a:custGeom>
            <a:avLst/>
            <a:gdLst/>
            <a:ahLst/>
            <a:rect l="l" t="t" r="r" b="b"/>
            <a:pathLst>
              <a:path w="36194" h="45085">
                <a:moveTo>
                  <a:pt x="26752" y="45024"/>
                </a:moveTo>
                <a:lnTo>
                  <a:pt x="0" y="28474"/>
                </a:lnTo>
                <a:lnTo>
                  <a:pt x="36127" y="0"/>
                </a:lnTo>
                <a:lnTo>
                  <a:pt x="26752" y="45024"/>
                </a:lnTo>
                <a:close/>
              </a:path>
            </a:pathLst>
          </a:custGeom>
          <a:solidFill>
            <a:srgbClr val="ff0000"/>
          </a:solidFill>
          <a:ln w="0">
            <a:noFill/>
          </a:ln>
        </p:spPr>
        <p:style>
          <a:lnRef idx="0"/>
          <a:fillRef idx="0"/>
          <a:effectRef idx="0"/>
          <a:fontRef idx="minor"/>
        </p:style>
      </p:sp>
      <p:sp>
        <p:nvSpPr>
          <p:cNvPr id="100" name="Google Shape;419;gde8f712633_0_2"/>
          <p:cNvSpPr/>
          <p:nvPr/>
        </p:nvSpPr>
        <p:spPr>
          <a:xfrm>
            <a:off x="2129400" y="4032000"/>
            <a:ext cx="29880" cy="41400"/>
          </a:xfrm>
          <a:custGeom>
            <a:avLst/>
            <a:gdLst/>
            <a:ahLst/>
            <a:rect l="l" t="t" r="r" b="b"/>
            <a:pathLst>
              <a:path w="36194" h="45085">
                <a:moveTo>
                  <a:pt x="26752" y="45024"/>
                </a:moveTo>
                <a:lnTo>
                  <a:pt x="36127" y="0"/>
                </a:lnTo>
                <a:lnTo>
                  <a:pt x="0" y="28474"/>
                </a:lnTo>
                <a:lnTo>
                  <a:pt x="26752" y="45024"/>
                </a:lnTo>
                <a:close/>
              </a:path>
            </a:pathLst>
          </a:custGeom>
          <a:noFill/>
          <a:ln w="9525">
            <a:solidFill>
              <a:srgbClr val="ff0000"/>
            </a:solidFill>
            <a:round/>
          </a:ln>
        </p:spPr>
        <p:style>
          <a:lnRef idx="0"/>
          <a:fillRef idx="0"/>
          <a:effectRef idx="0"/>
          <a:fontRef idx="minor"/>
        </p:style>
      </p:sp>
      <p:sp>
        <p:nvSpPr>
          <p:cNvPr id="101" name="Google Shape;420;gde8f712633_0_2"/>
          <p:cNvSpPr/>
          <p:nvPr/>
        </p:nvSpPr>
        <p:spPr>
          <a:xfrm>
            <a:off x="672120" y="4987080"/>
            <a:ext cx="1318320" cy="283320"/>
          </a:xfrm>
          <a:prstGeom prst="rect">
            <a:avLst/>
          </a:prstGeom>
          <a:noFill/>
          <a:ln w="0">
            <a:noFill/>
          </a:ln>
        </p:spPr>
        <p:style>
          <a:lnRef idx="0"/>
          <a:fillRef idx="0"/>
          <a:effectRef idx="0"/>
          <a:fontRef idx="minor"/>
        </p:style>
      </p:sp>
      <p:sp>
        <p:nvSpPr>
          <p:cNvPr id="102" name="Google Shape;421;gde8f712633_0_2"/>
          <p:cNvSpPr/>
          <p:nvPr/>
        </p:nvSpPr>
        <p:spPr>
          <a:xfrm>
            <a:off x="4645800" y="3164040"/>
            <a:ext cx="43560" cy="21240"/>
          </a:xfrm>
          <a:custGeom>
            <a:avLst/>
            <a:gdLst/>
            <a:ahLst/>
            <a:rect l="l" t="t" r="r" b="b"/>
            <a:pathLst>
              <a:path w="46354" h="29844">
                <a:moveTo>
                  <a:pt x="45999" y="29639"/>
                </a:moveTo>
                <a:lnTo>
                  <a:pt x="0" y="29324"/>
                </a:lnTo>
                <a:lnTo>
                  <a:pt x="35424" y="0"/>
                </a:lnTo>
                <a:lnTo>
                  <a:pt x="45999" y="29639"/>
                </a:lnTo>
                <a:close/>
              </a:path>
            </a:pathLst>
          </a:custGeom>
          <a:solidFill>
            <a:srgbClr val="ff0000"/>
          </a:solidFill>
          <a:ln w="0">
            <a:noFill/>
          </a:ln>
        </p:spPr>
        <p:style>
          <a:lnRef idx="0"/>
          <a:fillRef idx="0"/>
          <a:effectRef idx="0"/>
          <a:fontRef idx="minor"/>
        </p:style>
      </p:sp>
      <p:sp>
        <p:nvSpPr>
          <p:cNvPr id="103" name="Google Shape;422;gde8f712633_0_2"/>
          <p:cNvSpPr/>
          <p:nvPr/>
        </p:nvSpPr>
        <p:spPr>
          <a:xfrm>
            <a:off x="4645800" y="3164040"/>
            <a:ext cx="43560" cy="21240"/>
          </a:xfrm>
          <a:custGeom>
            <a:avLst/>
            <a:gdLst/>
            <a:ahLst/>
            <a:rect l="l" t="t" r="r" b="b"/>
            <a:pathLst>
              <a:path w="46354" h="29844">
                <a:moveTo>
                  <a:pt x="35424" y="0"/>
                </a:moveTo>
                <a:lnTo>
                  <a:pt x="0" y="29324"/>
                </a:lnTo>
                <a:lnTo>
                  <a:pt x="45999" y="29639"/>
                </a:lnTo>
                <a:lnTo>
                  <a:pt x="35424" y="0"/>
                </a:lnTo>
                <a:close/>
              </a:path>
            </a:pathLst>
          </a:custGeom>
          <a:noFill/>
          <a:ln w="9525">
            <a:solidFill>
              <a:srgbClr val="ff0000"/>
            </a:solidFill>
            <a:round/>
          </a:ln>
        </p:spPr>
        <p:style>
          <a:lnRef idx="0"/>
          <a:fillRef idx="0"/>
          <a:effectRef idx="0"/>
          <a:fontRef idx="minor"/>
        </p:style>
      </p:sp>
      <p:sp>
        <p:nvSpPr>
          <p:cNvPr id="104" name="Google Shape;423;gde8f712633_0_2"/>
          <p:cNvSpPr/>
          <p:nvPr/>
        </p:nvSpPr>
        <p:spPr>
          <a:xfrm>
            <a:off x="6529680" y="6407640"/>
            <a:ext cx="2741040" cy="36288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tabLst>
                <a:tab algn="l" pos="0"/>
              </a:tabLst>
            </a:pPr>
            <a:fld id="{0FE50E47-E0C7-4A72-B9AC-FB24A7441E32}" type="slidenum">
              <a:rPr b="0" lang="sv-SE" sz="1200" spc="-1" strike="noStrike">
                <a:solidFill>
                  <a:srgbClr val="888888"/>
                </a:solidFill>
                <a:latin typeface="Calibri"/>
                <a:ea typeface="Calibri"/>
              </a:rPr>
              <a:t>&lt;nummer&gt;</a:t>
            </a:fld>
            <a:endParaRPr b="0" lang="sv-SE" sz="1200" spc="-1" strike="noStrike">
              <a:latin typeface="Arial"/>
            </a:endParaRPr>
          </a:p>
        </p:txBody>
      </p:sp>
      <p:sp>
        <p:nvSpPr>
          <p:cNvPr id="105" name="Google Shape;424;gde8f712633_0_2"/>
          <p:cNvSpPr/>
          <p:nvPr/>
        </p:nvSpPr>
        <p:spPr>
          <a:xfrm>
            <a:off x="570240" y="1255680"/>
            <a:ext cx="4554720" cy="5438880"/>
          </a:xfrm>
          <a:prstGeom prst="rect">
            <a:avLst/>
          </a:prstGeom>
          <a:noFill/>
          <a:ln w="0">
            <a:noFill/>
          </a:ln>
        </p:spPr>
        <p:style>
          <a:lnRef idx="0"/>
          <a:fillRef idx="0"/>
          <a:effectRef idx="0"/>
          <a:fontRef idx="minor"/>
        </p:style>
        <p:txBody>
          <a:bodyPr lIns="0" rIns="0" tIns="78840" bIns="0">
            <a:noAutofit/>
          </a:bodyPr>
          <a:p>
            <a:pPr>
              <a:lnSpc>
                <a:spcPct val="100000"/>
              </a:lnSpc>
              <a:tabLst>
                <a:tab algn="l" pos="0"/>
              </a:tabLst>
            </a:pPr>
            <a:endParaRPr b="0" lang="sv-SE" sz="1800" spc="-1" strike="noStrike">
              <a:latin typeface="Arial"/>
            </a:endParaRPr>
          </a:p>
          <a:p>
            <a:pPr marL="1499400" indent="-630720">
              <a:lnSpc>
                <a:spcPct val="116000"/>
              </a:lnSpc>
              <a:tabLst>
                <a:tab algn="l" pos="0"/>
              </a:tabLst>
            </a:pPr>
            <a:endParaRPr b="0" lang="sv-SE" sz="1800" spc="-1" strike="noStrike">
              <a:latin typeface="Arial"/>
            </a:endParaRPr>
          </a:p>
        </p:txBody>
      </p:sp>
      <p:sp>
        <p:nvSpPr>
          <p:cNvPr id="106" name="Google Shape;425;gde8f712633_0_2"/>
          <p:cNvSpPr/>
          <p:nvPr/>
        </p:nvSpPr>
        <p:spPr>
          <a:xfrm>
            <a:off x="345600" y="1818360"/>
            <a:ext cx="5365440" cy="1554840"/>
          </a:xfrm>
          <a:prstGeom prst="rect">
            <a:avLst/>
          </a:prstGeom>
          <a:noFill/>
          <a:ln w="0">
            <a:noFill/>
          </a:ln>
        </p:spPr>
        <p:style>
          <a:lnRef idx="0"/>
          <a:fillRef idx="0"/>
          <a:effectRef idx="0"/>
          <a:fontRef idx="minor"/>
        </p:style>
      </p:sp>
      <p:sp>
        <p:nvSpPr>
          <p:cNvPr id="107" name="Google Shape;176;p2_1"/>
          <p:cNvSpPr/>
          <p:nvPr/>
        </p:nvSpPr>
        <p:spPr>
          <a:xfrm>
            <a:off x="900000" y="1698120"/>
            <a:ext cx="7738920" cy="4240800"/>
          </a:xfrm>
          <a:prstGeom prst="rect">
            <a:avLst/>
          </a:prstGeom>
          <a:noFill/>
          <a:ln w="0">
            <a:noFill/>
          </a:ln>
        </p:spPr>
        <p:style>
          <a:lnRef idx="0"/>
          <a:fillRef idx="0"/>
          <a:effectRef idx="0"/>
          <a:fontRef idx="minor"/>
        </p:style>
      </p:sp>
      <p:sp>
        <p:nvSpPr>
          <p:cNvPr id="108" name="Google Shape;196;p5"/>
          <p:cNvSpPr/>
          <p:nvPr/>
        </p:nvSpPr>
        <p:spPr>
          <a:xfrm>
            <a:off x="720000" y="1698120"/>
            <a:ext cx="7686360" cy="3130560"/>
          </a:xfrm>
          <a:prstGeom prst="rect">
            <a:avLst/>
          </a:prstGeom>
          <a:noFill/>
          <a:ln w="0">
            <a:noFill/>
          </a:ln>
        </p:spPr>
        <p:style>
          <a:lnRef idx="0"/>
          <a:fillRef idx="0"/>
          <a:effectRef idx="0"/>
          <a:fontRef idx="minor"/>
        </p:style>
        <p:txBody>
          <a:bodyPr lIns="0" rIns="0" tIns="78840" bIns="0">
            <a:noAutofit/>
          </a:bodyPr>
          <a:p>
            <a:pPr>
              <a:lnSpc>
                <a:spcPct val="100000"/>
              </a:lnSpc>
              <a:spcBef>
                <a:spcPts val="99"/>
              </a:spcBef>
            </a:pPr>
            <a:r>
              <a:rPr b="0" lang="sv-SE" sz="2400" spc="-1" strike="noStrike">
                <a:solidFill>
                  <a:srgbClr val="000000"/>
                </a:solidFill>
                <a:latin typeface="Arial"/>
                <a:ea typeface="DejaVu Sans"/>
              </a:rPr>
              <a:t>Vid många poster tar sökningar lång tid!</a:t>
            </a:r>
            <a:endParaRPr b="0" lang="sv-SE" sz="2400" spc="-1" strike="noStrike">
              <a:latin typeface="Arial"/>
            </a:endParaRPr>
          </a:p>
          <a:p>
            <a:pPr>
              <a:lnSpc>
                <a:spcPct val="100000"/>
              </a:lnSpc>
            </a:pPr>
            <a:r>
              <a:rPr b="0" lang="sv-SE" sz="2400" spc="-1" strike="noStrike">
                <a:solidFill>
                  <a:srgbClr val="000000"/>
                </a:solidFill>
                <a:latin typeface="Arial"/>
                <a:ea typeface="DejaVu Sans"/>
              </a:rPr>
              <a:t>Olika tid beroende på VAR i arrayen poster ligger</a:t>
            </a:r>
            <a:endParaRPr b="0" lang="sv-SE" sz="2400" spc="-1" strike="noStrike">
              <a:latin typeface="Arial"/>
            </a:endParaRPr>
          </a:p>
          <a:p>
            <a:pPr>
              <a:lnSpc>
                <a:spcPct val="100000"/>
              </a:lnSpc>
            </a:pPr>
            <a:r>
              <a:rPr b="0" lang="sv-SE" sz="2400" spc="-1" strike="noStrike">
                <a:solidFill>
                  <a:srgbClr val="000000"/>
                </a:solidFill>
                <a:latin typeface="Arial"/>
                <a:ea typeface="DejaVu Sans"/>
              </a:rPr>
              <a:t>eftersom</a:t>
            </a:r>
            <a:endParaRPr b="0" lang="sv-SE" sz="2400" spc="-1" strike="noStrike">
              <a:latin typeface="Arial"/>
            </a:endParaRPr>
          </a:p>
          <a:p>
            <a:pPr>
              <a:lnSpc>
                <a:spcPct val="100000"/>
              </a:lnSpc>
            </a:pPr>
            <a:endParaRPr b="0" lang="sv-SE" sz="2400" spc="-1" strike="noStrike">
              <a:latin typeface="Arial"/>
            </a:endParaRPr>
          </a:p>
        </p:txBody>
      </p:sp>
      <p:pic>
        <p:nvPicPr>
          <p:cNvPr id="109" name="" descr=""/>
          <p:cNvPicPr/>
          <p:nvPr/>
        </p:nvPicPr>
        <p:blipFill>
          <a:blip r:embed="rId1"/>
          <a:stretch/>
        </p:blipFill>
        <p:spPr>
          <a:xfrm>
            <a:off x="5437080" y="4140000"/>
            <a:ext cx="4102560" cy="1921320"/>
          </a:xfrm>
          <a:prstGeom prst="rect">
            <a:avLst/>
          </a:prstGeom>
          <a:ln w="0">
            <a:noFill/>
          </a:ln>
        </p:spPr>
      </p:pic>
      <p:sp>
        <p:nvSpPr>
          <p:cNvPr id="110" name=""/>
          <p:cNvSpPr/>
          <p:nvPr/>
        </p:nvSpPr>
        <p:spPr>
          <a:xfrm>
            <a:off x="5940000" y="3780000"/>
            <a:ext cx="3599640" cy="3459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sv-SE" sz="1800" spc="-1" strike="noStrike">
                <a:latin typeface="Arial"/>
              </a:rPr>
              <a:t>(annat exempel nedan)</a:t>
            </a:r>
            <a:endParaRPr b="0" lang="sv-SE"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Google Shape;417;gde8f712633_0_3"/>
          <p:cNvSpPr/>
          <p:nvPr/>
        </p:nvSpPr>
        <p:spPr>
          <a:xfrm>
            <a:off x="513000" y="672120"/>
            <a:ext cx="8685000" cy="1144080"/>
          </a:xfrm>
          <a:prstGeom prst="rect">
            <a:avLst/>
          </a:prstGeom>
          <a:noFill/>
          <a:ln w="0">
            <a:noFill/>
          </a:ln>
        </p:spPr>
        <p:style>
          <a:lnRef idx="0"/>
          <a:fillRef idx="0"/>
          <a:effectRef idx="0"/>
          <a:fontRef idx="minor"/>
        </p:style>
        <p:txBody>
          <a:bodyPr lIns="0" rIns="0" tIns="16920" bIns="0">
            <a:noAutofit/>
          </a:bodyPr>
          <a:p>
            <a:pPr marL="12600">
              <a:lnSpc>
                <a:spcPct val="100000"/>
              </a:lnSpc>
              <a:tabLst>
                <a:tab algn="l" pos="0"/>
              </a:tabLst>
            </a:pPr>
            <a:r>
              <a:rPr b="0" lang="sv-SE" sz="4400" spc="-1" strike="noStrike">
                <a:solidFill>
                  <a:srgbClr val="000000"/>
                </a:solidFill>
                <a:latin typeface="Calibri"/>
                <a:ea typeface="Calibri"/>
              </a:rPr>
              <a:t>Förbättra datastruktur?</a:t>
            </a:r>
            <a:endParaRPr b="0" lang="sv-SE" sz="4400" spc="-1" strike="noStrike">
              <a:latin typeface="Arial"/>
            </a:endParaRPr>
          </a:p>
        </p:txBody>
      </p:sp>
      <p:sp>
        <p:nvSpPr>
          <p:cNvPr id="112" name="Google Shape;418;gde8f712633_0_0"/>
          <p:cNvSpPr/>
          <p:nvPr/>
        </p:nvSpPr>
        <p:spPr>
          <a:xfrm>
            <a:off x="2129400" y="4032000"/>
            <a:ext cx="29880" cy="41400"/>
          </a:xfrm>
          <a:custGeom>
            <a:avLst/>
            <a:gdLst/>
            <a:ahLst/>
            <a:rect l="l" t="t" r="r" b="b"/>
            <a:pathLst>
              <a:path w="36194" h="45085">
                <a:moveTo>
                  <a:pt x="26752" y="45024"/>
                </a:moveTo>
                <a:lnTo>
                  <a:pt x="0" y="28474"/>
                </a:lnTo>
                <a:lnTo>
                  <a:pt x="36127" y="0"/>
                </a:lnTo>
                <a:lnTo>
                  <a:pt x="26752" y="45024"/>
                </a:lnTo>
                <a:close/>
              </a:path>
            </a:pathLst>
          </a:custGeom>
          <a:solidFill>
            <a:srgbClr val="ff0000"/>
          </a:solidFill>
          <a:ln w="0">
            <a:noFill/>
          </a:ln>
        </p:spPr>
        <p:style>
          <a:lnRef idx="0"/>
          <a:fillRef idx="0"/>
          <a:effectRef idx="0"/>
          <a:fontRef idx="minor"/>
        </p:style>
      </p:sp>
      <p:sp>
        <p:nvSpPr>
          <p:cNvPr id="113" name="Google Shape;419;gde8f712633_0_0"/>
          <p:cNvSpPr/>
          <p:nvPr/>
        </p:nvSpPr>
        <p:spPr>
          <a:xfrm>
            <a:off x="2129400" y="4032000"/>
            <a:ext cx="29880" cy="41400"/>
          </a:xfrm>
          <a:custGeom>
            <a:avLst/>
            <a:gdLst/>
            <a:ahLst/>
            <a:rect l="l" t="t" r="r" b="b"/>
            <a:pathLst>
              <a:path w="36194" h="45085">
                <a:moveTo>
                  <a:pt x="26752" y="45024"/>
                </a:moveTo>
                <a:lnTo>
                  <a:pt x="36127" y="0"/>
                </a:lnTo>
                <a:lnTo>
                  <a:pt x="0" y="28474"/>
                </a:lnTo>
                <a:lnTo>
                  <a:pt x="26752" y="45024"/>
                </a:lnTo>
                <a:close/>
              </a:path>
            </a:pathLst>
          </a:custGeom>
          <a:noFill/>
          <a:ln w="9525">
            <a:solidFill>
              <a:srgbClr val="ff0000"/>
            </a:solidFill>
            <a:round/>
          </a:ln>
        </p:spPr>
        <p:style>
          <a:lnRef idx="0"/>
          <a:fillRef idx="0"/>
          <a:effectRef idx="0"/>
          <a:fontRef idx="minor"/>
        </p:style>
      </p:sp>
      <p:sp>
        <p:nvSpPr>
          <p:cNvPr id="114" name="Google Shape;420;gde8f712633_0_0"/>
          <p:cNvSpPr/>
          <p:nvPr/>
        </p:nvSpPr>
        <p:spPr>
          <a:xfrm>
            <a:off x="672120" y="4987080"/>
            <a:ext cx="1318320" cy="283320"/>
          </a:xfrm>
          <a:prstGeom prst="rect">
            <a:avLst/>
          </a:prstGeom>
          <a:noFill/>
          <a:ln w="0">
            <a:noFill/>
          </a:ln>
        </p:spPr>
        <p:style>
          <a:lnRef idx="0"/>
          <a:fillRef idx="0"/>
          <a:effectRef idx="0"/>
          <a:fontRef idx="minor"/>
        </p:style>
      </p:sp>
      <p:sp>
        <p:nvSpPr>
          <p:cNvPr id="115" name="Google Shape;421;gde8f712633_0_0"/>
          <p:cNvSpPr/>
          <p:nvPr/>
        </p:nvSpPr>
        <p:spPr>
          <a:xfrm>
            <a:off x="4645800" y="3164040"/>
            <a:ext cx="43560" cy="21240"/>
          </a:xfrm>
          <a:custGeom>
            <a:avLst/>
            <a:gdLst/>
            <a:ahLst/>
            <a:rect l="l" t="t" r="r" b="b"/>
            <a:pathLst>
              <a:path w="46354" h="29844">
                <a:moveTo>
                  <a:pt x="45999" y="29639"/>
                </a:moveTo>
                <a:lnTo>
                  <a:pt x="0" y="29324"/>
                </a:lnTo>
                <a:lnTo>
                  <a:pt x="35424" y="0"/>
                </a:lnTo>
                <a:lnTo>
                  <a:pt x="45999" y="29639"/>
                </a:lnTo>
                <a:close/>
              </a:path>
            </a:pathLst>
          </a:custGeom>
          <a:solidFill>
            <a:srgbClr val="ff0000"/>
          </a:solidFill>
          <a:ln w="0">
            <a:noFill/>
          </a:ln>
        </p:spPr>
        <p:style>
          <a:lnRef idx="0"/>
          <a:fillRef idx="0"/>
          <a:effectRef idx="0"/>
          <a:fontRef idx="minor"/>
        </p:style>
      </p:sp>
      <p:sp>
        <p:nvSpPr>
          <p:cNvPr id="116" name="Google Shape;422;gde8f712633_0_0"/>
          <p:cNvSpPr/>
          <p:nvPr/>
        </p:nvSpPr>
        <p:spPr>
          <a:xfrm>
            <a:off x="4645800" y="3164040"/>
            <a:ext cx="43560" cy="21240"/>
          </a:xfrm>
          <a:custGeom>
            <a:avLst/>
            <a:gdLst/>
            <a:ahLst/>
            <a:rect l="l" t="t" r="r" b="b"/>
            <a:pathLst>
              <a:path w="46354" h="29844">
                <a:moveTo>
                  <a:pt x="35424" y="0"/>
                </a:moveTo>
                <a:lnTo>
                  <a:pt x="0" y="29324"/>
                </a:lnTo>
                <a:lnTo>
                  <a:pt x="45999" y="29639"/>
                </a:lnTo>
                <a:lnTo>
                  <a:pt x="35424" y="0"/>
                </a:lnTo>
                <a:close/>
              </a:path>
            </a:pathLst>
          </a:custGeom>
          <a:noFill/>
          <a:ln w="9525">
            <a:solidFill>
              <a:srgbClr val="ff0000"/>
            </a:solidFill>
            <a:round/>
          </a:ln>
        </p:spPr>
        <p:style>
          <a:lnRef idx="0"/>
          <a:fillRef idx="0"/>
          <a:effectRef idx="0"/>
          <a:fontRef idx="minor"/>
        </p:style>
      </p:sp>
      <p:sp>
        <p:nvSpPr>
          <p:cNvPr id="117" name="Google Shape;423;gde8f712633_0_0"/>
          <p:cNvSpPr/>
          <p:nvPr/>
        </p:nvSpPr>
        <p:spPr>
          <a:xfrm>
            <a:off x="6529680" y="6407640"/>
            <a:ext cx="2741040" cy="36288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tabLst>
                <a:tab algn="l" pos="0"/>
              </a:tabLst>
            </a:pPr>
            <a:fld id="{12D8DF06-8D5C-4612-AA75-B17222495CA6}" type="slidenum">
              <a:rPr b="0" lang="sv-SE" sz="1200" spc="-1" strike="noStrike">
                <a:solidFill>
                  <a:srgbClr val="888888"/>
                </a:solidFill>
                <a:latin typeface="Calibri"/>
                <a:ea typeface="Calibri"/>
              </a:rPr>
              <a:t>&lt;nummer&gt;</a:t>
            </a:fld>
            <a:endParaRPr b="0" lang="sv-SE" sz="1200" spc="-1" strike="noStrike">
              <a:latin typeface="Arial"/>
            </a:endParaRPr>
          </a:p>
        </p:txBody>
      </p:sp>
      <p:sp>
        <p:nvSpPr>
          <p:cNvPr id="118" name="Google Shape;424;gde8f712633_0_0"/>
          <p:cNvSpPr/>
          <p:nvPr/>
        </p:nvSpPr>
        <p:spPr>
          <a:xfrm>
            <a:off x="570240" y="1255680"/>
            <a:ext cx="4554720" cy="5438880"/>
          </a:xfrm>
          <a:prstGeom prst="rect">
            <a:avLst/>
          </a:prstGeom>
          <a:noFill/>
          <a:ln w="0">
            <a:noFill/>
          </a:ln>
        </p:spPr>
        <p:style>
          <a:lnRef idx="0"/>
          <a:fillRef idx="0"/>
          <a:effectRef idx="0"/>
          <a:fontRef idx="minor"/>
        </p:style>
        <p:txBody>
          <a:bodyPr lIns="0" rIns="0" tIns="78840" bIns="0">
            <a:noAutofit/>
          </a:bodyPr>
          <a:p>
            <a:pPr>
              <a:lnSpc>
                <a:spcPct val="100000"/>
              </a:lnSpc>
              <a:tabLst>
                <a:tab algn="l" pos="0"/>
              </a:tabLst>
            </a:pPr>
            <a:endParaRPr b="0" lang="sv-SE" sz="1800" spc="-1" strike="noStrike">
              <a:latin typeface="Arial"/>
            </a:endParaRPr>
          </a:p>
          <a:p>
            <a:pPr marL="1499400" indent="-630720">
              <a:lnSpc>
                <a:spcPct val="116000"/>
              </a:lnSpc>
              <a:tabLst>
                <a:tab algn="l" pos="0"/>
              </a:tabLst>
            </a:pPr>
            <a:endParaRPr b="0" lang="sv-SE" sz="1800" spc="-1" strike="noStrike">
              <a:latin typeface="Arial"/>
            </a:endParaRPr>
          </a:p>
        </p:txBody>
      </p:sp>
      <p:sp>
        <p:nvSpPr>
          <p:cNvPr id="119" name="Google Shape;425;gde8f712633_0_0"/>
          <p:cNvSpPr/>
          <p:nvPr/>
        </p:nvSpPr>
        <p:spPr>
          <a:xfrm>
            <a:off x="345600" y="1818360"/>
            <a:ext cx="5365440" cy="1554840"/>
          </a:xfrm>
          <a:prstGeom prst="rect">
            <a:avLst/>
          </a:prstGeom>
          <a:noFill/>
          <a:ln w="0">
            <a:noFill/>
          </a:ln>
        </p:spPr>
        <p:style>
          <a:lnRef idx="0"/>
          <a:fillRef idx="0"/>
          <a:effectRef idx="0"/>
          <a:fontRef idx="minor"/>
        </p:style>
      </p:sp>
      <p:sp>
        <p:nvSpPr>
          <p:cNvPr id="120" name="Google Shape;176;p2_3"/>
          <p:cNvSpPr/>
          <p:nvPr/>
        </p:nvSpPr>
        <p:spPr>
          <a:xfrm>
            <a:off x="900000" y="1698120"/>
            <a:ext cx="7738920" cy="4240800"/>
          </a:xfrm>
          <a:prstGeom prst="rect">
            <a:avLst/>
          </a:prstGeom>
          <a:noFill/>
          <a:ln w="0">
            <a:noFill/>
          </a:ln>
        </p:spPr>
        <p:style>
          <a:lnRef idx="0"/>
          <a:fillRef idx="0"/>
          <a:effectRef idx="0"/>
          <a:fontRef idx="minor"/>
        </p:style>
      </p:sp>
      <p:sp>
        <p:nvSpPr>
          <p:cNvPr id="121" name="Google Shape;196;p5_1"/>
          <p:cNvSpPr/>
          <p:nvPr/>
        </p:nvSpPr>
        <p:spPr>
          <a:xfrm>
            <a:off x="720000" y="1698120"/>
            <a:ext cx="7686360" cy="3130560"/>
          </a:xfrm>
          <a:prstGeom prst="rect">
            <a:avLst/>
          </a:prstGeom>
          <a:noFill/>
          <a:ln w="0">
            <a:noFill/>
          </a:ln>
        </p:spPr>
        <p:style>
          <a:lnRef idx="0"/>
          <a:fillRef idx="0"/>
          <a:effectRef idx="0"/>
          <a:fontRef idx="minor"/>
        </p:style>
        <p:txBody>
          <a:bodyPr lIns="0" rIns="0" tIns="78840" bIns="0">
            <a:noAutofit/>
          </a:bodyPr>
          <a:p>
            <a:pPr>
              <a:lnSpc>
                <a:spcPct val="100000"/>
              </a:lnSpc>
            </a:pPr>
            <a:r>
              <a:rPr b="0" lang="sv-SE" sz="2100" spc="-1" strike="noStrike">
                <a:solidFill>
                  <a:srgbClr val="595959"/>
                </a:solidFill>
                <a:latin typeface="Arial"/>
                <a:ea typeface="Arial"/>
              </a:rPr>
              <a:t>Dictionary</a:t>
            </a:r>
            <a:endParaRPr b="0" lang="sv-SE" sz="2100" spc="-1" strike="noStrike">
              <a:latin typeface="Arial"/>
            </a:endParaRPr>
          </a:p>
          <a:p>
            <a:pPr>
              <a:lnSpc>
                <a:spcPct val="100000"/>
              </a:lnSpc>
            </a:pPr>
            <a:endParaRPr b="0" lang="sv-SE" sz="2100" spc="-1" strike="noStrike">
              <a:latin typeface="Arial"/>
            </a:endParaRPr>
          </a:p>
          <a:p>
            <a:pPr>
              <a:lnSpc>
                <a:spcPct val="100000"/>
              </a:lnSpc>
            </a:pPr>
            <a:endParaRPr b="0" lang="sv-SE" sz="2100" spc="-1" strike="noStrike">
              <a:latin typeface="Arial"/>
            </a:endParaRPr>
          </a:p>
          <a:p>
            <a:pPr>
              <a:lnSpc>
                <a:spcPct val="100000"/>
              </a:lnSpc>
            </a:pPr>
            <a:endParaRPr b="0" lang="sv-SE" sz="2100" spc="-1" strike="noStrike">
              <a:latin typeface="Arial"/>
            </a:endParaRPr>
          </a:p>
          <a:p>
            <a:pPr>
              <a:lnSpc>
                <a:spcPct val="100000"/>
              </a:lnSpc>
            </a:pPr>
            <a:endParaRPr b="0" lang="sv-SE" sz="2100" spc="-1" strike="noStrike">
              <a:latin typeface="Arial"/>
            </a:endParaRPr>
          </a:p>
          <a:p>
            <a:pPr>
              <a:lnSpc>
                <a:spcPct val="100000"/>
              </a:lnSpc>
            </a:pPr>
            <a:r>
              <a:rPr b="0" lang="sv-SE" sz="2100" spc="-1" strike="noStrike">
                <a:solidFill>
                  <a:srgbClr val="595959"/>
                </a:solidFill>
                <a:latin typeface="Arial"/>
                <a:ea typeface="Arial"/>
              </a:rPr>
              <a:t>En lista = tänk dig en bok UTAN innehållsförteckning. </a:t>
            </a:r>
            <a:endParaRPr b="0" lang="sv-SE" sz="2100" spc="-1" strike="noStrike">
              <a:latin typeface="Arial"/>
            </a:endParaRPr>
          </a:p>
          <a:p>
            <a:pPr>
              <a:lnSpc>
                <a:spcPct val="100000"/>
              </a:lnSpc>
            </a:pPr>
            <a:endParaRPr b="0" lang="sv-SE" sz="2100" spc="-1" strike="noStrike">
              <a:latin typeface="Arial"/>
            </a:endParaRPr>
          </a:p>
          <a:p>
            <a:pPr>
              <a:lnSpc>
                <a:spcPct val="100000"/>
              </a:lnSpc>
            </a:pPr>
            <a:r>
              <a:rPr b="0" lang="sv-SE" sz="2100" spc="-1" strike="noStrike">
                <a:solidFill>
                  <a:srgbClr val="595959"/>
                </a:solidFill>
                <a:latin typeface="Arial"/>
                <a:ea typeface="Arial"/>
              </a:rPr>
              <a:t>Enda sättet att hitta ngt då är att skanna igenom ALLA </a:t>
            </a:r>
            <a:endParaRPr b="0" lang="sv-SE" sz="2100" spc="-1" strike="noStrike">
              <a:latin typeface="Arial"/>
            </a:endParaRPr>
          </a:p>
          <a:p>
            <a:pPr>
              <a:lnSpc>
                <a:spcPct val="100000"/>
              </a:lnSpc>
            </a:pPr>
            <a:r>
              <a:rPr b="0" lang="sv-SE" sz="2100" spc="-1" strike="noStrike">
                <a:solidFill>
                  <a:srgbClr val="595959"/>
                </a:solidFill>
                <a:latin typeface="Arial"/>
                <a:ea typeface="Arial"/>
              </a:rPr>
              <a:t>sidor i boken</a:t>
            </a:r>
            <a:endParaRPr b="0" lang="sv-SE" sz="2100" spc="-1" strike="noStrike">
              <a:latin typeface="Arial"/>
            </a:endParaRPr>
          </a:p>
          <a:p>
            <a:pPr>
              <a:lnSpc>
                <a:spcPct val="100000"/>
              </a:lnSpc>
            </a:pPr>
            <a:endParaRPr b="0" lang="sv-SE" sz="2100" spc="-1" strike="noStrike">
              <a:latin typeface="Arial"/>
            </a:endParaRPr>
          </a:p>
          <a:p>
            <a:pPr>
              <a:lnSpc>
                <a:spcPct val="100000"/>
              </a:lnSpc>
            </a:pPr>
            <a:r>
              <a:rPr b="0" lang="sv-SE" sz="2100" spc="-1" strike="noStrike">
                <a:solidFill>
                  <a:srgbClr val="595959"/>
                </a:solidFill>
                <a:latin typeface="Arial"/>
                <a:ea typeface="Arial"/>
              </a:rPr>
              <a:t>En dictionary har en innehållsförteckning (keys) och denna är hashad (kommer senare) = snabb direkt access in i innehållsförteckningen också (tänk ”A”, ”B” på bilden)</a:t>
            </a:r>
            <a:endParaRPr b="0" lang="sv-SE" sz="2100" spc="-1" strike="noStrike">
              <a:latin typeface="Arial"/>
            </a:endParaRPr>
          </a:p>
          <a:p>
            <a:pPr>
              <a:lnSpc>
                <a:spcPct val="100000"/>
              </a:lnSpc>
            </a:pPr>
            <a:endParaRPr b="0" lang="sv-SE" sz="2100" spc="-1" strike="noStrike">
              <a:latin typeface="Arial"/>
            </a:endParaRPr>
          </a:p>
          <a:p>
            <a:pPr>
              <a:lnSpc>
                <a:spcPct val="100000"/>
              </a:lnSpc>
            </a:pPr>
            <a:endParaRPr b="0" lang="sv-SE" sz="2100" spc="-1" strike="noStrike">
              <a:latin typeface="Arial"/>
            </a:endParaRPr>
          </a:p>
          <a:p>
            <a:pPr>
              <a:lnSpc>
                <a:spcPct val="100000"/>
              </a:lnSpc>
            </a:pPr>
            <a:endParaRPr b="0" lang="sv-SE" sz="2100" spc="-1" strike="noStrike">
              <a:latin typeface="Arial"/>
            </a:endParaRPr>
          </a:p>
          <a:p>
            <a:pPr>
              <a:lnSpc>
                <a:spcPct val="100000"/>
              </a:lnSpc>
            </a:pPr>
            <a:endParaRPr b="0" lang="sv-SE" sz="2100" spc="-1" strike="noStrike">
              <a:latin typeface="Arial"/>
            </a:endParaRPr>
          </a:p>
        </p:txBody>
      </p:sp>
      <p:pic>
        <p:nvPicPr>
          <p:cNvPr id="122" name="" descr=""/>
          <p:cNvPicPr/>
          <p:nvPr/>
        </p:nvPicPr>
        <p:blipFill>
          <a:blip r:embed="rId1"/>
          <a:stretch/>
        </p:blipFill>
        <p:spPr>
          <a:xfrm>
            <a:off x="2360880" y="1440000"/>
            <a:ext cx="3218760" cy="1418400"/>
          </a:xfrm>
          <a:prstGeom prst="rect">
            <a:avLst/>
          </a:prstGeom>
          <a:ln w="0">
            <a:noFill/>
          </a:ln>
        </p:spPr>
      </p:pic>
      <p:pic>
        <p:nvPicPr>
          <p:cNvPr id="123" name="" descr=""/>
          <p:cNvPicPr/>
          <p:nvPr/>
        </p:nvPicPr>
        <p:blipFill>
          <a:blip r:embed="rId2"/>
          <a:stretch/>
        </p:blipFill>
        <p:spPr>
          <a:xfrm>
            <a:off x="9090360" y="4547880"/>
            <a:ext cx="2609280" cy="17517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Google Shape;433;gde8f712633_0_44"/>
          <p:cNvSpPr/>
          <p:nvPr/>
        </p:nvSpPr>
        <p:spPr>
          <a:xfrm>
            <a:off x="513000" y="672120"/>
            <a:ext cx="8685000" cy="1144080"/>
          </a:xfrm>
          <a:prstGeom prst="rect">
            <a:avLst/>
          </a:prstGeom>
          <a:noFill/>
          <a:ln w="0">
            <a:noFill/>
          </a:ln>
        </p:spPr>
        <p:style>
          <a:lnRef idx="0"/>
          <a:fillRef idx="0"/>
          <a:effectRef idx="0"/>
          <a:fontRef idx="minor"/>
        </p:style>
        <p:txBody>
          <a:bodyPr lIns="0" rIns="0" tIns="16920" bIns="0">
            <a:noAutofit/>
          </a:bodyPr>
          <a:p>
            <a:pPr marL="12600">
              <a:lnSpc>
                <a:spcPct val="100000"/>
              </a:lnSpc>
              <a:tabLst>
                <a:tab algn="l" pos="0"/>
              </a:tabLst>
            </a:pPr>
            <a:r>
              <a:rPr b="0" lang="sv-SE" sz="4400" spc="-1" strike="noStrike">
                <a:solidFill>
                  <a:srgbClr val="000000"/>
                </a:solidFill>
                <a:latin typeface="Calibri"/>
                <a:ea typeface="Calibri"/>
              </a:rPr>
              <a:t>Allt har ett pris</a:t>
            </a:r>
            <a:endParaRPr b="0" lang="sv-SE" sz="4400" spc="-1" strike="noStrike">
              <a:latin typeface="Arial"/>
            </a:endParaRPr>
          </a:p>
        </p:txBody>
      </p:sp>
      <p:sp>
        <p:nvSpPr>
          <p:cNvPr id="125" name="Google Shape;439;gde8f712633_0_44"/>
          <p:cNvSpPr/>
          <p:nvPr/>
        </p:nvSpPr>
        <p:spPr>
          <a:xfrm>
            <a:off x="6529680" y="6407640"/>
            <a:ext cx="2741040" cy="36288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tabLst>
                <a:tab algn="l" pos="0"/>
              </a:tabLst>
            </a:pPr>
            <a:fld id="{0CFFC4E3-BDBC-4AA2-92B9-1074EA74DD42}" type="slidenum">
              <a:rPr b="0" lang="sv-SE" sz="1200" spc="-1" strike="noStrike">
                <a:solidFill>
                  <a:srgbClr val="888888"/>
                </a:solidFill>
                <a:latin typeface="Calibri"/>
                <a:ea typeface="Calibri"/>
              </a:rPr>
              <a:t>&lt;nummer&gt;</a:t>
            </a:fld>
            <a:endParaRPr b="0" lang="sv-SE" sz="1200" spc="-1" strike="noStrike">
              <a:latin typeface="Arial"/>
            </a:endParaRPr>
          </a:p>
        </p:txBody>
      </p:sp>
      <p:sp>
        <p:nvSpPr>
          <p:cNvPr id="126" name="Google Shape;440;gde8f712633_0_44"/>
          <p:cNvSpPr/>
          <p:nvPr/>
        </p:nvSpPr>
        <p:spPr>
          <a:xfrm>
            <a:off x="345600" y="1818360"/>
            <a:ext cx="5365440" cy="1554840"/>
          </a:xfrm>
          <a:prstGeom prst="rect">
            <a:avLst/>
          </a:prstGeom>
          <a:noFill/>
          <a:ln w="0">
            <a:noFill/>
          </a:ln>
        </p:spPr>
        <p:style>
          <a:lnRef idx="0"/>
          <a:fillRef idx="0"/>
          <a:effectRef idx="0"/>
          <a:fontRef idx="minor"/>
        </p:style>
      </p:sp>
      <p:sp>
        <p:nvSpPr>
          <p:cNvPr id="127" name="Google Shape;442;gde8f712633_0_44"/>
          <p:cNvSpPr/>
          <p:nvPr/>
        </p:nvSpPr>
        <p:spPr>
          <a:xfrm>
            <a:off x="7419240" y="590400"/>
            <a:ext cx="4325760" cy="396000"/>
          </a:xfrm>
          <a:prstGeom prst="rect">
            <a:avLst/>
          </a:prstGeom>
          <a:noFill/>
          <a:ln w="0">
            <a:noFill/>
          </a:ln>
        </p:spPr>
        <p:style>
          <a:lnRef idx="0"/>
          <a:fillRef idx="0"/>
          <a:effectRef idx="0"/>
          <a:fontRef idx="minor"/>
        </p:style>
        <p:txBody>
          <a:bodyPr lIns="90000" rIns="90000" tIns="91440" bIns="91440">
            <a:spAutoFit/>
          </a:bodyPr>
          <a:p>
            <a:pPr>
              <a:lnSpc>
                <a:spcPct val="100000"/>
              </a:lnSpc>
              <a:tabLst>
                <a:tab algn="l" pos="0"/>
              </a:tabLst>
            </a:pPr>
            <a:r>
              <a:rPr b="0" lang="sv-SE" sz="1400" spc="-1" strike="noStrike">
                <a:solidFill>
                  <a:srgbClr val="000000"/>
                </a:solidFill>
                <a:latin typeface="Calibri"/>
                <a:ea typeface="Calibri"/>
              </a:rPr>
              <a:t> </a:t>
            </a:r>
            <a:endParaRPr b="0" lang="sv-SE" sz="1400" spc="-1" strike="noStrike">
              <a:latin typeface="Arial"/>
            </a:endParaRPr>
          </a:p>
        </p:txBody>
      </p:sp>
      <p:sp>
        <p:nvSpPr>
          <p:cNvPr id="128" name=""/>
          <p:cNvSpPr/>
          <p:nvPr/>
        </p:nvSpPr>
        <p:spPr>
          <a:xfrm>
            <a:off x="540000" y="1620000"/>
            <a:ext cx="10259640" cy="41853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sv-SE" sz="1800" spc="-1" strike="noStrike">
                <a:latin typeface="Arial"/>
              </a:rPr>
              <a:t>Så jag ska ALLTID ha dictionary? </a:t>
            </a:r>
            <a:endParaRPr b="0" lang="sv-SE" sz="1800" spc="-1" strike="noStrike">
              <a:latin typeface="Arial"/>
            </a:endParaRPr>
          </a:p>
          <a:p>
            <a:pPr>
              <a:lnSpc>
                <a:spcPct val="100000"/>
              </a:lnSpc>
            </a:pPr>
            <a:endParaRPr b="0" lang="sv-SE" sz="1800" spc="-1" strike="noStrike">
              <a:latin typeface="Arial"/>
            </a:endParaRPr>
          </a:p>
          <a:p>
            <a:pPr>
              <a:lnSpc>
                <a:spcPct val="100000"/>
              </a:lnSpc>
            </a:pPr>
            <a:endParaRPr b="0" lang="sv-SE" sz="1800" spc="-1" strike="noStrike">
              <a:latin typeface="Arial"/>
            </a:endParaRPr>
          </a:p>
          <a:p>
            <a:pPr>
              <a:lnSpc>
                <a:spcPct val="100000"/>
              </a:lnSpc>
            </a:pPr>
            <a:r>
              <a:rPr b="0" lang="sv-SE" sz="1800" spc="-1" strike="noStrike">
                <a:latin typeface="Arial"/>
              </a:rPr>
              <a:t>Mja – du får ju betala med att din bok blir större (fler sidor). </a:t>
            </a:r>
            <a:endParaRPr b="0" lang="sv-SE" sz="1800" spc="-1" strike="noStrike">
              <a:latin typeface="Arial"/>
            </a:endParaRPr>
          </a:p>
          <a:p>
            <a:pPr>
              <a:lnSpc>
                <a:spcPct val="100000"/>
              </a:lnSpc>
            </a:pPr>
            <a:endParaRPr b="0" lang="sv-SE" sz="1800" spc="-1" strike="noStrike">
              <a:latin typeface="Arial"/>
            </a:endParaRPr>
          </a:p>
          <a:p>
            <a:pPr>
              <a:lnSpc>
                <a:spcPct val="100000"/>
              </a:lnSpc>
            </a:pPr>
            <a:r>
              <a:rPr b="0" lang="sv-SE" sz="1800" spc="-1" strike="noStrike">
                <a:latin typeface="Arial"/>
              </a:rPr>
              <a:t>Och minne kostar! </a:t>
            </a:r>
            <a:endParaRPr b="0" lang="sv-SE" sz="1800" spc="-1" strike="noStrike">
              <a:latin typeface="Arial"/>
            </a:endParaRPr>
          </a:p>
          <a:p>
            <a:pPr>
              <a:lnSpc>
                <a:spcPct val="100000"/>
              </a:lnSpc>
            </a:pPr>
            <a:endParaRPr b="0" lang="sv-SE" sz="1800" spc="-1" strike="noStrike">
              <a:latin typeface="Arial"/>
            </a:endParaRPr>
          </a:p>
          <a:p>
            <a:pPr>
              <a:lnSpc>
                <a:spcPct val="100000"/>
              </a:lnSpc>
            </a:pPr>
            <a:endParaRPr b="0" lang="sv-SE" sz="1800" spc="-1" strike="noStrike">
              <a:latin typeface="Arial"/>
            </a:endParaRPr>
          </a:p>
          <a:p>
            <a:pPr>
              <a:lnSpc>
                <a:spcPct val="100000"/>
              </a:lnSpc>
            </a:pPr>
            <a:r>
              <a:rPr b="0" lang="sv-SE" sz="1800" spc="-1" strike="noStrike">
                <a:latin typeface="Arial"/>
              </a:rPr>
              <a:t>Vad kostar mer? Olika use cases</a:t>
            </a:r>
            <a:endParaRPr b="0" lang="sv-SE" sz="1800" spc="-1" strike="noStrike">
              <a:latin typeface="Arial"/>
            </a:endParaRPr>
          </a:p>
          <a:p>
            <a:pPr>
              <a:lnSpc>
                <a:spcPct val="100000"/>
              </a:lnSpc>
            </a:pPr>
            <a:endParaRPr b="0" lang="sv-SE" sz="1800" spc="-1" strike="noStrike">
              <a:latin typeface="Arial"/>
            </a:endParaRPr>
          </a:p>
          <a:p>
            <a:pPr>
              <a:lnSpc>
                <a:spcPct val="100000"/>
              </a:lnSpc>
            </a:pPr>
            <a:endParaRPr b="0" lang="sv-SE" sz="1800" spc="-1" strike="noStrike">
              <a:latin typeface="Arial"/>
            </a:endParaRPr>
          </a:p>
          <a:p>
            <a:pPr>
              <a:lnSpc>
                <a:spcPct val="100000"/>
              </a:lnSpc>
            </a:pPr>
            <a:r>
              <a:rPr b="0" lang="sv-SE" sz="1800" spc="-1" strike="noStrike">
                <a:latin typeface="Arial"/>
              </a:rPr>
              <a:t>Vi ritar: </a:t>
            </a:r>
            <a:endParaRPr b="0" lang="sv-SE" sz="1800" spc="-1" strike="noStrike">
              <a:latin typeface="Arial"/>
            </a:endParaRPr>
          </a:p>
          <a:p>
            <a:pPr>
              <a:lnSpc>
                <a:spcPct val="100000"/>
              </a:lnSpc>
            </a:pPr>
            <a:r>
              <a:rPr b="0" lang="sv-SE" sz="1800" spc="-1" strike="noStrike">
                <a:latin typeface="Arial"/>
              </a:rPr>
              <a:t>* append i en lista jmfr med append i en dict</a:t>
            </a:r>
            <a:endParaRPr b="0" lang="sv-SE" sz="1800" spc="-1" strike="noStrike">
              <a:latin typeface="Arial"/>
            </a:endParaRPr>
          </a:p>
          <a:p>
            <a:pPr>
              <a:lnSpc>
                <a:spcPct val="100000"/>
              </a:lnSpc>
            </a:pPr>
            <a:r>
              <a:rPr b="0" lang="sv-SE" sz="1800" spc="-1" strike="noStrike">
                <a:latin typeface="Arial"/>
                <a:ea typeface="Microsoft YaHei"/>
              </a:rPr>
              <a:t>* delete i en lista jmfr med delete i en dict</a:t>
            </a:r>
            <a:endParaRPr b="0" lang="sv-SE" sz="1800" spc="-1" strike="noStrike">
              <a:latin typeface="Arial"/>
            </a:endParaRPr>
          </a:p>
          <a:p>
            <a:pPr>
              <a:lnSpc>
                <a:spcPct val="100000"/>
              </a:lnSpc>
            </a:pPr>
            <a:endParaRPr b="0" lang="sv-SE" sz="1800" spc="-1" strike="noStrike">
              <a:latin typeface="Arial"/>
            </a:endParaRPr>
          </a:p>
          <a:p>
            <a:pPr>
              <a:lnSpc>
                <a:spcPct val="100000"/>
              </a:lnSpc>
            </a:pPr>
            <a:endParaRPr b="0" lang="sv-SE"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Google Shape;433;gde8f712633_0_0"/>
          <p:cNvSpPr/>
          <p:nvPr/>
        </p:nvSpPr>
        <p:spPr>
          <a:xfrm>
            <a:off x="513000" y="672120"/>
            <a:ext cx="8685000" cy="1144080"/>
          </a:xfrm>
          <a:prstGeom prst="rect">
            <a:avLst/>
          </a:prstGeom>
          <a:noFill/>
          <a:ln w="0">
            <a:noFill/>
          </a:ln>
        </p:spPr>
        <p:style>
          <a:lnRef idx="0"/>
          <a:fillRef idx="0"/>
          <a:effectRef idx="0"/>
          <a:fontRef idx="minor"/>
        </p:style>
        <p:txBody>
          <a:bodyPr lIns="0" rIns="0" tIns="16920" bIns="0">
            <a:noAutofit/>
          </a:bodyPr>
          <a:p>
            <a:pPr marL="12600">
              <a:lnSpc>
                <a:spcPct val="100000"/>
              </a:lnSpc>
              <a:tabLst>
                <a:tab algn="l" pos="0"/>
              </a:tabLst>
            </a:pPr>
            <a:r>
              <a:rPr b="0" lang="sv-SE" sz="4400" spc="-1" strike="noStrike">
                <a:solidFill>
                  <a:srgbClr val="000000"/>
                </a:solidFill>
                <a:latin typeface="Calibri"/>
                <a:ea typeface="Calibri"/>
              </a:rPr>
              <a:t>Byta algoritm</a:t>
            </a:r>
            <a:endParaRPr b="0" lang="sv-SE" sz="4400" spc="-1" strike="noStrike">
              <a:latin typeface="Arial"/>
            </a:endParaRPr>
          </a:p>
        </p:txBody>
      </p:sp>
      <p:sp>
        <p:nvSpPr>
          <p:cNvPr id="130" name="Google Shape;434;gde8f712633_0_0"/>
          <p:cNvSpPr/>
          <p:nvPr/>
        </p:nvSpPr>
        <p:spPr>
          <a:xfrm>
            <a:off x="2129400" y="4032000"/>
            <a:ext cx="29880" cy="41400"/>
          </a:xfrm>
          <a:custGeom>
            <a:avLst/>
            <a:gdLst/>
            <a:ahLst/>
            <a:rect l="l" t="t" r="r" b="b"/>
            <a:pathLst>
              <a:path w="36194" h="45085">
                <a:moveTo>
                  <a:pt x="26752" y="45024"/>
                </a:moveTo>
                <a:lnTo>
                  <a:pt x="0" y="28474"/>
                </a:lnTo>
                <a:lnTo>
                  <a:pt x="36127" y="0"/>
                </a:lnTo>
                <a:lnTo>
                  <a:pt x="26752" y="45024"/>
                </a:lnTo>
                <a:close/>
              </a:path>
            </a:pathLst>
          </a:custGeom>
          <a:solidFill>
            <a:srgbClr val="ff0000"/>
          </a:solidFill>
          <a:ln w="0">
            <a:noFill/>
          </a:ln>
        </p:spPr>
        <p:style>
          <a:lnRef idx="0"/>
          <a:fillRef idx="0"/>
          <a:effectRef idx="0"/>
          <a:fontRef idx="minor"/>
        </p:style>
      </p:sp>
      <p:sp>
        <p:nvSpPr>
          <p:cNvPr id="131" name="Google Shape;435;gde8f712633_0_0"/>
          <p:cNvSpPr/>
          <p:nvPr/>
        </p:nvSpPr>
        <p:spPr>
          <a:xfrm>
            <a:off x="2129400" y="4032000"/>
            <a:ext cx="29880" cy="41400"/>
          </a:xfrm>
          <a:custGeom>
            <a:avLst/>
            <a:gdLst/>
            <a:ahLst/>
            <a:rect l="l" t="t" r="r" b="b"/>
            <a:pathLst>
              <a:path w="36194" h="45085">
                <a:moveTo>
                  <a:pt x="26752" y="45024"/>
                </a:moveTo>
                <a:lnTo>
                  <a:pt x="36127" y="0"/>
                </a:lnTo>
                <a:lnTo>
                  <a:pt x="0" y="28474"/>
                </a:lnTo>
                <a:lnTo>
                  <a:pt x="26752" y="45024"/>
                </a:lnTo>
                <a:close/>
              </a:path>
            </a:pathLst>
          </a:custGeom>
          <a:noFill/>
          <a:ln w="9525">
            <a:solidFill>
              <a:srgbClr val="ff0000"/>
            </a:solidFill>
            <a:round/>
          </a:ln>
        </p:spPr>
        <p:style>
          <a:lnRef idx="0"/>
          <a:fillRef idx="0"/>
          <a:effectRef idx="0"/>
          <a:fontRef idx="minor"/>
        </p:style>
      </p:sp>
      <p:sp>
        <p:nvSpPr>
          <p:cNvPr id="132" name="Google Shape;436;gde8f712633_0_0"/>
          <p:cNvSpPr/>
          <p:nvPr/>
        </p:nvSpPr>
        <p:spPr>
          <a:xfrm>
            <a:off x="672120" y="4987080"/>
            <a:ext cx="1318320" cy="283320"/>
          </a:xfrm>
          <a:prstGeom prst="rect">
            <a:avLst/>
          </a:prstGeom>
          <a:noFill/>
          <a:ln w="0">
            <a:noFill/>
          </a:ln>
        </p:spPr>
        <p:style>
          <a:lnRef idx="0"/>
          <a:fillRef idx="0"/>
          <a:effectRef idx="0"/>
          <a:fontRef idx="minor"/>
        </p:style>
      </p:sp>
      <p:sp>
        <p:nvSpPr>
          <p:cNvPr id="133" name="Google Shape;437;gde8f712633_0_0"/>
          <p:cNvSpPr/>
          <p:nvPr/>
        </p:nvSpPr>
        <p:spPr>
          <a:xfrm>
            <a:off x="4645800" y="3164040"/>
            <a:ext cx="43560" cy="21240"/>
          </a:xfrm>
          <a:custGeom>
            <a:avLst/>
            <a:gdLst/>
            <a:ahLst/>
            <a:rect l="l" t="t" r="r" b="b"/>
            <a:pathLst>
              <a:path w="46354" h="29844">
                <a:moveTo>
                  <a:pt x="45999" y="29639"/>
                </a:moveTo>
                <a:lnTo>
                  <a:pt x="0" y="29324"/>
                </a:lnTo>
                <a:lnTo>
                  <a:pt x="35424" y="0"/>
                </a:lnTo>
                <a:lnTo>
                  <a:pt x="45999" y="29639"/>
                </a:lnTo>
                <a:close/>
              </a:path>
            </a:pathLst>
          </a:custGeom>
          <a:solidFill>
            <a:srgbClr val="ff0000"/>
          </a:solidFill>
          <a:ln w="0">
            <a:noFill/>
          </a:ln>
        </p:spPr>
        <p:style>
          <a:lnRef idx="0"/>
          <a:fillRef idx="0"/>
          <a:effectRef idx="0"/>
          <a:fontRef idx="minor"/>
        </p:style>
      </p:sp>
      <p:sp>
        <p:nvSpPr>
          <p:cNvPr id="134" name="Google Shape;438;gde8f712633_0_0"/>
          <p:cNvSpPr/>
          <p:nvPr/>
        </p:nvSpPr>
        <p:spPr>
          <a:xfrm>
            <a:off x="4645800" y="3164040"/>
            <a:ext cx="43560" cy="21240"/>
          </a:xfrm>
          <a:custGeom>
            <a:avLst/>
            <a:gdLst/>
            <a:ahLst/>
            <a:rect l="l" t="t" r="r" b="b"/>
            <a:pathLst>
              <a:path w="46354" h="29844">
                <a:moveTo>
                  <a:pt x="35424" y="0"/>
                </a:moveTo>
                <a:lnTo>
                  <a:pt x="0" y="29324"/>
                </a:lnTo>
                <a:lnTo>
                  <a:pt x="45999" y="29639"/>
                </a:lnTo>
                <a:lnTo>
                  <a:pt x="35424" y="0"/>
                </a:lnTo>
                <a:close/>
              </a:path>
            </a:pathLst>
          </a:custGeom>
          <a:noFill/>
          <a:ln w="9525">
            <a:solidFill>
              <a:srgbClr val="ff0000"/>
            </a:solidFill>
            <a:round/>
          </a:ln>
        </p:spPr>
        <p:style>
          <a:lnRef idx="0"/>
          <a:fillRef idx="0"/>
          <a:effectRef idx="0"/>
          <a:fontRef idx="minor"/>
        </p:style>
      </p:sp>
      <p:sp>
        <p:nvSpPr>
          <p:cNvPr id="135" name="Google Shape;439;gde8f712633_0_0"/>
          <p:cNvSpPr/>
          <p:nvPr/>
        </p:nvSpPr>
        <p:spPr>
          <a:xfrm>
            <a:off x="6529680" y="6407640"/>
            <a:ext cx="2741040" cy="36288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tabLst>
                <a:tab algn="l" pos="0"/>
              </a:tabLst>
            </a:pPr>
            <a:fld id="{40D4C4F3-0864-43BF-AD05-9E0D89A01DCF}" type="slidenum">
              <a:rPr b="0" lang="sv-SE" sz="1200" spc="-1" strike="noStrike">
                <a:solidFill>
                  <a:srgbClr val="888888"/>
                </a:solidFill>
                <a:latin typeface="Calibri"/>
                <a:ea typeface="Calibri"/>
              </a:rPr>
              <a:t>&lt;nummer&gt;</a:t>
            </a:fld>
            <a:endParaRPr b="0" lang="sv-SE" sz="1200" spc="-1" strike="noStrike">
              <a:latin typeface="Arial"/>
            </a:endParaRPr>
          </a:p>
        </p:txBody>
      </p:sp>
      <p:sp>
        <p:nvSpPr>
          <p:cNvPr id="136" name="Google Shape;440;gde8f712633_0_0"/>
          <p:cNvSpPr/>
          <p:nvPr/>
        </p:nvSpPr>
        <p:spPr>
          <a:xfrm>
            <a:off x="345600" y="1818360"/>
            <a:ext cx="5365440" cy="1554840"/>
          </a:xfrm>
          <a:prstGeom prst="rect">
            <a:avLst/>
          </a:prstGeom>
          <a:noFill/>
          <a:ln w="0">
            <a:noFill/>
          </a:ln>
        </p:spPr>
        <p:style>
          <a:lnRef idx="0"/>
          <a:fillRef idx="0"/>
          <a:effectRef idx="0"/>
          <a:fontRef idx="minor"/>
        </p:style>
      </p:sp>
      <p:sp>
        <p:nvSpPr>
          <p:cNvPr id="137" name=""/>
          <p:cNvSpPr/>
          <p:nvPr/>
        </p:nvSpPr>
        <p:spPr>
          <a:xfrm>
            <a:off x="573120" y="1823040"/>
            <a:ext cx="8785800" cy="3035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sv-SE" sz="2100" spc="-1" strike="noStrike">
                <a:solidFill>
                  <a:srgbClr val="595959"/>
                </a:solidFill>
                <a:latin typeface="Arial"/>
                <a:ea typeface="Arial"/>
              </a:rPr>
              <a:t>Tänk dig att chefen säger att nej det funkar inte med dict – systemet måste kunna köras på vår gamla &lt;whatever-server&gt; med lite RAM</a:t>
            </a:r>
            <a:endParaRPr b="0" lang="sv-SE" sz="2100" spc="-1" strike="noStrike">
              <a:latin typeface="Arial"/>
            </a:endParaRPr>
          </a:p>
          <a:p>
            <a:pPr>
              <a:lnSpc>
                <a:spcPct val="100000"/>
              </a:lnSpc>
            </a:pPr>
            <a:r>
              <a:rPr b="0" lang="sv-SE" sz="2100" spc="-1" strike="noStrike">
                <a:solidFill>
                  <a:srgbClr val="595959"/>
                </a:solidFill>
                <a:latin typeface="Arial"/>
                <a:ea typeface="Arial"/>
              </a:rPr>
              <a:t>Kan du kanske implementera med lista – fast 20 ggr snabbare?</a:t>
            </a:r>
            <a:endParaRPr b="0" lang="sv-SE" sz="2100" spc="-1" strike="noStrike">
              <a:latin typeface="Arial"/>
            </a:endParaRPr>
          </a:p>
          <a:p>
            <a:pPr>
              <a:lnSpc>
                <a:spcPct val="100000"/>
              </a:lnSpc>
            </a:pPr>
            <a:endParaRPr b="0" lang="sv-SE" sz="2100" spc="-1" strike="noStrike">
              <a:latin typeface="Arial"/>
            </a:endParaRPr>
          </a:p>
          <a:p>
            <a:pPr>
              <a:lnSpc>
                <a:spcPct val="100000"/>
              </a:lnSpc>
              <a:spcBef>
                <a:spcPts val="99"/>
              </a:spcBef>
            </a:pPr>
            <a:r>
              <a:rPr b="0" lang="sv-SE" sz="1800" spc="-1" strike="noStrike">
                <a:solidFill>
                  <a:srgbClr val="000000"/>
                </a:solidFill>
                <a:latin typeface="Arial"/>
                <a:ea typeface="DejaVu Sans"/>
              </a:rPr>
              <a:t>Kan vi skapa en algoritm/struktur som gör listlösningen hela 26 ggr (hint A-Z) snabbare med 1000000 poster så är vi hemma</a:t>
            </a:r>
            <a:endParaRPr b="0" lang="sv-SE" sz="1800" spc="-1" strike="noStrike">
              <a:latin typeface="Arial"/>
            </a:endParaRPr>
          </a:p>
          <a:p>
            <a:pPr>
              <a:lnSpc>
                <a:spcPct val="100000"/>
              </a:lnSpc>
              <a:spcBef>
                <a:spcPts val="99"/>
              </a:spcBef>
            </a:pPr>
            <a:r>
              <a:rPr b="0" lang="sv-SE" sz="1800" spc="-1" strike="noStrike">
                <a:solidFill>
                  <a:srgbClr val="000000"/>
                </a:solidFill>
                <a:latin typeface="Arial"/>
                <a:ea typeface="DejaVu Sans"/>
              </a:rPr>
              <a:t>Att prestandan är ojämn gör faktiskt inget, dvs prestandan även för den SISTA vore ok om det var 20 ggr snabbare</a:t>
            </a:r>
            <a:endParaRPr b="0" lang="sv-SE" sz="1800" spc="-1" strike="noStrike">
              <a:latin typeface="Arial"/>
            </a:endParaRPr>
          </a:p>
          <a:p>
            <a:pPr>
              <a:lnSpc>
                <a:spcPct val="100000"/>
              </a:lnSpc>
              <a:spcBef>
                <a:spcPts val="99"/>
              </a:spcBef>
            </a:pPr>
            <a:endParaRPr b="0" lang="sv-SE" sz="1800" spc="-1" strike="noStrike">
              <a:latin typeface="Arial"/>
            </a:endParaRPr>
          </a:p>
          <a:p>
            <a:pPr>
              <a:lnSpc>
                <a:spcPct val="100000"/>
              </a:lnSpc>
              <a:spcBef>
                <a:spcPts val="99"/>
              </a:spcBef>
            </a:pPr>
            <a:r>
              <a:rPr b="0" lang="sv-SE" sz="2600" spc="-1" strike="noStrike">
                <a:solidFill>
                  <a:srgbClr val="000000"/>
                </a:solidFill>
                <a:latin typeface="Arial"/>
                <a:ea typeface="DejaVu Sans"/>
              </a:rPr>
              <a:t>BRAINSTORM !!!</a:t>
            </a:r>
            <a:endParaRPr b="0" lang="sv-SE" sz="2600" spc="-1" strike="noStrike">
              <a:latin typeface="Arial"/>
            </a:endParaRPr>
          </a:p>
          <a:p>
            <a:pPr>
              <a:lnSpc>
                <a:spcPct val="100000"/>
              </a:lnSpc>
              <a:spcBef>
                <a:spcPts val="99"/>
              </a:spcBef>
            </a:pPr>
            <a:endParaRPr b="0" lang="sv-SE" sz="2600" spc="-1" strike="noStrike">
              <a:latin typeface="Arial"/>
            </a:endParaRPr>
          </a:p>
          <a:p>
            <a:pPr>
              <a:lnSpc>
                <a:spcPct val="100000"/>
              </a:lnSpc>
            </a:pPr>
            <a:endParaRPr b="0" lang="sv-SE" sz="2600" spc="-1" strike="noStrike">
              <a:latin typeface="Arial"/>
            </a:endParaRPr>
          </a:p>
          <a:p>
            <a:pPr>
              <a:lnSpc>
                <a:spcPct val="100000"/>
              </a:lnSpc>
            </a:pPr>
            <a:endParaRPr b="0" lang="sv-SE" sz="2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Google Shape;433;gde8f712633_0_1"/>
          <p:cNvSpPr/>
          <p:nvPr/>
        </p:nvSpPr>
        <p:spPr>
          <a:xfrm>
            <a:off x="513000" y="672120"/>
            <a:ext cx="8685000" cy="1144080"/>
          </a:xfrm>
          <a:prstGeom prst="rect">
            <a:avLst/>
          </a:prstGeom>
          <a:noFill/>
          <a:ln w="0">
            <a:noFill/>
          </a:ln>
        </p:spPr>
        <p:style>
          <a:lnRef idx="0"/>
          <a:fillRef idx="0"/>
          <a:effectRef idx="0"/>
          <a:fontRef idx="minor"/>
        </p:style>
        <p:txBody>
          <a:bodyPr lIns="0" rIns="0" tIns="16920" bIns="0">
            <a:noAutofit/>
          </a:bodyPr>
          <a:p>
            <a:pPr marL="12600">
              <a:lnSpc>
                <a:spcPct val="100000"/>
              </a:lnSpc>
              <a:tabLst>
                <a:tab algn="l" pos="0"/>
              </a:tabLst>
            </a:pPr>
            <a:r>
              <a:rPr b="0" lang="sv-SE" sz="4400" spc="-1" strike="noStrike">
                <a:solidFill>
                  <a:srgbClr val="000000"/>
                </a:solidFill>
                <a:latin typeface="Calibri"/>
                <a:ea typeface="Calibri"/>
              </a:rPr>
              <a:t>Vi skapar 26 listor – vi implementerar faktiskt ett index</a:t>
            </a:r>
            <a:endParaRPr b="0" lang="sv-SE" sz="4400" spc="-1" strike="noStrike">
              <a:latin typeface="Arial"/>
            </a:endParaRPr>
          </a:p>
        </p:txBody>
      </p:sp>
      <p:sp>
        <p:nvSpPr>
          <p:cNvPr id="139" name="Google Shape;434;gde8f712633_0_1"/>
          <p:cNvSpPr/>
          <p:nvPr/>
        </p:nvSpPr>
        <p:spPr>
          <a:xfrm>
            <a:off x="2129400" y="4032000"/>
            <a:ext cx="29880" cy="41400"/>
          </a:xfrm>
          <a:custGeom>
            <a:avLst/>
            <a:gdLst/>
            <a:ahLst/>
            <a:rect l="l" t="t" r="r" b="b"/>
            <a:pathLst>
              <a:path w="36194" h="45085">
                <a:moveTo>
                  <a:pt x="26752" y="45024"/>
                </a:moveTo>
                <a:lnTo>
                  <a:pt x="0" y="28474"/>
                </a:lnTo>
                <a:lnTo>
                  <a:pt x="36127" y="0"/>
                </a:lnTo>
                <a:lnTo>
                  <a:pt x="26752" y="45024"/>
                </a:lnTo>
                <a:close/>
              </a:path>
            </a:pathLst>
          </a:custGeom>
          <a:solidFill>
            <a:srgbClr val="ff0000"/>
          </a:solidFill>
          <a:ln w="0">
            <a:noFill/>
          </a:ln>
        </p:spPr>
        <p:style>
          <a:lnRef idx="0"/>
          <a:fillRef idx="0"/>
          <a:effectRef idx="0"/>
          <a:fontRef idx="minor"/>
        </p:style>
      </p:sp>
      <p:sp>
        <p:nvSpPr>
          <p:cNvPr id="140" name="Google Shape;435;gde8f712633_0_1"/>
          <p:cNvSpPr/>
          <p:nvPr/>
        </p:nvSpPr>
        <p:spPr>
          <a:xfrm>
            <a:off x="2129400" y="4032000"/>
            <a:ext cx="29880" cy="41400"/>
          </a:xfrm>
          <a:custGeom>
            <a:avLst/>
            <a:gdLst/>
            <a:ahLst/>
            <a:rect l="l" t="t" r="r" b="b"/>
            <a:pathLst>
              <a:path w="36194" h="45085">
                <a:moveTo>
                  <a:pt x="26752" y="45024"/>
                </a:moveTo>
                <a:lnTo>
                  <a:pt x="36127" y="0"/>
                </a:lnTo>
                <a:lnTo>
                  <a:pt x="0" y="28474"/>
                </a:lnTo>
                <a:lnTo>
                  <a:pt x="26752" y="45024"/>
                </a:lnTo>
                <a:close/>
              </a:path>
            </a:pathLst>
          </a:custGeom>
          <a:noFill/>
          <a:ln w="9525">
            <a:solidFill>
              <a:srgbClr val="ff0000"/>
            </a:solidFill>
            <a:round/>
          </a:ln>
        </p:spPr>
        <p:style>
          <a:lnRef idx="0"/>
          <a:fillRef idx="0"/>
          <a:effectRef idx="0"/>
          <a:fontRef idx="minor"/>
        </p:style>
      </p:sp>
      <p:sp>
        <p:nvSpPr>
          <p:cNvPr id="141" name="Google Shape;436;gde8f712633_0_1"/>
          <p:cNvSpPr/>
          <p:nvPr/>
        </p:nvSpPr>
        <p:spPr>
          <a:xfrm>
            <a:off x="672120" y="4987080"/>
            <a:ext cx="1318320" cy="283320"/>
          </a:xfrm>
          <a:prstGeom prst="rect">
            <a:avLst/>
          </a:prstGeom>
          <a:noFill/>
          <a:ln w="0">
            <a:noFill/>
          </a:ln>
        </p:spPr>
        <p:style>
          <a:lnRef idx="0"/>
          <a:fillRef idx="0"/>
          <a:effectRef idx="0"/>
          <a:fontRef idx="minor"/>
        </p:style>
      </p:sp>
      <p:sp>
        <p:nvSpPr>
          <p:cNvPr id="142" name="Google Shape;437;gde8f712633_0_1"/>
          <p:cNvSpPr/>
          <p:nvPr/>
        </p:nvSpPr>
        <p:spPr>
          <a:xfrm>
            <a:off x="4645800" y="3164040"/>
            <a:ext cx="43560" cy="21240"/>
          </a:xfrm>
          <a:custGeom>
            <a:avLst/>
            <a:gdLst/>
            <a:ahLst/>
            <a:rect l="l" t="t" r="r" b="b"/>
            <a:pathLst>
              <a:path w="46354" h="29844">
                <a:moveTo>
                  <a:pt x="45999" y="29639"/>
                </a:moveTo>
                <a:lnTo>
                  <a:pt x="0" y="29324"/>
                </a:lnTo>
                <a:lnTo>
                  <a:pt x="35424" y="0"/>
                </a:lnTo>
                <a:lnTo>
                  <a:pt x="45999" y="29639"/>
                </a:lnTo>
                <a:close/>
              </a:path>
            </a:pathLst>
          </a:custGeom>
          <a:solidFill>
            <a:srgbClr val="ff0000"/>
          </a:solidFill>
          <a:ln w="0">
            <a:noFill/>
          </a:ln>
        </p:spPr>
        <p:style>
          <a:lnRef idx="0"/>
          <a:fillRef idx="0"/>
          <a:effectRef idx="0"/>
          <a:fontRef idx="minor"/>
        </p:style>
      </p:sp>
      <p:sp>
        <p:nvSpPr>
          <p:cNvPr id="143" name="Google Shape;438;gde8f712633_0_1"/>
          <p:cNvSpPr/>
          <p:nvPr/>
        </p:nvSpPr>
        <p:spPr>
          <a:xfrm>
            <a:off x="4645800" y="3164040"/>
            <a:ext cx="43560" cy="21240"/>
          </a:xfrm>
          <a:custGeom>
            <a:avLst/>
            <a:gdLst/>
            <a:ahLst/>
            <a:rect l="l" t="t" r="r" b="b"/>
            <a:pathLst>
              <a:path w="46354" h="29844">
                <a:moveTo>
                  <a:pt x="35424" y="0"/>
                </a:moveTo>
                <a:lnTo>
                  <a:pt x="0" y="29324"/>
                </a:lnTo>
                <a:lnTo>
                  <a:pt x="45999" y="29639"/>
                </a:lnTo>
                <a:lnTo>
                  <a:pt x="35424" y="0"/>
                </a:lnTo>
                <a:close/>
              </a:path>
            </a:pathLst>
          </a:custGeom>
          <a:noFill/>
          <a:ln w="9525">
            <a:solidFill>
              <a:srgbClr val="ff0000"/>
            </a:solidFill>
            <a:round/>
          </a:ln>
        </p:spPr>
        <p:style>
          <a:lnRef idx="0"/>
          <a:fillRef idx="0"/>
          <a:effectRef idx="0"/>
          <a:fontRef idx="minor"/>
        </p:style>
      </p:sp>
      <p:sp>
        <p:nvSpPr>
          <p:cNvPr id="144" name="Google Shape;439;gde8f712633_0_1"/>
          <p:cNvSpPr/>
          <p:nvPr/>
        </p:nvSpPr>
        <p:spPr>
          <a:xfrm>
            <a:off x="6529680" y="6407640"/>
            <a:ext cx="2741040" cy="36288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tabLst>
                <a:tab algn="l" pos="0"/>
              </a:tabLst>
            </a:pPr>
            <a:fld id="{4F529032-3665-4ADE-8D1F-9BC2F274F071}" type="slidenum">
              <a:rPr b="0" lang="sv-SE" sz="1200" spc="-1" strike="noStrike">
                <a:solidFill>
                  <a:srgbClr val="888888"/>
                </a:solidFill>
                <a:latin typeface="Calibri"/>
                <a:ea typeface="Calibri"/>
              </a:rPr>
              <a:t>&lt;nummer&gt;</a:t>
            </a:fld>
            <a:endParaRPr b="0" lang="sv-SE" sz="1200" spc="-1" strike="noStrike">
              <a:latin typeface="Arial"/>
            </a:endParaRPr>
          </a:p>
        </p:txBody>
      </p:sp>
      <p:sp>
        <p:nvSpPr>
          <p:cNvPr id="145" name="Google Shape;440;gde8f712633_0_1"/>
          <p:cNvSpPr/>
          <p:nvPr/>
        </p:nvSpPr>
        <p:spPr>
          <a:xfrm>
            <a:off x="345600" y="1818360"/>
            <a:ext cx="5365440" cy="1554840"/>
          </a:xfrm>
          <a:prstGeom prst="rect">
            <a:avLst/>
          </a:prstGeom>
          <a:noFill/>
          <a:ln w="0">
            <a:noFill/>
          </a:ln>
        </p:spPr>
        <p:style>
          <a:lnRef idx="0"/>
          <a:fillRef idx="0"/>
          <a:effectRef idx="0"/>
          <a:fontRef idx="minor"/>
        </p:style>
      </p:sp>
      <p:sp>
        <p:nvSpPr>
          <p:cNvPr id="146" name=""/>
          <p:cNvSpPr/>
          <p:nvPr/>
        </p:nvSpPr>
        <p:spPr>
          <a:xfrm>
            <a:off x="573120" y="1823040"/>
            <a:ext cx="8785800" cy="3035880"/>
          </a:xfrm>
          <a:prstGeom prst="rect">
            <a:avLst/>
          </a:prstGeom>
          <a:noFill/>
          <a:ln w="0">
            <a:noFill/>
          </a:ln>
        </p:spPr>
        <p:style>
          <a:lnRef idx="0"/>
          <a:fillRef idx="0"/>
          <a:effectRef idx="0"/>
          <a:fontRef idx="minor"/>
        </p:style>
        <p:txBody>
          <a:bodyPr lIns="90000" rIns="90000" tIns="45000" bIns="45000">
            <a:noAutofit/>
          </a:bodyPr>
          <a:p>
            <a:pPr>
              <a:lnSpc>
                <a:spcPct val="100000"/>
              </a:lnSpc>
            </a:pPr>
            <a:endParaRPr b="0" lang="sv-SE" sz="1800" spc="-1" strike="noStrike">
              <a:latin typeface="Arial"/>
            </a:endParaRPr>
          </a:p>
          <a:p>
            <a:pPr marL="1728000" indent="-407520">
              <a:lnSpc>
                <a:spcPct val="100000"/>
              </a:lnSpc>
              <a:spcBef>
                <a:spcPts val="51"/>
              </a:spcBef>
              <a:tabLst>
                <a:tab algn="l" pos="0"/>
              </a:tabLst>
            </a:pPr>
            <a:endParaRPr b="0" lang="sv-SE" sz="1800" spc="-1" strike="noStrike">
              <a:latin typeface="Arial"/>
            </a:endParaRPr>
          </a:p>
        </p:txBody>
      </p:sp>
      <p:sp>
        <p:nvSpPr>
          <p:cNvPr id="147" name=""/>
          <p:cNvSpPr/>
          <p:nvPr/>
        </p:nvSpPr>
        <p:spPr>
          <a:xfrm>
            <a:off x="720000" y="2340000"/>
            <a:ext cx="7379640" cy="13698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sv-SE" sz="1800" spc="-1" strike="noStrike">
                <a:latin typeface="Arial"/>
              </a:rPr>
              <a:t>Alla med regnr som börjar på A läggs i listan aCars</a:t>
            </a:r>
            <a:endParaRPr b="0" lang="sv-SE" sz="1800" spc="-1" strike="noStrike">
              <a:latin typeface="Arial"/>
            </a:endParaRPr>
          </a:p>
          <a:p>
            <a:pPr>
              <a:lnSpc>
                <a:spcPct val="100000"/>
              </a:lnSpc>
            </a:pPr>
            <a:r>
              <a:rPr b="0" lang="sv-SE" sz="1800" spc="-1" strike="noStrike">
                <a:latin typeface="Arial"/>
              </a:rPr>
              <a:t>Alla med regnr som börjar på B läggs i listan bCars</a:t>
            </a:r>
            <a:endParaRPr b="0" lang="sv-SE" sz="1800" spc="-1" strike="noStrike">
              <a:latin typeface="Arial"/>
            </a:endParaRPr>
          </a:p>
          <a:p>
            <a:pPr>
              <a:lnSpc>
                <a:spcPct val="100000"/>
              </a:lnSpc>
            </a:pPr>
            <a:endParaRPr b="0" lang="sv-SE" sz="1800" spc="-1" strike="noStrike">
              <a:latin typeface="Arial"/>
            </a:endParaRPr>
          </a:p>
          <a:p>
            <a:pPr>
              <a:lnSpc>
                <a:spcPct val="100000"/>
              </a:lnSpc>
            </a:pPr>
            <a:r>
              <a:rPr b="0" lang="sv-SE" sz="1800" spc="-1" strike="noStrike">
                <a:latin typeface="Arial"/>
              </a:rPr>
              <a:t>Etc etc</a:t>
            </a:r>
            <a:endParaRPr b="0" lang="sv-SE" sz="1800" spc="-1" strike="noStrike">
              <a:latin typeface="Arial"/>
            </a:endParaRPr>
          </a:p>
          <a:p>
            <a:pPr>
              <a:lnSpc>
                <a:spcPct val="100000"/>
              </a:lnSpc>
            </a:pPr>
            <a:endParaRPr b="0" lang="sv-SE"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Google Shape;462;gde8f712633_0_77"/>
          <p:cNvSpPr/>
          <p:nvPr/>
        </p:nvSpPr>
        <p:spPr>
          <a:xfrm>
            <a:off x="513000" y="672120"/>
            <a:ext cx="11317320" cy="1144080"/>
          </a:xfrm>
          <a:prstGeom prst="rect">
            <a:avLst/>
          </a:prstGeom>
          <a:noFill/>
          <a:ln w="0">
            <a:noFill/>
          </a:ln>
        </p:spPr>
        <p:style>
          <a:lnRef idx="0"/>
          <a:fillRef idx="0"/>
          <a:effectRef idx="0"/>
          <a:fontRef idx="minor"/>
        </p:style>
        <p:txBody>
          <a:bodyPr lIns="0" rIns="0" tIns="16920" bIns="0">
            <a:noAutofit/>
          </a:bodyPr>
          <a:p>
            <a:pPr marL="12600">
              <a:lnSpc>
                <a:spcPct val="100000"/>
              </a:lnSpc>
              <a:tabLst>
                <a:tab algn="l" pos="0"/>
              </a:tabLst>
            </a:pPr>
            <a:r>
              <a:rPr b="0" lang="sv-SE" sz="4400" spc="-1" strike="noStrike">
                <a:solidFill>
                  <a:srgbClr val="000000"/>
                </a:solidFill>
                <a:latin typeface="Calibri"/>
                <a:ea typeface="Calibri"/>
              </a:rPr>
              <a:t>Lärdomar?</a:t>
            </a:r>
            <a:endParaRPr b="0" lang="sv-SE" sz="4400" spc="-1" strike="noStrike">
              <a:latin typeface="Arial"/>
            </a:endParaRPr>
          </a:p>
          <a:p>
            <a:pPr marL="12600">
              <a:lnSpc>
                <a:spcPct val="100000"/>
              </a:lnSpc>
              <a:tabLst>
                <a:tab algn="l" pos="0"/>
              </a:tabLst>
            </a:pPr>
            <a:endParaRPr b="0" lang="sv-SE" sz="4400" spc="-1" strike="noStrike">
              <a:latin typeface="Arial"/>
            </a:endParaRPr>
          </a:p>
          <a:p>
            <a:pPr marL="12600">
              <a:lnSpc>
                <a:spcPct val="100000"/>
              </a:lnSpc>
              <a:tabLst>
                <a:tab algn="l" pos="0"/>
              </a:tabLst>
            </a:pPr>
            <a:endParaRPr b="0" lang="sv-SE" sz="4400" spc="-1" strike="noStrike">
              <a:latin typeface="Arial"/>
            </a:endParaRPr>
          </a:p>
        </p:txBody>
      </p:sp>
      <p:sp>
        <p:nvSpPr>
          <p:cNvPr id="149" name="Google Shape;463;gde8f712633_0_77"/>
          <p:cNvSpPr/>
          <p:nvPr/>
        </p:nvSpPr>
        <p:spPr>
          <a:xfrm>
            <a:off x="2129400" y="4032000"/>
            <a:ext cx="29880" cy="41400"/>
          </a:xfrm>
          <a:custGeom>
            <a:avLst/>
            <a:gdLst/>
            <a:ahLst/>
            <a:rect l="l" t="t" r="r" b="b"/>
            <a:pathLst>
              <a:path w="36194" h="45085">
                <a:moveTo>
                  <a:pt x="26752" y="45024"/>
                </a:moveTo>
                <a:lnTo>
                  <a:pt x="0" y="28474"/>
                </a:lnTo>
                <a:lnTo>
                  <a:pt x="36127" y="0"/>
                </a:lnTo>
                <a:lnTo>
                  <a:pt x="26752" y="45024"/>
                </a:lnTo>
                <a:close/>
              </a:path>
            </a:pathLst>
          </a:custGeom>
          <a:solidFill>
            <a:srgbClr val="ff0000"/>
          </a:solidFill>
          <a:ln w="0">
            <a:noFill/>
          </a:ln>
        </p:spPr>
        <p:style>
          <a:lnRef idx="0"/>
          <a:fillRef idx="0"/>
          <a:effectRef idx="0"/>
          <a:fontRef idx="minor"/>
        </p:style>
      </p:sp>
      <p:sp>
        <p:nvSpPr>
          <p:cNvPr id="150" name="Google Shape;464;gde8f712633_0_77"/>
          <p:cNvSpPr/>
          <p:nvPr/>
        </p:nvSpPr>
        <p:spPr>
          <a:xfrm>
            <a:off x="2129400" y="4032000"/>
            <a:ext cx="29880" cy="41400"/>
          </a:xfrm>
          <a:custGeom>
            <a:avLst/>
            <a:gdLst/>
            <a:ahLst/>
            <a:rect l="l" t="t" r="r" b="b"/>
            <a:pathLst>
              <a:path w="36194" h="45085">
                <a:moveTo>
                  <a:pt x="26752" y="45024"/>
                </a:moveTo>
                <a:lnTo>
                  <a:pt x="36127" y="0"/>
                </a:lnTo>
                <a:lnTo>
                  <a:pt x="0" y="28474"/>
                </a:lnTo>
                <a:lnTo>
                  <a:pt x="26752" y="45024"/>
                </a:lnTo>
                <a:close/>
              </a:path>
            </a:pathLst>
          </a:custGeom>
          <a:noFill/>
          <a:ln w="9525">
            <a:solidFill>
              <a:srgbClr val="ff0000"/>
            </a:solidFill>
            <a:round/>
          </a:ln>
        </p:spPr>
        <p:style>
          <a:lnRef idx="0"/>
          <a:fillRef idx="0"/>
          <a:effectRef idx="0"/>
          <a:fontRef idx="minor"/>
        </p:style>
      </p:sp>
      <p:sp>
        <p:nvSpPr>
          <p:cNvPr id="151" name="Google Shape;465;gde8f712633_0_77"/>
          <p:cNvSpPr/>
          <p:nvPr/>
        </p:nvSpPr>
        <p:spPr>
          <a:xfrm>
            <a:off x="672120" y="4987080"/>
            <a:ext cx="1318320" cy="283320"/>
          </a:xfrm>
          <a:prstGeom prst="rect">
            <a:avLst/>
          </a:prstGeom>
          <a:noFill/>
          <a:ln w="0">
            <a:noFill/>
          </a:ln>
        </p:spPr>
        <p:style>
          <a:lnRef idx="0"/>
          <a:fillRef idx="0"/>
          <a:effectRef idx="0"/>
          <a:fontRef idx="minor"/>
        </p:style>
      </p:sp>
      <p:sp>
        <p:nvSpPr>
          <p:cNvPr id="152" name="Google Shape;466;gde8f712633_0_77"/>
          <p:cNvSpPr/>
          <p:nvPr/>
        </p:nvSpPr>
        <p:spPr>
          <a:xfrm>
            <a:off x="4645800" y="3164040"/>
            <a:ext cx="43560" cy="21240"/>
          </a:xfrm>
          <a:custGeom>
            <a:avLst/>
            <a:gdLst/>
            <a:ahLst/>
            <a:rect l="l" t="t" r="r" b="b"/>
            <a:pathLst>
              <a:path w="46354" h="29844">
                <a:moveTo>
                  <a:pt x="45999" y="29639"/>
                </a:moveTo>
                <a:lnTo>
                  <a:pt x="0" y="29324"/>
                </a:lnTo>
                <a:lnTo>
                  <a:pt x="35424" y="0"/>
                </a:lnTo>
                <a:lnTo>
                  <a:pt x="45999" y="29639"/>
                </a:lnTo>
                <a:close/>
              </a:path>
            </a:pathLst>
          </a:custGeom>
          <a:solidFill>
            <a:srgbClr val="ff0000"/>
          </a:solidFill>
          <a:ln w="0">
            <a:noFill/>
          </a:ln>
        </p:spPr>
        <p:style>
          <a:lnRef idx="0"/>
          <a:fillRef idx="0"/>
          <a:effectRef idx="0"/>
          <a:fontRef idx="minor"/>
        </p:style>
      </p:sp>
      <p:sp>
        <p:nvSpPr>
          <p:cNvPr id="153" name="Google Shape;467;gde8f712633_0_77"/>
          <p:cNvSpPr/>
          <p:nvPr/>
        </p:nvSpPr>
        <p:spPr>
          <a:xfrm>
            <a:off x="4645800" y="3164040"/>
            <a:ext cx="43560" cy="21240"/>
          </a:xfrm>
          <a:custGeom>
            <a:avLst/>
            <a:gdLst/>
            <a:ahLst/>
            <a:rect l="l" t="t" r="r" b="b"/>
            <a:pathLst>
              <a:path w="46354" h="29844">
                <a:moveTo>
                  <a:pt x="35424" y="0"/>
                </a:moveTo>
                <a:lnTo>
                  <a:pt x="0" y="29324"/>
                </a:lnTo>
                <a:lnTo>
                  <a:pt x="45999" y="29639"/>
                </a:lnTo>
                <a:lnTo>
                  <a:pt x="35424" y="0"/>
                </a:lnTo>
                <a:close/>
              </a:path>
            </a:pathLst>
          </a:custGeom>
          <a:noFill/>
          <a:ln w="9525">
            <a:solidFill>
              <a:srgbClr val="ff0000"/>
            </a:solidFill>
            <a:round/>
          </a:ln>
        </p:spPr>
        <p:style>
          <a:lnRef idx="0"/>
          <a:fillRef idx="0"/>
          <a:effectRef idx="0"/>
          <a:fontRef idx="minor"/>
        </p:style>
      </p:sp>
      <p:sp>
        <p:nvSpPr>
          <p:cNvPr id="154" name="Google Shape;468;gde8f712633_0_77"/>
          <p:cNvSpPr/>
          <p:nvPr/>
        </p:nvSpPr>
        <p:spPr>
          <a:xfrm>
            <a:off x="6529680" y="6407640"/>
            <a:ext cx="2741040" cy="36288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tabLst>
                <a:tab algn="l" pos="0"/>
              </a:tabLst>
            </a:pPr>
            <a:fld id="{3B7D17EF-2CD2-47E3-A240-A0BAA23ECD20}" type="slidenum">
              <a:rPr b="0" lang="sv-SE" sz="1200" spc="-1" strike="noStrike">
                <a:solidFill>
                  <a:srgbClr val="888888"/>
                </a:solidFill>
                <a:latin typeface="Calibri"/>
                <a:ea typeface="Calibri"/>
              </a:rPr>
              <a:t>&lt;nummer&gt;</a:t>
            </a:fld>
            <a:endParaRPr b="0" lang="sv-SE" sz="1200" spc="-1" strike="noStrike">
              <a:latin typeface="Arial"/>
            </a:endParaRPr>
          </a:p>
        </p:txBody>
      </p:sp>
      <p:sp>
        <p:nvSpPr>
          <p:cNvPr id="155" name="Google Shape;469;gde8f712633_0_77"/>
          <p:cNvSpPr/>
          <p:nvPr/>
        </p:nvSpPr>
        <p:spPr>
          <a:xfrm>
            <a:off x="345600" y="1818360"/>
            <a:ext cx="5365440" cy="1554840"/>
          </a:xfrm>
          <a:prstGeom prst="rect">
            <a:avLst/>
          </a:prstGeom>
          <a:noFill/>
          <a:ln w="0">
            <a:noFill/>
          </a:ln>
        </p:spPr>
        <p:style>
          <a:lnRef idx="0"/>
          <a:fillRef idx="0"/>
          <a:effectRef idx="0"/>
          <a:fontRef idx="minor"/>
        </p:style>
      </p:sp>
      <p:sp>
        <p:nvSpPr>
          <p:cNvPr id="156" name="Google Shape;470;gde8f712633_0_77"/>
          <p:cNvSpPr/>
          <p:nvPr/>
        </p:nvSpPr>
        <p:spPr>
          <a:xfrm>
            <a:off x="418680" y="1052640"/>
            <a:ext cx="6722640" cy="5805720"/>
          </a:xfrm>
          <a:prstGeom prst="rect">
            <a:avLst/>
          </a:prstGeom>
          <a:noFill/>
          <a:ln w="0">
            <a:noFill/>
          </a:ln>
        </p:spPr>
        <p:style>
          <a:lnRef idx="0"/>
          <a:fillRef idx="0"/>
          <a:effectRef idx="0"/>
          <a:fontRef idx="minor"/>
        </p:style>
        <p:txBody>
          <a:bodyPr lIns="90000" rIns="90000" tIns="91440" bIns="91440">
            <a:spAutoFit/>
          </a:bodyPr>
          <a:p>
            <a:pPr>
              <a:lnSpc>
                <a:spcPct val="100000"/>
              </a:lnSpc>
              <a:tabLst>
                <a:tab algn="l" pos="0"/>
              </a:tabLst>
            </a:pPr>
            <a:endParaRPr b="0" lang="sv-SE" sz="1800" spc="-1" strike="noStrike">
              <a:latin typeface="Arial"/>
            </a:endParaRPr>
          </a:p>
          <a:p>
            <a:pPr>
              <a:lnSpc>
                <a:spcPct val="10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15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01520">
              <a:lnSpc>
                <a:spcPct val="135000"/>
              </a:lnSpc>
              <a:tabLst>
                <a:tab algn="l" pos="0"/>
              </a:tabLst>
            </a:pPr>
            <a:endParaRPr b="0" lang="sv-SE" sz="1800" spc="-1" strike="noStrike">
              <a:latin typeface="Arial"/>
            </a:endParaRPr>
          </a:p>
          <a:p>
            <a:pPr marL="101520">
              <a:lnSpc>
                <a:spcPct val="100000"/>
              </a:lnSpc>
              <a:tabLst>
                <a:tab algn="l" pos="0"/>
              </a:tabLst>
            </a:pPr>
            <a:endParaRPr b="0" lang="sv-SE" sz="1800" spc="-1" strike="noStrike">
              <a:latin typeface="Arial"/>
            </a:endParaRPr>
          </a:p>
        </p:txBody>
      </p:sp>
      <p:sp>
        <p:nvSpPr>
          <p:cNvPr id="157" name="Google Shape;471;gde8f712633_0_77"/>
          <p:cNvSpPr/>
          <p:nvPr/>
        </p:nvSpPr>
        <p:spPr>
          <a:xfrm>
            <a:off x="6202080" y="2670120"/>
            <a:ext cx="6722640" cy="792000"/>
          </a:xfrm>
          <a:prstGeom prst="rect">
            <a:avLst/>
          </a:prstGeom>
          <a:noFill/>
          <a:ln w="0">
            <a:noFill/>
          </a:ln>
        </p:spPr>
        <p:style>
          <a:lnRef idx="0"/>
          <a:fillRef idx="0"/>
          <a:effectRef idx="0"/>
          <a:fontRef idx="minor"/>
        </p:style>
      </p:sp>
      <p:sp>
        <p:nvSpPr>
          <p:cNvPr id="158" name=""/>
          <p:cNvSpPr/>
          <p:nvPr/>
        </p:nvSpPr>
        <p:spPr>
          <a:xfrm>
            <a:off x="540000" y="1620000"/>
            <a:ext cx="10259640" cy="13698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sv-SE" sz="1800" spc="-1" strike="noStrike">
                <a:latin typeface="Arial"/>
              </a:rPr>
              <a:t>Sträva efter Good enough</a:t>
            </a:r>
            <a:endParaRPr b="0" lang="sv-SE" sz="1800" spc="-1" strike="noStrike">
              <a:latin typeface="Arial"/>
            </a:endParaRPr>
          </a:p>
          <a:p>
            <a:pPr>
              <a:lnSpc>
                <a:spcPct val="100000"/>
              </a:lnSpc>
            </a:pPr>
            <a:endParaRPr b="0" lang="sv-SE" sz="1800" spc="-1" strike="noStrike">
              <a:latin typeface="Arial"/>
            </a:endParaRPr>
          </a:p>
          <a:p>
            <a:pPr>
              <a:lnSpc>
                <a:spcPct val="100000"/>
              </a:lnSpc>
            </a:pPr>
            <a:r>
              <a:rPr b="0" lang="sv-SE" sz="1800" spc="-1" strike="noStrike">
                <a:latin typeface="Arial"/>
              </a:rPr>
              <a:t>Tänk att det ALLTID finns ett pris</a:t>
            </a:r>
            <a:endParaRPr b="0" lang="sv-SE" sz="1800" spc="-1" strike="noStrike">
              <a:latin typeface="Arial"/>
            </a:endParaRPr>
          </a:p>
          <a:p>
            <a:pPr>
              <a:lnSpc>
                <a:spcPct val="100000"/>
              </a:lnSpc>
            </a:pPr>
            <a:endParaRPr b="0" lang="sv-SE" sz="1800" spc="-1" strike="noStrike">
              <a:latin typeface="Arial"/>
            </a:endParaRPr>
          </a:p>
          <a:p>
            <a:pPr>
              <a:lnSpc>
                <a:spcPct val="100000"/>
              </a:lnSpc>
            </a:pPr>
            <a:r>
              <a:rPr b="0" lang="sv-SE" sz="1800" spc="-1" strike="noStrike">
                <a:latin typeface="Arial"/>
              </a:rPr>
              <a:t>Såna här lösningar är vanligare än man tror -  sharding, high priority-kunder  vs ”gratis”</a:t>
            </a:r>
            <a:endParaRPr b="0" lang="sv-SE"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Google Shape;476;gde8f712633_0_96"/>
          <p:cNvSpPr/>
          <p:nvPr/>
        </p:nvSpPr>
        <p:spPr>
          <a:xfrm>
            <a:off x="513000" y="672120"/>
            <a:ext cx="11317320" cy="1144080"/>
          </a:xfrm>
          <a:prstGeom prst="rect">
            <a:avLst/>
          </a:prstGeom>
          <a:noFill/>
          <a:ln w="0">
            <a:noFill/>
          </a:ln>
        </p:spPr>
        <p:style>
          <a:lnRef idx="0"/>
          <a:fillRef idx="0"/>
          <a:effectRef idx="0"/>
          <a:fontRef idx="minor"/>
        </p:style>
        <p:txBody>
          <a:bodyPr lIns="0" rIns="0" tIns="16920" bIns="0">
            <a:noAutofit/>
          </a:bodyPr>
          <a:p>
            <a:pPr marL="12600">
              <a:lnSpc>
                <a:spcPct val="100000"/>
              </a:lnSpc>
              <a:tabLst>
                <a:tab algn="l" pos="0"/>
              </a:tabLst>
            </a:pPr>
            <a:r>
              <a:rPr b="0" lang="sv-SE" sz="4400" spc="-1" strike="noStrike">
                <a:solidFill>
                  <a:srgbClr val="000000"/>
                </a:solidFill>
                <a:latin typeface="Calibri"/>
                <a:ea typeface="Calibri"/>
              </a:rPr>
              <a:t>Fler algoritmer</a:t>
            </a:r>
            <a:endParaRPr b="0" lang="sv-SE" sz="4400" spc="-1" strike="noStrike">
              <a:latin typeface="Arial"/>
            </a:endParaRPr>
          </a:p>
          <a:p>
            <a:pPr marL="12600">
              <a:lnSpc>
                <a:spcPct val="100000"/>
              </a:lnSpc>
              <a:tabLst>
                <a:tab algn="l" pos="0"/>
              </a:tabLst>
            </a:pPr>
            <a:endParaRPr b="0" lang="sv-SE" sz="4400" spc="-1" strike="noStrike">
              <a:latin typeface="Arial"/>
            </a:endParaRPr>
          </a:p>
        </p:txBody>
      </p:sp>
      <p:sp>
        <p:nvSpPr>
          <p:cNvPr id="160" name="Google Shape;477;gde8f712633_0_96"/>
          <p:cNvSpPr/>
          <p:nvPr/>
        </p:nvSpPr>
        <p:spPr>
          <a:xfrm>
            <a:off x="2129400" y="4032000"/>
            <a:ext cx="29880" cy="41400"/>
          </a:xfrm>
          <a:custGeom>
            <a:avLst/>
            <a:gdLst/>
            <a:ahLst/>
            <a:rect l="l" t="t" r="r" b="b"/>
            <a:pathLst>
              <a:path w="36194" h="45085">
                <a:moveTo>
                  <a:pt x="26752" y="45024"/>
                </a:moveTo>
                <a:lnTo>
                  <a:pt x="0" y="28474"/>
                </a:lnTo>
                <a:lnTo>
                  <a:pt x="36127" y="0"/>
                </a:lnTo>
                <a:lnTo>
                  <a:pt x="26752" y="45024"/>
                </a:lnTo>
                <a:close/>
              </a:path>
            </a:pathLst>
          </a:custGeom>
          <a:solidFill>
            <a:srgbClr val="ff0000"/>
          </a:solidFill>
          <a:ln w="0">
            <a:noFill/>
          </a:ln>
        </p:spPr>
        <p:style>
          <a:lnRef idx="0"/>
          <a:fillRef idx="0"/>
          <a:effectRef idx="0"/>
          <a:fontRef idx="minor"/>
        </p:style>
      </p:sp>
      <p:sp>
        <p:nvSpPr>
          <p:cNvPr id="161" name="Google Shape;478;gde8f712633_0_96"/>
          <p:cNvSpPr/>
          <p:nvPr/>
        </p:nvSpPr>
        <p:spPr>
          <a:xfrm>
            <a:off x="2129400" y="4032000"/>
            <a:ext cx="29880" cy="41400"/>
          </a:xfrm>
          <a:custGeom>
            <a:avLst/>
            <a:gdLst/>
            <a:ahLst/>
            <a:rect l="l" t="t" r="r" b="b"/>
            <a:pathLst>
              <a:path w="36194" h="45085">
                <a:moveTo>
                  <a:pt x="26752" y="45024"/>
                </a:moveTo>
                <a:lnTo>
                  <a:pt x="36127" y="0"/>
                </a:lnTo>
                <a:lnTo>
                  <a:pt x="0" y="28474"/>
                </a:lnTo>
                <a:lnTo>
                  <a:pt x="26752" y="45024"/>
                </a:lnTo>
                <a:close/>
              </a:path>
            </a:pathLst>
          </a:custGeom>
          <a:noFill/>
          <a:ln w="9525">
            <a:solidFill>
              <a:srgbClr val="ff0000"/>
            </a:solidFill>
            <a:round/>
          </a:ln>
        </p:spPr>
        <p:style>
          <a:lnRef idx="0"/>
          <a:fillRef idx="0"/>
          <a:effectRef idx="0"/>
          <a:fontRef idx="minor"/>
        </p:style>
      </p:sp>
      <p:sp>
        <p:nvSpPr>
          <p:cNvPr id="162" name="Google Shape;479;gde8f712633_0_96"/>
          <p:cNvSpPr/>
          <p:nvPr/>
        </p:nvSpPr>
        <p:spPr>
          <a:xfrm>
            <a:off x="672120" y="4987080"/>
            <a:ext cx="1318320" cy="283320"/>
          </a:xfrm>
          <a:prstGeom prst="rect">
            <a:avLst/>
          </a:prstGeom>
          <a:noFill/>
          <a:ln w="0">
            <a:noFill/>
          </a:ln>
        </p:spPr>
        <p:style>
          <a:lnRef idx="0"/>
          <a:fillRef idx="0"/>
          <a:effectRef idx="0"/>
          <a:fontRef idx="minor"/>
        </p:style>
      </p:sp>
      <p:sp>
        <p:nvSpPr>
          <p:cNvPr id="163" name="Google Shape;480;gde8f712633_0_96"/>
          <p:cNvSpPr/>
          <p:nvPr/>
        </p:nvSpPr>
        <p:spPr>
          <a:xfrm>
            <a:off x="4645800" y="3164040"/>
            <a:ext cx="43560" cy="21240"/>
          </a:xfrm>
          <a:custGeom>
            <a:avLst/>
            <a:gdLst/>
            <a:ahLst/>
            <a:rect l="l" t="t" r="r" b="b"/>
            <a:pathLst>
              <a:path w="46354" h="29844">
                <a:moveTo>
                  <a:pt x="45999" y="29639"/>
                </a:moveTo>
                <a:lnTo>
                  <a:pt x="0" y="29324"/>
                </a:lnTo>
                <a:lnTo>
                  <a:pt x="35424" y="0"/>
                </a:lnTo>
                <a:lnTo>
                  <a:pt x="45999" y="29639"/>
                </a:lnTo>
                <a:close/>
              </a:path>
            </a:pathLst>
          </a:custGeom>
          <a:solidFill>
            <a:srgbClr val="ff0000"/>
          </a:solidFill>
          <a:ln w="0">
            <a:noFill/>
          </a:ln>
        </p:spPr>
        <p:style>
          <a:lnRef idx="0"/>
          <a:fillRef idx="0"/>
          <a:effectRef idx="0"/>
          <a:fontRef idx="minor"/>
        </p:style>
      </p:sp>
      <p:sp>
        <p:nvSpPr>
          <p:cNvPr id="164" name="Google Shape;481;gde8f712633_0_96"/>
          <p:cNvSpPr/>
          <p:nvPr/>
        </p:nvSpPr>
        <p:spPr>
          <a:xfrm>
            <a:off x="4645800" y="3164040"/>
            <a:ext cx="43560" cy="21240"/>
          </a:xfrm>
          <a:custGeom>
            <a:avLst/>
            <a:gdLst/>
            <a:ahLst/>
            <a:rect l="l" t="t" r="r" b="b"/>
            <a:pathLst>
              <a:path w="46354" h="29844">
                <a:moveTo>
                  <a:pt x="35424" y="0"/>
                </a:moveTo>
                <a:lnTo>
                  <a:pt x="0" y="29324"/>
                </a:lnTo>
                <a:lnTo>
                  <a:pt x="45999" y="29639"/>
                </a:lnTo>
                <a:lnTo>
                  <a:pt x="35424" y="0"/>
                </a:lnTo>
                <a:close/>
              </a:path>
            </a:pathLst>
          </a:custGeom>
          <a:noFill/>
          <a:ln w="9525">
            <a:solidFill>
              <a:srgbClr val="ff0000"/>
            </a:solidFill>
            <a:round/>
          </a:ln>
        </p:spPr>
        <p:style>
          <a:lnRef idx="0"/>
          <a:fillRef idx="0"/>
          <a:effectRef idx="0"/>
          <a:fontRef idx="minor"/>
        </p:style>
      </p:sp>
      <p:sp>
        <p:nvSpPr>
          <p:cNvPr id="165" name="Google Shape;482;gde8f712633_0_96"/>
          <p:cNvSpPr/>
          <p:nvPr/>
        </p:nvSpPr>
        <p:spPr>
          <a:xfrm>
            <a:off x="6529680" y="6407640"/>
            <a:ext cx="2741040" cy="36288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tabLst>
                <a:tab algn="l" pos="0"/>
              </a:tabLst>
            </a:pPr>
            <a:fld id="{EBE4DAA9-40A6-4B9E-B8B9-706B81BD48D2}" type="slidenum">
              <a:rPr b="0" lang="sv-SE" sz="1200" spc="-1" strike="noStrike">
                <a:solidFill>
                  <a:srgbClr val="888888"/>
                </a:solidFill>
                <a:latin typeface="Calibri"/>
                <a:ea typeface="Calibri"/>
              </a:rPr>
              <a:t>&lt;nummer&gt;</a:t>
            </a:fld>
            <a:endParaRPr b="0" lang="sv-SE" sz="1200" spc="-1" strike="noStrike">
              <a:latin typeface="Arial"/>
            </a:endParaRPr>
          </a:p>
        </p:txBody>
      </p:sp>
      <p:sp>
        <p:nvSpPr>
          <p:cNvPr id="166" name="Google Shape;483;gde8f712633_0_96"/>
          <p:cNvSpPr/>
          <p:nvPr/>
        </p:nvSpPr>
        <p:spPr>
          <a:xfrm>
            <a:off x="345600" y="1818360"/>
            <a:ext cx="5365440" cy="1554840"/>
          </a:xfrm>
          <a:prstGeom prst="rect">
            <a:avLst/>
          </a:prstGeom>
          <a:noFill/>
          <a:ln w="0">
            <a:noFill/>
          </a:ln>
        </p:spPr>
        <p:style>
          <a:lnRef idx="0"/>
          <a:fillRef idx="0"/>
          <a:effectRef idx="0"/>
          <a:fontRef idx="minor"/>
        </p:style>
      </p:sp>
      <p:sp>
        <p:nvSpPr>
          <p:cNvPr id="167" name="Google Shape;484;gde8f712633_0_96"/>
          <p:cNvSpPr/>
          <p:nvPr/>
        </p:nvSpPr>
        <p:spPr>
          <a:xfrm>
            <a:off x="428040" y="1347840"/>
            <a:ext cx="8193600" cy="8137440"/>
          </a:xfrm>
          <a:prstGeom prst="rect">
            <a:avLst/>
          </a:prstGeom>
          <a:noFill/>
          <a:ln w="0">
            <a:noFill/>
          </a:ln>
        </p:spPr>
        <p:style>
          <a:lnRef idx="0"/>
          <a:fillRef idx="0"/>
          <a:effectRef idx="0"/>
          <a:fontRef idx="minor"/>
        </p:style>
        <p:txBody>
          <a:bodyPr lIns="90000" rIns="90000" tIns="91440" bIns="91440">
            <a:spAutoFit/>
          </a:bodyPr>
          <a:p>
            <a:pPr>
              <a:lnSpc>
                <a:spcPct val="100000"/>
              </a:lnSpc>
              <a:tabLst>
                <a:tab algn="l" pos="0"/>
              </a:tabLst>
            </a:pPr>
            <a:endParaRPr b="0" lang="sv-SE" sz="1800" spc="-1" strike="noStrike">
              <a:latin typeface="Arial"/>
            </a:endParaRPr>
          </a:p>
          <a:p>
            <a:pPr>
              <a:lnSpc>
                <a:spcPct val="100000"/>
              </a:lnSpc>
              <a:tabLst>
                <a:tab algn="l" pos="0"/>
              </a:tabLst>
            </a:pPr>
            <a:endParaRPr b="0" lang="sv-SE" sz="1800" spc="-1" strike="noStrike">
              <a:latin typeface="Arial"/>
            </a:endParaRPr>
          </a:p>
          <a:p>
            <a:pPr>
              <a:lnSpc>
                <a:spcPct val="10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15000"/>
              </a:lnSpc>
              <a:tabLst>
                <a:tab algn="l" pos="0"/>
              </a:tabLst>
            </a:pPr>
            <a:endParaRPr b="0" lang="sv-SE" sz="1800" spc="-1" strike="noStrike">
              <a:latin typeface="Arial"/>
            </a:endParaRPr>
          </a:p>
          <a:p>
            <a:pPr marL="177840">
              <a:lnSpc>
                <a:spcPct val="15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77840">
              <a:lnSpc>
                <a:spcPct val="100000"/>
              </a:lnSpc>
              <a:tabLst>
                <a:tab algn="l" pos="0"/>
              </a:tabLst>
            </a:pPr>
            <a:endParaRPr b="0" lang="sv-SE" sz="1800" spc="-1" strike="noStrike">
              <a:latin typeface="Arial"/>
            </a:endParaRPr>
          </a:p>
          <a:p>
            <a:pPr marL="101520">
              <a:lnSpc>
                <a:spcPct val="135000"/>
              </a:lnSpc>
              <a:tabLst>
                <a:tab algn="l" pos="0"/>
              </a:tabLst>
            </a:pPr>
            <a:endParaRPr b="0" lang="sv-SE" sz="1800" spc="-1" strike="noStrike">
              <a:latin typeface="Arial"/>
            </a:endParaRPr>
          </a:p>
          <a:p>
            <a:pPr marL="101520">
              <a:lnSpc>
                <a:spcPct val="100000"/>
              </a:lnSpc>
              <a:tabLst>
                <a:tab algn="l" pos="0"/>
              </a:tabLst>
            </a:pPr>
            <a:endParaRPr b="0" lang="sv-SE" sz="1800" spc="-1" strike="noStrike">
              <a:latin typeface="Arial"/>
            </a:endParaRPr>
          </a:p>
        </p:txBody>
      </p:sp>
      <p:sp>
        <p:nvSpPr>
          <p:cNvPr id="168" name=""/>
          <p:cNvSpPr/>
          <p:nvPr/>
        </p:nvSpPr>
        <p:spPr>
          <a:xfrm>
            <a:off x="540000" y="1620000"/>
            <a:ext cx="10259640" cy="36734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sv-SE" sz="1800" spc="-1" strike="noStrike">
                <a:latin typeface="Arial"/>
              </a:rPr>
              <a:t>Vi går tillbaka till EN lista</a:t>
            </a:r>
            <a:endParaRPr b="0" lang="sv-SE" sz="1800" spc="-1" strike="noStrike">
              <a:latin typeface="Arial"/>
            </a:endParaRPr>
          </a:p>
          <a:p>
            <a:pPr>
              <a:lnSpc>
                <a:spcPct val="100000"/>
              </a:lnSpc>
            </a:pPr>
            <a:endParaRPr b="0" lang="sv-SE" sz="1800" spc="-1" strike="noStrike">
              <a:latin typeface="Arial"/>
            </a:endParaRPr>
          </a:p>
          <a:p>
            <a:pPr>
              <a:lnSpc>
                <a:spcPct val="100000"/>
              </a:lnSpc>
            </a:pPr>
            <a:r>
              <a:rPr b="0" lang="sv-SE" sz="1800" spc="-1" strike="noStrike">
                <a:latin typeface="Arial"/>
              </a:rPr>
              <a:t>Ide: vi lagrar bilarna i lista i ORDNING! </a:t>
            </a:r>
            <a:endParaRPr b="0" lang="sv-SE" sz="1800" spc="-1" strike="noStrike">
              <a:latin typeface="Arial"/>
            </a:endParaRPr>
          </a:p>
          <a:p>
            <a:pPr>
              <a:lnSpc>
                <a:spcPct val="100000"/>
              </a:lnSpc>
            </a:pPr>
            <a:endParaRPr b="0" lang="sv-SE" sz="1800" spc="-1" strike="noStrike">
              <a:latin typeface="Arial"/>
            </a:endParaRPr>
          </a:p>
          <a:p>
            <a:pPr>
              <a:lnSpc>
                <a:spcPct val="100000"/>
              </a:lnSpc>
            </a:pPr>
            <a:r>
              <a:rPr b="0" lang="sv-SE" sz="1800" spc="-1" strike="noStrike">
                <a:latin typeface="Arial"/>
              </a:rPr>
              <a:t>- när man söker efter en bil som inte finns kan vi se om vi ens behöver fortsätta leta! Dvs letar vi efter ABC123 och inte hittat den när vi kommer till ABC125 så kan vi avsluta loopen</a:t>
            </a:r>
            <a:endParaRPr b="0" lang="sv-SE" sz="1800" spc="-1" strike="noStrike">
              <a:latin typeface="Arial"/>
            </a:endParaRPr>
          </a:p>
          <a:p>
            <a:pPr>
              <a:lnSpc>
                <a:spcPct val="100000"/>
              </a:lnSpc>
            </a:pPr>
            <a:endParaRPr b="0" lang="sv-SE" sz="1800" spc="-1" strike="noStrike">
              <a:latin typeface="Arial"/>
            </a:endParaRPr>
          </a:p>
          <a:p>
            <a:pPr>
              <a:lnSpc>
                <a:spcPct val="100000"/>
              </a:lnSpc>
            </a:pPr>
            <a:endParaRPr b="0" lang="sv-SE" sz="1800" spc="-1" strike="noStrike">
              <a:latin typeface="Arial"/>
            </a:endParaRPr>
          </a:p>
          <a:p>
            <a:pPr>
              <a:lnSpc>
                <a:spcPct val="100000"/>
              </a:lnSpc>
            </a:pPr>
            <a:r>
              <a:rPr b="0" lang="sv-SE" sz="1800" spc="-1" strike="noStrike">
                <a:latin typeface="Arial"/>
              </a:rPr>
              <a:t>Kostnad = lägga in/sortera i början (engångskostnad)</a:t>
            </a:r>
            <a:endParaRPr b="0" lang="sv-SE" sz="1800" spc="-1" strike="noStrike">
              <a:latin typeface="Arial"/>
            </a:endParaRPr>
          </a:p>
          <a:p>
            <a:pPr>
              <a:lnSpc>
                <a:spcPct val="100000"/>
              </a:lnSpc>
            </a:pPr>
            <a:r>
              <a:rPr b="0" lang="sv-SE" sz="1800" spc="-1" strike="noStrike">
                <a:latin typeface="Arial"/>
              </a:rPr>
              <a:t>Men snabbare sen</a:t>
            </a:r>
            <a:endParaRPr b="0" lang="sv-SE" sz="1800" spc="-1" strike="noStrike">
              <a:latin typeface="Arial"/>
            </a:endParaRPr>
          </a:p>
          <a:p>
            <a:pPr>
              <a:lnSpc>
                <a:spcPct val="100000"/>
              </a:lnSpc>
            </a:pPr>
            <a:endParaRPr b="0" lang="sv-SE" sz="1800" spc="-1" strike="noStrike">
              <a:latin typeface="Arial"/>
            </a:endParaRPr>
          </a:p>
          <a:p>
            <a:pPr>
              <a:lnSpc>
                <a:spcPct val="100000"/>
              </a:lnSpc>
            </a:pPr>
            <a:r>
              <a:rPr b="0" lang="sv-SE" sz="1800" spc="-1" strike="noStrike">
                <a:latin typeface="Arial"/>
              </a:rPr>
              <a:t>Beroende på usecases (mera reads, knappt några writes etc etc eller tvärtom etc etc) kan man välja att ta kostnad på förhand</a:t>
            </a:r>
            <a:endParaRPr b="0" lang="sv-SE" sz="1800" spc="-1" strike="noStrike">
              <a:latin typeface="Arial"/>
            </a:endParaRPr>
          </a:p>
          <a:p>
            <a:pPr>
              <a:lnSpc>
                <a:spcPct val="100000"/>
              </a:lnSpc>
            </a:pPr>
            <a:endParaRPr b="0" lang="sv-SE"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176</TotalTime>
  <Application>LibreOffice/7.1.3.2$Windows_X86_64 LibreOffice_project/47f78053abe362b9384784d31a6e56f8511eb1c1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2020-11-22T13:16:43Z</dcterms:created>
  <dc:creator/>
  <dc:description/>
  <dc:language>sv-SE</dc:language>
  <cp:lastModifiedBy/>
  <dcterms:modified xsi:type="dcterms:W3CDTF">2022-08-15T10:11:36Z</dcterms:modified>
  <cp:revision>15</cp:revision>
  <dc:subject/>
  <dc:title/>
</cp:coreProperties>
</file>

<file path=docProps/custom.xml><?xml version="1.0" encoding="utf-8"?>
<Properties xmlns="http://schemas.openxmlformats.org/officeDocument/2006/custom-properties" xmlns:vt="http://schemas.openxmlformats.org/officeDocument/2006/docPropsVTypes"/>
</file>