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2" pos="20664" userDrawn="1">
          <p15:clr>
            <a:srgbClr val="A4A3A4"/>
          </p15:clr>
        </p15:guide>
        <p15:guide id="3" pos="6984" userDrawn="1">
          <p15:clr>
            <a:srgbClr val="A4A3A4"/>
          </p15:clr>
        </p15:guide>
        <p15:guide id="4" orient="horz" pos="1036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een, Jennifer" initials="GJ" lastIdx="3" clrIdx="0"/>
  <p:cmAuthor id="2" name="Liz Arnold" initials="LA" lastIdx="1" clrIdx="1"/>
  <p:cmAuthor id="3" name="Liz Arnold" initials="LA [2]"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13" autoAdjust="0"/>
    <p:restoredTop sz="92736" autoAdjust="0"/>
  </p:normalViewPr>
  <p:slideViewPr>
    <p:cSldViewPr snapToGrid="0">
      <p:cViewPr varScale="1">
        <p:scale>
          <a:sx n="22" d="100"/>
          <a:sy n="22" d="100"/>
        </p:scale>
        <p:origin x="1098" y="-18"/>
      </p:cViewPr>
      <p:guideLst>
        <p:guide pos="20664"/>
        <p:guide pos="6984"/>
        <p:guide orient="horz" pos="10368"/>
      </p:guideLst>
    </p:cSldViewPr>
  </p:slideViewPr>
  <p:notesTextViewPr>
    <p:cViewPr>
      <p:scale>
        <a:sx n="1" d="1"/>
        <a:sy n="1" d="1"/>
      </p:scale>
      <p:origin x="0" y="0"/>
    </p:cViewPr>
  </p:notesTextViewPr>
  <p:gridSpacing cx="914400" cy="9144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37218C-11D2-4A09-9AE4-D6BD3DD27CF4}" type="datetimeFigureOut">
              <a:rPr lang="en-US" smtClean="0"/>
              <a:t>9/30/2022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AC302A-5859-4FCC-975D-7A55421D2C34}" type="slidenum">
              <a:rPr lang="en-US" smtClean="0"/>
              <a:t>‹#›</a:t>
            </a:fld>
            <a:endParaRPr lang="en-US"/>
          </a:p>
        </p:txBody>
      </p:sp>
    </p:spTree>
    <p:extLst>
      <p:ext uri="{BB962C8B-B14F-4D97-AF65-F5344CB8AC3E}">
        <p14:creationId xmlns:p14="http://schemas.microsoft.com/office/powerpoint/2010/main" val="336379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Selby’s &lt; Print me here! </a:t>
            </a:r>
            <a:r>
              <a:rPr lang="en-US" dirty="0">
                <a:sym typeface="Wingdings" panose="05000000000000000000" pitchFamily="2" charset="2"/>
              </a:rPr>
              <a:t> Save as pdf / jpeg and power point</a:t>
            </a:r>
            <a:endParaRPr lang="en-US" dirty="0"/>
          </a:p>
        </p:txBody>
      </p:sp>
      <p:sp>
        <p:nvSpPr>
          <p:cNvPr id="4" name="Slide Number Placeholder 3"/>
          <p:cNvSpPr>
            <a:spLocks noGrp="1"/>
          </p:cNvSpPr>
          <p:nvPr>
            <p:ph type="sldNum" sz="quarter" idx="10"/>
          </p:nvPr>
        </p:nvSpPr>
        <p:spPr/>
        <p:txBody>
          <a:bodyPr/>
          <a:lstStyle/>
          <a:p>
            <a:fld id="{FCAC302A-5859-4FCC-975D-7A55421D2C34}" type="slidenum">
              <a:rPr lang="en-US" smtClean="0"/>
              <a:t>1</a:t>
            </a:fld>
            <a:endParaRPr lang="en-US"/>
          </a:p>
        </p:txBody>
      </p:sp>
    </p:spTree>
    <p:extLst>
      <p:ext uri="{BB962C8B-B14F-4D97-AF65-F5344CB8AC3E}">
        <p14:creationId xmlns:p14="http://schemas.microsoft.com/office/powerpoint/2010/main" val="1939871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00E339-CAAD-4744-8AE6-A189147761ED}"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1803340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00E339-CAAD-4744-8AE6-A189147761ED}"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125612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00E339-CAAD-4744-8AE6-A189147761ED}"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259067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00E339-CAAD-4744-8AE6-A189147761ED}"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852646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00E339-CAAD-4744-8AE6-A189147761ED}"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151701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00E339-CAAD-4744-8AE6-A189147761ED}" type="datetimeFigureOut">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2378901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00E339-CAAD-4744-8AE6-A189147761ED}" type="datetimeFigureOut">
              <a:rPr lang="en-US" smtClean="0"/>
              <a:t>9/30/2022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2471586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00E339-CAAD-4744-8AE6-A189147761ED}" type="datetimeFigureOut">
              <a:rPr lang="en-US" smtClean="0"/>
              <a:t>9/30/2022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2661815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0E339-CAAD-4744-8AE6-A189147761ED}" type="datetimeFigureOut">
              <a:rPr lang="en-US" smtClean="0"/>
              <a:t>9/30/2022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1014725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500E339-CAAD-4744-8AE6-A189147761ED}" type="datetimeFigureOut">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835402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500E339-CAAD-4744-8AE6-A189147761ED}" type="datetimeFigureOut">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4252800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F500E339-CAAD-4744-8AE6-A189147761ED}" type="datetimeFigureOut">
              <a:rPr lang="en-US" smtClean="0"/>
              <a:t>9/30/2022</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D2AF3440-A781-4C0C-80EF-47A1820CB16A}" type="slidenum">
              <a:rPr lang="en-US" smtClean="0"/>
              <a:t>‹#›</a:t>
            </a:fld>
            <a:endParaRPr lang="en-US"/>
          </a:p>
        </p:txBody>
      </p:sp>
    </p:spTree>
    <p:extLst>
      <p:ext uri="{BB962C8B-B14F-4D97-AF65-F5344CB8AC3E}">
        <p14:creationId xmlns:p14="http://schemas.microsoft.com/office/powerpoint/2010/main" val="8638593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whitenosesyndrome.org/where-is-wns" TargetMode="External"/><Relationship Id="rId13" Type="http://schemas.openxmlformats.org/officeDocument/2006/relationships/image" Target="../media/image9.jpeg"/><Relationship Id="rId18" Type="http://schemas.openxmlformats.org/officeDocument/2006/relationships/image" Target="../media/image14.png"/><Relationship Id="rId26" Type="http://schemas.openxmlformats.org/officeDocument/2006/relationships/hyperlink" Target="https://www.usgs.gov/media/images/tables-are-placed-below-bat-boxes-collect-guano-roosting-bats" TargetMode="External"/><Relationship Id="rId3" Type="http://schemas.openxmlformats.org/officeDocument/2006/relationships/image" Target="../media/image1.jpeg"/><Relationship Id="rId21" Type="http://schemas.openxmlformats.org/officeDocument/2006/relationships/image" Target="../media/image17.png"/><Relationship Id="rId7" Type="http://schemas.openxmlformats.org/officeDocument/2006/relationships/image" Target="../media/image5.png"/><Relationship Id="rId12" Type="http://schemas.openxmlformats.org/officeDocument/2006/relationships/image" Target="../media/image8.jpeg"/><Relationship Id="rId17" Type="http://schemas.openxmlformats.org/officeDocument/2006/relationships/image" Target="../media/image13.png"/><Relationship Id="rId25" Type="http://schemas.openxmlformats.org/officeDocument/2006/relationships/image" Target="../media/image21.jpeg"/><Relationship Id="rId2" Type="http://schemas.openxmlformats.org/officeDocument/2006/relationships/notesSlide" Target="../notesSlides/notesSlide1.xml"/><Relationship Id="rId16" Type="http://schemas.openxmlformats.org/officeDocument/2006/relationships/image" Target="../media/image12.png"/><Relationship Id="rId20"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usgs.gov/media/images/northern-long-eared-bat-visible-symptoms-wns" TargetMode="External"/><Relationship Id="rId24" Type="http://schemas.openxmlformats.org/officeDocument/2006/relationships/image" Target="../media/image20.png"/><Relationship Id="rId5" Type="http://schemas.openxmlformats.org/officeDocument/2006/relationships/image" Target="../media/image3.png"/><Relationship Id="rId15" Type="http://schemas.openxmlformats.org/officeDocument/2006/relationships/image" Target="../media/image11.png"/><Relationship Id="rId23" Type="http://schemas.openxmlformats.org/officeDocument/2006/relationships/image" Target="../media/image19.png"/><Relationship Id="rId28" Type="http://schemas.openxmlformats.org/officeDocument/2006/relationships/hyperlink" Target="https://www.usgs.gov/media/images/bat-being-swabbed-test-presence-pd-dna" TargetMode="External"/><Relationship Id="rId10" Type="http://schemas.openxmlformats.org/officeDocument/2006/relationships/image" Target="../media/image7.jpeg"/><Relationship Id="rId19" Type="http://schemas.openxmlformats.org/officeDocument/2006/relationships/image" Target="../media/image15.png"/><Relationship Id="rId4" Type="http://schemas.openxmlformats.org/officeDocument/2006/relationships/image" Target="../media/image2.jpg"/><Relationship Id="rId9" Type="http://schemas.openxmlformats.org/officeDocument/2006/relationships/image" Target="../media/image6.png"/><Relationship Id="rId14" Type="http://schemas.openxmlformats.org/officeDocument/2006/relationships/image" Target="../media/image10.png"/><Relationship Id="rId22" Type="http://schemas.openxmlformats.org/officeDocument/2006/relationships/image" Target="../media/image18.png"/><Relationship Id="rId27" Type="http://schemas.openxmlformats.org/officeDocument/2006/relationships/image" Target="../media/image2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229" name="Rectangle 228">
            <a:extLst>
              <a:ext uri="{FF2B5EF4-FFF2-40B4-BE49-F238E27FC236}">
                <a16:creationId xmlns:a16="http://schemas.microsoft.com/office/drawing/2014/main" id="{D54A3A77-04FA-4780-C786-BCA32E8C7B2A}"/>
              </a:ext>
            </a:extLst>
          </p:cNvPr>
          <p:cNvSpPr/>
          <p:nvPr/>
        </p:nvSpPr>
        <p:spPr>
          <a:xfrm>
            <a:off x="852655" y="26955293"/>
            <a:ext cx="42724614" cy="36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a:extLst>
              <a:ext uri="{FF2B5EF4-FFF2-40B4-BE49-F238E27FC236}">
                <a16:creationId xmlns:a16="http://schemas.microsoft.com/office/drawing/2014/main" id="{A31AB284-CE58-1767-D594-71ACA0CDDBF0}"/>
              </a:ext>
            </a:extLst>
          </p:cNvPr>
          <p:cNvSpPr/>
          <p:nvPr/>
        </p:nvSpPr>
        <p:spPr>
          <a:xfrm>
            <a:off x="33476184" y="4362821"/>
            <a:ext cx="4626864" cy="90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a:extLst>
              <a:ext uri="{FF2B5EF4-FFF2-40B4-BE49-F238E27FC236}">
                <a16:creationId xmlns:a16="http://schemas.microsoft.com/office/drawing/2014/main" id="{76E49CFD-9EE9-0F63-568A-B884DF6520B6}"/>
              </a:ext>
            </a:extLst>
          </p:cNvPr>
          <p:cNvSpPr/>
          <p:nvPr/>
        </p:nvSpPr>
        <p:spPr>
          <a:xfrm>
            <a:off x="38115240" y="4362821"/>
            <a:ext cx="4626864" cy="90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F0253566-A85F-87D0-635E-81C93D24DF08}"/>
              </a:ext>
            </a:extLst>
          </p:cNvPr>
          <p:cNvSpPr>
            <a:spLocks noGrp="1" noRot="1" noMove="1" noResize="1" noEditPoints="1" noAdjustHandles="1" noChangeArrowheads="1" noChangeShapeType="1"/>
          </p:cNvSpPr>
          <p:nvPr/>
        </p:nvSpPr>
        <p:spPr>
          <a:xfrm>
            <a:off x="1158240" y="4261212"/>
            <a:ext cx="4626864" cy="90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AEAEF652-09EC-2304-97E7-E28FFB5353B7}"/>
              </a:ext>
            </a:extLst>
          </p:cNvPr>
          <p:cNvSpPr>
            <a:spLocks noGrp="1" noRot="1" noMove="1" noResize="1" noEditPoints="1" noAdjustHandles="1" noChangeArrowheads="1" noChangeShapeType="1"/>
          </p:cNvSpPr>
          <p:nvPr/>
        </p:nvSpPr>
        <p:spPr>
          <a:xfrm>
            <a:off x="5797296" y="4261212"/>
            <a:ext cx="4626864" cy="90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797B29D1-6234-F05A-32EE-56D8B699696A}"/>
              </a:ext>
            </a:extLst>
          </p:cNvPr>
          <p:cNvSpPr/>
          <p:nvPr/>
        </p:nvSpPr>
        <p:spPr>
          <a:xfrm>
            <a:off x="798286" y="6623984"/>
            <a:ext cx="42724614" cy="36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44" descr="newMSU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2151" y="60960"/>
            <a:ext cx="4808497" cy="5170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0160" y="798927"/>
            <a:ext cx="5577840" cy="4189190"/>
          </a:xfrm>
          <a:prstGeom prst="rect">
            <a:avLst/>
          </a:prstGeom>
        </p:spPr>
      </p:pic>
      <p:sp>
        <p:nvSpPr>
          <p:cNvPr id="2" name="TextBox 1"/>
          <p:cNvSpPr txBox="1"/>
          <p:nvPr/>
        </p:nvSpPr>
        <p:spPr>
          <a:xfrm>
            <a:off x="11521440" y="991671"/>
            <a:ext cx="20825460" cy="3785652"/>
          </a:xfrm>
          <a:prstGeom prst="rect">
            <a:avLst/>
          </a:prstGeom>
          <a:noFill/>
        </p:spPr>
        <p:txBody>
          <a:bodyPr wrap="square" rtlCol="0">
            <a:spAutoFit/>
          </a:bodyPr>
          <a:lstStyle/>
          <a:p>
            <a:pPr algn="ctr"/>
            <a:r>
              <a:rPr lang="en-US" sz="9600" b="1" dirty="0">
                <a:latin typeface="Trajan Pro" panose="020B0604020202020204" pitchFamily="18" charset="0"/>
              </a:rPr>
              <a:t>Joint spatial modeling of relative activity and disease processes</a:t>
            </a:r>
          </a:p>
          <a:p>
            <a:pPr algn="ctr"/>
            <a:r>
              <a:rPr lang="en-US" sz="4800" dirty="0"/>
              <a:t>Christian Stratton, Kathryn Irvine, Emily </a:t>
            </a:r>
            <a:r>
              <a:rPr lang="en-US" sz="4800" dirty="0" err="1"/>
              <a:t>Almberg</a:t>
            </a:r>
            <a:r>
              <a:rPr lang="en-US" sz="4800" dirty="0"/>
              <a:t>, Kristina Smucker, Justin </a:t>
            </a:r>
            <a:r>
              <a:rPr lang="en-US" sz="4800" dirty="0" err="1"/>
              <a:t>Gude</a:t>
            </a:r>
            <a:endParaRPr lang="en-US" sz="4800" dirty="0"/>
          </a:p>
        </p:txBody>
      </p:sp>
      <p:grpSp>
        <p:nvGrpSpPr>
          <p:cNvPr id="71" name="Group 70">
            <a:extLst>
              <a:ext uri="{FF2B5EF4-FFF2-40B4-BE49-F238E27FC236}">
                <a16:creationId xmlns:a16="http://schemas.microsoft.com/office/drawing/2014/main" id="{2E832234-BA56-C898-E031-A5BD308850E4}"/>
              </a:ext>
            </a:extLst>
          </p:cNvPr>
          <p:cNvGrpSpPr>
            <a:grpSpLocks noGrp="1" noUngrp="1" noRot="1" noMove="1" noResize="1"/>
          </p:cNvGrpSpPr>
          <p:nvPr/>
        </p:nvGrpSpPr>
        <p:grpSpPr>
          <a:xfrm>
            <a:off x="11521432" y="5608320"/>
            <a:ext cx="20784312" cy="1015663"/>
            <a:chOff x="11521440" y="5608319"/>
            <a:chExt cx="20825460" cy="1015663"/>
          </a:xfrm>
        </p:grpSpPr>
        <p:sp>
          <p:nvSpPr>
            <p:cNvPr id="12" name="TextBox 11"/>
            <p:cNvSpPr txBox="1">
              <a:spLocks noGrp="1" noRot="1" noMove="1" noResize="1" noEditPoints="1" noAdjustHandles="1" noChangeArrowheads="1" noChangeShapeType="1"/>
            </p:cNvSpPr>
            <p:nvPr/>
          </p:nvSpPr>
          <p:spPr>
            <a:xfrm>
              <a:off x="11521440" y="5608319"/>
              <a:ext cx="20825460" cy="1015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7" name="TextBox 6"/>
            <p:cNvSpPr txBox="1">
              <a:spLocks noGrp="1" noRot="1" noMove="1" noResize="1" noEditPoints="1" noAdjustHandles="1" noChangeArrowheads="1" noChangeShapeType="1"/>
            </p:cNvSpPr>
            <p:nvPr/>
          </p:nvSpPr>
          <p:spPr>
            <a:xfrm>
              <a:off x="11521440" y="5608319"/>
              <a:ext cx="20784312" cy="923330"/>
            </a:xfrm>
            <a:prstGeom prst="rect">
              <a:avLst/>
            </a:prstGeom>
            <a:noFill/>
          </p:spPr>
          <p:txBody>
            <a:bodyPr wrap="square" rtlCol="0">
              <a:spAutoFit/>
            </a:bodyPr>
            <a:lstStyle/>
            <a:p>
              <a:pPr algn="ctr"/>
              <a:r>
                <a:rPr lang="en-US" sz="5400" b="1" dirty="0">
                  <a:solidFill>
                    <a:schemeClr val="bg1"/>
                  </a:solidFill>
                  <a:latin typeface="Trajan Pro" panose="020B0604020202020204" pitchFamily="18" charset="0"/>
                </a:rPr>
                <a:t>Available Data</a:t>
              </a:r>
            </a:p>
          </p:txBody>
        </p:sp>
      </p:grpSp>
      <p:grpSp>
        <p:nvGrpSpPr>
          <p:cNvPr id="68" name="Group 67">
            <a:extLst>
              <a:ext uri="{FF2B5EF4-FFF2-40B4-BE49-F238E27FC236}">
                <a16:creationId xmlns:a16="http://schemas.microsoft.com/office/drawing/2014/main" id="{3A48C2F0-0749-342B-2816-56925B01A174}"/>
              </a:ext>
            </a:extLst>
          </p:cNvPr>
          <p:cNvGrpSpPr>
            <a:grpSpLocks noGrp="1" noUngrp="1" noRot="1" noMove="1" noResize="1"/>
          </p:cNvGrpSpPr>
          <p:nvPr/>
        </p:nvGrpSpPr>
        <p:grpSpPr>
          <a:xfrm>
            <a:off x="33497520" y="5608319"/>
            <a:ext cx="9265920" cy="1015664"/>
            <a:chOff x="33497520" y="5608319"/>
            <a:chExt cx="9265920" cy="1015664"/>
          </a:xfrm>
        </p:grpSpPr>
        <p:sp>
          <p:nvSpPr>
            <p:cNvPr id="10" name="TextBox 9"/>
            <p:cNvSpPr txBox="1">
              <a:spLocks noGrp="1" noRot="1" noMove="1" noResize="1" noEditPoints="1" noAdjustHandles="1" noChangeArrowheads="1" noChangeShapeType="1"/>
            </p:cNvSpPr>
            <p:nvPr/>
          </p:nvSpPr>
          <p:spPr>
            <a:xfrm>
              <a:off x="33497520" y="5608320"/>
              <a:ext cx="9265920" cy="1015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11" name="TextBox 10"/>
            <p:cNvSpPr txBox="1">
              <a:spLocks noGrp="1" noRot="1" noMove="1" noResize="1" noEditPoints="1" noAdjustHandles="1" noChangeArrowheads="1" noChangeShapeType="1"/>
            </p:cNvSpPr>
            <p:nvPr/>
          </p:nvSpPr>
          <p:spPr>
            <a:xfrm>
              <a:off x="33497520" y="5608319"/>
              <a:ext cx="9262872" cy="923330"/>
            </a:xfrm>
            <a:prstGeom prst="rect">
              <a:avLst/>
            </a:prstGeom>
            <a:noFill/>
          </p:spPr>
          <p:txBody>
            <a:bodyPr wrap="square" rtlCol="0">
              <a:spAutoFit/>
            </a:bodyPr>
            <a:lstStyle/>
            <a:p>
              <a:pPr algn="ctr"/>
              <a:r>
                <a:rPr lang="en-US" sz="5400" b="1" dirty="0">
                  <a:solidFill>
                    <a:schemeClr val="bg1"/>
                  </a:solidFill>
                  <a:latin typeface="Trajan Pro" panose="020B0604020202020204" pitchFamily="18" charset="0"/>
                </a:rPr>
                <a:t>Data Collection</a:t>
              </a:r>
            </a:p>
          </p:txBody>
        </p:sp>
      </p:grpSp>
      <p:grpSp>
        <p:nvGrpSpPr>
          <p:cNvPr id="69" name="Group 68">
            <a:extLst>
              <a:ext uri="{FF2B5EF4-FFF2-40B4-BE49-F238E27FC236}">
                <a16:creationId xmlns:a16="http://schemas.microsoft.com/office/drawing/2014/main" id="{71F54F5D-7307-675F-D447-F02C6AD92CEF}"/>
              </a:ext>
            </a:extLst>
          </p:cNvPr>
          <p:cNvGrpSpPr>
            <a:grpSpLocks noGrp="1" noUngrp="1" noRot="1" noMove="1" noResize="1"/>
          </p:cNvGrpSpPr>
          <p:nvPr/>
        </p:nvGrpSpPr>
        <p:grpSpPr>
          <a:xfrm>
            <a:off x="1158240" y="5608319"/>
            <a:ext cx="9265920" cy="1015664"/>
            <a:chOff x="1158240" y="5608319"/>
            <a:chExt cx="9265920" cy="1015664"/>
          </a:xfrm>
        </p:grpSpPr>
        <p:sp>
          <p:nvSpPr>
            <p:cNvPr id="9" name="TextBox 8"/>
            <p:cNvSpPr txBox="1">
              <a:spLocks noGrp="1" noRot="1" noMove="1" noResize="1" noEditPoints="1" noAdjustHandles="1" noChangeArrowheads="1" noChangeShapeType="1"/>
            </p:cNvSpPr>
            <p:nvPr/>
          </p:nvSpPr>
          <p:spPr>
            <a:xfrm>
              <a:off x="1158240" y="5608320"/>
              <a:ext cx="9265920" cy="1015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5" name="TextBox 4"/>
            <p:cNvSpPr txBox="1">
              <a:spLocks noGrp="1" noRot="1" noMove="1" noResize="1" noEditPoints="1" noAdjustHandles="1" noChangeArrowheads="1" noChangeShapeType="1"/>
            </p:cNvSpPr>
            <p:nvPr/>
          </p:nvSpPr>
          <p:spPr>
            <a:xfrm>
              <a:off x="1158240" y="5608319"/>
              <a:ext cx="9265920" cy="923330"/>
            </a:xfrm>
            <a:prstGeom prst="rect">
              <a:avLst/>
            </a:prstGeom>
            <a:noFill/>
          </p:spPr>
          <p:txBody>
            <a:bodyPr wrap="square" rtlCol="0">
              <a:spAutoFit/>
            </a:bodyPr>
            <a:lstStyle/>
            <a:p>
              <a:pPr algn="ctr"/>
              <a:r>
                <a:rPr lang="en-US" sz="5400" b="1" dirty="0">
                  <a:solidFill>
                    <a:schemeClr val="bg1"/>
                  </a:solidFill>
                  <a:latin typeface="Trajan Pro" panose="020B0604020202020204" pitchFamily="18" charset="0"/>
                </a:rPr>
                <a:t>Motivation</a:t>
              </a:r>
            </a:p>
          </p:txBody>
        </p:sp>
      </p:grpSp>
      <p:grpSp>
        <p:nvGrpSpPr>
          <p:cNvPr id="65" name="Group 64"/>
          <p:cNvGrpSpPr>
            <a:grpSpLocks noGrp="1" noUngrp="1" noRot="1" noMove="1" noResize="1"/>
          </p:cNvGrpSpPr>
          <p:nvPr/>
        </p:nvGrpSpPr>
        <p:grpSpPr>
          <a:xfrm>
            <a:off x="11525290" y="20697697"/>
            <a:ext cx="20780454" cy="1015663"/>
            <a:chOff x="11408405" y="23251870"/>
            <a:chExt cx="20825460" cy="1015663"/>
          </a:xfrm>
          <a:solidFill>
            <a:srgbClr val="002060"/>
          </a:solidFill>
        </p:grpSpPr>
        <p:sp>
          <p:nvSpPr>
            <p:cNvPr id="23" name="TextBox 22"/>
            <p:cNvSpPr txBox="1">
              <a:spLocks noGrp="1" noRot="1" noMove="1" noResize="1" noEditPoints="1" noAdjustHandles="1" noChangeArrowheads="1" noChangeShapeType="1"/>
            </p:cNvSpPr>
            <p:nvPr/>
          </p:nvSpPr>
          <p:spPr>
            <a:xfrm>
              <a:off x="11408405" y="23251870"/>
              <a:ext cx="20825460" cy="1015663"/>
            </a:xfrm>
            <a:prstGeom prst="rect">
              <a:avLst/>
            </a:prstGeom>
            <a:grp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8" name="TextBox 7"/>
            <p:cNvSpPr txBox="1">
              <a:spLocks noGrp="1" noRot="1" noMove="1" noResize="1" noEditPoints="1" noAdjustHandles="1" noChangeArrowheads="1" noChangeShapeType="1"/>
            </p:cNvSpPr>
            <p:nvPr/>
          </p:nvSpPr>
          <p:spPr>
            <a:xfrm>
              <a:off x="11484913" y="23251870"/>
              <a:ext cx="20748952" cy="923330"/>
            </a:xfrm>
            <a:prstGeom prst="rect">
              <a:avLst/>
            </a:prstGeom>
            <a:grpFill/>
          </p:spPr>
          <p:txBody>
            <a:bodyPr wrap="square" rtlCol="0">
              <a:spAutoFit/>
            </a:bodyPr>
            <a:lstStyle/>
            <a:p>
              <a:pPr algn="ctr"/>
              <a:r>
                <a:rPr lang="en-US" sz="5400" b="1" dirty="0">
                  <a:solidFill>
                    <a:schemeClr val="bg1"/>
                  </a:solidFill>
                  <a:latin typeface="Trajan Pro" panose="020B0604020202020204" pitchFamily="18" charset="0"/>
                </a:rPr>
                <a:t>Model Specification</a:t>
              </a:r>
            </a:p>
          </p:txBody>
        </p:sp>
      </p:grpSp>
      <p:grpSp>
        <p:nvGrpSpPr>
          <p:cNvPr id="87" name="Group 86">
            <a:extLst>
              <a:ext uri="{FF2B5EF4-FFF2-40B4-BE49-F238E27FC236}">
                <a16:creationId xmlns:a16="http://schemas.microsoft.com/office/drawing/2014/main" id="{B99BEB60-C8CB-9A63-EDF8-83C9DBCCF57F}"/>
              </a:ext>
            </a:extLst>
          </p:cNvPr>
          <p:cNvGrpSpPr>
            <a:grpSpLocks noGrp="1" noUngrp="1" noRot="1" noMove="1" noResize="1"/>
          </p:cNvGrpSpPr>
          <p:nvPr/>
        </p:nvGrpSpPr>
        <p:grpSpPr>
          <a:xfrm>
            <a:off x="11510645" y="22029997"/>
            <a:ext cx="20813657" cy="738586"/>
            <a:chOff x="11515876" y="22222503"/>
            <a:chExt cx="20813657" cy="738586"/>
          </a:xfrm>
        </p:grpSpPr>
        <p:grpSp>
          <p:nvGrpSpPr>
            <p:cNvPr id="30" name="Group 29">
              <a:extLst>
                <a:ext uri="{FF2B5EF4-FFF2-40B4-BE49-F238E27FC236}">
                  <a16:creationId xmlns:a16="http://schemas.microsoft.com/office/drawing/2014/main" id="{62BB96D5-AFF4-C7DA-893B-5DC74639D3A6}"/>
                </a:ext>
              </a:extLst>
            </p:cNvPr>
            <p:cNvGrpSpPr>
              <a:grpSpLocks noGrp="1" noUngrp="1" noRot="1" noMove="1" noResize="1"/>
            </p:cNvGrpSpPr>
            <p:nvPr/>
          </p:nvGrpSpPr>
          <p:grpSpPr>
            <a:xfrm>
              <a:off x="11515876" y="22222503"/>
              <a:ext cx="10383039" cy="707886"/>
              <a:chOff x="11514587" y="22222503"/>
              <a:chExt cx="10392508" cy="707886"/>
            </a:xfrm>
          </p:grpSpPr>
          <p:sp>
            <p:nvSpPr>
              <p:cNvPr id="110" name="TextBox 109">
                <a:extLst>
                  <a:ext uri="{FF2B5EF4-FFF2-40B4-BE49-F238E27FC236}">
                    <a16:creationId xmlns:a16="http://schemas.microsoft.com/office/drawing/2014/main" id="{DDB7D0E0-0550-7A69-2BE8-4A067972DFB9}"/>
                  </a:ext>
                </a:extLst>
              </p:cNvPr>
              <p:cNvSpPr txBox="1">
                <a:spLocks noGrp="1" noRot="1" noMove="1" noResize="1" noEditPoints="1" noAdjustHandles="1" noChangeArrowheads="1" noChangeShapeType="1"/>
              </p:cNvSpPr>
              <p:nvPr/>
            </p:nvSpPr>
            <p:spPr>
              <a:xfrm>
                <a:off x="11514587" y="22259615"/>
                <a:ext cx="10392508" cy="633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111" name="TextBox 110">
                <a:extLst>
                  <a:ext uri="{FF2B5EF4-FFF2-40B4-BE49-F238E27FC236}">
                    <a16:creationId xmlns:a16="http://schemas.microsoft.com/office/drawing/2014/main" id="{76E140B5-3731-61DB-CE3A-0BFCD5600D15}"/>
                  </a:ext>
                </a:extLst>
              </p:cNvPr>
              <p:cNvSpPr txBox="1">
                <a:spLocks noGrp="1" noRot="1" noMove="1" noResize="1" noEditPoints="1" noAdjustHandles="1" noChangeArrowheads="1" noChangeShapeType="1"/>
              </p:cNvSpPr>
              <p:nvPr/>
            </p:nvSpPr>
            <p:spPr>
              <a:xfrm>
                <a:off x="11514587" y="22222503"/>
                <a:ext cx="10392508" cy="707886"/>
              </a:xfrm>
              <a:prstGeom prst="rect">
                <a:avLst/>
              </a:prstGeom>
              <a:noFill/>
            </p:spPr>
            <p:txBody>
              <a:bodyPr wrap="square" rtlCol="0">
                <a:spAutoFit/>
              </a:bodyPr>
              <a:lstStyle/>
              <a:p>
                <a:pPr algn="ctr"/>
                <a:r>
                  <a:rPr lang="en-US" sz="4000" b="1" dirty="0">
                    <a:solidFill>
                      <a:schemeClr val="bg1"/>
                    </a:solidFill>
                    <a:latin typeface="Trajan Pro" panose="020B0604020202020204" pitchFamily="18" charset="0"/>
                  </a:rPr>
                  <a:t>Disease process model</a:t>
                </a:r>
              </a:p>
            </p:txBody>
          </p:sp>
        </p:grpSp>
        <p:grpSp>
          <p:nvGrpSpPr>
            <p:cNvPr id="31" name="Group 30">
              <a:extLst>
                <a:ext uri="{FF2B5EF4-FFF2-40B4-BE49-F238E27FC236}">
                  <a16:creationId xmlns:a16="http://schemas.microsoft.com/office/drawing/2014/main" id="{004BF2B6-B897-8AA6-7364-728068E73BC2}"/>
                </a:ext>
              </a:extLst>
            </p:cNvPr>
            <p:cNvGrpSpPr>
              <a:grpSpLocks noGrp="1" noUngrp="1" noRot="1" noMove="1" noResize="1"/>
            </p:cNvGrpSpPr>
            <p:nvPr/>
          </p:nvGrpSpPr>
          <p:grpSpPr>
            <a:xfrm>
              <a:off x="21922704" y="22253203"/>
              <a:ext cx="10406829" cy="707886"/>
              <a:chOff x="21925346" y="22253203"/>
              <a:chExt cx="10416320" cy="707886"/>
            </a:xfrm>
          </p:grpSpPr>
          <p:sp>
            <p:nvSpPr>
              <p:cNvPr id="113" name="TextBox 112">
                <a:extLst>
                  <a:ext uri="{FF2B5EF4-FFF2-40B4-BE49-F238E27FC236}">
                    <a16:creationId xmlns:a16="http://schemas.microsoft.com/office/drawing/2014/main" id="{AC3DCB5B-0169-254B-9A72-C786D2ED2FEC}"/>
                  </a:ext>
                </a:extLst>
              </p:cNvPr>
              <p:cNvSpPr txBox="1">
                <a:spLocks noGrp="1" noRot="1" noMove="1" noResize="1" noEditPoints="1" noAdjustHandles="1" noChangeArrowheads="1" noChangeShapeType="1"/>
              </p:cNvSpPr>
              <p:nvPr/>
            </p:nvSpPr>
            <p:spPr>
              <a:xfrm>
                <a:off x="21925346" y="22259612"/>
                <a:ext cx="10392508" cy="633661"/>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114" name="TextBox 113">
                <a:extLst>
                  <a:ext uri="{FF2B5EF4-FFF2-40B4-BE49-F238E27FC236}">
                    <a16:creationId xmlns:a16="http://schemas.microsoft.com/office/drawing/2014/main" id="{94271C6C-BA74-2FD1-836F-99FAB4BA6035}"/>
                  </a:ext>
                </a:extLst>
              </p:cNvPr>
              <p:cNvSpPr txBox="1">
                <a:spLocks noGrp="1" noRot="1" noMove="1" noResize="1" noEditPoints="1" noAdjustHandles="1" noChangeArrowheads="1" noChangeShapeType="1"/>
              </p:cNvSpPr>
              <p:nvPr/>
            </p:nvSpPr>
            <p:spPr>
              <a:xfrm>
                <a:off x="21949158" y="22253203"/>
                <a:ext cx="10392508" cy="707886"/>
              </a:xfrm>
              <a:prstGeom prst="rect">
                <a:avLst/>
              </a:prstGeom>
              <a:noFill/>
            </p:spPr>
            <p:txBody>
              <a:bodyPr wrap="square" rtlCol="0">
                <a:spAutoFit/>
              </a:bodyPr>
              <a:lstStyle/>
              <a:p>
                <a:pPr algn="ctr"/>
                <a:r>
                  <a:rPr lang="en-US" sz="4000" b="1" dirty="0">
                    <a:solidFill>
                      <a:schemeClr val="bg1"/>
                    </a:solidFill>
                    <a:latin typeface="Trajan Pro" panose="020B0604020202020204" pitchFamily="18" charset="0"/>
                  </a:rPr>
                  <a:t>Relative activity model</a:t>
                </a:r>
              </a:p>
            </p:txBody>
          </p:sp>
        </p:grpSp>
      </p:grpSp>
      <p:grpSp>
        <p:nvGrpSpPr>
          <p:cNvPr id="70" name="Group 69"/>
          <p:cNvGrpSpPr>
            <a:grpSpLocks noGrp="1" noUngrp="1" noRot="1" noMove="1" noResize="1"/>
          </p:cNvGrpSpPr>
          <p:nvPr/>
        </p:nvGrpSpPr>
        <p:grpSpPr>
          <a:xfrm>
            <a:off x="33497520" y="27320132"/>
            <a:ext cx="9265920" cy="1015663"/>
            <a:chOff x="33444180" y="27068788"/>
            <a:chExt cx="9265920" cy="1015663"/>
          </a:xfrm>
        </p:grpSpPr>
        <p:sp>
          <p:nvSpPr>
            <p:cNvPr id="21" name="TextBox 20"/>
            <p:cNvSpPr txBox="1">
              <a:spLocks noGrp="1" noRot="1" noMove="1" noResize="1" noEditPoints="1" noAdjustHandles="1" noChangeArrowheads="1" noChangeShapeType="1"/>
            </p:cNvSpPr>
            <p:nvPr/>
          </p:nvSpPr>
          <p:spPr>
            <a:xfrm>
              <a:off x="33444180" y="27068788"/>
              <a:ext cx="9265920" cy="1015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14" name="TextBox 13"/>
            <p:cNvSpPr txBox="1">
              <a:spLocks noGrp="1" noRot="1" noMove="1" noResize="1" noEditPoints="1" noAdjustHandles="1" noChangeArrowheads="1" noChangeShapeType="1"/>
            </p:cNvSpPr>
            <p:nvPr/>
          </p:nvSpPr>
          <p:spPr>
            <a:xfrm>
              <a:off x="33497520" y="27068788"/>
              <a:ext cx="9212580" cy="923330"/>
            </a:xfrm>
            <a:prstGeom prst="rect">
              <a:avLst/>
            </a:prstGeom>
            <a:noFill/>
          </p:spPr>
          <p:txBody>
            <a:bodyPr wrap="square" rtlCol="0">
              <a:spAutoFit/>
            </a:bodyPr>
            <a:lstStyle/>
            <a:p>
              <a:pPr algn="ctr"/>
              <a:r>
                <a:rPr lang="en-US" sz="5400" b="1" dirty="0">
                  <a:solidFill>
                    <a:schemeClr val="bg1"/>
                  </a:solidFill>
                  <a:latin typeface="Trajan Pro" panose="020B0604020202020204" pitchFamily="18" charset="0"/>
                </a:rPr>
                <a:t>References</a:t>
              </a:r>
            </a:p>
          </p:txBody>
        </p:sp>
      </p:grpSp>
      <p:sp>
        <p:nvSpPr>
          <p:cNvPr id="72" name="TextBox 71"/>
          <p:cNvSpPr txBox="1"/>
          <p:nvPr/>
        </p:nvSpPr>
        <p:spPr>
          <a:xfrm>
            <a:off x="33497520" y="28501806"/>
            <a:ext cx="7650480" cy="1754326"/>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For a list of references and author affiliations, please scan the QR code to the right. </a:t>
            </a:r>
          </a:p>
        </p:txBody>
      </p:sp>
      <p:pic>
        <p:nvPicPr>
          <p:cNvPr id="73" name="Picture 7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214756" y="28423227"/>
            <a:ext cx="1548684" cy="1548684"/>
          </a:xfrm>
          <a:prstGeom prst="rect">
            <a:avLst/>
          </a:prstGeom>
        </p:spPr>
      </p:pic>
      <p:sp>
        <p:nvSpPr>
          <p:cNvPr id="40" name="TextBox 39">
            <a:extLst>
              <a:ext uri="{FF2B5EF4-FFF2-40B4-BE49-F238E27FC236}">
                <a16:creationId xmlns:a16="http://schemas.microsoft.com/office/drawing/2014/main" id="{166A083E-39A4-AE38-1C45-E1E2D34FA976}"/>
              </a:ext>
            </a:extLst>
          </p:cNvPr>
          <p:cNvSpPr txBox="1"/>
          <p:nvPr/>
        </p:nvSpPr>
        <p:spPr>
          <a:xfrm>
            <a:off x="33497520" y="29798070"/>
            <a:ext cx="9265920" cy="3539430"/>
          </a:xfrm>
          <a:prstGeom prst="rect">
            <a:avLst/>
          </a:prstGeom>
          <a:noFill/>
        </p:spPr>
        <p:txBody>
          <a:bodyPr wrap="square" rtlCol="0">
            <a:spAutoFit/>
          </a:bodyPr>
          <a:lstStyle/>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This information is preliminary and is subject to revision. It is being provided to meet the need for timely best science. The information is provided on the condition that neither the U.S. Geological Survey nor the U.S. Government shall be held liable for any damages resulting from the authorized or unauthorized use of the information.</a:t>
            </a:r>
          </a:p>
          <a:p>
            <a:endParaRPr lang="en-US" sz="2800" dirty="0"/>
          </a:p>
        </p:txBody>
      </p:sp>
      <p:grpSp>
        <p:nvGrpSpPr>
          <p:cNvPr id="123" name="Group 122">
            <a:extLst>
              <a:ext uri="{FF2B5EF4-FFF2-40B4-BE49-F238E27FC236}">
                <a16:creationId xmlns:a16="http://schemas.microsoft.com/office/drawing/2014/main" id="{49B77345-40FE-02E4-1C58-50588BE5C06A}"/>
              </a:ext>
            </a:extLst>
          </p:cNvPr>
          <p:cNvGrpSpPr>
            <a:grpSpLocks noGrp="1" noUngrp="1" noRot="1" noMove="1" noResize="1"/>
          </p:cNvGrpSpPr>
          <p:nvPr/>
        </p:nvGrpSpPr>
        <p:grpSpPr>
          <a:xfrm>
            <a:off x="1161288" y="6953661"/>
            <a:ext cx="9262872" cy="707886"/>
            <a:chOff x="1161288" y="6953661"/>
            <a:chExt cx="9262872" cy="707886"/>
          </a:xfrm>
        </p:grpSpPr>
        <p:sp>
          <p:nvSpPr>
            <p:cNvPr id="13" name="TextBox 12">
              <a:extLst>
                <a:ext uri="{FF2B5EF4-FFF2-40B4-BE49-F238E27FC236}">
                  <a16:creationId xmlns:a16="http://schemas.microsoft.com/office/drawing/2014/main" id="{7C1DABCF-8F73-83B1-9753-B3BC1E0F95E1}"/>
                </a:ext>
              </a:extLst>
            </p:cNvPr>
            <p:cNvSpPr txBox="1">
              <a:spLocks noGrp="1" noRot="1" noMove="1" noResize="1" noEditPoints="1" noAdjustHandles="1" noChangeArrowheads="1" noChangeShapeType="1"/>
            </p:cNvSpPr>
            <p:nvPr/>
          </p:nvSpPr>
          <p:spPr>
            <a:xfrm>
              <a:off x="1161288" y="6990773"/>
              <a:ext cx="9262872" cy="633662"/>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15" name="TextBox 14">
              <a:extLst>
                <a:ext uri="{FF2B5EF4-FFF2-40B4-BE49-F238E27FC236}">
                  <a16:creationId xmlns:a16="http://schemas.microsoft.com/office/drawing/2014/main" id="{96D58D71-D39C-636E-0551-A23C0D5E1F79}"/>
                </a:ext>
              </a:extLst>
            </p:cNvPr>
            <p:cNvSpPr txBox="1">
              <a:spLocks noGrp="1" noRot="1" noMove="1" noResize="1" noEditPoints="1" noAdjustHandles="1" noChangeArrowheads="1" noChangeShapeType="1"/>
            </p:cNvSpPr>
            <p:nvPr/>
          </p:nvSpPr>
          <p:spPr>
            <a:xfrm>
              <a:off x="1161288" y="6953661"/>
              <a:ext cx="9262872" cy="707886"/>
            </a:xfrm>
            <a:prstGeom prst="rect">
              <a:avLst/>
            </a:prstGeom>
            <a:noFill/>
          </p:spPr>
          <p:txBody>
            <a:bodyPr wrap="square" rtlCol="0">
              <a:spAutoFit/>
            </a:bodyPr>
            <a:lstStyle/>
            <a:p>
              <a:pPr algn="ctr"/>
              <a:r>
                <a:rPr lang="en-US" sz="4000" b="1" dirty="0" err="1">
                  <a:solidFill>
                    <a:schemeClr val="bg1"/>
                  </a:solidFill>
                  <a:latin typeface="Trajan Pro" panose="020B0604020202020204" pitchFamily="18" charset="0"/>
                </a:rPr>
                <a:t>Whitenose</a:t>
              </a:r>
              <a:r>
                <a:rPr lang="en-US" sz="4000" b="1" dirty="0">
                  <a:solidFill>
                    <a:schemeClr val="bg1"/>
                  </a:solidFill>
                  <a:latin typeface="Trajan Pro" panose="020B0604020202020204" pitchFamily="18" charset="0"/>
                </a:rPr>
                <a:t> syndrome</a:t>
              </a:r>
            </a:p>
          </p:txBody>
        </p:sp>
      </p:grpSp>
      <p:sp>
        <p:nvSpPr>
          <p:cNvPr id="16" name="TextBox 15">
            <a:extLst>
              <a:ext uri="{FF2B5EF4-FFF2-40B4-BE49-F238E27FC236}">
                <a16:creationId xmlns:a16="http://schemas.microsoft.com/office/drawing/2014/main" id="{B35A917F-9BED-CA7A-8FF5-6E672456930D}"/>
              </a:ext>
            </a:extLst>
          </p:cNvPr>
          <p:cNvSpPr txBox="1"/>
          <p:nvPr/>
        </p:nvSpPr>
        <p:spPr>
          <a:xfrm>
            <a:off x="1158240" y="7652939"/>
            <a:ext cx="9262872" cy="3416320"/>
          </a:xfrm>
          <a:prstGeom prst="rect">
            <a:avLst/>
          </a:prstGeom>
          <a:noFill/>
        </p:spPr>
        <p:txBody>
          <a:bodyPr wrap="square" rtlCol="0">
            <a:spAutoFit/>
          </a:bodyPr>
          <a:lstStyle/>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Disease caused by fungus </a:t>
            </a:r>
            <a:r>
              <a:rPr lang="en-US" sz="3600" i="1" dirty="0">
                <a:latin typeface="Times New Roman" panose="02020603050405020304" pitchFamily="18" charset="0"/>
                <a:cs typeface="Times New Roman" panose="02020603050405020304" pitchFamily="18" charset="0"/>
              </a:rPr>
              <a:t>Pseudogymnoascus </a:t>
            </a:r>
            <a:r>
              <a:rPr lang="en-US" sz="3600" i="1" dirty="0" err="1">
                <a:latin typeface="Times New Roman" panose="02020603050405020304" pitchFamily="18" charset="0"/>
                <a:cs typeface="Times New Roman" panose="02020603050405020304" pitchFamily="18" charset="0"/>
              </a:rPr>
              <a:t>destructans</a:t>
            </a:r>
            <a:r>
              <a:rPr lang="en-US" sz="3600" dirty="0">
                <a:latin typeface="Times New Roman" panose="02020603050405020304" pitchFamily="18" charset="0"/>
                <a:cs typeface="Times New Roman" panose="02020603050405020304" pitchFamily="18" charset="0"/>
              </a:rPr>
              <a:t> (Pd)</a:t>
            </a:r>
            <a:endParaRPr lang="en-US" sz="3600" i="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Interrupts hibernation leading to starvation and dehydration</a:t>
            </a:r>
          </a:p>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First detected in New York (2006)</a:t>
            </a:r>
          </a:p>
          <a:p>
            <a:pPr marL="457200" indent="-457200">
              <a:buFont typeface="Arial" panose="020B0604020202020204" pitchFamily="34" charset="0"/>
              <a:buChar char="•"/>
            </a:pPr>
            <a:endParaRPr lang="en-US" sz="3600" i="1" dirty="0">
              <a:latin typeface="Times New Roman" panose="02020603050405020304" pitchFamily="18" charset="0"/>
              <a:cs typeface="Times New Roman" panose="02020603050405020304" pitchFamily="18" charset="0"/>
            </a:endParaRPr>
          </a:p>
        </p:txBody>
      </p:sp>
      <p:grpSp>
        <p:nvGrpSpPr>
          <p:cNvPr id="75" name="Group 74">
            <a:extLst>
              <a:ext uri="{FF2B5EF4-FFF2-40B4-BE49-F238E27FC236}">
                <a16:creationId xmlns:a16="http://schemas.microsoft.com/office/drawing/2014/main" id="{58215584-8D49-8519-B993-B97B6BE3CD4D}"/>
              </a:ext>
            </a:extLst>
          </p:cNvPr>
          <p:cNvGrpSpPr>
            <a:grpSpLocks noGrp="1" noUngrp="1" noRot="1" noMove="1" noResize="1"/>
          </p:cNvGrpSpPr>
          <p:nvPr/>
        </p:nvGrpSpPr>
        <p:grpSpPr>
          <a:xfrm>
            <a:off x="11529437" y="6953661"/>
            <a:ext cx="10383039" cy="707886"/>
            <a:chOff x="11514587" y="22222503"/>
            <a:chExt cx="10392508" cy="707886"/>
          </a:xfrm>
        </p:grpSpPr>
        <p:sp>
          <p:nvSpPr>
            <p:cNvPr id="77" name="TextBox 76">
              <a:extLst>
                <a:ext uri="{FF2B5EF4-FFF2-40B4-BE49-F238E27FC236}">
                  <a16:creationId xmlns:a16="http://schemas.microsoft.com/office/drawing/2014/main" id="{D2EA5DB7-08EF-90DF-7A46-FBF5C479BA24}"/>
                </a:ext>
              </a:extLst>
            </p:cNvPr>
            <p:cNvSpPr txBox="1">
              <a:spLocks noGrp="1" noRot="1" noMove="1" noResize="1" noEditPoints="1" noAdjustHandles="1" noChangeArrowheads="1" noChangeShapeType="1"/>
            </p:cNvSpPr>
            <p:nvPr/>
          </p:nvSpPr>
          <p:spPr>
            <a:xfrm>
              <a:off x="11514587" y="22259615"/>
              <a:ext cx="10392508" cy="633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79" name="TextBox 78">
              <a:extLst>
                <a:ext uri="{FF2B5EF4-FFF2-40B4-BE49-F238E27FC236}">
                  <a16:creationId xmlns:a16="http://schemas.microsoft.com/office/drawing/2014/main" id="{7231FD1C-ED6B-534A-16F4-10BA643072A0}"/>
                </a:ext>
              </a:extLst>
            </p:cNvPr>
            <p:cNvSpPr txBox="1">
              <a:spLocks noGrp="1" noRot="1" noMove="1" noResize="1" noEditPoints="1" noAdjustHandles="1" noChangeArrowheads="1" noChangeShapeType="1"/>
            </p:cNvSpPr>
            <p:nvPr/>
          </p:nvSpPr>
          <p:spPr>
            <a:xfrm>
              <a:off x="11514587" y="22222503"/>
              <a:ext cx="10392508" cy="707886"/>
            </a:xfrm>
            <a:prstGeom prst="rect">
              <a:avLst/>
            </a:prstGeom>
            <a:noFill/>
          </p:spPr>
          <p:txBody>
            <a:bodyPr wrap="square" rtlCol="0">
              <a:spAutoFit/>
            </a:bodyPr>
            <a:lstStyle/>
            <a:p>
              <a:pPr algn="ctr"/>
              <a:r>
                <a:rPr lang="en-US" sz="4000" b="1" dirty="0">
                  <a:solidFill>
                    <a:schemeClr val="bg1"/>
                  </a:solidFill>
                  <a:latin typeface="Trajan Pro" panose="020B0604020202020204" pitchFamily="18" charset="0"/>
                </a:rPr>
                <a:t>WNS surveillance data</a:t>
              </a:r>
            </a:p>
          </p:txBody>
        </p:sp>
      </p:grpSp>
      <p:grpSp>
        <p:nvGrpSpPr>
          <p:cNvPr id="81" name="Group 80">
            <a:extLst>
              <a:ext uri="{FF2B5EF4-FFF2-40B4-BE49-F238E27FC236}">
                <a16:creationId xmlns:a16="http://schemas.microsoft.com/office/drawing/2014/main" id="{A5F60ABE-933E-9DEB-EC70-EE112EA26073}"/>
              </a:ext>
            </a:extLst>
          </p:cNvPr>
          <p:cNvGrpSpPr>
            <a:grpSpLocks noGrp="1" noUngrp="1" noRot="1" noMove="1" noResize="1"/>
          </p:cNvGrpSpPr>
          <p:nvPr/>
        </p:nvGrpSpPr>
        <p:grpSpPr>
          <a:xfrm>
            <a:off x="21930710" y="6953661"/>
            <a:ext cx="10383039" cy="707886"/>
            <a:chOff x="21925346" y="22222499"/>
            <a:chExt cx="10392508" cy="707886"/>
          </a:xfrm>
        </p:grpSpPr>
        <p:sp>
          <p:nvSpPr>
            <p:cNvPr id="83" name="TextBox 82">
              <a:extLst>
                <a:ext uri="{FF2B5EF4-FFF2-40B4-BE49-F238E27FC236}">
                  <a16:creationId xmlns:a16="http://schemas.microsoft.com/office/drawing/2014/main" id="{018940D2-9A34-1873-0229-C4A1F9DA60A5}"/>
                </a:ext>
              </a:extLst>
            </p:cNvPr>
            <p:cNvSpPr txBox="1">
              <a:spLocks noGrp="1" noRot="1" noMove="1" noResize="1" noEditPoints="1" noAdjustHandles="1" noChangeArrowheads="1" noChangeShapeType="1"/>
            </p:cNvSpPr>
            <p:nvPr/>
          </p:nvSpPr>
          <p:spPr>
            <a:xfrm>
              <a:off x="21925346" y="22259612"/>
              <a:ext cx="10392508" cy="633661"/>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85" name="TextBox 84">
              <a:extLst>
                <a:ext uri="{FF2B5EF4-FFF2-40B4-BE49-F238E27FC236}">
                  <a16:creationId xmlns:a16="http://schemas.microsoft.com/office/drawing/2014/main" id="{6FC3EFB4-C53F-7C22-6041-402F95C3B389}"/>
                </a:ext>
              </a:extLst>
            </p:cNvPr>
            <p:cNvSpPr txBox="1">
              <a:spLocks noGrp="1" noRot="1" noMove="1" noResize="1" noEditPoints="1" noAdjustHandles="1" noChangeArrowheads="1" noChangeShapeType="1"/>
            </p:cNvSpPr>
            <p:nvPr/>
          </p:nvSpPr>
          <p:spPr>
            <a:xfrm>
              <a:off x="21925346" y="22222499"/>
              <a:ext cx="10392508" cy="707886"/>
            </a:xfrm>
            <a:prstGeom prst="rect">
              <a:avLst/>
            </a:prstGeom>
            <a:noFill/>
          </p:spPr>
          <p:txBody>
            <a:bodyPr wrap="square" rtlCol="0">
              <a:spAutoFit/>
            </a:bodyPr>
            <a:lstStyle/>
            <a:p>
              <a:pPr algn="ctr"/>
              <a:r>
                <a:rPr lang="en-US" sz="4000" b="1" dirty="0">
                  <a:solidFill>
                    <a:schemeClr val="bg1"/>
                  </a:solidFill>
                  <a:latin typeface="Trajan Pro" panose="020B0604020202020204" pitchFamily="18" charset="0"/>
                </a:rPr>
                <a:t>Stationary acoustic data</a:t>
              </a:r>
            </a:p>
          </p:txBody>
        </p:sp>
      </p:grpSp>
      <p:sp>
        <p:nvSpPr>
          <p:cNvPr id="89" name="Rectangle 88">
            <a:extLst>
              <a:ext uri="{FF2B5EF4-FFF2-40B4-BE49-F238E27FC236}">
                <a16:creationId xmlns:a16="http://schemas.microsoft.com/office/drawing/2014/main" id="{854D703F-B354-DA78-B50A-7C302C3CF6C4}"/>
              </a:ext>
            </a:extLst>
          </p:cNvPr>
          <p:cNvSpPr/>
          <p:nvPr/>
        </p:nvSpPr>
        <p:spPr>
          <a:xfrm>
            <a:off x="44355031" y="0"/>
            <a:ext cx="5580860" cy="3416320"/>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2267F750-88B5-2674-AED0-F0FA394104DA}"/>
              </a:ext>
            </a:extLst>
          </p:cNvPr>
          <p:cNvSpPr>
            <a:spLocks noGrp="1" noRot="1" noMove="1" noResize="1" noEditPoints="1" noAdjustHandles="1" noChangeArrowheads="1" noChangeShapeType="1"/>
          </p:cNvSpPr>
          <p:nvPr/>
        </p:nvSpPr>
        <p:spPr>
          <a:xfrm>
            <a:off x="11787768" y="7989469"/>
            <a:ext cx="9866376" cy="12343039"/>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176EF1DA-3DFB-C71B-40F6-70380D1C6CAC}"/>
              </a:ext>
            </a:extLst>
          </p:cNvPr>
          <p:cNvSpPr/>
          <p:nvPr/>
        </p:nvSpPr>
        <p:spPr>
          <a:xfrm>
            <a:off x="44507431" y="152400"/>
            <a:ext cx="5580860" cy="3416320"/>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443C5F37-76BE-101D-1C48-DA120EFE0168}"/>
              </a:ext>
            </a:extLst>
          </p:cNvPr>
          <p:cNvSpPr/>
          <p:nvPr/>
        </p:nvSpPr>
        <p:spPr>
          <a:xfrm>
            <a:off x="44659831" y="304800"/>
            <a:ext cx="5580860" cy="3416320"/>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76DC4A7D-3FB3-DB76-A813-C849ADBFA536}"/>
              </a:ext>
            </a:extLst>
          </p:cNvPr>
          <p:cNvSpPr/>
          <p:nvPr/>
        </p:nvSpPr>
        <p:spPr>
          <a:xfrm>
            <a:off x="44812231" y="457200"/>
            <a:ext cx="5580860" cy="3416320"/>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82ABE78D-77D3-D0AA-8516-3B087BEF3FCD}"/>
              </a:ext>
            </a:extLst>
          </p:cNvPr>
          <p:cNvSpPr>
            <a:spLocks/>
          </p:cNvSpPr>
          <p:nvPr/>
        </p:nvSpPr>
        <p:spPr>
          <a:xfrm>
            <a:off x="45545542" y="26696786"/>
            <a:ext cx="4672584" cy="345288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06436968-4E45-43EA-E330-B84B022594EF}"/>
              </a:ext>
            </a:extLst>
          </p:cNvPr>
          <p:cNvSpPr>
            <a:spLocks/>
          </p:cNvSpPr>
          <p:nvPr/>
        </p:nvSpPr>
        <p:spPr>
          <a:xfrm>
            <a:off x="50740313" y="26698787"/>
            <a:ext cx="4672584" cy="3453587"/>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1A99389-3080-056E-1129-F31105F977C0}"/>
              </a:ext>
            </a:extLst>
          </p:cNvPr>
          <p:cNvSpPr>
            <a:spLocks noGrp="1" noRot="1" noMove="1" noResize="1" noEditPoints="1" noAdjustHandles="1" noChangeArrowheads="1" noChangeShapeType="1"/>
          </p:cNvSpPr>
          <p:nvPr/>
        </p:nvSpPr>
        <p:spPr>
          <a:xfrm>
            <a:off x="1386840" y="10572240"/>
            <a:ext cx="4169664" cy="4261104"/>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C667B1-B53E-B6F4-1A4B-2AE00E4AFF83}"/>
              </a:ext>
            </a:extLst>
          </p:cNvPr>
          <p:cNvSpPr>
            <a:spLocks noGrp="1" noRot="1" noMove="1" noResize="1" noEditPoints="1" noAdjustHandles="1" noChangeArrowheads="1" noChangeShapeType="1"/>
          </p:cNvSpPr>
          <p:nvPr/>
        </p:nvSpPr>
        <p:spPr>
          <a:xfrm>
            <a:off x="6025896" y="10572240"/>
            <a:ext cx="4169664" cy="4261104"/>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4" name="Group 233">
            <a:extLst>
              <a:ext uri="{FF2B5EF4-FFF2-40B4-BE49-F238E27FC236}">
                <a16:creationId xmlns:a16="http://schemas.microsoft.com/office/drawing/2014/main" id="{E2697954-5D76-8AD4-E2EE-22F063674990}"/>
              </a:ext>
            </a:extLst>
          </p:cNvPr>
          <p:cNvGrpSpPr/>
          <p:nvPr/>
        </p:nvGrpSpPr>
        <p:grpSpPr>
          <a:xfrm>
            <a:off x="6190488" y="10990324"/>
            <a:ext cx="3840480" cy="3516376"/>
            <a:chOff x="6190488" y="11247502"/>
            <a:chExt cx="3840480" cy="3516376"/>
          </a:xfrm>
        </p:grpSpPr>
        <p:pic>
          <p:nvPicPr>
            <p:cNvPr id="78" name="Picture 77" descr="A picture containing ground, indoor, laying, dirty&#10;&#10;Description automatically generated">
              <a:extLst>
                <a:ext uri="{FF2B5EF4-FFF2-40B4-BE49-F238E27FC236}">
                  <a16:creationId xmlns:a16="http://schemas.microsoft.com/office/drawing/2014/main" id="{E47870C1-2793-C027-B9FA-4E7A6729538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90488" y="11247502"/>
              <a:ext cx="3840480" cy="2203766"/>
            </a:xfrm>
            <a:prstGeom prst="rect">
              <a:avLst/>
            </a:prstGeom>
          </p:spPr>
        </p:pic>
        <p:sp>
          <p:nvSpPr>
            <p:cNvPr id="25" name="TextBox 24">
              <a:extLst>
                <a:ext uri="{FF2B5EF4-FFF2-40B4-BE49-F238E27FC236}">
                  <a16:creationId xmlns:a16="http://schemas.microsoft.com/office/drawing/2014/main" id="{1FE7AC60-C6E4-2A41-D0CD-62F256E03CF7}"/>
                </a:ext>
              </a:extLst>
            </p:cNvPr>
            <p:cNvSpPr txBox="1"/>
            <p:nvPr/>
          </p:nvSpPr>
          <p:spPr>
            <a:xfrm>
              <a:off x="6190488" y="13451268"/>
              <a:ext cx="3823555" cy="1312610"/>
            </a:xfrm>
            <a:prstGeom prst="rect">
              <a:avLst/>
            </a:prstGeom>
            <a:noFill/>
          </p:spPr>
          <p:txBody>
            <a:bodyPr wrap="square" rtlCol="0">
              <a:spAutoFit/>
            </a:bodyPr>
            <a:lstStyle/>
            <a:p>
              <a:r>
                <a:rPr lang="en-US" sz="2200" i="1" dirty="0">
                  <a:solidFill>
                    <a:schemeClr val="bg1"/>
                  </a:solidFill>
                </a:rPr>
                <a:t>Figure 2: </a:t>
              </a:r>
              <a:r>
                <a:rPr lang="en-US" sz="2200" dirty="0">
                  <a:solidFill>
                    <a:schemeClr val="bg1"/>
                  </a:solidFill>
                </a:rPr>
                <a:t>WNS-affected little brown bats in Azure Cave, MT, USA (source: Montana Fish Wildlife and Parks</a:t>
              </a:r>
              <a:endParaRPr lang="en-US" sz="2200" i="1" dirty="0">
                <a:solidFill>
                  <a:schemeClr val="bg1"/>
                </a:solidFill>
              </a:endParaRPr>
            </a:p>
          </p:txBody>
        </p:sp>
      </p:grpSp>
      <p:sp>
        <p:nvSpPr>
          <p:cNvPr id="33" name="Rectangle 32">
            <a:extLst>
              <a:ext uri="{FF2B5EF4-FFF2-40B4-BE49-F238E27FC236}">
                <a16:creationId xmlns:a16="http://schemas.microsoft.com/office/drawing/2014/main" id="{8B57F48B-216B-E01D-9704-F12C4213653D}"/>
              </a:ext>
            </a:extLst>
          </p:cNvPr>
          <p:cNvSpPr>
            <a:spLocks noGrp="1" noRot="1" noMove="1" noResize="1" noEditPoints="1" noAdjustHandles="1" noChangeArrowheads="1" noChangeShapeType="1"/>
          </p:cNvSpPr>
          <p:nvPr/>
        </p:nvSpPr>
        <p:spPr>
          <a:xfrm>
            <a:off x="1160907" y="15196552"/>
            <a:ext cx="9262872" cy="569671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3" descr="Map&#10;&#10;Description automatically generated">
            <a:extLst>
              <a:ext uri="{FF2B5EF4-FFF2-40B4-BE49-F238E27FC236}">
                <a16:creationId xmlns:a16="http://schemas.microsoft.com/office/drawing/2014/main" id="{F71E81D2-4560-4EB7-8F23-D2FED40E5A6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80305" y="15470872"/>
            <a:ext cx="8424077" cy="4803253"/>
          </a:xfrm>
          <a:prstGeom prst="rect">
            <a:avLst/>
          </a:prstGeom>
        </p:spPr>
      </p:pic>
      <p:sp>
        <p:nvSpPr>
          <p:cNvPr id="34" name="TextBox 33">
            <a:extLst>
              <a:ext uri="{FF2B5EF4-FFF2-40B4-BE49-F238E27FC236}">
                <a16:creationId xmlns:a16="http://schemas.microsoft.com/office/drawing/2014/main" id="{4DF059B6-52ED-8775-B560-8DCDA62734C6}"/>
              </a:ext>
            </a:extLst>
          </p:cNvPr>
          <p:cNvSpPr txBox="1"/>
          <p:nvPr/>
        </p:nvSpPr>
        <p:spPr>
          <a:xfrm>
            <a:off x="1580305" y="20274125"/>
            <a:ext cx="8424077" cy="436259"/>
          </a:xfrm>
          <a:prstGeom prst="rect">
            <a:avLst/>
          </a:prstGeom>
          <a:noFill/>
        </p:spPr>
        <p:txBody>
          <a:bodyPr wrap="square" rtlCol="0">
            <a:spAutoFit/>
          </a:bodyPr>
          <a:lstStyle/>
          <a:p>
            <a:r>
              <a:rPr lang="en-US" sz="2200" i="1" dirty="0">
                <a:solidFill>
                  <a:schemeClr val="bg1"/>
                </a:solidFill>
              </a:rPr>
              <a:t>Figure 3: </a:t>
            </a:r>
            <a:r>
              <a:rPr lang="en-US" sz="2200" dirty="0">
                <a:solidFill>
                  <a:schemeClr val="bg1"/>
                </a:solidFill>
              </a:rPr>
              <a:t>Pd spread map as of 2020 (source: </a:t>
            </a:r>
            <a:r>
              <a:rPr lang="en-US" sz="2200" dirty="0">
                <a:solidFill>
                  <a:schemeClr val="bg1"/>
                </a:solidFill>
                <a:hlinkClick r:id="rId8">
                  <a:extLst>
                    <a:ext uri="{A12FA001-AC4F-418D-AE19-62706E023703}">
                      <ahyp:hlinkClr xmlns:ahyp="http://schemas.microsoft.com/office/drawing/2018/hyperlinkcolor" val="tx"/>
                    </a:ext>
                  </a:extLst>
                </a:hlinkClick>
              </a:rPr>
              <a:t>USGS WNS Spread Map</a:t>
            </a:r>
            <a:r>
              <a:rPr lang="en-US" sz="2200" dirty="0">
                <a:solidFill>
                  <a:schemeClr val="bg1"/>
                </a:solidFill>
              </a:rPr>
              <a:t>).</a:t>
            </a:r>
          </a:p>
        </p:txBody>
      </p:sp>
      <p:sp>
        <p:nvSpPr>
          <p:cNvPr id="52" name="Rectangle 51">
            <a:extLst>
              <a:ext uri="{FF2B5EF4-FFF2-40B4-BE49-F238E27FC236}">
                <a16:creationId xmlns:a16="http://schemas.microsoft.com/office/drawing/2014/main" id="{F123935F-CCD5-513F-8658-B1B34D436CC8}"/>
              </a:ext>
            </a:extLst>
          </p:cNvPr>
          <p:cNvSpPr>
            <a:spLocks noGrp="1" noRot="1" noMove="1" noResize="1" noEditPoints="1" noAdjustHandles="1" noChangeArrowheads="1" noChangeShapeType="1"/>
          </p:cNvSpPr>
          <p:nvPr/>
        </p:nvSpPr>
        <p:spPr>
          <a:xfrm>
            <a:off x="1160907" y="21260054"/>
            <a:ext cx="9262872" cy="569671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descr="Map&#10;&#10;Description automatically generated">
            <a:extLst>
              <a:ext uri="{FF2B5EF4-FFF2-40B4-BE49-F238E27FC236}">
                <a16:creationId xmlns:a16="http://schemas.microsoft.com/office/drawing/2014/main" id="{0FCF8801-BBE6-2E1E-1335-761C12FF4FD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80305" y="21534374"/>
            <a:ext cx="8424076" cy="4803253"/>
          </a:xfrm>
          <a:prstGeom prst="rect">
            <a:avLst/>
          </a:prstGeom>
        </p:spPr>
      </p:pic>
      <p:sp>
        <p:nvSpPr>
          <p:cNvPr id="56" name="TextBox 55">
            <a:extLst>
              <a:ext uri="{FF2B5EF4-FFF2-40B4-BE49-F238E27FC236}">
                <a16:creationId xmlns:a16="http://schemas.microsoft.com/office/drawing/2014/main" id="{5117427B-175F-8AE6-C794-085021385C3F}"/>
              </a:ext>
            </a:extLst>
          </p:cNvPr>
          <p:cNvSpPr txBox="1"/>
          <p:nvPr/>
        </p:nvSpPr>
        <p:spPr>
          <a:xfrm>
            <a:off x="1580305" y="26337627"/>
            <a:ext cx="8424077" cy="436259"/>
          </a:xfrm>
          <a:prstGeom prst="rect">
            <a:avLst/>
          </a:prstGeom>
          <a:noFill/>
        </p:spPr>
        <p:txBody>
          <a:bodyPr wrap="square" rtlCol="0">
            <a:spAutoFit/>
          </a:bodyPr>
          <a:lstStyle/>
          <a:p>
            <a:r>
              <a:rPr lang="en-US" sz="2200" i="1" dirty="0">
                <a:solidFill>
                  <a:schemeClr val="bg1"/>
                </a:solidFill>
              </a:rPr>
              <a:t>Figure 4: </a:t>
            </a:r>
            <a:r>
              <a:rPr lang="en-US" sz="2200" dirty="0">
                <a:solidFill>
                  <a:schemeClr val="bg1"/>
                </a:solidFill>
              </a:rPr>
              <a:t>Pd spread map as of 2022 (source: </a:t>
            </a:r>
            <a:r>
              <a:rPr lang="en-US" sz="2200" dirty="0">
                <a:solidFill>
                  <a:schemeClr val="bg1"/>
                </a:solidFill>
                <a:hlinkClick r:id="rId8">
                  <a:extLst>
                    <a:ext uri="{A12FA001-AC4F-418D-AE19-62706E023703}">
                      <ahyp:hlinkClr xmlns:ahyp="http://schemas.microsoft.com/office/drawing/2018/hyperlinkcolor" val="tx"/>
                    </a:ext>
                  </a:extLst>
                </a:hlinkClick>
              </a:rPr>
              <a:t>USGS WNS Spread Map</a:t>
            </a:r>
            <a:r>
              <a:rPr lang="en-US" sz="2200" dirty="0">
                <a:solidFill>
                  <a:schemeClr val="bg1"/>
                </a:solidFill>
              </a:rPr>
              <a:t>)</a:t>
            </a:r>
          </a:p>
        </p:txBody>
      </p:sp>
      <p:sp>
        <p:nvSpPr>
          <p:cNvPr id="67" name="Rectangle 66">
            <a:extLst>
              <a:ext uri="{FF2B5EF4-FFF2-40B4-BE49-F238E27FC236}">
                <a16:creationId xmlns:a16="http://schemas.microsoft.com/office/drawing/2014/main" id="{4CA476E1-0870-9445-C0BF-552AA900038A}"/>
              </a:ext>
            </a:extLst>
          </p:cNvPr>
          <p:cNvSpPr>
            <a:spLocks noGrp="1" noRot="1" noMove="1" noResize="1" noEditPoints="1" noAdjustHandles="1" noChangeArrowheads="1" noChangeShapeType="1"/>
          </p:cNvSpPr>
          <p:nvPr/>
        </p:nvSpPr>
        <p:spPr>
          <a:xfrm>
            <a:off x="1160335" y="27323555"/>
            <a:ext cx="9262872" cy="5018729"/>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3F2588A0-836D-ED91-A66E-DB3FA9E102AB}"/>
              </a:ext>
            </a:extLst>
          </p:cNvPr>
          <p:cNvSpPr txBox="1"/>
          <p:nvPr/>
        </p:nvSpPr>
        <p:spPr>
          <a:xfrm>
            <a:off x="1158240" y="29228298"/>
            <a:ext cx="9262872" cy="1209242"/>
          </a:xfrm>
          <a:prstGeom prst="rect">
            <a:avLst/>
          </a:prstGeom>
          <a:noFill/>
        </p:spPr>
        <p:txBody>
          <a:bodyPr wrap="square" rtlCol="0" anchor="ctr">
            <a:spAutoFit/>
          </a:bodyPr>
          <a:lstStyle/>
          <a:p>
            <a:pPr algn="ctr"/>
            <a:r>
              <a:rPr lang="en-US" dirty="0">
                <a:solidFill>
                  <a:schemeClr val="bg1"/>
                </a:solidFill>
              </a:rPr>
              <a:t>Azure cave photo</a:t>
            </a:r>
          </a:p>
        </p:txBody>
      </p:sp>
      <p:grpSp>
        <p:nvGrpSpPr>
          <p:cNvPr id="235" name="Group 234">
            <a:extLst>
              <a:ext uri="{FF2B5EF4-FFF2-40B4-BE49-F238E27FC236}">
                <a16:creationId xmlns:a16="http://schemas.microsoft.com/office/drawing/2014/main" id="{680E4FC1-D25A-9237-7F37-D77DC0D4E8D0}"/>
              </a:ext>
            </a:extLst>
          </p:cNvPr>
          <p:cNvGrpSpPr/>
          <p:nvPr/>
        </p:nvGrpSpPr>
        <p:grpSpPr>
          <a:xfrm>
            <a:off x="1551432" y="10813599"/>
            <a:ext cx="3840480" cy="3869826"/>
            <a:chOff x="1551432" y="11070777"/>
            <a:chExt cx="3840480" cy="3869826"/>
          </a:xfrm>
        </p:grpSpPr>
        <p:pic>
          <p:nvPicPr>
            <p:cNvPr id="80" name="Picture 79" descr="A person holding a bird&#10;&#10;Description automatically generated with low confidence">
              <a:extLst>
                <a:ext uri="{FF2B5EF4-FFF2-40B4-BE49-F238E27FC236}">
                  <a16:creationId xmlns:a16="http://schemas.microsoft.com/office/drawing/2014/main" id="{BFC5787D-88C3-69DB-071D-46BBEDB193B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580432" y="11070777"/>
              <a:ext cx="3811480" cy="2898294"/>
            </a:xfrm>
            <a:prstGeom prst="rect">
              <a:avLst/>
            </a:prstGeom>
          </p:spPr>
        </p:pic>
        <p:sp>
          <p:nvSpPr>
            <p:cNvPr id="19" name="TextBox 18">
              <a:extLst>
                <a:ext uri="{FF2B5EF4-FFF2-40B4-BE49-F238E27FC236}">
                  <a16:creationId xmlns:a16="http://schemas.microsoft.com/office/drawing/2014/main" id="{1DA21D74-4AC9-9134-03D6-9978534C8503}"/>
                </a:ext>
              </a:extLst>
            </p:cNvPr>
            <p:cNvSpPr txBox="1"/>
            <p:nvPr/>
          </p:nvSpPr>
          <p:spPr>
            <a:xfrm>
              <a:off x="1551432" y="13949520"/>
              <a:ext cx="3785774" cy="991083"/>
            </a:xfrm>
            <a:prstGeom prst="rect">
              <a:avLst/>
            </a:prstGeom>
            <a:noFill/>
          </p:spPr>
          <p:txBody>
            <a:bodyPr wrap="square" rtlCol="0">
              <a:spAutoFit/>
            </a:bodyPr>
            <a:lstStyle/>
            <a:p>
              <a:r>
                <a:rPr lang="en-US" sz="2200" i="1" dirty="0">
                  <a:solidFill>
                    <a:schemeClr val="bg1"/>
                  </a:solidFill>
                </a:rPr>
                <a:t>Figure 1</a:t>
              </a:r>
              <a:r>
                <a:rPr lang="en-US" sz="2200" dirty="0">
                  <a:solidFill>
                    <a:schemeClr val="bg1"/>
                  </a:solidFill>
                </a:rPr>
                <a:t>: Northern long-eared bat with visible signs of WNS (source: </a:t>
              </a:r>
              <a:r>
                <a:rPr lang="en-US" sz="2200" dirty="0">
                  <a:solidFill>
                    <a:schemeClr val="bg1"/>
                  </a:solidFill>
                  <a:hlinkClick r:id="rId11">
                    <a:extLst>
                      <a:ext uri="{A12FA001-AC4F-418D-AE19-62706E023703}">
                        <ahyp:hlinkClr xmlns:ahyp="http://schemas.microsoft.com/office/drawing/2018/hyperlinkcolor" val="tx"/>
                      </a:ext>
                    </a:extLst>
                  </a:hlinkClick>
                </a:rPr>
                <a:t>USFWS Flickr</a:t>
              </a:r>
              <a:r>
                <a:rPr lang="en-US" sz="2200" dirty="0">
                  <a:solidFill>
                    <a:schemeClr val="bg1"/>
                  </a:solidFill>
                </a:rPr>
                <a:t>)</a:t>
              </a:r>
            </a:p>
          </p:txBody>
        </p:sp>
      </p:grpSp>
      <p:sp>
        <p:nvSpPr>
          <p:cNvPr id="160" name="Rectangle 159">
            <a:extLst>
              <a:ext uri="{FF2B5EF4-FFF2-40B4-BE49-F238E27FC236}">
                <a16:creationId xmlns:a16="http://schemas.microsoft.com/office/drawing/2014/main" id="{8B4509DB-7B80-428B-3CA3-E7427D4FCF80}"/>
              </a:ext>
            </a:extLst>
          </p:cNvPr>
          <p:cNvSpPr>
            <a:spLocks noGrp="1" noRot="1" noMove="1" noResize="1" noEditPoints="1" noAdjustHandles="1" noChangeArrowheads="1" noChangeShapeType="1"/>
          </p:cNvSpPr>
          <p:nvPr/>
        </p:nvSpPr>
        <p:spPr>
          <a:xfrm>
            <a:off x="22199594" y="7989468"/>
            <a:ext cx="9866376" cy="12343039"/>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7" name="Group 176">
            <a:extLst>
              <a:ext uri="{FF2B5EF4-FFF2-40B4-BE49-F238E27FC236}">
                <a16:creationId xmlns:a16="http://schemas.microsoft.com/office/drawing/2014/main" id="{03180C64-5226-D172-5E45-E4A1ABC81FD4}"/>
              </a:ext>
            </a:extLst>
          </p:cNvPr>
          <p:cNvGrpSpPr/>
          <p:nvPr/>
        </p:nvGrpSpPr>
        <p:grpSpPr>
          <a:xfrm>
            <a:off x="33223472" y="20919502"/>
            <a:ext cx="9867355" cy="3455588"/>
            <a:chOff x="32955007" y="12136372"/>
            <a:chExt cx="9867355" cy="3455588"/>
          </a:xfrm>
        </p:grpSpPr>
        <p:sp>
          <p:nvSpPr>
            <p:cNvPr id="173" name="Rectangle 172">
              <a:extLst>
                <a:ext uri="{FF2B5EF4-FFF2-40B4-BE49-F238E27FC236}">
                  <a16:creationId xmlns:a16="http://schemas.microsoft.com/office/drawing/2014/main" id="{7704D3A8-D5A2-2A62-AC7B-A83B289B678B}"/>
                </a:ext>
              </a:extLst>
            </p:cNvPr>
            <p:cNvSpPr/>
            <p:nvPr/>
          </p:nvSpPr>
          <p:spPr>
            <a:xfrm>
              <a:off x="32955007" y="12136372"/>
              <a:ext cx="4672584" cy="345288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E3DFD83F-2609-1705-C91F-7DBC65973763}"/>
                </a:ext>
              </a:extLst>
            </p:cNvPr>
            <p:cNvSpPr/>
            <p:nvPr/>
          </p:nvSpPr>
          <p:spPr>
            <a:xfrm>
              <a:off x="38149778" y="12138373"/>
              <a:ext cx="4672584" cy="3453587"/>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7" name="Picture 96" descr="A picture containing text, grass, outdoor, sky&#10;&#10;Description automatically generated">
            <a:extLst>
              <a:ext uri="{FF2B5EF4-FFF2-40B4-BE49-F238E27FC236}">
                <a16:creationId xmlns:a16="http://schemas.microsoft.com/office/drawing/2014/main" id="{5E66AA34-4230-F755-5BE9-3030E09C962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3525713" y="21204636"/>
            <a:ext cx="4176938" cy="5569250"/>
          </a:xfrm>
          <a:prstGeom prst="rect">
            <a:avLst/>
          </a:prstGeom>
        </p:spPr>
      </p:pic>
      <p:pic>
        <p:nvPicPr>
          <p:cNvPr id="98" name="Picture 97" descr="A picture containing tree, plant&#10;&#10;Description automatically generated">
            <a:extLst>
              <a:ext uri="{FF2B5EF4-FFF2-40B4-BE49-F238E27FC236}">
                <a16:creationId xmlns:a16="http://schemas.microsoft.com/office/drawing/2014/main" id="{AA0E54C5-39BA-74EB-CCC7-8C50A8ADB796}"/>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5400000">
            <a:off x="51309378" y="15533375"/>
            <a:ext cx="6596347" cy="4947260"/>
          </a:xfrm>
          <a:prstGeom prst="rect">
            <a:avLst/>
          </a:prstGeom>
        </p:spPr>
      </p:pic>
      <p:sp>
        <p:nvSpPr>
          <p:cNvPr id="183" name="Rectangle 182">
            <a:extLst>
              <a:ext uri="{FF2B5EF4-FFF2-40B4-BE49-F238E27FC236}">
                <a16:creationId xmlns:a16="http://schemas.microsoft.com/office/drawing/2014/main" id="{6AAD2182-80A6-7FBA-D1AF-3F7C53BD6845}"/>
              </a:ext>
            </a:extLst>
          </p:cNvPr>
          <p:cNvSpPr/>
          <p:nvPr/>
        </p:nvSpPr>
        <p:spPr>
          <a:xfrm>
            <a:off x="33525713" y="7989468"/>
            <a:ext cx="9262872" cy="7375776"/>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1" name="Picture 190">
            <a:extLst>
              <a:ext uri="{FF2B5EF4-FFF2-40B4-BE49-F238E27FC236}">
                <a16:creationId xmlns:a16="http://schemas.microsoft.com/office/drawing/2014/main" id="{2F6D85A8-ABE0-2273-E7A8-4830C86DF6C1}"/>
              </a:ext>
            </a:extLst>
          </p:cNvPr>
          <p:cNvPicPr>
            <a:picLocks noGrp="1" noRot="1" noChangeAspect="1" noMove="1" noResize="1" noEditPoints="1" noAdjustHandles="1" noChangeArrowheads="1" noChangeShapeType="1" noCrop="1"/>
          </p:cNvPicPr>
          <p:nvPr/>
        </p:nvPicPr>
        <p:blipFill>
          <a:blip r:embed="rId14" cstate="print">
            <a:extLst>
              <a:ext uri="{28A0092B-C50C-407E-A947-70E740481C1C}">
                <a14:useLocalDpi xmlns:a14="http://schemas.microsoft.com/office/drawing/2010/main" val="0"/>
              </a:ext>
            </a:extLst>
          </a:blip>
          <a:stretch>
            <a:fillRect/>
          </a:stretch>
        </p:blipFill>
        <p:spPr>
          <a:xfrm>
            <a:off x="22517749" y="14304799"/>
            <a:ext cx="7790536" cy="5705856"/>
          </a:xfrm>
          <a:prstGeom prst="rect">
            <a:avLst/>
          </a:prstGeom>
        </p:spPr>
      </p:pic>
      <p:grpSp>
        <p:nvGrpSpPr>
          <p:cNvPr id="200" name="Group 199">
            <a:extLst>
              <a:ext uri="{FF2B5EF4-FFF2-40B4-BE49-F238E27FC236}">
                <a16:creationId xmlns:a16="http://schemas.microsoft.com/office/drawing/2014/main" id="{5D5CC24A-AE9D-7776-0CC0-45E84BF0BB32}"/>
              </a:ext>
            </a:extLst>
          </p:cNvPr>
          <p:cNvGrpSpPr>
            <a:grpSpLocks noGrp="1" noUngrp="1" noRot="1" noMove="1" noResize="1"/>
          </p:cNvGrpSpPr>
          <p:nvPr/>
        </p:nvGrpSpPr>
        <p:grpSpPr>
          <a:xfrm>
            <a:off x="11951540" y="8304553"/>
            <a:ext cx="9701665" cy="11708745"/>
            <a:chOff x="11951540" y="8304553"/>
            <a:chExt cx="9701665" cy="11708745"/>
          </a:xfrm>
        </p:grpSpPr>
        <p:pic>
          <p:nvPicPr>
            <p:cNvPr id="185" name="Picture 184">
              <a:extLst>
                <a:ext uri="{FF2B5EF4-FFF2-40B4-BE49-F238E27FC236}">
                  <a16:creationId xmlns:a16="http://schemas.microsoft.com/office/drawing/2014/main" id="{204EB2A7-DF60-9437-39EC-251B74A14CD5}"/>
                </a:ext>
              </a:extLst>
            </p:cNvPr>
            <p:cNvPicPr>
              <a:picLocks noGrp="1" noRot="1" noChangeAspect="1" noMove="1" noResize="1" noEditPoints="1" noAdjustHandles="1" noChangeArrowheads="1" noChangeShapeType="1" noCrop="1"/>
            </p:cNvPicPr>
            <p:nvPr/>
          </p:nvPicPr>
          <p:blipFill>
            <a:blip r:embed="rId15" cstate="print">
              <a:extLst>
                <a:ext uri="{28A0092B-C50C-407E-A947-70E740481C1C}">
                  <a14:useLocalDpi xmlns:a14="http://schemas.microsoft.com/office/drawing/2010/main" val="0"/>
                </a:ext>
              </a:extLst>
            </a:blip>
            <a:stretch>
              <a:fillRect/>
            </a:stretch>
          </p:blipFill>
          <p:spPr>
            <a:xfrm>
              <a:off x="11951540" y="8304553"/>
              <a:ext cx="8004988" cy="5705856"/>
            </a:xfrm>
            <a:prstGeom prst="rect">
              <a:avLst/>
            </a:prstGeom>
          </p:spPr>
        </p:pic>
        <p:pic>
          <p:nvPicPr>
            <p:cNvPr id="187" name="Picture 186">
              <a:extLst>
                <a:ext uri="{FF2B5EF4-FFF2-40B4-BE49-F238E27FC236}">
                  <a16:creationId xmlns:a16="http://schemas.microsoft.com/office/drawing/2014/main" id="{4C5DA973-CB51-A390-3A4A-45F8F0CCE6EA}"/>
                </a:ext>
              </a:extLst>
            </p:cNvPr>
            <p:cNvPicPr>
              <a:picLocks noGrp="1" noRot="1" noChangeAspect="1" noMove="1" noResize="1" noEditPoints="1" noAdjustHandles="1" noChangeArrowheads="1" noChangeShapeType="1" noCrop="1"/>
            </p:cNvPicPr>
            <p:nvPr/>
          </p:nvPicPr>
          <p:blipFill>
            <a:blip r:embed="rId16" cstate="print">
              <a:extLst>
                <a:ext uri="{28A0092B-C50C-407E-A947-70E740481C1C}">
                  <a14:useLocalDpi xmlns:a14="http://schemas.microsoft.com/office/drawing/2010/main" val="0"/>
                </a:ext>
              </a:extLst>
            </a:blip>
            <a:stretch>
              <a:fillRect/>
            </a:stretch>
          </p:blipFill>
          <p:spPr>
            <a:xfrm>
              <a:off x="11951540" y="14307442"/>
              <a:ext cx="8004988" cy="5705856"/>
            </a:xfrm>
            <a:prstGeom prst="rect">
              <a:avLst/>
            </a:prstGeom>
          </p:spPr>
        </p:pic>
        <p:sp>
          <p:nvSpPr>
            <p:cNvPr id="156" name="TextBox 155">
              <a:extLst>
                <a:ext uri="{FF2B5EF4-FFF2-40B4-BE49-F238E27FC236}">
                  <a16:creationId xmlns:a16="http://schemas.microsoft.com/office/drawing/2014/main" id="{94CE7010-2EBE-6E67-FF3D-3AD0E53F349E}"/>
                </a:ext>
              </a:extLst>
            </p:cNvPr>
            <p:cNvSpPr txBox="1">
              <a:spLocks noGrp="1" noRot="1" noMove="1" noResize="1" noEditPoints="1" noAdjustHandles="1" noChangeArrowheads="1" noChangeShapeType="1"/>
            </p:cNvSpPr>
            <p:nvPr/>
          </p:nvSpPr>
          <p:spPr>
            <a:xfrm>
              <a:off x="19954889" y="8777046"/>
              <a:ext cx="1698316" cy="4154984"/>
            </a:xfrm>
            <a:prstGeom prst="rect">
              <a:avLst/>
            </a:prstGeom>
            <a:noFill/>
          </p:spPr>
          <p:txBody>
            <a:bodyPr wrap="square" rtlCol="0" anchor="ctr">
              <a:spAutoFit/>
            </a:bodyPr>
            <a:lstStyle/>
            <a:p>
              <a:r>
                <a:rPr lang="en-US" sz="2200" i="1" dirty="0">
                  <a:solidFill>
                    <a:schemeClr val="bg1"/>
                  </a:solidFill>
                </a:rPr>
                <a:t>Figure </a:t>
              </a:r>
              <a:r>
                <a:rPr lang="en-US" sz="2200" i="1" dirty="0" err="1">
                  <a:solidFill>
                    <a:schemeClr val="bg1"/>
                  </a:solidFill>
                </a:rPr>
                <a:t>xa</a:t>
              </a:r>
              <a:r>
                <a:rPr lang="en-US" sz="2200" dirty="0">
                  <a:solidFill>
                    <a:schemeClr val="bg1"/>
                  </a:solidFill>
                </a:rPr>
                <a:t>: Pd surveillance data in Montana from 2020. Blue squares denote presence of Pd, red squares denote absence.</a:t>
              </a:r>
              <a:endParaRPr lang="en-US" sz="2200" i="1" dirty="0">
                <a:solidFill>
                  <a:schemeClr val="bg1"/>
                </a:solidFill>
              </a:endParaRPr>
            </a:p>
          </p:txBody>
        </p:sp>
        <p:sp>
          <p:nvSpPr>
            <p:cNvPr id="197" name="TextBox 196">
              <a:extLst>
                <a:ext uri="{FF2B5EF4-FFF2-40B4-BE49-F238E27FC236}">
                  <a16:creationId xmlns:a16="http://schemas.microsoft.com/office/drawing/2014/main" id="{1A9B42B8-58B4-8475-2664-58A2A66E78F1}"/>
                </a:ext>
              </a:extLst>
            </p:cNvPr>
            <p:cNvSpPr txBox="1">
              <a:spLocks noGrp="1" noRot="1" noMove="1" noResize="1" noEditPoints="1" noAdjustHandles="1" noChangeArrowheads="1" noChangeShapeType="1"/>
            </p:cNvSpPr>
            <p:nvPr/>
          </p:nvSpPr>
          <p:spPr>
            <a:xfrm>
              <a:off x="19946420" y="14791288"/>
              <a:ext cx="1698316" cy="4154984"/>
            </a:xfrm>
            <a:prstGeom prst="rect">
              <a:avLst/>
            </a:prstGeom>
            <a:noFill/>
          </p:spPr>
          <p:txBody>
            <a:bodyPr wrap="square" rtlCol="0" anchor="ctr">
              <a:spAutoFit/>
            </a:bodyPr>
            <a:lstStyle/>
            <a:p>
              <a:r>
                <a:rPr lang="en-US" sz="2200" i="1" dirty="0">
                  <a:solidFill>
                    <a:schemeClr val="bg1"/>
                  </a:solidFill>
                </a:rPr>
                <a:t>Figure </a:t>
              </a:r>
              <a:r>
                <a:rPr lang="en-US" sz="2200" i="1" dirty="0" err="1">
                  <a:solidFill>
                    <a:schemeClr val="bg1"/>
                  </a:solidFill>
                </a:rPr>
                <a:t>xa</a:t>
              </a:r>
              <a:r>
                <a:rPr lang="en-US" sz="2200" dirty="0">
                  <a:solidFill>
                    <a:schemeClr val="bg1"/>
                  </a:solidFill>
                </a:rPr>
                <a:t>: Pd surveillance data in Montana from 2021. Blue squares denote presence of Pd, red squares denote absence.</a:t>
              </a:r>
              <a:endParaRPr lang="en-US" sz="2200" i="1" dirty="0">
                <a:solidFill>
                  <a:schemeClr val="bg1"/>
                </a:solidFill>
              </a:endParaRPr>
            </a:p>
          </p:txBody>
        </p:sp>
      </p:grpSp>
      <p:grpSp>
        <p:nvGrpSpPr>
          <p:cNvPr id="206" name="Group 205">
            <a:extLst>
              <a:ext uri="{FF2B5EF4-FFF2-40B4-BE49-F238E27FC236}">
                <a16:creationId xmlns:a16="http://schemas.microsoft.com/office/drawing/2014/main" id="{1BAB3901-8592-488B-C16F-C98E83762E30}"/>
              </a:ext>
            </a:extLst>
          </p:cNvPr>
          <p:cNvGrpSpPr>
            <a:grpSpLocks noGrp="1" noUngrp="1" noRot="1" noMove="1" noResize="1"/>
          </p:cNvGrpSpPr>
          <p:nvPr/>
        </p:nvGrpSpPr>
        <p:grpSpPr>
          <a:xfrm>
            <a:off x="30405403" y="9620195"/>
            <a:ext cx="1706785" cy="8476455"/>
            <a:chOff x="30405403" y="9620195"/>
            <a:chExt cx="1706785" cy="8476455"/>
          </a:xfrm>
        </p:grpSpPr>
        <p:sp>
          <p:nvSpPr>
            <p:cNvPr id="204" name="TextBox 203">
              <a:extLst>
                <a:ext uri="{FF2B5EF4-FFF2-40B4-BE49-F238E27FC236}">
                  <a16:creationId xmlns:a16="http://schemas.microsoft.com/office/drawing/2014/main" id="{7C22E176-EAAB-44FF-C365-4423722FE7FC}"/>
                </a:ext>
              </a:extLst>
            </p:cNvPr>
            <p:cNvSpPr txBox="1">
              <a:spLocks noGrp="1" noRot="1" noMove="1" noResize="1" noEditPoints="1" noAdjustHandles="1" noChangeArrowheads="1" noChangeShapeType="1"/>
            </p:cNvSpPr>
            <p:nvPr/>
          </p:nvSpPr>
          <p:spPr>
            <a:xfrm>
              <a:off x="30413872" y="9620195"/>
              <a:ext cx="1698316" cy="2462213"/>
            </a:xfrm>
            <a:prstGeom prst="rect">
              <a:avLst/>
            </a:prstGeom>
            <a:noFill/>
          </p:spPr>
          <p:txBody>
            <a:bodyPr wrap="square" rtlCol="0" anchor="ctr">
              <a:spAutoFit/>
            </a:bodyPr>
            <a:lstStyle/>
            <a:p>
              <a:r>
                <a:rPr lang="en-US" sz="2200" i="1" dirty="0">
                  <a:solidFill>
                    <a:schemeClr val="bg1"/>
                  </a:solidFill>
                </a:rPr>
                <a:t>Figure </a:t>
              </a:r>
              <a:r>
                <a:rPr lang="en-US" sz="2200" i="1" dirty="0" err="1">
                  <a:solidFill>
                    <a:schemeClr val="bg1"/>
                  </a:solidFill>
                </a:rPr>
                <a:t>xa</a:t>
              </a:r>
              <a:r>
                <a:rPr lang="en-US" sz="2200" dirty="0">
                  <a:solidFill>
                    <a:schemeClr val="bg1"/>
                  </a:solidFill>
                </a:rPr>
                <a:t>: Log count of annual detections at survey locations in 2020.</a:t>
              </a:r>
              <a:endParaRPr lang="en-US" sz="2200" i="1" dirty="0">
                <a:solidFill>
                  <a:schemeClr val="bg1"/>
                </a:solidFill>
              </a:endParaRPr>
            </a:p>
          </p:txBody>
        </p:sp>
        <p:sp>
          <p:nvSpPr>
            <p:cNvPr id="205" name="TextBox 204">
              <a:extLst>
                <a:ext uri="{FF2B5EF4-FFF2-40B4-BE49-F238E27FC236}">
                  <a16:creationId xmlns:a16="http://schemas.microsoft.com/office/drawing/2014/main" id="{AAEC2F86-519F-B413-CFC3-260EAE14CC1D}"/>
                </a:ext>
              </a:extLst>
            </p:cNvPr>
            <p:cNvSpPr txBox="1">
              <a:spLocks noGrp="1" noRot="1" noMove="1" noResize="1" noEditPoints="1" noAdjustHandles="1" noChangeArrowheads="1" noChangeShapeType="1"/>
            </p:cNvSpPr>
            <p:nvPr/>
          </p:nvSpPr>
          <p:spPr>
            <a:xfrm>
              <a:off x="30405403" y="15634437"/>
              <a:ext cx="1698316" cy="2462213"/>
            </a:xfrm>
            <a:prstGeom prst="rect">
              <a:avLst/>
            </a:prstGeom>
            <a:noFill/>
          </p:spPr>
          <p:txBody>
            <a:bodyPr wrap="square" rtlCol="0" anchor="ctr">
              <a:spAutoFit/>
            </a:bodyPr>
            <a:lstStyle/>
            <a:p>
              <a:r>
                <a:rPr lang="en-US" sz="2200" i="1" dirty="0">
                  <a:solidFill>
                    <a:schemeClr val="bg1"/>
                  </a:solidFill>
                </a:rPr>
                <a:t>Figure </a:t>
              </a:r>
              <a:r>
                <a:rPr lang="en-US" sz="2200" i="1" dirty="0" err="1">
                  <a:solidFill>
                    <a:schemeClr val="bg1"/>
                  </a:solidFill>
                </a:rPr>
                <a:t>xa</a:t>
              </a:r>
              <a:r>
                <a:rPr lang="en-US" sz="2200" dirty="0">
                  <a:solidFill>
                    <a:schemeClr val="bg1"/>
                  </a:solidFill>
                </a:rPr>
                <a:t>: Log count of annual detections at survey locations in 2020.</a:t>
              </a:r>
              <a:endParaRPr lang="en-US" sz="2200" i="1" dirty="0">
                <a:solidFill>
                  <a:schemeClr val="bg1"/>
                </a:solidFill>
              </a:endParaRPr>
            </a:p>
          </p:txBody>
        </p:sp>
      </p:grpSp>
      <p:pic>
        <p:nvPicPr>
          <p:cNvPr id="189" name="Picture 188">
            <a:extLst>
              <a:ext uri="{FF2B5EF4-FFF2-40B4-BE49-F238E27FC236}">
                <a16:creationId xmlns:a16="http://schemas.microsoft.com/office/drawing/2014/main" id="{A22207B6-B502-F79D-80CD-EEFAFADE545F}"/>
              </a:ext>
            </a:extLst>
          </p:cNvPr>
          <p:cNvPicPr>
            <a:picLocks noGrp="1" noRot="1" noChangeAspect="1" noMove="1" noResize="1" noEditPoints="1" noAdjustHandles="1" noChangeArrowheads="1" noChangeShapeType="1" noCrop="1"/>
          </p:cNvPicPr>
          <p:nvPr/>
        </p:nvPicPr>
        <p:blipFill>
          <a:blip r:embed="rId17" cstate="print">
            <a:extLst>
              <a:ext uri="{28A0092B-C50C-407E-A947-70E740481C1C}">
                <a14:useLocalDpi xmlns:a14="http://schemas.microsoft.com/office/drawing/2010/main" val="0"/>
              </a:ext>
            </a:extLst>
          </a:blip>
          <a:stretch>
            <a:fillRect/>
          </a:stretch>
        </p:blipFill>
        <p:spPr>
          <a:xfrm>
            <a:off x="22517749" y="8306548"/>
            <a:ext cx="7790536" cy="5705856"/>
          </a:xfrm>
          <a:prstGeom prst="rect">
            <a:avLst/>
          </a:prstGeom>
        </p:spPr>
      </p:pic>
      <p:grpSp>
        <p:nvGrpSpPr>
          <p:cNvPr id="208" name="Group 207">
            <a:extLst>
              <a:ext uri="{FF2B5EF4-FFF2-40B4-BE49-F238E27FC236}">
                <a16:creationId xmlns:a16="http://schemas.microsoft.com/office/drawing/2014/main" id="{BDDBA660-C09A-BF92-1340-AE4071CB55CE}"/>
              </a:ext>
            </a:extLst>
          </p:cNvPr>
          <p:cNvGrpSpPr>
            <a:grpSpLocks noGrp="1" noUngrp="1" noRot="1" noMove="1" noResize="1"/>
          </p:cNvGrpSpPr>
          <p:nvPr/>
        </p:nvGrpSpPr>
        <p:grpSpPr>
          <a:xfrm>
            <a:off x="11510645" y="22942151"/>
            <a:ext cx="20836255" cy="9400134"/>
            <a:chOff x="11510645" y="22942151"/>
            <a:chExt cx="20836255" cy="9400134"/>
          </a:xfrm>
        </p:grpSpPr>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707F4C1-C3FA-FEAF-89E3-473065EAADF1}"/>
                    </a:ext>
                  </a:extLst>
                </p:cNvPr>
                <p:cNvSpPr txBox="1">
                  <a:spLocks noGrp="1" noRot="1" noMove="1" noResize="1" noEditPoints="1" noAdjustHandles="1" noChangeArrowheads="1" noChangeShapeType="1"/>
                </p:cNvSpPr>
                <p:nvPr/>
              </p:nvSpPr>
              <p:spPr>
                <a:xfrm>
                  <a:off x="11510645" y="22942151"/>
                  <a:ext cx="10396728" cy="2308324"/>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Let </a:t>
                  </a:r>
                  <a14:m>
                    <m:oMath xmlns:m="http://schemas.openxmlformats.org/officeDocument/2006/math">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𝑦</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 …, </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𝑦</m:t>
                          </m:r>
                        </m:e>
                        <m:sub>
                          <m:r>
                            <a:rPr lang="en-US" sz="3600" b="0" i="1" smtClean="0">
                              <a:latin typeface="Cambria Math" panose="02040503050406030204" pitchFamily="18" charset="0"/>
                            </a:rPr>
                            <m:t>𝑛</m:t>
                          </m:r>
                        </m:sub>
                      </m:sSub>
                      <m:r>
                        <a:rPr lang="en-US" sz="3600" b="0" i="1" smtClean="0">
                          <a:latin typeface="Cambria Math" panose="02040503050406030204" pitchFamily="18" charset="0"/>
                        </a:rPr>
                        <m:t>}</m:t>
                      </m:r>
                    </m:oMath>
                  </a14:m>
                  <a:r>
                    <a:rPr lang="en-US" sz="3600" dirty="0">
                      <a:latin typeface="Times New Roman" panose="02020603050405020304" pitchFamily="18" charset="0"/>
                      <a:cs typeface="Times New Roman" panose="02020603050405020304" pitchFamily="18" charset="0"/>
                    </a:rPr>
                    <a:t> denote observed disease presence/absence at locations </a:t>
                  </a:r>
                  <a14:m>
                    <m:oMath xmlns:m="http://schemas.openxmlformats.org/officeDocument/2006/math">
                      <m:r>
                        <a:rPr lang="en-US" sz="3600" b="1" i="1" smtClean="0">
                          <a:latin typeface="Cambria Math" panose="02040503050406030204" pitchFamily="18" charset="0"/>
                        </a:rPr>
                        <m:t>𝒔</m:t>
                      </m:r>
                    </m:oMath>
                  </a14:m>
                  <a:r>
                    <a:rPr lang="en-US" sz="3600" dirty="0">
                      <a:latin typeface="Times New Roman" panose="02020603050405020304" pitchFamily="18" charset="0"/>
                      <a:cs typeface="Times New Roman" panose="02020603050405020304" pitchFamily="18" charset="0"/>
                    </a:rPr>
                    <a:t>. Let </a:t>
                  </a:r>
                  <a14:m>
                    <m:oMath xmlns:m="http://schemas.openxmlformats.org/officeDocument/2006/math">
                      <m:sSup>
                        <m:sSupPr>
                          <m:ctrlPr>
                            <a:rPr lang="en-US" sz="3600" b="0" i="1" smtClean="0">
                              <a:latin typeface="Cambria Math" panose="02040503050406030204" pitchFamily="18" charset="0"/>
                            </a:rPr>
                          </m:ctrlPr>
                        </m:sSupPr>
                        <m:e>
                          <m:r>
                            <a:rPr lang="en-US" sz="3600" b="1" i="1" smtClean="0">
                              <a:latin typeface="Cambria Math" panose="02040503050406030204" pitchFamily="18" charset="0"/>
                            </a:rPr>
                            <m:t>𝒔</m:t>
                          </m:r>
                        </m:e>
                        <m:sup>
                          <m:r>
                            <a:rPr lang="en-US" sz="3600" b="0" i="1" smtClean="0">
                              <a:latin typeface="Cambria Math" panose="02040503050406030204" pitchFamily="18" charset="0"/>
                            </a:rPr>
                            <m:t>∗</m:t>
                          </m:r>
                        </m:sup>
                      </m:sSup>
                    </m:oMath>
                  </a14:m>
                  <a:r>
                    <a:rPr lang="en-US" sz="3600" b="1"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represent unobserved locations at which spatial predictions are desired. Then,</a:t>
                  </a:r>
                  <a:endParaRPr lang="en-US" sz="3600" b="1" dirty="0">
                    <a:latin typeface="Times New Roman" panose="02020603050405020304" pitchFamily="18" charset="0"/>
                    <a:cs typeface="Times New Roman" panose="02020603050405020304" pitchFamily="18" charset="0"/>
                  </a:endParaRPr>
                </a:p>
              </p:txBody>
            </p:sp>
          </mc:Choice>
          <mc:Fallback xmlns="">
            <p:sp>
              <p:nvSpPr>
                <p:cNvPr id="24" name="TextBox 23">
                  <a:extLst>
                    <a:ext uri="{FF2B5EF4-FFF2-40B4-BE49-F238E27FC236}">
                      <a16:creationId xmlns:a16="http://schemas.microsoft.com/office/drawing/2014/main" id="{B707F4C1-C3FA-FEAF-89E3-473065EAADF1}"/>
                    </a:ext>
                  </a:extLst>
                </p:cNvPr>
                <p:cNvSpPr txBox="1">
                  <a:spLocks noGrp="1" noRot="1" noChangeAspect="1" noMove="1" noResize="1" noEditPoints="1" noAdjustHandles="1" noChangeArrowheads="1" noChangeShapeType="1" noTextEdit="1"/>
                </p:cNvSpPr>
                <p:nvPr/>
              </p:nvSpPr>
              <p:spPr>
                <a:xfrm>
                  <a:off x="11510645" y="22942151"/>
                  <a:ext cx="10396728" cy="2308324"/>
                </a:xfrm>
                <a:prstGeom prst="rect">
                  <a:avLst/>
                </a:prstGeom>
                <a:blipFill>
                  <a:blip r:embed="rId18"/>
                  <a:stretch>
                    <a:fillRect l="-1758" t="-4222" b="-8707"/>
                  </a:stretch>
                </a:blipFill>
              </p:spPr>
              <p:txBody>
                <a:bodyPr/>
                <a:lstStyle/>
                <a:p>
                  <a:r>
                    <a:rPr lang="en-US">
                      <a:noFill/>
                    </a:rPr>
                    <a:t> </a:t>
                  </a:r>
                </a:p>
              </p:txBody>
            </p:sp>
          </mc:Fallback>
        </mc:AlternateContent>
        <p:pic>
          <p:nvPicPr>
            <p:cNvPr id="26" name="Picture 25" descr="Text&#10;&#10;Description automatically generated">
              <a:extLst>
                <a:ext uri="{FF2B5EF4-FFF2-40B4-BE49-F238E27FC236}">
                  <a16:creationId xmlns:a16="http://schemas.microsoft.com/office/drawing/2014/main" id="{7CCC8CC4-AE60-7FEC-CD60-B77DB96AA986}"/>
                </a:ext>
              </a:extLst>
            </p:cNvPr>
            <p:cNvPicPr>
              <a:picLocks noGrp="1" noRot="1" noChangeAspect="1" noMove="1" noResize="1" noEditPoints="1" noAdjustHandles="1" noChangeArrowheads="1" noChangeShapeType="1" noCrop="1"/>
            </p:cNvPicPr>
            <p:nvPr/>
          </p:nvPicPr>
          <p:blipFill>
            <a:blip r:embed="rId19">
              <a:extLst>
                <a:ext uri="{28A0092B-C50C-407E-A947-70E740481C1C}">
                  <a14:useLocalDpi xmlns:a14="http://schemas.microsoft.com/office/drawing/2010/main" val="0"/>
                </a:ext>
              </a:extLst>
            </a:blip>
            <a:stretch>
              <a:fillRect/>
            </a:stretch>
          </p:blipFill>
          <p:spPr>
            <a:xfrm>
              <a:off x="13594956" y="25244029"/>
              <a:ext cx="6228107" cy="2547070"/>
            </a:xfrm>
            <a:prstGeom prst="rect">
              <a:avLst/>
            </a:prstGeom>
          </p:spPr>
        </p:pic>
        <p:sp>
          <p:nvSpPr>
            <p:cNvPr id="27" name="TextBox 26">
              <a:extLst>
                <a:ext uri="{FF2B5EF4-FFF2-40B4-BE49-F238E27FC236}">
                  <a16:creationId xmlns:a16="http://schemas.microsoft.com/office/drawing/2014/main" id="{FA632865-F2E5-CEEF-23D6-2430CEE11F56}"/>
                </a:ext>
              </a:extLst>
            </p:cNvPr>
            <p:cNvSpPr txBox="1">
              <a:spLocks noGrp="1" noRot="1" noMove="1" noResize="1" noEditPoints="1" noAdjustHandles="1" noChangeArrowheads="1" noChangeShapeType="1"/>
            </p:cNvSpPr>
            <p:nvPr/>
          </p:nvSpPr>
          <p:spPr>
            <a:xfrm>
              <a:off x="11510645" y="27756171"/>
              <a:ext cx="10396728"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where,</a:t>
              </a:r>
              <a:endParaRPr lang="en-US" sz="3600" b="1" dirty="0">
                <a:latin typeface="Times New Roman" panose="02020603050405020304" pitchFamily="18" charset="0"/>
                <a:cs typeface="Times New Roman" panose="02020603050405020304" pitchFamily="18" charset="0"/>
              </a:endParaRPr>
            </a:p>
          </p:txBody>
        </p:sp>
        <p:pic>
          <p:nvPicPr>
            <p:cNvPr id="29" name="Picture 28" descr="Diagram&#10;&#10;Description automatically generated">
              <a:extLst>
                <a:ext uri="{FF2B5EF4-FFF2-40B4-BE49-F238E27FC236}">
                  <a16:creationId xmlns:a16="http://schemas.microsoft.com/office/drawing/2014/main" id="{A3C31435-A0D7-6311-3028-9482BCC97B77}"/>
                </a:ext>
              </a:extLst>
            </p:cNvPr>
            <p:cNvPicPr>
              <a:picLocks noGrp="1" noRot="1" noChangeAspect="1" noMove="1" noResize="1" noEditPoints="1" noAdjustHandles="1" noChangeArrowheads="1" noChangeShapeType="1" noCrop="1"/>
            </p:cNvPicPr>
            <p:nvPr/>
          </p:nvPicPr>
          <p:blipFill>
            <a:blip r:embed="rId20">
              <a:extLst>
                <a:ext uri="{28A0092B-C50C-407E-A947-70E740481C1C}">
                  <a14:useLocalDpi xmlns:a14="http://schemas.microsoft.com/office/drawing/2010/main" val="0"/>
                </a:ext>
              </a:extLst>
            </a:blip>
            <a:stretch>
              <a:fillRect/>
            </a:stretch>
          </p:blipFill>
          <p:spPr>
            <a:xfrm>
              <a:off x="12125778" y="28427813"/>
              <a:ext cx="9166462" cy="3914472"/>
            </a:xfrm>
            <a:prstGeom prst="rect">
              <a:avLst/>
            </a:prstGeom>
          </p:spPr>
        </p:pic>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8173FF0F-2299-EB5C-E438-C73223391E0F}"/>
                    </a:ext>
                  </a:extLst>
                </p:cNvPr>
                <p:cNvSpPr txBox="1">
                  <a:spLocks noGrp="1" noRot="1" noMove="1" noResize="1" noEditPoints="1" noAdjustHandles="1" noChangeArrowheads="1" noChangeShapeType="1"/>
                </p:cNvSpPr>
                <p:nvPr/>
              </p:nvSpPr>
              <p:spPr>
                <a:xfrm>
                  <a:off x="21938052" y="22942151"/>
                  <a:ext cx="10396728" cy="1200329"/>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Let </a:t>
                  </a:r>
                  <a14:m>
                    <m:oMath xmlns:m="http://schemas.openxmlformats.org/officeDocument/2006/math">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𝑐</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 …, </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𝑐</m:t>
                          </m:r>
                        </m:e>
                        <m:sub>
                          <m:r>
                            <a:rPr lang="en-US" sz="3600" b="0" i="1" smtClean="0">
                              <a:latin typeface="Cambria Math" panose="02040503050406030204" pitchFamily="18" charset="0"/>
                            </a:rPr>
                            <m:t>𝑛</m:t>
                          </m:r>
                        </m:sub>
                      </m:sSub>
                      <m:r>
                        <a:rPr lang="en-US" sz="3600" b="0" i="1" smtClean="0">
                          <a:latin typeface="Cambria Math" panose="02040503050406030204" pitchFamily="18" charset="0"/>
                        </a:rPr>
                        <m:t>}</m:t>
                      </m:r>
                    </m:oMath>
                  </a14:m>
                  <a:r>
                    <a:rPr lang="en-US" sz="3600" dirty="0">
                      <a:latin typeface="Times New Roman" panose="02020603050405020304" pitchFamily="18" charset="0"/>
                      <a:cs typeface="Times New Roman" panose="02020603050405020304" pitchFamily="18" charset="0"/>
                    </a:rPr>
                    <a:t> denote observed activity at locations </a:t>
                  </a:r>
                  <a14:m>
                    <m:oMath xmlns:m="http://schemas.openxmlformats.org/officeDocument/2006/math">
                      <m:sSup>
                        <m:sSupPr>
                          <m:ctrlPr>
                            <a:rPr lang="en-US" sz="3600" b="0" i="1" smtClean="0">
                              <a:latin typeface="Cambria Math" panose="02040503050406030204" pitchFamily="18" charset="0"/>
                            </a:rPr>
                          </m:ctrlPr>
                        </m:sSupPr>
                        <m:e>
                          <m:r>
                            <a:rPr lang="en-US" sz="3600" b="1" i="1" smtClean="0">
                              <a:latin typeface="Cambria Math" panose="02040503050406030204" pitchFamily="18" charset="0"/>
                            </a:rPr>
                            <m:t>𝒔</m:t>
                          </m:r>
                        </m:e>
                        <m:sup>
                          <m:r>
                            <a:rPr lang="en-US" sz="3600" b="0" i="1" smtClean="0">
                              <a:latin typeface="Cambria Math" panose="02040503050406030204" pitchFamily="18" charset="0"/>
                            </a:rPr>
                            <m:t>∗</m:t>
                          </m:r>
                        </m:sup>
                      </m:sSup>
                    </m:oMath>
                  </a14:m>
                  <a:r>
                    <a:rPr lang="en-US" sz="3600" dirty="0">
                      <a:latin typeface="Times New Roman" panose="02020603050405020304" pitchFamily="18" charset="0"/>
                      <a:cs typeface="Times New Roman" panose="02020603050405020304" pitchFamily="18" charset="0"/>
                    </a:rPr>
                    <a:t>. Then,</a:t>
                  </a:r>
                  <a:r>
                    <a:rPr lang="en-US" sz="3600" b="1" dirty="0">
                      <a:latin typeface="Times New Roman" panose="02020603050405020304" pitchFamily="18" charset="0"/>
                      <a:cs typeface="Times New Roman" panose="02020603050405020304" pitchFamily="18" charset="0"/>
                    </a:rPr>
                    <a:t> </a:t>
                  </a:r>
                </a:p>
              </p:txBody>
            </p:sp>
          </mc:Choice>
          <mc:Fallback xmlns="">
            <p:sp>
              <p:nvSpPr>
                <p:cNvPr id="38" name="TextBox 37">
                  <a:extLst>
                    <a:ext uri="{FF2B5EF4-FFF2-40B4-BE49-F238E27FC236}">
                      <a16:creationId xmlns:a16="http://schemas.microsoft.com/office/drawing/2014/main" id="{8173FF0F-2299-EB5C-E438-C73223391E0F}"/>
                    </a:ext>
                  </a:extLst>
                </p:cNvPr>
                <p:cNvSpPr txBox="1">
                  <a:spLocks noGrp="1" noRot="1" noChangeAspect="1" noMove="1" noResize="1" noEditPoints="1" noAdjustHandles="1" noChangeArrowheads="1" noChangeShapeType="1" noTextEdit="1"/>
                </p:cNvSpPr>
                <p:nvPr/>
              </p:nvSpPr>
              <p:spPr>
                <a:xfrm>
                  <a:off x="21938052" y="22942151"/>
                  <a:ext cx="10396728" cy="1200329"/>
                </a:xfrm>
                <a:prstGeom prst="rect">
                  <a:avLst/>
                </a:prstGeom>
                <a:blipFill>
                  <a:blip r:embed="rId21"/>
                  <a:stretch>
                    <a:fillRect l="-1818" t="-8122" r="-1935" b="-17766"/>
                  </a:stretch>
                </a:blipFill>
              </p:spPr>
              <p:txBody>
                <a:bodyPr/>
                <a:lstStyle/>
                <a:p>
                  <a:r>
                    <a:rPr lang="en-US">
                      <a:noFill/>
                    </a:rPr>
                    <a:t> </a:t>
                  </a:r>
                </a:p>
              </p:txBody>
            </p:sp>
          </mc:Fallback>
        </mc:AlternateContent>
        <p:pic>
          <p:nvPicPr>
            <p:cNvPr id="41" name="Picture 40" descr="Icon&#10;&#10;Description automatically generated with low confidence">
              <a:extLst>
                <a:ext uri="{FF2B5EF4-FFF2-40B4-BE49-F238E27FC236}">
                  <a16:creationId xmlns:a16="http://schemas.microsoft.com/office/drawing/2014/main" id="{F7C238B4-7CB3-92F2-6B22-BC82D9DC4020}"/>
                </a:ext>
              </a:extLst>
            </p:cNvPr>
            <p:cNvPicPr>
              <a:picLocks noGrp="1" noRot="1" noChangeAspect="1" noMove="1" noResize="1" noEditPoints="1" noAdjustHandles="1" noChangeArrowheads="1" noChangeShapeType="1" noCrop="1"/>
            </p:cNvPicPr>
            <p:nvPr/>
          </p:nvPicPr>
          <p:blipFill>
            <a:blip r:embed="rId22">
              <a:extLst>
                <a:ext uri="{28A0092B-C50C-407E-A947-70E740481C1C}">
                  <a14:useLocalDpi xmlns:a14="http://schemas.microsoft.com/office/drawing/2010/main" val="0"/>
                </a:ext>
              </a:extLst>
            </a:blip>
            <a:stretch>
              <a:fillRect/>
            </a:stretch>
          </p:blipFill>
          <p:spPr>
            <a:xfrm>
              <a:off x="25168644" y="27274628"/>
              <a:ext cx="3935545" cy="580394"/>
            </a:xfrm>
            <a:prstGeom prst="rect">
              <a:avLst/>
            </a:prstGeom>
          </p:spPr>
        </p:pic>
        <p:pic>
          <p:nvPicPr>
            <p:cNvPr id="44" name="Picture 43" descr="Text, whiteboard&#10;&#10;Description automatically generated">
              <a:extLst>
                <a:ext uri="{FF2B5EF4-FFF2-40B4-BE49-F238E27FC236}">
                  <a16:creationId xmlns:a16="http://schemas.microsoft.com/office/drawing/2014/main" id="{067D7AC9-2335-97BF-C66D-1B1B9591DE40}"/>
                </a:ext>
              </a:extLst>
            </p:cNvPr>
            <p:cNvPicPr>
              <a:picLocks noGrp="1" noRot="1" noChangeAspect="1" noMove="1" noResize="1" noEditPoints="1" noAdjustHandles="1" noChangeArrowheads="1" noChangeShapeType="1" noCrop="1"/>
            </p:cNvPicPr>
            <p:nvPr/>
          </p:nvPicPr>
          <p:blipFill>
            <a:blip r:embed="rId23">
              <a:extLst>
                <a:ext uri="{28A0092B-C50C-407E-A947-70E740481C1C}">
                  <a14:useLocalDpi xmlns:a14="http://schemas.microsoft.com/office/drawing/2010/main" val="0"/>
                </a:ext>
              </a:extLst>
            </a:blip>
            <a:stretch>
              <a:fillRect/>
            </a:stretch>
          </p:blipFill>
          <p:spPr>
            <a:xfrm>
              <a:off x="24940376" y="28707013"/>
              <a:ext cx="4578180" cy="1200329"/>
            </a:xfrm>
            <a:prstGeom prst="rect">
              <a:avLst/>
            </a:prstGeom>
          </p:spPr>
        </p:pic>
        <p:pic>
          <p:nvPicPr>
            <p:cNvPr id="46" name="Picture 45" descr="Text, letter&#10;&#10;Description automatically generated">
              <a:extLst>
                <a:ext uri="{FF2B5EF4-FFF2-40B4-BE49-F238E27FC236}">
                  <a16:creationId xmlns:a16="http://schemas.microsoft.com/office/drawing/2014/main" id="{C78182C9-8507-DF6E-AF15-439802758A06}"/>
                </a:ext>
              </a:extLst>
            </p:cNvPr>
            <p:cNvPicPr>
              <a:picLocks noGrp="1" noRot="1" noChangeAspect="1" noMove="1" noResize="1" noEditPoints="1" noAdjustHandles="1" noChangeArrowheads="1" noChangeShapeType="1" noCrop="1"/>
            </p:cNvPicPr>
            <p:nvPr/>
          </p:nvPicPr>
          <p:blipFill>
            <a:blip r:embed="rId24">
              <a:extLst>
                <a:ext uri="{28A0092B-C50C-407E-A947-70E740481C1C}">
                  <a14:useLocalDpi xmlns:a14="http://schemas.microsoft.com/office/drawing/2010/main" val="0"/>
                </a:ext>
              </a:extLst>
            </a:blip>
            <a:stretch>
              <a:fillRect/>
            </a:stretch>
          </p:blipFill>
          <p:spPr>
            <a:xfrm>
              <a:off x="24705830" y="24226039"/>
              <a:ext cx="4861172" cy="1363384"/>
            </a:xfrm>
            <a:prstGeom prst="rect">
              <a:avLst/>
            </a:prstGeom>
          </p:spPr>
        </p:pic>
        <p:sp>
          <p:nvSpPr>
            <p:cNvPr id="47" name="TextBox 46">
              <a:extLst>
                <a:ext uri="{FF2B5EF4-FFF2-40B4-BE49-F238E27FC236}">
                  <a16:creationId xmlns:a16="http://schemas.microsoft.com/office/drawing/2014/main" id="{0CD55F19-24E5-0362-0356-A9E59B027628}"/>
                </a:ext>
              </a:extLst>
            </p:cNvPr>
            <p:cNvSpPr txBox="1">
              <a:spLocks noGrp="1" noRot="1" noMove="1" noResize="1" noEditPoints="1" noAdjustHandles="1" noChangeArrowheads="1" noChangeShapeType="1"/>
            </p:cNvSpPr>
            <p:nvPr/>
          </p:nvSpPr>
          <p:spPr>
            <a:xfrm>
              <a:off x="21938052" y="25830645"/>
              <a:ext cx="10396728" cy="1200329"/>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Note that by properties of multivariate normal random variables, </a:t>
              </a:r>
              <a:endParaRPr lang="en-US" sz="3600" b="1" dirty="0">
                <a:latin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24416D2C-4039-2F5E-D176-DD02C92BDF90}"/>
                </a:ext>
              </a:extLst>
            </p:cNvPr>
            <p:cNvSpPr txBox="1">
              <a:spLocks noGrp="1" noRot="1" noMove="1" noResize="1" noEditPoints="1" noAdjustHandles="1" noChangeArrowheads="1" noChangeShapeType="1"/>
            </p:cNvSpPr>
            <p:nvPr/>
          </p:nvSpPr>
          <p:spPr>
            <a:xfrm>
              <a:off x="21938052" y="27957852"/>
              <a:ext cx="10396728"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where,</a:t>
              </a:r>
              <a:endParaRPr lang="en-US" sz="3600" b="1" dirty="0">
                <a:latin typeface="Times New Roman" panose="02020603050405020304" pitchFamily="18" charset="0"/>
                <a:cs typeface="Times New Roman" panose="02020603050405020304" pitchFamily="18" charset="0"/>
              </a:endParaRPr>
            </a:p>
          </p:txBody>
        </p:sp>
        <p:sp>
          <p:nvSpPr>
            <p:cNvPr id="207" name="TextBox 206">
              <a:extLst>
                <a:ext uri="{FF2B5EF4-FFF2-40B4-BE49-F238E27FC236}">
                  <a16:creationId xmlns:a16="http://schemas.microsoft.com/office/drawing/2014/main" id="{6E814242-4160-852E-799F-BB0708E06ED1}"/>
                </a:ext>
              </a:extLst>
            </p:cNvPr>
            <p:cNvSpPr txBox="1">
              <a:spLocks noGrp="1" noRot="1" noMove="1" noResize="1" noEditPoints="1" noAdjustHandles="1" noChangeArrowheads="1" noChangeShapeType="1"/>
            </p:cNvSpPr>
            <p:nvPr/>
          </p:nvSpPr>
          <p:spPr>
            <a:xfrm>
              <a:off x="21950172" y="30005483"/>
              <a:ext cx="10396728" cy="1200329"/>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For more details on how this model is estimated, scan the QR code at the bottom right of this poster.</a:t>
              </a:r>
            </a:p>
          </p:txBody>
        </p:sp>
      </p:grpSp>
      <p:pic>
        <p:nvPicPr>
          <p:cNvPr id="84" name="Picture 83" descr="A picture containing tree, outdoor, grass, park&#10;&#10;Description automatically generated">
            <a:extLst>
              <a:ext uri="{FF2B5EF4-FFF2-40B4-BE49-F238E27FC236}">
                <a16:creationId xmlns:a16="http://schemas.microsoft.com/office/drawing/2014/main" id="{B0DAC4EF-2077-3417-554A-A5EBD52574F0}"/>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34476676" y="13751919"/>
            <a:ext cx="4539536" cy="6052715"/>
          </a:xfrm>
          <a:prstGeom prst="rect">
            <a:avLst/>
          </a:prstGeom>
        </p:spPr>
      </p:pic>
      <p:sp>
        <p:nvSpPr>
          <p:cNvPr id="178" name="TextBox 177">
            <a:extLst>
              <a:ext uri="{FF2B5EF4-FFF2-40B4-BE49-F238E27FC236}">
                <a16:creationId xmlns:a16="http://schemas.microsoft.com/office/drawing/2014/main" id="{B4EE7F34-59A8-267D-BF09-EC4C7AE215D8}"/>
              </a:ext>
            </a:extLst>
          </p:cNvPr>
          <p:cNvSpPr txBox="1"/>
          <p:nvPr/>
        </p:nvSpPr>
        <p:spPr>
          <a:xfrm>
            <a:off x="44689925" y="5460562"/>
            <a:ext cx="2004501" cy="2462213"/>
          </a:xfrm>
          <a:prstGeom prst="rect">
            <a:avLst/>
          </a:prstGeom>
          <a:noFill/>
        </p:spPr>
        <p:txBody>
          <a:bodyPr wrap="square" rtlCol="0">
            <a:spAutoFit/>
          </a:bodyPr>
          <a:lstStyle/>
          <a:p>
            <a:r>
              <a:rPr lang="en-US" sz="2200" i="1" dirty="0">
                <a:solidFill>
                  <a:schemeClr val="bg1"/>
                </a:solidFill>
              </a:rPr>
              <a:t>Figure x</a:t>
            </a:r>
            <a:r>
              <a:rPr lang="en-US" sz="2200" dirty="0">
                <a:solidFill>
                  <a:schemeClr val="bg1"/>
                </a:solidFill>
              </a:rPr>
              <a:t>: Guano collection boxes (source: </a:t>
            </a:r>
            <a:r>
              <a:rPr lang="en-US" sz="2200" dirty="0">
                <a:solidFill>
                  <a:schemeClr val="bg1"/>
                </a:solidFill>
                <a:hlinkClick r:id="rId26">
                  <a:extLst>
                    <a:ext uri="{A12FA001-AC4F-418D-AE19-62706E023703}">
                      <ahyp:hlinkClr xmlns:ahyp="http://schemas.microsoft.com/office/drawing/2018/hyperlinkcolor" val="tx"/>
                    </a:ext>
                  </a:extLst>
                </a:hlinkClick>
              </a:rPr>
              <a:t>USGS National Wildlife Health Center</a:t>
            </a:r>
            <a:r>
              <a:rPr lang="en-US" sz="2200" dirty="0">
                <a:solidFill>
                  <a:schemeClr val="bg1"/>
                </a:solidFill>
              </a:rPr>
              <a:t>) </a:t>
            </a:r>
          </a:p>
          <a:p>
            <a:endParaRPr lang="en-US" sz="2200" dirty="0">
              <a:solidFill>
                <a:schemeClr val="bg1"/>
              </a:solidFill>
            </a:endParaRPr>
          </a:p>
        </p:txBody>
      </p:sp>
      <p:sp>
        <p:nvSpPr>
          <p:cNvPr id="224" name="TextBox 223">
            <a:extLst>
              <a:ext uri="{FF2B5EF4-FFF2-40B4-BE49-F238E27FC236}">
                <a16:creationId xmlns:a16="http://schemas.microsoft.com/office/drawing/2014/main" id="{E25E9114-F916-7465-90BA-BDB1DA64263A}"/>
              </a:ext>
            </a:extLst>
          </p:cNvPr>
          <p:cNvSpPr txBox="1">
            <a:spLocks noGrp="1" noRot="1" noMove="1" noResize="1" noEditPoints="1" noAdjustHandles="1" noChangeArrowheads="1" noChangeShapeType="1"/>
          </p:cNvSpPr>
          <p:nvPr/>
        </p:nvSpPr>
        <p:spPr>
          <a:xfrm>
            <a:off x="33499044" y="6992527"/>
            <a:ext cx="9262872" cy="633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225" name="TextBox 224">
            <a:extLst>
              <a:ext uri="{FF2B5EF4-FFF2-40B4-BE49-F238E27FC236}">
                <a16:creationId xmlns:a16="http://schemas.microsoft.com/office/drawing/2014/main" id="{47151B1C-35D8-40E7-2351-4A2803A93773}"/>
              </a:ext>
            </a:extLst>
          </p:cNvPr>
          <p:cNvSpPr txBox="1"/>
          <p:nvPr/>
        </p:nvSpPr>
        <p:spPr>
          <a:xfrm>
            <a:off x="32965630" y="6953661"/>
            <a:ext cx="10383039" cy="707886"/>
          </a:xfrm>
          <a:prstGeom prst="rect">
            <a:avLst/>
          </a:prstGeom>
          <a:noFill/>
        </p:spPr>
        <p:txBody>
          <a:bodyPr wrap="square" rtlCol="0">
            <a:spAutoFit/>
          </a:bodyPr>
          <a:lstStyle/>
          <a:p>
            <a:pPr algn="ctr"/>
            <a:r>
              <a:rPr lang="en-US" sz="4000" b="1" dirty="0">
                <a:solidFill>
                  <a:schemeClr val="bg1"/>
                </a:solidFill>
                <a:latin typeface="Trajan Pro" panose="020B0604020202020204" pitchFamily="18" charset="0"/>
              </a:rPr>
              <a:t>WNS surveillance data</a:t>
            </a:r>
          </a:p>
        </p:txBody>
      </p:sp>
      <p:pic>
        <p:nvPicPr>
          <p:cNvPr id="82" name="Picture 81" descr="A picture containing person, mammal&#10;&#10;Description automatically generated">
            <a:extLst>
              <a:ext uri="{FF2B5EF4-FFF2-40B4-BE49-F238E27FC236}">
                <a16:creationId xmlns:a16="http://schemas.microsoft.com/office/drawing/2014/main" id="{34DF734C-D169-FB27-458C-54DC948BC52F}"/>
              </a:ext>
            </a:extLst>
          </p:cNvPr>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33773337" y="8231645"/>
            <a:ext cx="7441419" cy="5581062"/>
          </a:xfrm>
          <a:prstGeom prst="rect">
            <a:avLst/>
          </a:prstGeom>
        </p:spPr>
      </p:pic>
      <p:sp>
        <p:nvSpPr>
          <p:cNvPr id="180" name="TextBox 179">
            <a:extLst>
              <a:ext uri="{FF2B5EF4-FFF2-40B4-BE49-F238E27FC236}">
                <a16:creationId xmlns:a16="http://schemas.microsoft.com/office/drawing/2014/main" id="{95F91ABF-38DF-1117-EE45-439464C0DADD}"/>
              </a:ext>
            </a:extLst>
          </p:cNvPr>
          <p:cNvSpPr txBox="1"/>
          <p:nvPr/>
        </p:nvSpPr>
        <p:spPr>
          <a:xfrm>
            <a:off x="50218126" y="6414538"/>
            <a:ext cx="4672584" cy="769441"/>
          </a:xfrm>
          <a:prstGeom prst="rect">
            <a:avLst/>
          </a:prstGeom>
          <a:noFill/>
        </p:spPr>
        <p:txBody>
          <a:bodyPr wrap="square" rtlCol="0">
            <a:spAutoFit/>
          </a:bodyPr>
          <a:lstStyle/>
          <a:p>
            <a:r>
              <a:rPr lang="en-US" sz="2200" i="1" dirty="0">
                <a:solidFill>
                  <a:schemeClr val="bg1"/>
                </a:solidFill>
              </a:rPr>
              <a:t>Figure x</a:t>
            </a:r>
            <a:r>
              <a:rPr lang="en-US" sz="2200" dirty="0">
                <a:solidFill>
                  <a:schemeClr val="bg1"/>
                </a:solidFill>
              </a:rPr>
              <a:t>: Bat swabbed for Pd (source: </a:t>
            </a:r>
            <a:r>
              <a:rPr lang="en-US" sz="2200" dirty="0">
                <a:solidFill>
                  <a:schemeClr val="bg1"/>
                </a:solidFill>
                <a:hlinkClick r:id="rId28">
                  <a:extLst>
                    <a:ext uri="{A12FA001-AC4F-418D-AE19-62706E023703}">
                      <ahyp:hlinkClr xmlns:ahyp="http://schemas.microsoft.com/office/drawing/2018/hyperlinkcolor" val="tx"/>
                    </a:ext>
                  </a:extLst>
                </a:hlinkClick>
              </a:rPr>
              <a:t>USGS National Wildlife Health Center</a:t>
            </a:r>
            <a:r>
              <a:rPr lang="en-US" sz="2200" dirty="0">
                <a:solidFill>
                  <a:schemeClr val="bg1"/>
                </a:solidFill>
              </a:rPr>
              <a:t>)</a:t>
            </a:r>
          </a:p>
        </p:txBody>
      </p:sp>
      <p:sp>
        <p:nvSpPr>
          <p:cNvPr id="226" name="TextBox 225">
            <a:extLst>
              <a:ext uri="{FF2B5EF4-FFF2-40B4-BE49-F238E27FC236}">
                <a16:creationId xmlns:a16="http://schemas.microsoft.com/office/drawing/2014/main" id="{76566B4B-2905-D4C3-E927-F60156DA1BA0}"/>
              </a:ext>
            </a:extLst>
          </p:cNvPr>
          <p:cNvSpPr txBox="1"/>
          <p:nvPr/>
        </p:nvSpPr>
        <p:spPr>
          <a:xfrm>
            <a:off x="45850817" y="19753576"/>
            <a:ext cx="10383039" cy="707886"/>
          </a:xfrm>
          <a:prstGeom prst="rect">
            <a:avLst/>
          </a:prstGeom>
          <a:noFill/>
        </p:spPr>
        <p:txBody>
          <a:bodyPr wrap="square" rtlCol="0">
            <a:spAutoFit/>
          </a:bodyPr>
          <a:lstStyle/>
          <a:p>
            <a:pPr algn="ctr"/>
            <a:r>
              <a:rPr lang="en-US" sz="4000" b="1" dirty="0">
                <a:solidFill>
                  <a:schemeClr val="bg1"/>
                </a:solidFill>
                <a:latin typeface="Trajan Pro" panose="020B0604020202020204" pitchFamily="18" charset="0"/>
              </a:rPr>
              <a:t>WNS surveillance data</a:t>
            </a:r>
          </a:p>
        </p:txBody>
      </p:sp>
      <p:sp>
        <p:nvSpPr>
          <p:cNvPr id="228" name="TextBox 227">
            <a:extLst>
              <a:ext uri="{FF2B5EF4-FFF2-40B4-BE49-F238E27FC236}">
                <a16:creationId xmlns:a16="http://schemas.microsoft.com/office/drawing/2014/main" id="{6E82963E-CDF7-8A9F-01DB-FDB6193307F3}"/>
              </a:ext>
            </a:extLst>
          </p:cNvPr>
          <p:cNvSpPr txBox="1"/>
          <p:nvPr/>
        </p:nvSpPr>
        <p:spPr>
          <a:xfrm>
            <a:off x="33741375" y="19311216"/>
            <a:ext cx="9262872" cy="633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Tree>
    <p:extLst>
      <p:ext uri="{BB962C8B-B14F-4D97-AF65-F5344CB8AC3E}">
        <p14:creationId xmlns:p14="http://schemas.microsoft.com/office/powerpoint/2010/main" val="9094983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52327</TotalTime>
  <Words>437</Words>
  <Application>Microsoft Office PowerPoint</Application>
  <PresentationFormat>Custom</PresentationFormat>
  <Paragraphs>39</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 Math</vt:lpstr>
      <vt:lpstr>Times New Roman</vt:lpstr>
      <vt:lpstr>Trajan Pro</vt:lpstr>
      <vt:lpstr>Office Theme</vt:lpstr>
      <vt:lpstr>PowerPoint Presentation</vt:lpstr>
    </vt:vector>
  </TitlesOfParts>
  <Company>Montana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Hildreth, Laura</dc:creator>
  <cp:lastModifiedBy>Stratton, Christian</cp:lastModifiedBy>
  <cp:revision>282</cp:revision>
  <dcterms:created xsi:type="dcterms:W3CDTF">2017-04-28T14:52:42Z</dcterms:created>
  <dcterms:modified xsi:type="dcterms:W3CDTF">2022-09-30T20:50:59Z</dcterms:modified>
</cp:coreProperties>
</file>