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2" pos="20664" userDrawn="1">
          <p15:clr>
            <a:srgbClr val="A4A3A4"/>
          </p15:clr>
        </p15:guide>
        <p15:guide id="3" pos="6984" userDrawn="1">
          <p15:clr>
            <a:srgbClr val="A4A3A4"/>
          </p15:clr>
        </p15:guide>
        <p15:guide id="4" orient="horz"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en, Jennifer" initials="GJ" lastIdx="3" clrIdx="0"/>
  <p:cmAuthor id="2" name="Liz Arnold" initials="LA" lastIdx="1" clrIdx="1"/>
  <p:cmAuthor id="3" name="Liz Arnold" initials="LA [2]"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866" autoAdjust="0"/>
    <p:restoredTop sz="92736" autoAdjust="0"/>
  </p:normalViewPr>
  <p:slideViewPr>
    <p:cSldViewPr snapToGrid="0">
      <p:cViewPr>
        <p:scale>
          <a:sx n="10" d="100"/>
          <a:sy n="10" d="100"/>
        </p:scale>
        <p:origin x="4050" y="1326"/>
      </p:cViewPr>
      <p:guideLst>
        <p:guide pos="20664"/>
        <p:guide pos="6984"/>
        <p:guide orient="horz" pos="10368"/>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7218C-11D2-4A09-9AE4-D6BD3DD27CF4}" type="datetimeFigureOut">
              <a:rPr lang="en-US" smtClean="0"/>
              <a:t>10/3/2022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302A-5859-4FCC-975D-7A55421D2C34}" type="slidenum">
              <a:rPr lang="en-US" smtClean="0"/>
              <a:t>‹#›</a:t>
            </a:fld>
            <a:endParaRPr lang="en-US"/>
          </a:p>
        </p:txBody>
      </p:sp>
    </p:spTree>
    <p:extLst>
      <p:ext uri="{BB962C8B-B14F-4D97-AF65-F5344CB8AC3E}">
        <p14:creationId xmlns:p14="http://schemas.microsoft.com/office/powerpoint/2010/main" val="3363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Selby’s &lt; Print me here! </a:t>
            </a:r>
            <a:r>
              <a:rPr lang="en-US" dirty="0">
                <a:sym typeface="Wingdings" panose="05000000000000000000" pitchFamily="2" charset="2"/>
              </a:rPr>
              <a:t> Save as pdf / jpeg and power point</a:t>
            </a:r>
            <a:endParaRPr lang="en-US" dirty="0"/>
          </a:p>
        </p:txBody>
      </p:sp>
      <p:sp>
        <p:nvSpPr>
          <p:cNvPr id="4" name="Slide Number Placeholder 3"/>
          <p:cNvSpPr>
            <a:spLocks noGrp="1"/>
          </p:cNvSpPr>
          <p:nvPr>
            <p:ph type="sldNum" sz="quarter" idx="10"/>
          </p:nvPr>
        </p:nvSpPr>
        <p:spPr/>
        <p:txBody>
          <a:bodyPr/>
          <a:lstStyle/>
          <a:p>
            <a:fld id="{FCAC302A-5859-4FCC-975D-7A55421D2C34}" type="slidenum">
              <a:rPr lang="en-US" smtClean="0"/>
              <a:t>1</a:t>
            </a:fld>
            <a:endParaRPr lang="en-US"/>
          </a:p>
        </p:txBody>
      </p:sp>
    </p:spTree>
    <p:extLst>
      <p:ext uri="{BB962C8B-B14F-4D97-AF65-F5344CB8AC3E}">
        <p14:creationId xmlns:p14="http://schemas.microsoft.com/office/powerpoint/2010/main" val="193987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8033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2561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59067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5264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0E339-CAAD-4744-8AE6-A189147761ED}"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51701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0E339-CAAD-4744-8AE6-A189147761ED}"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37890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0E339-CAAD-4744-8AE6-A189147761ED}" type="datetimeFigureOut">
              <a:rPr lang="en-US" smtClean="0"/>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47158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0E339-CAAD-4744-8AE6-A189147761ED}" type="datetimeFigureOut">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66181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0E339-CAAD-4744-8AE6-A189147761ED}" type="datetimeFigureOut">
              <a:rPr lang="en-US" smtClean="0"/>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01472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3540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42528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500E339-CAAD-4744-8AE6-A189147761ED}" type="datetimeFigureOut">
              <a:rPr lang="en-US" smtClean="0"/>
              <a:t>10/3/2022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2AF3440-A781-4C0C-80EF-47A1820CB16A}" type="slidenum">
              <a:rPr lang="en-US" smtClean="0"/>
              <a:t>‹#›</a:t>
            </a:fld>
            <a:endParaRPr lang="en-US"/>
          </a:p>
        </p:txBody>
      </p:sp>
    </p:spTree>
    <p:extLst>
      <p:ext uri="{BB962C8B-B14F-4D97-AF65-F5344CB8AC3E}">
        <p14:creationId xmlns:p14="http://schemas.microsoft.com/office/powerpoint/2010/main" val="863859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8" Type="http://schemas.openxmlformats.org/officeDocument/2006/relationships/image" Target="../media/image14.png"/><Relationship Id="rId26" Type="http://schemas.openxmlformats.org/officeDocument/2006/relationships/image" Target="../media/image15.jpeg"/><Relationship Id="rId3" Type="http://schemas.openxmlformats.org/officeDocument/2006/relationships/image" Target="../media/image1.jpeg"/><Relationship Id="rId21" Type="http://schemas.openxmlformats.org/officeDocument/2006/relationships/image" Target="../media/image17.png"/><Relationship Id="rId34" Type="http://schemas.openxmlformats.org/officeDocument/2006/relationships/hyperlink" Target="https://www.usgs.gov/media/images/tables-are-placed-below-bat-boxes-collect-guano-roosting-bats" TargetMode="External"/><Relationship Id="rId7" Type="http://schemas.openxmlformats.org/officeDocument/2006/relationships/image" Target="../media/image4.png"/><Relationship Id="rId25" Type="http://schemas.openxmlformats.org/officeDocument/2006/relationships/image" Target="../media/image14.jpeg"/><Relationship Id="rId33" Type="http://schemas.openxmlformats.org/officeDocument/2006/relationships/image" Target="../media/image20.jpeg"/><Relationship Id="rId2" Type="http://schemas.openxmlformats.org/officeDocument/2006/relationships/notesSlide" Target="../notesSlides/notesSlide1.xml"/><Relationship Id="rId20" Type="http://schemas.openxmlformats.org/officeDocument/2006/relationships/image" Target="../media/image10.png"/><Relationship Id="rId29"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hyperlink" Target="https://www.whitenosesyndrome.org/where-is-wns" TargetMode="External"/><Relationship Id="rId11" Type="http://schemas.openxmlformats.org/officeDocument/2006/relationships/image" Target="../media/image8.png"/><Relationship Id="rId24" Type="http://schemas.openxmlformats.org/officeDocument/2006/relationships/image" Target="../media/image13.png"/><Relationship Id="rId32" Type="http://schemas.openxmlformats.org/officeDocument/2006/relationships/hyperlink" Target="https://www.usgs.gov/media/images/bat-being-swabbed-test-presence-pd-dna" TargetMode="External"/><Relationship Id="rId5" Type="http://schemas.openxmlformats.org/officeDocument/2006/relationships/image" Target="../media/image3.png"/><Relationship Id="rId23" Type="http://schemas.openxmlformats.org/officeDocument/2006/relationships/image" Target="../media/image12.png"/><Relationship Id="rId28" Type="http://schemas.openxmlformats.org/officeDocument/2006/relationships/image" Target="../media/image16.png"/><Relationship Id="rId36" Type="http://schemas.openxmlformats.org/officeDocument/2006/relationships/image" Target="../media/image22.png"/><Relationship Id="rId10" Type="http://schemas.openxmlformats.org/officeDocument/2006/relationships/image" Target="../media/image7.png"/><Relationship Id="rId19" Type="http://schemas.openxmlformats.org/officeDocument/2006/relationships/image" Target="../media/image9.png"/><Relationship Id="rId31" Type="http://schemas.openxmlformats.org/officeDocument/2006/relationships/image" Target="../media/image19.jpeg"/><Relationship Id="rId4" Type="http://schemas.openxmlformats.org/officeDocument/2006/relationships/image" Target="../media/image2.jpg"/><Relationship Id="rId9" Type="http://schemas.openxmlformats.org/officeDocument/2006/relationships/image" Target="../media/image6.png"/><Relationship Id="rId22" Type="http://schemas.openxmlformats.org/officeDocument/2006/relationships/image" Target="../media/image11.png"/><Relationship Id="rId27" Type="http://schemas.openxmlformats.org/officeDocument/2006/relationships/hyperlink" Target="https://www.usgs.gov/media/images/northern-long-eared-bat-visible-symptoms-wns" TargetMode="External"/><Relationship Id="rId30" Type="http://schemas.openxmlformats.org/officeDocument/2006/relationships/image" Target="../media/image18.jpeg"/><Relationship Id="rId3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39" name="Rectangle 38" hidden="1">
            <a:extLst>
              <a:ext uri="{FF2B5EF4-FFF2-40B4-BE49-F238E27FC236}">
                <a16:creationId xmlns:a16="http://schemas.microsoft.com/office/drawing/2014/main" id="{84BE44AF-2C2E-2348-B45B-F3EC7DA5D17D}"/>
              </a:ext>
            </a:extLst>
          </p:cNvPr>
          <p:cNvSpPr/>
          <p:nvPr/>
        </p:nvSpPr>
        <p:spPr>
          <a:xfrm>
            <a:off x="1394460" y="18278010"/>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hidden="1">
            <a:extLst>
              <a:ext uri="{FF2B5EF4-FFF2-40B4-BE49-F238E27FC236}">
                <a16:creationId xmlns:a16="http://schemas.microsoft.com/office/drawing/2014/main" id="{8FE2800B-25E2-730A-2875-4825111FFF78}"/>
              </a:ext>
            </a:extLst>
          </p:cNvPr>
          <p:cNvSpPr/>
          <p:nvPr/>
        </p:nvSpPr>
        <p:spPr>
          <a:xfrm>
            <a:off x="1097796" y="7628117"/>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hidden="1">
            <a:extLst>
              <a:ext uri="{FF2B5EF4-FFF2-40B4-BE49-F238E27FC236}">
                <a16:creationId xmlns:a16="http://schemas.microsoft.com/office/drawing/2014/main" id="{770698FA-3877-5529-8733-866543BF7190}"/>
              </a:ext>
            </a:extLst>
          </p:cNvPr>
          <p:cNvSpPr/>
          <p:nvPr/>
        </p:nvSpPr>
        <p:spPr>
          <a:xfrm>
            <a:off x="1555500" y="20309431"/>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hidden="1">
            <a:extLst>
              <a:ext uri="{FF2B5EF4-FFF2-40B4-BE49-F238E27FC236}">
                <a16:creationId xmlns:a16="http://schemas.microsoft.com/office/drawing/2014/main" id="{C16C5877-6602-3359-4797-BFC2C2CD3620}"/>
              </a:ext>
            </a:extLst>
          </p:cNvPr>
          <p:cNvSpPr/>
          <p:nvPr/>
        </p:nvSpPr>
        <p:spPr>
          <a:xfrm>
            <a:off x="1007436" y="20717352"/>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hidden="1">
            <a:extLst>
              <a:ext uri="{FF2B5EF4-FFF2-40B4-BE49-F238E27FC236}">
                <a16:creationId xmlns:a16="http://schemas.microsoft.com/office/drawing/2014/main" id="{CE57E552-C467-C6EF-6CA4-58EA5887EC88}"/>
              </a:ext>
            </a:extLst>
          </p:cNvPr>
          <p:cNvSpPr/>
          <p:nvPr/>
        </p:nvSpPr>
        <p:spPr>
          <a:xfrm>
            <a:off x="1007436" y="26950263"/>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hidden="1">
            <a:extLst>
              <a:ext uri="{FF2B5EF4-FFF2-40B4-BE49-F238E27FC236}">
                <a16:creationId xmlns:a16="http://schemas.microsoft.com/office/drawing/2014/main" id="{586C9DB4-937B-5C55-E96B-B44F801A5311}"/>
              </a:ext>
            </a:extLst>
          </p:cNvPr>
          <p:cNvSpPr>
            <a:spLocks noGrp="1" noRot="1" noMove="1" noResize="1" noEditPoints="1" noAdjustHandles="1" noChangeArrowheads="1" noChangeShapeType="1"/>
          </p:cNvSpPr>
          <p:nvPr/>
        </p:nvSpPr>
        <p:spPr>
          <a:xfrm>
            <a:off x="545066" y="14832955"/>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hidden="1">
            <a:extLst>
              <a:ext uri="{FF2B5EF4-FFF2-40B4-BE49-F238E27FC236}">
                <a16:creationId xmlns:a16="http://schemas.microsoft.com/office/drawing/2014/main" id="{D54A3A77-04FA-4780-C786-BCA32E8C7B2A}"/>
              </a:ext>
            </a:extLst>
          </p:cNvPr>
          <p:cNvSpPr/>
          <p:nvPr/>
        </p:nvSpPr>
        <p:spPr>
          <a:xfrm>
            <a:off x="852655" y="26777493"/>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hidden="1">
            <a:extLst>
              <a:ext uri="{FF2B5EF4-FFF2-40B4-BE49-F238E27FC236}">
                <a16:creationId xmlns:a16="http://schemas.microsoft.com/office/drawing/2014/main" id="{A31AB284-CE58-1767-D594-71ACA0CDDBF0}"/>
              </a:ext>
            </a:extLst>
          </p:cNvPr>
          <p:cNvSpPr>
            <a:spLocks noGrp="1" noRot="1" noMove="1" noResize="1" noEditPoints="1" noAdjustHandles="1" noChangeArrowheads="1" noChangeShapeType="1"/>
          </p:cNvSpPr>
          <p:nvPr/>
        </p:nvSpPr>
        <p:spPr>
          <a:xfrm>
            <a:off x="33476184"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hidden="1">
            <a:extLst>
              <a:ext uri="{FF2B5EF4-FFF2-40B4-BE49-F238E27FC236}">
                <a16:creationId xmlns:a16="http://schemas.microsoft.com/office/drawing/2014/main" id="{76E49CFD-9EE9-0F63-568A-B884DF6520B6}"/>
              </a:ext>
            </a:extLst>
          </p:cNvPr>
          <p:cNvSpPr>
            <a:spLocks noGrp="1" noRot="1" noMove="1" noResize="1" noEditPoints="1" noAdjustHandles="1" noChangeArrowheads="1" noChangeShapeType="1"/>
          </p:cNvSpPr>
          <p:nvPr/>
        </p:nvSpPr>
        <p:spPr>
          <a:xfrm>
            <a:off x="38111684"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hidden="1">
            <a:extLst>
              <a:ext uri="{FF2B5EF4-FFF2-40B4-BE49-F238E27FC236}">
                <a16:creationId xmlns:a16="http://schemas.microsoft.com/office/drawing/2014/main" id="{F0253566-A85F-87D0-635E-81C93D24DF08}"/>
              </a:ext>
            </a:extLst>
          </p:cNvPr>
          <p:cNvSpPr>
            <a:spLocks noGrp="1" noRot="1" noMove="1" noResize="1" noEditPoints="1" noAdjustHandles="1" noChangeArrowheads="1" noChangeShapeType="1"/>
          </p:cNvSpPr>
          <p:nvPr/>
        </p:nvSpPr>
        <p:spPr>
          <a:xfrm>
            <a:off x="1158240"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hidden="1">
            <a:extLst>
              <a:ext uri="{FF2B5EF4-FFF2-40B4-BE49-F238E27FC236}">
                <a16:creationId xmlns:a16="http://schemas.microsoft.com/office/drawing/2014/main" id="{AEAEF652-09EC-2304-97E7-E28FFB5353B7}"/>
              </a:ext>
            </a:extLst>
          </p:cNvPr>
          <p:cNvSpPr>
            <a:spLocks noGrp="1" noRot="1" noMove="1" noResize="1" noEditPoints="1" noAdjustHandles="1" noChangeArrowheads="1" noChangeShapeType="1"/>
          </p:cNvSpPr>
          <p:nvPr/>
        </p:nvSpPr>
        <p:spPr>
          <a:xfrm>
            <a:off x="5797296"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hidden="1">
            <a:extLst>
              <a:ext uri="{FF2B5EF4-FFF2-40B4-BE49-F238E27FC236}">
                <a16:creationId xmlns:a16="http://schemas.microsoft.com/office/drawing/2014/main" id="{797B29D1-6234-F05A-32EE-56D8B699696A}"/>
              </a:ext>
            </a:extLst>
          </p:cNvPr>
          <p:cNvSpPr/>
          <p:nvPr/>
        </p:nvSpPr>
        <p:spPr>
          <a:xfrm>
            <a:off x="798286" y="6623984"/>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44" descr="newMSUlogo"/>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82151" y="60960"/>
            <a:ext cx="4808497" cy="517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Bobcat" hidden="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0160" y="798927"/>
            <a:ext cx="5577840" cy="4189190"/>
          </a:xfrm>
          <a:prstGeom prst="rect">
            <a:avLst/>
          </a:prstGeom>
        </p:spPr>
      </p:pic>
      <p:sp>
        <p:nvSpPr>
          <p:cNvPr id="2" name="TextBox 1"/>
          <p:cNvSpPr txBox="1">
            <a:spLocks noGrp="1" noRot="1" noMove="1" noResize="1" noEditPoints="1" noAdjustHandles="1" noChangeArrowheads="1" noChangeShapeType="1"/>
          </p:cNvSpPr>
          <p:nvPr/>
        </p:nvSpPr>
        <p:spPr>
          <a:xfrm>
            <a:off x="11521440" y="991671"/>
            <a:ext cx="20825460" cy="3785652"/>
          </a:xfrm>
          <a:prstGeom prst="rect">
            <a:avLst/>
          </a:prstGeom>
          <a:noFill/>
        </p:spPr>
        <p:txBody>
          <a:bodyPr wrap="square" rtlCol="0">
            <a:spAutoFit/>
          </a:bodyPr>
          <a:lstStyle/>
          <a:p>
            <a:pPr algn="ctr"/>
            <a:r>
              <a:rPr lang="en-US" sz="9600" b="1" dirty="0">
                <a:latin typeface="Trajan Pro" panose="020B0604020202020204" pitchFamily="18" charset="0"/>
              </a:rPr>
              <a:t>Joint spatial modeling of relative activity and disease processes</a:t>
            </a:r>
          </a:p>
          <a:p>
            <a:pPr algn="ctr"/>
            <a:r>
              <a:rPr lang="en-US" sz="4800" dirty="0"/>
              <a:t>Christian Stratton</a:t>
            </a:r>
            <a:r>
              <a:rPr lang="en-US" sz="4800" baseline="30000" dirty="0"/>
              <a:t>1</a:t>
            </a:r>
            <a:r>
              <a:rPr lang="en-US" sz="4800" dirty="0"/>
              <a:t>, Kathryn Irvine</a:t>
            </a:r>
            <a:r>
              <a:rPr lang="en-US" sz="4800" baseline="30000" dirty="0"/>
              <a:t>2</a:t>
            </a:r>
            <a:r>
              <a:rPr lang="en-US" sz="4800" dirty="0"/>
              <a:t>, Emily Almberg</a:t>
            </a:r>
            <a:r>
              <a:rPr lang="en-US" sz="4800" baseline="30000" dirty="0"/>
              <a:t>3</a:t>
            </a:r>
            <a:r>
              <a:rPr lang="en-US" sz="4800" dirty="0"/>
              <a:t>, Kristina Smucker</a:t>
            </a:r>
            <a:r>
              <a:rPr lang="en-US" sz="4800" baseline="30000" dirty="0"/>
              <a:t>4</a:t>
            </a:r>
            <a:r>
              <a:rPr lang="en-US" sz="4800" dirty="0"/>
              <a:t>, Justin Gude</a:t>
            </a:r>
            <a:r>
              <a:rPr lang="en-US" sz="4800" baseline="30000" dirty="0"/>
              <a:t>4</a:t>
            </a:r>
            <a:endParaRPr lang="en-US" sz="4800" dirty="0"/>
          </a:p>
        </p:txBody>
      </p:sp>
      <p:grpSp>
        <p:nvGrpSpPr>
          <p:cNvPr id="71" name="Group 70">
            <a:extLst>
              <a:ext uri="{FF2B5EF4-FFF2-40B4-BE49-F238E27FC236}">
                <a16:creationId xmlns:a16="http://schemas.microsoft.com/office/drawing/2014/main" id="{2E832234-BA56-C898-E031-A5BD308850E4}"/>
              </a:ext>
            </a:extLst>
          </p:cNvPr>
          <p:cNvGrpSpPr>
            <a:grpSpLocks noGrp="1" noUngrp="1" noRot="1" noMove="1" noResize="1"/>
          </p:cNvGrpSpPr>
          <p:nvPr/>
        </p:nvGrpSpPr>
        <p:grpSpPr>
          <a:xfrm>
            <a:off x="11521432" y="5608320"/>
            <a:ext cx="20784312" cy="1015663"/>
            <a:chOff x="11521440" y="5608319"/>
            <a:chExt cx="20825460" cy="1015663"/>
          </a:xfrm>
        </p:grpSpPr>
        <p:sp>
          <p:nvSpPr>
            <p:cNvPr id="12" name="TextBox 11"/>
            <p:cNvSpPr txBox="1">
              <a:spLocks noGrp="1" noRot="1" noMove="1" noResize="1" noEditPoints="1" noAdjustHandles="1" noChangeArrowheads="1" noChangeShapeType="1"/>
            </p:cNvSpPr>
            <p:nvPr/>
          </p:nvSpPr>
          <p:spPr>
            <a:xfrm>
              <a:off x="11521440" y="5608319"/>
              <a:ext cx="2082546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 name="TextBox 6"/>
            <p:cNvSpPr txBox="1">
              <a:spLocks noGrp="1" noRot="1" noMove="1" noResize="1" noEditPoints="1" noAdjustHandles="1" noChangeArrowheads="1" noChangeShapeType="1"/>
            </p:cNvSpPr>
            <p:nvPr/>
          </p:nvSpPr>
          <p:spPr>
            <a:xfrm>
              <a:off x="11521440" y="5608319"/>
              <a:ext cx="2078431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Available Data</a:t>
              </a:r>
            </a:p>
          </p:txBody>
        </p:sp>
      </p:grpSp>
      <p:grpSp>
        <p:nvGrpSpPr>
          <p:cNvPr id="68" name="Group 67">
            <a:extLst>
              <a:ext uri="{FF2B5EF4-FFF2-40B4-BE49-F238E27FC236}">
                <a16:creationId xmlns:a16="http://schemas.microsoft.com/office/drawing/2014/main" id="{3A48C2F0-0749-342B-2816-56925B01A174}"/>
              </a:ext>
            </a:extLst>
          </p:cNvPr>
          <p:cNvGrpSpPr>
            <a:grpSpLocks noGrp="1" noUngrp="1" noRot="1" noMove="1" noResize="1"/>
          </p:cNvGrpSpPr>
          <p:nvPr/>
        </p:nvGrpSpPr>
        <p:grpSpPr>
          <a:xfrm>
            <a:off x="33497520" y="5608319"/>
            <a:ext cx="9265920" cy="1015664"/>
            <a:chOff x="33497520" y="5608319"/>
            <a:chExt cx="9265920" cy="1015664"/>
          </a:xfrm>
        </p:grpSpPr>
        <p:sp>
          <p:nvSpPr>
            <p:cNvPr id="10" name="TextBox 9"/>
            <p:cNvSpPr txBox="1">
              <a:spLocks noGrp="1" noRot="1" noMove="1" noResize="1" noEditPoints="1" noAdjustHandles="1" noChangeArrowheads="1" noChangeShapeType="1"/>
            </p:cNvSpPr>
            <p:nvPr/>
          </p:nvSpPr>
          <p:spPr>
            <a:xfrm>
              <a:off x="3349752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 name="TextBox 10"/>
            <p:cNvSpPr txBox="1">
              <a:spLocks noGrp="1" noRot="1" noMove="1" noResize="1" noEditPoints="1" noAdjustHandles="1" noChangeArrowheads="1" noChangeShapeType="1"/>
            </p:cNvSpPr>
            <p:nvPr/>
          </p:nvSpPr>
          <p:spPr>
            <a:xfrm>
              <a:off x="33497520" y="5608319"/>
              <a:ext cx="926287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Data Collection</a:t>
              </a:r>
            </a:p>
          </p:txBody>
        </p:sp>
      </p:grpSp>
      <p:grpSp>
        <p:nvGrpSpPr>
          <p:cNvPr id="69" name="Group 68">
            <a:extLst>
              <a:ext uri="{FF2B5EF4-FFF2-40B4-BE49-F238E27FC236}">
                <a16:creationId xmlns:a16="http://schemas.microsoft.com/office/drawing/2014/main" id="{71F54F5D-7307-675F-D447-F02C6AD92CEF}"/>
              </a:ext>
            </a:extLst>
          </p:cNvPr>
          <p:cNvGrpSpPr>
            <a:grpSpLocks noGrp="1" noUngrp="1" noRot="1" noMove="1" noResize="1"/>
          </p:cNvGrpSpPr>
          <p:nvPr/>
        </p:nvGrpSpPr>
        <p:grpSpPr>
          <a:xfrm>
            <a:off x="1158240" y="5608319"/>
            <a:ext cx="9265920" cy="1015664"/>
            <a:chOff x="1158240" y="5608319"/>
            <a:chExt cx="9265920" cy="1015664"/>
          </a:xfrm>
        </p:grpSpPr>
        <p:sp>
          <p:nvSpPr>
            <p:cNvPr id="9" name="TextBox 8"/>
            <p:cNvSpPr txBox="1">
              <a:spLocks noGrp="1" noRot="1" noMove="1" noResize="1" noEditPoints="1" noAdjustHandles="1" noChangeArrowheads="1" noChangeShapeType="1"/>
            </p:cNvSpPr>
            <p:nvPr/>
          </p:nvSpPr>
          <p:spPr>
            <a:xfrm>
              <a:off x="115824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5" name="TextBox 4"/>
            <p:cNvSpPr txBox="1">
              <a:spLocks noGrp="1" noRot="1" noMove="1" noResize="1" noEditPoints="1" noAdjustHandles="1" noChangeArrowheads="1" noChangeShapeType="1"/>
            </p:cNvSpPr>
            <p:nvPr/>
          </p:nvSpPr>
          <p:spPr>
            <a:xfrm>
              <a:off x="1158240" y="5608319"/>
              <a:ext cx="926592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Motivation</a:t>
              </a:r>
            </a:p>
          </p:txBody>
        </p:sp>
      </p:grpSp>
      <p:grpSp>
        <p:nvGrpSpPr>
          <p:cNvPr id="65" name="Group 64"/>
          <p:cNvGrpSpPr>
            <a:grpSpLocks noGrp="1" noUngrp="1" noRot="1" noMove="1" noResize="1"/>
          </p:cNvGrpSpPr>
          <p:nvPr/>
        </p:nvGrpSpPr>
        <p:grpSpPr>
          <a:xfrm>
            <a:off x="11525290" y="20697697"/>
            <a:ext cx="20780454" cy="1015663"/>
            <a:chOff x="11408405" y="23251870"/>
            <a:chExt cx="20825460" cy="1015663"/>
          </a:xfrm>
          <a:solidFill>
            <a:srgbClr val="002060"/>
          </a:solidFill>
        </p:grpSpPr>
        <p:sp>
          <p:nvSpPr>
            <p:cNvPr id="23" name="TextBox 22"/>
            <p:cNvSpPr txBox="1">
              <a:spLocks noGrp="1" noRot="1" noMove="1" noResize="1" noEditPoints="1" noAdjustHandles="1" noChangeArrowheads="1" noChangeShapeType="1"/>
            </p:cNvSpPr>
            <p:nvPr/>
          </p:nvSpPr>
          <p:spPr>
            <a:xfrm>
              <a:off x="11408405" y="23251870"/>
              <a:ext cx="20825460" cy="1015663"/>
            </a:xfrm>
            <a:prstGeom prst="rect">
              <a:avLst/>
            </a:prstGeom>
            <a:grp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 name="TextBox 7"/>
            <p:cNvSpPr txBox="1">
              <a:spLocks noGrp="1" noRot="1" noMove="1" noResize="1" noEditPoints="1" noAdjustHandles="1" noChangeArrowheads="1" noChangeShapeType="1"/>
            </p:cNvSpPr>
            <p:nvPr/>
          </p:nvSpPr>
          <p:spPr>
            <a:xfrm>
              <a:off x="11484913" y="23251870"/>
              <a:ext cx="20748952" cy="923330"/>
            </a:xfrm>
            <a:prstGeom prst="rect">
              <a:avLst/>
            </a:prstGeom>
            <a:grpFill/>
          </p:spPr>
          <p:txBody>
            <a:bodyPr wrap="square" rtlCol="0">
              <a:spAutoFit/>
            </a:bodyPr>
            <a:lstStyle/>
            <a:p>
              <a:pPr algn="ctr"/>
              <a:r>
                <a:rPr lang="en-US" sz="5400" b="1" dirty="0">
                  <a:solidFill>
                    <a:schemeClr val="bg1"/>
                  </a:solidFill>
                  <a:latin typeface="Trajan Pro" panose="020B0604020202020204" pitchFamily="18" charset="0"/>
                </a:rPr>
                <a:t>Model Specification</a:t>
              </a:r>
            </a:p>
          </p:txBody>
        </p:sp>
      </p:grpSp>
      <p:grpSp>
        <p:nvGrpSpPr>
          <p:cNvPr id="87" name="Group 86">
            <a:extLst>
              <a:ext uri="{FF2B5EF4-FFF2-40B4-BE49-F238E27FC236}">
                <a16:creationId xmlns:a16="http://schemas.microsoft.com/office/drawing/2014/main" id="{B99BEB60-C8CB-9A63-EDF8-83C9DBCCF57F}"/>
              </a:ext>
            </a:extLst>
          </p:cNvPr>
          <p:cNvGrpSpPr>
            <a:grpSpLocks noGrp="1" noUngrp="1" noRot="1" noMove="1" noResize="1"/>
          </p:cNvGrpSpPr>
          <p:nvPr/>
        </p:nvGrpSpPr>
        <p:grpSpPr>
          <a:xfrm>
            <a:off x="11510645" y="22029997"/>
            <a:ext cx="20813657" cy="738586"/>
            <a:chOff x="11515876" y="22222503"/>
            <a:chExt cx="20813657" cy="738586"/>
          </a:xfrm>
        </p:grpSpPr>
        <p:grpSp>
          <p:nvGrpSpPr>
            <p:cNvPr id="30" name="Group 29">
              <a:extLst>
                <a:ext uri="{FF2B5EF4-FFF2-40B4-BE49-F238E27FC236}">
                  <a16:creationId xmlns:a16="http://schemas.microsoft.com/office/drawing/2014/main" id="{62BB96D5-AFF4-C7DA-893B-5DC74639D3A6}"/>
                </a:ext>
              </a:extLst>
            </p:cNvPr>
            <p:cNvGrpSpPr>
              <a:grpSpLocks noGrp="1" noUngrp="1" noRot="1" noMove="1" noResize="1"/>
            </p:cNvGrpSpPr>
            <p:nvPr/>
          </p:nvGrpSpPr>
          <p:grpSpPr>
            <a:xfrm>
              <a:off x="11515876" y="22222503"/>
              <a:ext cx="10383039" cy="707886"/>
              <a:chOff x="11514587" y="22222503"/>
              <a:chExt cx="10392508" cy="707886"/>
            </a:xfrm>
          </p:grpSpPr>
          <p:sp>
            <p:nvSpPr>
              <p:cNvPr id="110" name="TextBox 109">
                <a:extLst>
                  <a:ext uri="{FF2B5EF4-FFF2-40B4-BE49-F238E27FC236}">
                    <a16:creationId xmlns:a16="http://schemas.microsoft.com/office/drawing/2014/main" id="{DDB7D0E0-0550-7A69-2BE8-4A067972DFB9}"/>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1" name="TextBox 110">
                <a:extLst>
                  <a:ext uri="{FF2B5EF4-FFF2-40B4-BE49-F238E27FC236}">
                    <a16:creationId xmlns:a16="http://schemas.microsoft.com/office/drawing/2014/main" id="{76E140B5-3731-61DB-CE3A-0BFCD5600D15}"/>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Disease process model</a:t>
                </a:r>
              </a:p>
            </p:txBody>
          </p:sp>
        </p:grpSp>
        <p:grpSp>
          <p:nvGrpSpPr>
            <p:cNvPr id="31" name="Group 30">
              <a:extLst>
                <a:ext uri="{FF2B5EF4-FFF2-40B4-BE49-F238E27FC236}">
                  <a16:creationId xmlns:a16="http://schemas.microsoft.com/office/drawing/2014/main" id="{004BF2B6-B897-8AA6-7364-728068E73BC2}"/>
                </a:ext>
              </a:extLst>
            </p:cNvPr>
            <p:cNvGrpSpPr>
              <a:grpSpLocks noGrp="1" noUngrp="1" noRot="1" noMove="1" noResize="1"/>
            </p:cNvGrpSpPr>
            <p:nvPr/>
          </p:nvGrpSpPr>
          <p:grpSpPr>
            <a:xfrm>
              <a:off x="21922704" y="22253203"/>
              <a:ext cx="10406829" cy="707886"/>
              <a:chOff x="21925346" y="22253203"/>
              <a:chExt cx="10416320" cy="707886"/>
            </a:xfrm>
          </p:grpSpPr>
          <p:sp>
            <p:nvSpPr>
              <p:cNvPr id="113" name="TextBox 112">
                <a:extLst>
                  <a:ext uri="{FF2B5EF4-FFF2-40B4-BE49-F238E27FC236}">
                    <a16:creationId xmlns:a16="http://schemas.microsoft.com/office/drawing/2014/main" id="{AC3DCB5B-0169-254B-9A72-C786D2ED2FEC}"/>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4" name="TextBox 113">
                <a:extLst>
                  <a:ext uri="{FF2B5EF4-FFF2-40B4-BE49-F238E27FC236}">
                    <a16:creationId xmlns:a16="http://schemas.microsoft.com/office/drawing/2014/main" id="{94271C6C-BA74-2FD1-836F-99FAB4BA6035}"/>
                  </a:ext>
                </a:extLst>
              </p:cNvPr>
              <p:cNvSpPr txBox="1">
                <a:spLocks noGrp="1" noRot="1" noMove="1" noResize="1" noEditPoints="1" noAdjustHandles="1" noChangeArrowheads="1" noChangeShapeType="1"/>
              </p:cNvSpPr>
              <p:nvPr/>
            </p:nvSpPr>
            <p:spPr>
              <a:xfrm>
                <a:off x="21949158" y="222532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Relative activity model</a:t>
                </a:r>
              </a:p>
            </p:txBody>
          </p:sp>
        </p:grpSp>
      </p:grpSp>
      <p:grpSp>
        <p:nvGrpSpPr>
          <p:cNvPr id="70" name="Group 69"/>
          <p:cNvGrpSpPr>
            <a:grpSpLocks noGrp="1" noUngrp="1" noRot="1" noMove="1" noResize="1"/>
          </p:cNvGrpSpPr>
          <p:nvPr/>
        </p:nvGrpSpPr>
        <p:grpSpPr>
          <a:xfrm>
            <a:off x="33497520" y="27320132"/>
            <a:ext cx="9265920" cy="1015663"/>
            <a:chOff x="33444180" y="27068788"/>
            <a:chExt cx="9265920" cy="1015663"/>
          </a:xfrm>
        </p:grpSpPr>
        <p:sp>
          <p:nvSpPr>
            <p:cNvPr id="21" name="TextBox 20"/>
            <p:cNvSpPr txBox="1">
              <a:spLocks noGrp="1" noRot="1" noMove="1" noResize="1" noEditPoints="1" noAdjustHandles="1" noChangeArrowheads="1" noChangeShapeType="1"/>
            </p:cNvSpPr>
            <p:nvPr/>
          </p:nvSpPr>
          <p:spPr>
            <a:xfrm>
              <a:off x="33444180" y="27068788"/>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4" name="TextBox 13"/>
            <p:cNvSpPr txBox="1">
              <a:spLocks noGrp="1" noRot="1" noMove="1" noResize="1" noEditPoints="1" noAdjustHandles="1" noChangeArrowheads="1" noChangeShapeType="1"/>
            </p:cNvSpPr>
            <p:nvPr/>
          </p:nvSpPr>
          <p:spPr>
            <a:xfrm>
              <a:off x="33497520" y="27068788"/>
              <a:ext cx="921258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References</a:t>
              </a:r>
            </a:p>
          </p:txBody>
        </p:sp>
      </p:grpSp>
      <p:sp>
        <p:nvSpPr>
          <p:cNvPr id="72" name="TextBox 71"/>
          <p:cNvSpPr txBox="1">
            <a:spLocks noGrp="1" noRot="1" noMove="1" noResize="1" noEditPoints="1" noAdjustHandles="1" noChangeArrowheads="1" noChangeShapeType="1"/>
          </p:cNvSpPr>
          <p:nvPr/>
        </p:nvSpPr>
        <p:spPr>
          <a:xfrm>
            <a:off x="33497520" y="28501806"/>
            <a:ext cx="765048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a list of references and author affiliations, please scan the QR code to the right. </a:t>
            </a:r>
          </a:p>
        </p:txBody>
      </p:sp>
      <p:sp>
        <p:nvSpPr>
          <p:cNvPr id="40" name="TextBox 39">
            <a:extLst>
              <a:ext uri="{FF2B5EF4-FFF2-40B4-BE49-F238E27FC236}">
                <a16:creationId xmlns:a16="http://schemas.microsoft.com/office/drawing/2014/main" id="{166A083E-39A4-AE38-1C45-E1E2D34FA976}"/>
              </a:ext>
            </a:extLst>
          </p:cNvPr>
          <p:cNvSpPr txBox="1"/>
          <p:nvPr/>
        </p:nvSpPr>
        <p:spPr>
          <a:xfrm>
            <a:off x="33497520" y="29798070"/>
            <a:ext cx="9265920" cy="353943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information is preliminary and is subject to revision. It is being provided to meet the need for timely best science. The information is provided on the condition that neither the U.S. Geological Survey nor the U.S. Government shall be held liable for any damages resulting from the authorized or unauthorized use of the information.</a:t>
            </a:r>
          </a:p>
          <a:p>
            <a:endParaRPr lang="en-US" sz="2800" dirty="0"/>
          </a:p>
        </p:txBody>
      </p:sp>
      <p:grpSp>
        <p:nvGrpSpPr>
          <p:cNvPr id="123" name="Group 122">
            <a:extLst>
              <a:ext uri="{FF2B5EF4-FFF2-40B4-BE49-F238E27FC236}">
                <a16:creationId xmlns:a16="http://schemas.microsoft.com/office/drawing/2014/main" id="{49B77345-40FE-02E4-1C58-50588BE5C06A}"/>
              </a:ext>
            </a:extLst>
          </p:cNvPr>
          <p:cNvGrpSpPr>
            <a:grpSpLocks noGrp="1" noUngrp="1" noRot="1" noMove="1" noResize="1"/>
          </p:cNvGrpSpPr>
          <p:nvPr/>
        </p:nvGrpSpPr>
        <p:grpSpPr>
          <a:xfrm>
            <a:off x="1161288" y="6953661"/>
            <a:ext cx="9262872" cy="707886"/>
            <a:chOff x="1161288" y="6953661"/>
            <a:chExt cx="9262872" cy="707886"/>
          </a:xfrm>
        </p:grpSpPr>
        <p:sp>
          <p:nvSpPr>
            <p:cNvPr id="13" name="TextBox 12">
              <a:extLst>
                <a:ext uri="{FF2B5EF4-FFF2-40B4-BE49-F238E27FC236}">
                  <a16:creationId xmlns:a16="http://schemas.microsoft.com/office/drawing/2014/main" id="{7C1DABCF-8F73-83B1-9753-B3BC1E0F95E1}"/>
                </a:ext>
              </a:extLst>
            </p:cNvPr>
            <p:cNvSpPr txBox="1">
              <a:spLocks noGrp="1" noRot="1" noMove="1" noResize="1" noEditPoints="1" noAdjustHandles="1" noChangeArrowheads="1" noChangeShapeType="1"/>
            </p:cNvSpPr>
            <p:nvPr/>
          </p:nvSpPr>
          <p:spPr>
            <a:xfrm>
              <a:off x="1161288" y="6990773"/>
              <a:ext cx="9262872" cy="633662"/>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5" name="TextBox 14">
              <a:extLst>
                <a:ext uri="{FF2B5EF4-FFF2-40B4-BE49-F238E27FC236}">
                  <a16:creationId xmlns:a16="http://schemas.microsoft.com/office/drawing/2014/main" id="{96D58D71-D39C-636E-0551-A23C0D5E1F79}"/>
                </a:ext>
              </a:extLst>
            </p:cNvPr>
            <p:cNvSpPr txBox="1">
              <a:spLocks noGrp="1" noRot="1" noMove="1" noResize="1" noEditPoints="1" noAdjustHandles="1" noChangeArrowheads="1" noChangeShapeType="1"/>
            </p:cNvSpPr>
            <p:nvPr/>
          </p:nvSpPr>
          <p:spPr>
            <a:xfrm>
              <a:off x="1161288" y="6953661"/>
              <a:ext cx="9262872" cy="707886"/>
            </a:xfrm>
            <a:prstGeom prst="rect">
              <a:avLst/>
            </a:prstGeom>
            <a:noFill/>
          </p:spPr>
          <p:txBody>
            <a:bodyPr wrap="square" rtlCol="0">
              <a:spAutoFit/>
            </a:bodyPr>
            <a:lstStyle/>
            <a:p>
              <a:pPr algn="ctr"/>
              <a:r>
                <a:rPr lang="en-US" sz="4000" b="1" dirty="0" err="1">
                  <a:solidFill>
                    <a:schemeClr val="bg1"/>
                  </a:solidFill>
                  <a:latin typeface="Trajan Pro" panose="020B0604020202020204" pitchFamily="18" charset="0"/>
                </a:rPr>
                <a:t>Whitenose</a:t>
              </a:r>
              <a:r>
                <a:rPr lang="en-US" sz="4000" b="1" dirty="0">
                  <a:solidFill>
                    <a:schemeClr val="bg1"/>
                  </a:solidFill>
                  <a:latin typeface="Trajan Pro" panose="020B0604020202020204" pitchFamily="18" charset="0"/>
                </a:rPr>
                <a:t> syndrome</a:t>
              </a:r>
            </a:p>
          </p:txBody>
        </p:sp>
      </p:grpSp>
      <p:sp>
        <p:nvSpPr>
          <p:cNvPr id="16" name="TextBox 15">
            <a:extLst>
              <a:ext uri="{FF2B5EF4-FFF2-40B4-BE49-F238E27FC236}">
                <a16:creationId xmlns:a16="http://schemas.microsoft.com/office/drawing/2014/main" id="{B35A917F-9BED-CA7A-8FF5-6E672456930D}"/>
              </a:ext>
            </a:extLst>
          </p:cNvPr>
          <p:cNvSpPr txBox="1"/>
          <p:nvPr/>
        </p:nvSpPr>
        <p:spPr>
          <a:xfrm>
            <a:off x="1158240" y="7652939"/>
            <a:ext cx="9262872" cy="3416320"/>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Disease caused by fungus </a:t>
            </a:r>
            <a:r>
              <a:rPr lang="en-US" sz="3600" i="1" dirty="0">
                <a:latin typeface="Times New Roman" panose="02020603050405020304" pitchFamily="18" charset="0"/>
                <a:cs typeface="Times New Roman" panose="02020603050405020304" pitchFamily="18" charset="0"/>
              </a:rPr>
              <a:t>Pseudogymnoascus </a:t>
            </a:r>
            <a:r>
              <a:rPr lang="en-US" sz="3600" i="1" dirty="0" err="1">
                <a:latin typeface="Times New Roman" panose="02020603050405020304" pitchFamily="18" charset="0"/>
                <a:cs typeface="Times New Roman" panose="02020603050405020304" pitchFamily="18" charset="0"/>
              </a:rPr>
              <a:t>destructans</a:t>
            </a:r>
            <a:r>
              <a:rPr lang="en-US" sz="3600" dirty="0">
                <a:latin typeface="Times New Roman" panose="02020603050405020304" pitchFamily="18" charset="0"/>
                <a:cs typeface="Times New Roman" panose="02020603050405020304" pitchFamily="18" charset="0"/>
              </a:rPr>
              <a:t> (Pd)</a:t>
            </a:r>
            <a:endParaRPr lang="en-US" sz="3600"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Interrupts hibernation leading to starvation and dehydration</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First detected in New York (2006)</a:t>
            </a:r>
          </a:p>
          <a:p>
            <a:pPr marL="457200" indent="-457200">
              <a:buFont typeface="Arial" panose="020B0604020202020204" pitchFamily="34" charset="0"/>
              <a:buChar char="•"/>
            </a:pPr>
            <a:endParaRPr lang="en-US" sz="3600" i="1" dirty="0">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58215584-8D49-8519-B993-B97B6BE3CD4D}"/>
              </a:ext>
            </a:extLst>
          </p:cNvPr>
          <p:cNvGrpSpPr>
            <a:grpSpLocks noGrp="1" noUngrp="1" noRot="1" noMove="1" noResize="1"/>
          </p:cNvGrpSpPr>
          <p:nvPr/>
        </p:nvGrpSpPr>
        <p:grpSpPr>
          <a:xfrm>
            <a:off x="11529437" y="6953661"/>
            <a:ext cx="10383039" cy="707886"/>
            <a:chOff x="11514587" y="22222503"/>
            <a:chExt cx="10392508" cy="707886"/>
          </a:xfrm>
        </p:grpSpPr>
        <p:sp>
          <p:nvSpPr>
            <p:cNvPr id="77" name="TextBox 76">
              <a:extLst>
                <a:ext uri="{FF2B5EF4-FFF2-40B4-BE49-F238E27FC236}">
                  <a16:creationId xmlns:a16="http://schemas.microsoft.com/office/drawing/2014/main" id="{D2EA5DB7-08EF-90DF-7A46-FBF5C479BA24}"/>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9" name="TextBox 78">
              <a:extLst>
                <a:ext uri="{FF2B5EF4-FFF2-40B4-BE49-F238E27FC236}">
                  <a16:creationId xmlns:a16="http://schemas.microsoft.com/office/drawing/2014/main" id="{7231FD1C-ED6B-534A-16F4-10BA643072A0}"/>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grpSp>
      <p:grpSp>
        <p:nvGrpSpPr>
          <p:cNvPr id="81" name="Group 80">
            <a:extLst>
              <a:ext uri="{FF2B5EF4-FFF2-40B4-BE49-F238E27FC236}">
                <a16:creationId xmlns:a16="http://schemas.microsoft.com/office/drawing/2014/main" id="{A5F60ABE-933E-9DEB-EC70-EE112EA26073}"/>
              </a:ext>
            </a:extLst>
          </p:cNvPr>
          <p:cNvGrpSpPr>
            <a:grpSpLocks noGrp="1" noUngrp="1" noRot="1" noMove="1" noResize="1"/>
          </p:cNvGrpSpPr>
          <p:nvPr/>
        </p:nvGrpSpPr>
        <p:grpSpPr>
          <a:xfrm>
            <a:off x="21930710" y="6953661"/>
            <a:ext cx="10383039" cy="707886"/>
            <a:chOff x="21925346" y="22222499"/>
            <a:chExt cx="10392508" cy="707886"/>
          </a:xfrm>
        </p:grpSpPr>
        <p:sp>
          <p:nvSpPr>
            <p:cNvPr id="83" name="TextBox 82">
              <a:extLst>
                <a:ext uri="{FF2B5EF4-FFF2-40B4-BE49-F238E27FC236}">
                  <a16:creationId xmlns:a16="http://schemas.microsoft.com/office/drawing/2014/main" id="{018940D2-9A34-1873-0229-C4A1F9DA60A5}"/>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5" name="TextBox 84">
              <a:extLst>
                <a:ext uri="{FF2B5EF4-FFF2-40B4-BE49-F238E27FC236}">
                  <a16:creationId xmlns:a16="http://schemas.microsoft.com/office/drawing/2014/main" id="{6FC3EFB4-C53F-7C22-6041-402F95C3B389}"/>
                </a:ext>
              </a:extLst>
            </p:cNvPr>
            <p:cNvSpPr txBox="1">
              <a:spLocks noGrp="1" noRot="1" noMove="1" noResize="1" noEditPoints="1" noAdjustHandles="1" noChangeArrowheads="1" noChangeShapeType="1"/>
            </p:cNvSpPr>
            <p:nvPr/>
          </p:nvSpPr>
          <p:spPr>
            <a:xfrm>
              <a:off x="21925346" y="22222499"/>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Stationary acoustic data</a:t>
              </a:r>
            </a:p>
          </p:txBody>
        </p:sp>
      </p:grpSp>
      <p:sp>
        <p:nvSpPr>
          <p:cNvPr id="102" name="Rectangle 101">
            <a:extLst>
              <a:ext uri="{FF2B5EF4-FFF2-40B4-BE49-F238E27FC236}">
                <a16:creationId xmlns:a16="http://schemas.microsoft.com/office/drawing/2014/main" id="{2267F750-88B5-2674-AED0-F0FA394104DA}"/>
              </a:ext>
            </a:extLst>
          </p:cNvPr>
          <p:cNvSpPr>
            <a:spLocks noGrp="1" noRot="1" noMove="1" noResize="1" noEditPoints="1" noAdjustHandles="1" noChangeArrowheads="1" noChangeShapeType="1"/>
          </p:cNvSpPr>
          <p:nvPr/>
        </p:nvSpPr>
        <p:spPr>
          <a:xfrm>
            <a:off x="11787768" y="7989469"/>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hidden="1">
            <a:extLst>
              <a:ext uri="{FF2B5EF4-FFF2-40B4-BE49-F238E27FC236}">
                <a16:creationId xmlns:a16="http://schemas.microsoft.com/office/drawing/2014/main" id="{61A99389-3080-056E-1129-F31105F977C0}"/>
              </a:ext>
            </a:extLst>
          </p:cNvPr>
          <p:cNvSpPr>
            <a:spLocks noGrp="1" noRot="1" noMove="1" noResize="1" noEditPoints="1" noAdjustHandles="1" noChangeArrowheads="1" noChangeShapeType="1"/>
          </p:cNvSpPr>
          <p:nvPr/>
        </p:nvSpPr>
        <p:spPr>
          <a:xfrm>
            <a:off x="1386840"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hidden="1">
            <a:extLst>
              <a:ext uri="{FF2B5EF4-FFF2-40B4-BE49-F238E27FC236}">
                <a16:creationId xmlns:a16="http://schemas.microsoft.com/office/drawing/2014/main" id="{53C667B1-B53E-B6F4-1A4B-2AE00E4AFF83}"/>
              </a:ext>
            </a:extLst>
          </p:cNvPr>
          <p:cNvSpPr>
            <a:spLocks noGrp="1" noRot="1" noMove="1" noResize="1" noEditPoints="1" noAdjustHandles="1" noChangeArrowheads="1" noChangeShapeType="1"/>
          </p:cNvSpPr>
          <p:nvPr/>
        </p:nvSpPr>
        <p:spPr>
          <a:xfrm>
            <a:off x="6025896"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B57F48B-216B-E01D-9704-F12C4213653D}"/>
              </a:ext>
            </a:extLst>
          </p:cNvPr>
          <p:cNvSpPr>
            <a:spLocks noGrp="1" noRot="1" noMove="1" noResize="1" noEditPoints="1" noAdjustHandles="1" noChangeArrowheads="1" noChangeShapeType="1"/>
          </p:cNvSpPr>
          <p:nvPr/>
        </p:nvSpPr>
        <p:spPr>
          <a:xfrm>
            <a:off x="1394460" y="21082227"/>
            <a:ext cx="8796528"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EC609EA9-4D5C-13BC-EF7F-6EA722AC1611}"/>
              </a:ext>
            </a:extLst>
          </p:cNvPr>
          <p:cNvGrpSpPr/>
          <p:nvPr/>
        </p:nvGrpSpPr>
        <p:grpSpPr>
          <a:xfrm>
            <a:off x="1746504" y="21310827"/>
            <a:ext cx="8092440" cy="5256233"/>
            <a:chOff x="-7717056" y="20919502"/>
            <a:chExt cx="8092440" cy="5536619"/>
          </a:xfrm>
        </p:grpSpPr>
        <p:pic>
          <p:nvPicPr>
            <p:cNvPr id="74" name="Picture 73" descr="Map&#10;&#10;Description automatically generated">
              <a:extLst>
                <a:ext uri="{FF2B5EF4-FFF2-40B4-BE49-F238E27FC236}">
                  <a16:creationId xmlns:a16="http://schemas.microsoft.com/office/drawing/2014/main" id="{F71E81D2-4560-4EB7-8F23-D2FED40E5A62}"/>
                </a:ext>
              </a:extLst>
            </p:cNvPr>
            <p:cNvPicPr preferRelativeResize="0">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7056" y="20919502"/>
              <a:ext cx="8092440" cy="5073270"/>
            </a:xfrm>
            <a:prstGeom prst="rect">
              <a:avLst/>
            </a:prstGeom>
          </p:spPr>
        </p:pic>
        <p:sp>
          <p:nvSpPr>
            <p:cNvPr id="34" name="TextBox 33">
              <a:extLst>
                <a:ext uri="{FF2B5EF4-FFF2-40B4-BE49-F238E27FC236}">
                  <a16:creationId xmlns:a16="http://schemas.microsoft.com/office/drawing/2014/main" id="{4DF059B6-52ED-8775-B560-8DCDA62734C6}"/>
                </a:ext>
              </a:extLst>
            </p:cNvPr>
            <p:cNvSpPr txBox="1"/>
            <p:nvPr/>
          </p:nvSpPr>
          <p:spPr>
            <a:xfrm>
              <a:off x="-7717056" y="26002249"/>
              <a:ext cx="8092440" cy="453872"/>
            </a:xfrm>
            <a:prstGeom prst="rect">
              <a:avLst/>
            </a:prstGeom>
            <a:noFill/>
          </p:spPr>
          <p:txBody>
            <a:bodyPr wrap="square" rtlCol="0">
              <a:spAutoFit/>
            </a:bodyPr>
            <a:lstStyle/>
            <a:p>
              <a:r>
                <a:rPr lang="en-US" sz="2200" i="1" dirty="0">
                  <a:solidFill>
                    <a:schemeClr val="bg1"/>
                  </a:solidFill>
                </a:rPr>
                <a:t>Figure 2: </a:t>
              </a:r>
              <a:r>
                <a:rPr lang="en-US" sz="2200" dirty="0">
                  <a:solidFill>
                    <a:schemeClr val="bg1"/>
                  </a:solidFill>
                </a:rPr>
                <a:t>Pd spread map as of 2020 (source: </a:t>
              </a:r>
              <a:r>
                <a:rPr lang="en-US" sz="2200" dirty="0">
                  <a:solidFill>
                    <a:schemeClr val="bg1"/>
                  </a:solidFill>
                  <a:hlinkClick r:id="rId6">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grpSp>
      <p:sp>
        <p:nvSpPr>
          <p:cNvPr id="52" name="Rectangle 51">
            <a:extLst>
              <a:ext uri="{FF2B5EF4-FFF2-40B4-BE49-F238E27FC236}">
                <a16:creationId xmlns:a16="http://schemas.microsoft.com/office/drawing/2014/main" id="{F123935F-CCD5-513F-8658-B1B34D436CC8}"/>
              </a:ext>
            </a:extLst>
          </p:cNvPr>
          <p:cNvSpPr>
            <a:spLocks noGrp="1" noRot="1" noMove="1" noResize="1" noEditPoints="1" noAdjustHandles="1" noChangeArrowheads="1" noChangeShapeType="1"/>
          </p:cNvSpPr>
          <p:nvPr/>
        </p:nvSpPr>
        <p:spPr>
          <a:xfrm>
            <a:off x="1394460" y="27144120"/>
            <a:ext cx="8796528"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DA07803D-83DA-C39B-611E-3FD915780551}"/>
              </a:ext>
            </a:extLst>
          </p:cNvPr>
          <p:cNvGrpSpPr/>
          <p:nvPr/>
        </p:nvGrpSpPr>
        <p:grpSpPr>
          <a:xfrm>
            <a:off x="1746504" y="27372722"/>
            <a:ext cx="8092441" cy="5255645"/>
            <a:chOff x="-11661890" y="26633006"/>
            <a:chExt cx="8092441" cy="5528148"/>
          </a:xfrm>
        </p:grpSpPr>
        <p:pic>
          <p:nvPicPr>
            <p:cNvPr id="76" name="Picture 75" descr="Map&#10;&#10;Description automatically generated">
              <a:extLst>
                <a:ext uri="{FF2B5EF4-FFF2-40B4-BE49-F238E27FC236}">
                  <a16:creationId xmlns:a16="http://schemas.microsoft.com/office/drawing/2014/main" id="{0FCF8801-BBE6-2E1E-1335-761C12FF4FD0}"/>
                </a:ext>
              </a:extLst>
            </p:cNvPr>
            <p:cNvPicPr preferRelativeResize="0">
              <a:picLocks/>
            </p:cNvPicPr>
            <p:nvPr/>
          </p:nvPicPr>
          <p:blipFill>
            <a:blip r:embed="rId7" cstate="print">
              <a:extLst>
                <a:ext uri="{28A0092B-C50C-407E-A947-70E740481C1C}">
                  <a14:useLocalDpi xmlns:a14="http://schemas.microsoft.com/office/drawing/2010/main" val="0"/>
                </a:ext>
              </a:extLst>
            </a:blip>
            <a:stretch>
              <a:fillRect/>
            </a:stretch>
          </p:blipFill>
          <p:spPr>
            <a:xfrm>
              <a:off x="-11661890" y="26633006"/>
              <a:ext cx="8092440" cy="5074920"/>
            </a:xfrm>
            <a:prstGeom prst="rect">
              <a:avLst/>
            </a:prstGeom>
          </p:spPr>
        </p:pic>
        <p:sp>
          <p:nvSpPr>
            <p:cNvPr id="56" name="TextBox 55">
              <a:extLst>
                <a:ext uri="{FF2B5EF4-FFF2-40B4-BE49-F238E27FC236}">
                  <a16:creationId xmlns:a16="http://schemas.microsoft.com/office/drawing/2014/main" id="{5117427B-175F-8AE6-C794-085021385C3F}"/>
                </a:ext>
              </a:extLst>
            </p:cNvPr>
            <p:cNvSpPr txBox="1"/>
            <p:nvPr/>
          </p:nvSpPr>
          <p:spPr>
            <a:xfrm>
              <a:off x="-11661889" y="31707926"/>
              <a:ext cx="8092440" cy="453228"/>
            </a:xfrm>
            <a:prstGeom prst="rect">
              <a:avLst/>
            </a:prstGeom>
            <a:noFill/>
          </p:spPr>
          <p:txBody>
            <a:bodyPr wrap="square" rtlCol="0">
              <a:spAutoFit/>
            </a:bodyPr>
            <a:lstStyle/>
            <a:p>
              <a:r>
                <a:rPr lang="en-US" sz="2200" i="1" dirty="0">
                  <a:solidFill>
                    <a:schemeClr val="bg1"/>
                  </a:solidFill>
                </a:rPr>
                <a:t>Figure 3: </a:t>
              </a:r>
              <a:r>
                <a:rPr lang="en-US" sz="2200" dirty="0">
                  <a:solidFill>
                    <a:schemeClr val="bg1"/>
                  </a:solidFill>
                </a:rPr>
                <a:t>Pd spread map as of 2022 (source: </a:t>
              </a:r>
              <a:r>
                <a:rPr lang="en-US" sz="2200" dirty="0">
                  <a:solidFill>
                    <a:schemeClr val="bg1"/>
                  </a:solidFill>
                  <a:hlinkClick r:id="rId6">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grpSp>
      <p:sp>
        <p:nvSpPr>
          <p:cNvPr id="160" name="Rectangle 159">
            <a:extLst>
              <a:ext uri="{FF2B5EF4-FFF2-40B4-BE49-F238E27FC236}">
                <a16:creationId xmlns:a16="http://schemas.microsoft.com/office/drawing/2014/main" id="{8B4509DB-7B80-428B-3CA3-E7427D4FCF80}"/>
              </a:ext>
            </a:extLst>
          </p:cNvPr>
          <p:cNvSpPr>
            <a:spLocks noGrp="1" noRot="1" noMove="1" noResize="1" noEditPoints="1" noAdjustHandles="1" noChangeArrowheads="1" noChangeShapeType="1"/>
          </p:cNvSpPr>
          <p:nvPr/>
        </p:nvSpPr>
        <p:spPr>
          <a:xfrm>
            <a:off x="22199594" y="7989468"/>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6AAD2182-80A6-7FBA-D1AF-3F7C53BD6845}"/>
              </a:ext>
            </a:extLst>
          </p:cNvPr>
          <p:cNvSpPr>
            <a:spLocks noGrp="1" noRot="1" noMove="1" noResize="1" noEditPoints="1" noAdjustHandles="1" noChangeArrowheads="1" noChangeShapeType="1"/>
          </p:cNvSpPr>
          <p:nvPr/>
        </p:nvSpPr>
        <p:spPr>
          <a:xfrm>
            <a:off x="33525713" y="7989468"/>
            <a:ext cx="9262872" cy="1028667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1" name="Picture 190">
            <a:extLst>
              <a:ext uri="{FF2B5EF4-FFF2-40B4-BE49-F238E27FC236}">
                <a16:creationId xmlns:a16="http://schemas.microsoft.com/office/drawing/2014/main" id="{2F6D85A8-ABE0-2273-E7A8-4830C86DF6C1}"/>
              </a:ext>
            </a:extLst>
          </p:cNvPr>
          <p:cNvPicPr>
            <a:picLocks noGrp="1" noRot="1" noChangeAspect="1" noMove="1" noResize="1" noEditPoints="1" noAdjustHandles="1" noChangeArrowheads="1" noChangeShapeType="1" noCrop="1"/>
          </p:cNvPicPr>
          <p:nvPr/>
        </p:nvPicPr>
        <p:blipFill>
          <a:blip r:embed="rId8" cstate="print">
            <a:extLst>
              <a:ext uri="{28A0092B-C50C-407E-A947-70E740481C1C}">
                <a14:useLocalDpi xmlns:a14="http://schemas.microsoft.com/office/drawing/2010/main" val="0"/>
              </a:ext>
            </a:extLst>
          </a:blip>
          <a:stretch>
            <a:fillRect/>
          </a:stretch>
        </p:blipFill>
        <p:spPr>
          <a:xfrm>
            <a:off x="22517749" y="14304799"/>
            <a:ext cx="7790536" cy="5705856"/>
          </a:xfrm>
          <a:prstGeom prst="rect">
            <a:avLst/>
          </a:prstGeom>
        </p:spPr>
      </p:pic>
      <p:grpSp>
        <p:nvGrpSpPr>
          <p:cNvPr id="200" name="Group 199">
            <a:extLst>
              <a:ext uri="{FF2B5EF4-FFF2-40B4-BE49-F238E27FC236}">
                <a16:creationId xmlns:a16="http://schemas.microsoft.com/office/drawing/2014/main" id="{5D5CC24A-AE9D-7776-0CC0-45E84BF0BB32}"/>
              </a:ext>
            </a:extLst>
          </p:cNvPr>
          <p:cNvGrpSpPr>
            <a:grpSpLocks noGrp="1" noUngrp="1" noRot="1" noMove="1" noResize="1"/>
          </p:cNvGrpSpPr>
          <p:nvPr/>
        </p:nvGrpSpPr>
        <p:grpSpPr>
          <a:xfrm>
            <a:off x="11951540" y="8304553"/>
            <a:ext cx="9701665" cy="11708745"/>
            <a:chOff x="11951540" y="8304553"/>
            <a:chExt cx="9701665" cy="11708745"/>
          </a:xfrm>
        </p:grpSpPr>
        <p:pic>
          <p:nvPicPr>
            <p:cNvPr id="185" name="Picture 184">
              <a:extLst>
                <a:ext uri="{FF2B5EF4-FFF2-40B4-BE49-F238E27FC236}">
                  <a16:creationId xmlns:a16="http://schemas.microsoft.com/office/drawing/2014/main" id="{204EB2A7-DF60-9437-39EC-251B74A14CD5}"/>
                </a:ext>
              </a:extLst>
            </p:cNvPr>
            <p:cNvPicPr>
              <a:picLocks noGrp="1" noRot="1" noChangeAspect="1" noMove="1" noResize="1" noEditPoints="1" noAdjustHandles="1" noChangeArrowheads="1" noChangeShapeType="1" noCrop="1"/>
            </p:cNvPicPr>
            <p:nvPr/>
          </p:nvPicPr>
          <p:blipFill>
            <a:blip r:embed="rId9" cstate="print">
              <a:extLst>
                <a:ext uri="{28A0092B-C50C-407E-A947-70E740481C1C}">
                  <a14:useLocalDpi xmlns:a14="http://schemas.microsoft.com/office/drawing/2010/main" val="0"/>
                </a:ext>
              </a:extLst>
            </a:blip>
            <a:stretch>
              <a:fillRect/>
            </a:stretch>
          </p:blipFill>
          <p:spPr>
            <a:xfrm>
              <a:off x="11951540" y="8304553"/>
              <a:ext cx="8004988" cy="5705856"/>
            </a:xfrm>
            <a:prstGeom prst="rect">
              <a:avLst/>
            </a:prstGeom>
          </p:spPr>
        </p:pic>
        <p:pic>
          <p:nvPicPr>
            <p:cNvPr id="187" name="Picture 186">
              <a:extLst>
                <a:ext uri="{FF2B5EF4-FFF2-40B4-BE49-F238E27FC236}">
                  <a16:creationId xmlns:a16="http://schemas.microsoft.com/office/drawing/2014/main" id="{4C5DA973-CB51-A390-3A4A-45F8F0CCE6EA}"/>
                </a:ext>
              </a:extLst>
            </p:cNvPr>
            <p:cNvPicPr>
              <a:picLocks noGrp="1" noRot="1" noChangeAspect="1" noMove="1" noResize="1" noEditPoints="1" noAdjustHandles="1" noChangeArrowheads="1" noChangeShapeType="1" noCrop="1"/>
            </p:cNvPicPr>
            <p:nvPr/>
          </p:nvPicPr>
          <p:blipFill>
            <a:blip r:embed="rId10" cstate="print">
              <a:extLst>
                <a:ext uri="{28A0092B-C50C-407E-A947-70E740481C1C}">
                  <a14:useLocalDpi xmlns:a14="http://schemas.microsoft.com/office/drawing/2010/main" val="0"/>
                </a:ext>
              </a:extLst>
            </a:blip>
            <a:stretch>
              <a:fillRect/>
            </a:stretch>
          </p:blipFill>
          <p:spPr>
            <a:xfrm>
              <a:off x="11951540" y="14307442"/>
              <a:ext cx="8004988" cy="5705856"/>
            </a:xfrm>
            <a:prstGeom prst="rect">
              <a:avLst/>
            </a:prstGeom>
          </p:spPr>
        </p:pic>
        <p:sp>
          <p:nvSpPr>
            <p:cNvPr id="156" name="TextBox 155">
              <a:extLst>
                <a:ext uri="{FF2B5EF4-FFF2-40B4-BE49-F238E27FC236}">
                  <a16:creationId xmlns:a16="http://schemas.microsoft.com/office/drawing/2014/main" id="{94CE7010-2EBE-6E67-FF3D-3AD0E53F349E}"/>
                </a:ext>
              </a:extLst>
            </p:cNvPr>
            <p:cNvSpPr txBox="1">
              <a:spLocks noGrp="1" noRot="1" noMove="1" noResize="1" noEditPoints="1" noAdjustHandles="1" noChangeArrowheads="1" noChangeShapeType="1"/>
            </p:cNvSpPr>
            <p:nvPr/>
          </p:nvSpPr>
          <p:spPr>
            <a:xfrm>
              <a:off x="19954889" y="8777046"/>
              <a:ext cx="1698316" cy="4154984"/>
            </a:xfrm>
            <a:prstGeom prst="rect">
              <a:avLst/>
            </a:prstGeom>
            <a:noFill/>
          </p:spPr>
          <p:txBody>
            <a:bodyPr wrap="square" rtlCol="0" anchor="ctr">
              <a:spAutoFit/>
            </a:bodyPr>
            <a:lstStyle/>
            <a:p>
              <a:r>
                <a:rPr lang="en-US" sz="2200" i="1" dirty="0">
                  <a:solidFill>
                    <a:schemeClr val="bg1"/>
                  </a:solidFill>
                </a:rPr>
                <a:t>Figure 4a</a:t>
              </a:r>
              <a:r>
                <a:rPr lang="en-US" sz="2200" dirty="0">
                  <a:solidFill>
                    <a:schemeClr val="bg1"/>
                  </a:solidFill>
                </a:rPr>
                <a:t>: Pd surveillance data in Montana from 2020. Blue squares denote presence of Pd, red squares denote absence.</a:t>
              </a:r>
              <a:endParaRPr lang="en-US" sz="2200" i="1" dirty="0">
                <a:solidFill>
                  <a:schemeClr val="bg1"/>
                </a:solidFill>
              </a:endParaRPr>
            </a:p>
          </p:txBody>
        </p:sp>
        <p:sp>
          <p:nvSpPr>
            <p:cNvPr id="197" name="TextBox 196">
              <a:extLst>
                <a:ext uri="{FF2B5EF4-FFF2-40B4-BE49-F238E27FC236}">
                  <a16:creationId xmlns:a16="http://schemas.microsoft.com/office/drawing/2014/main" id="{1A9B42B8-58B4-8475-2664-58A2A66E78F1}"/>
                </a:ext>
              </a:extLst>
            </p:cNvPr>
            <p:cNvSpPr txBox="1">
              <a:spLocks noGrp="1" noRot="1" noMove="1" noResize="1" noEditPoints="1" noAdjustHandles="1" noChangeArrowheads="1" noChangeShapeType="1"/>
            </p:cNvSpPr>
            <p:nvPr/>
          </p:nvSpPr>
          <p:spPr>
            <a:xfrm>
              <a:off x="19946420" y="14791288"/>
              <a:ext cx="1698316" cy="4154984"/>
            </a:xfrm>
            <a:prstGeom prst="rect">
              <a:avLst/>
            </a:prstGeom>
            <a:noFill/>
          </p:spPr>
          <p:txBody>
            <a:bodyPr wrap="square" rtlCol="0" anchor="ctr">
              <a:spAutoFit/>
            </a:bodyPr>
            <a:lstStyle/>
            <a:p>
              <a:r>
                <a:rPr lang="en-US" sz="2200" i="1" dirty="0">
                  <a:solidFill>
                    <a:schemeClr val="bg1"/>
                  </a:solidFill>
                </a:rPr>
                <a:t>Figure 4b</a:t>
              </a:r>
              <a:r>
                <a:rPr lang="en-US" sz="2200" dirty="0">
                  <a:solidFill>
                    <a:schemeClr val="bg1"/>
                  </a:solidFill>
                </a:rPr>
                <a:t>: Pd surveillance data in Montana from 2021. Blue squares denote presence of Pd, red squares denote absence.</a:t>
              </a:r>
              <a:endParaRPr lang="en-US" sz="2200" i="1" dirty="0">
                <a:solidFill>
                  <a:schemeClr val="bg1"/>
                </a:solidFill>
              </a:endParaRPr>
            </a:p>
          </p:txBody>
        </p:sp>
      </p:grpSp>
      <p:grpSp>
        <p:nvGrpSpPr>
          <p:cNvPr id="206" name="Group 205">
            <a:extLst>
              <a:ext uri="{FF2B5EF4-FFF2-40B4-BE49-F238E27FC236}">
                <a16:creationId xmlns:a16="http://schemas.microsoft.com/office/drawing/2014/main" id="{1BAB3901-8592-488B-C16F-C98E83762E30}"/>
              </a:ext>
            </a:extLst>
          </p:cNvPr>
          <p:cNvGrpSpPr>
            <a:grpSpLocks noGrp="1" noUngrp="1" noRot="1" noMove="1" noResize="1"/>
          </p:cNvGrpSpPr>
          <p:nvPr/>
        </p:nvGrpSpPr>
        <p:grpSpPr>
          <a:xfrm>
            <a:off x="30405403" y="9620195"/>
            <a:ext cx="1706785" cy="8476455"/>
            <a:chOff x="30405403" y="9620195"/>
            <a:chExt cx="1706785" cy="8476455"/>
          </a:xfrm>
        </p:grpSpPr>
        <p:sp>
          <p:nvSpPr>
            <p:cNvPr id="204" name="TextBox 203">
              <a:extLst>
                <a:ext uri="{FF2B5EF4-FFF2-40B4-BE49-F238E27FC236}">
                  <a16:creationId xmlns:a16="http://schemas.microsoft.com/office/drawing/2014/main" id="{7C22E176-EAAB-44FF-C365-4423722FE7FC}"/>
                </a:ext>
              </a:extLst>
            </p:cNvPr>
            <p:cNvSpPr txBox="1">
              <a:spLocks noGrp="1" noRot="1" noMove="1" noResize="1" noEditPoints="1" noAdjustHandles="1" noChangeArrowheads="1" noChangeShapeType="1"/>
            </p:cNvSpPr>
            <p:nvPr/>
          </p:nvSpPr>
          <p:spPr>
            <a:xfrm>
              <a:off x="30413872" y="9620195"/>
              <a:ext cx="1698316" cy="2462213"/>
            </a:xfrm>
            <a:prstGeom prst="rect">
              <a:avLst/>
            </a:prstGeom>
            <a:noFill/>
          </p:spPr>
          <p:txBody>
            <a:bodyPr wrap="square" rtlCol="0" anchor="ctr">
              <a:spAutoFit/>
            </a:bodyPr>
            <a:lstStyle/>
            <a:p>
              <a:r>
                <a:rPr lang="en-US" sz="2200" i="1" dirty="0">
                  <a:solidFill>
                    <a:schemeClr val="bg1"/>
                  </a:solidFill>
                </a:rPr>
                <a:t>Figure 5a</a:t>
              </a:r>
              <a:r>
                <a:rPr lang="en-US" sz="2200" dirty="0">
                  <a:solidFill>
                    <a:schemeClr val="bg1"/>
                  </a:solidFill>
                </a:rPr>
                <a:t>: Log count of annual detections at survey locations in 2020.</a:t>
              </a:r>
              <a:endParaRPr lang="en-US" sz="2200" i="1" dirty="0">
                <a:solidFill>
                  <a:schemeClr val="bg1"/>
                </a:solidFill>
              </a:endParaRPr>
            </a:p>
          </p:txBody>
        </p:sp>
        <p:sp>
          <p:nvSpPr>
            <p:cNvPr id="205" name="TextBox 204">
              <a:extLst>
                <a:ext uri="{FF2B5EF4-FFF2-40B4-BE49-F238E27FC236}">
                  <a16:creationId xmlns:a16="http://schemas.microsoft.com/office/drawing/2014/main" id="{AAEC2F86-519F-B413-CFC3-260EAE14CC1D}"/>
                </a:ext>
              </a:extLst>
            </p:cNvPr>
            <p:cNvSpPr txBox="1">
              <a:spLocks noGrp="1" noRot="1" noMove="1" noResize="1" noEditPoints="1" noAdjustHandles="1" noChangeArrowheads="1" noChangeShapeType="1"/>
            </p:cNvSpPr>
            <p:nvPr/>
          </p:nvSpPr>
          <p:spPr>
            <a:xfrm>
              <a:off x="30405403" y="15634437"/>
              <a:ext cx="1698316" cy="2462213"/>
            </a:xfrm>
            <a:prstGeom prst="rect">
              <a:avLst/>
            </a:prstGeom>
            <a:noFill/>
          </p:spPr>
          <p:txBody>
            <a:bodyPr wrap="square" rtlCol="0" anchor="ctr">
              <a:spAutoFit/>
            </a:bodyPr>
            <a:lstStyle/>
            <a:p>
              <a:r>
                <a:rPr lang="en-US" sz="2200" i="1" dirty="0">
                  <a:solidFill>
                    <a:schemeClr val="bg1"/>
                  </a:solidFill>
                </a:rPr>
                <a:t>Figure 5b</a:t>
              </a:r>
              <a:r>
                <a:rPr lang="en-US" sz="2200" dirty="0">
                  <a:solidFill>
                    <a:schemeClr val="bg1"/>
                  </a:solidFill>
                </a:rPr>
                <a:t>: Log count of annual detections at survey locations in 2020.</a:t>
              </a:r>
              <a:endParaRPr lang="en-US" sz="2200" i="1" dirty="0">
                <a:solidFill>
                  <a:schemeClr val="bg1"/>
                </a:solidFill>
              </a:endParaRPr>
            </a:p>
          </p:txBody>
        </p:sp>
      </p:grpSp>
      <p:pic>
        <p:nvPicPr>
          <p:cNvPr id="189" name="Picture 188">
            <a:extLst>
              <a:ext uri="{FF2B5EF4-FFF2-40B4-BE49-F238E27FC236}">
                <a16:creationId xmlns:a16="http://schemas.microsoft.com/office/drawing/2014/main" id="{A22207B6-B502-F79D-80CD-EEFAFADE545F}"/>
              </a:ext>
            </a:extLst>
          </p:cNvPr>
          <p:cNvPicPr>
            <a:picLocks noGrp="1" noRot="1" noChangeAspect="1" noMove="1" noResize="1" noEditPoints="1" noAdjustHandles="1" noChangeArrowheads="1" noChangeShapeType="1" noCrop="1"/>
          </p:cNvPicPr>
          <p:nvPr/>
        </p:nvPicPr>
        <p:blipFill>
          <a:blip r:embed="rId11" cstate="print">
            <a:extLst>
              <a:ext uri="{28A0092B-C50C-407E-A947-70E740481C1C}">
                <a14:useLocalDpi xmlns:a14="http://schemas.microsoft.com/office/drawing/2010/main" val="0"/>
              </a:ext>
            </a:extLst>
          </a:blip>
          <a:stretch>
            <a:fillRect/>
          </a:stretch>
        </p:blipFill>
        <p:spPr>
          <a:xfrm>
            <a:off x="22517749" y="8306548"/>
            <a:ext cx="7790536" cy="5705856"/>
          </a:xfrm>
          <a:prstGeom prst="rect">
            <a:avLst/>
          </a:prstGeom>
        </p:spPr>
      </p:pic>
      <p:grpSp>
        <p:nvGrpSpPr>
          <p:cNvPr id="208" name="Group 207">
            <a:extLst>
              <a:ext uri="{FF2B5EF4-FFF2-40B4-BE49-F238E27FC236}">
                <a16:creationId xmlns:a16="http://schemas.microsoft.com/office/drawing/2014/main" id="{BDDBA660-C09A-BF92-1340-AE4071CB55CE}"/>
              </a:ext>
            </a:extLst>
          </p:cNvPr>
          <p:cNvGrpSpPr>
            <a:grpSpLocks noGrp="1" noUngrp="1" noRot="1" noMove="1" noResize="1"/>
          </p:cNvGrpSpPr>
          <p:nvPr/>
        </p:nvGrpSpPr>
        <p:grpSpPr>
          <a:xfrm>
            <a:off x="11510645" y="22942151"/>
            <a:ext cx="20836255" cy="9400134"/>
            <a:chOff x="11510645" y="22942151"/>
            <a:chExt cx="20836255" cy="940013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707F4C1-C3FA-FEAF-89E3-473065EAADF1}"/>
                    </a:ext>
                  </a:extLst>
                </p:cNvPr>
                <p:cNvSpPr txBox="1">
                  <a:spLocks noGrp="1" noRot="1" noMove="1" noResize="1" noEditPoints="1" noAdjustHandles="1" noChangeArrowheads="1" noChangeShapeType="1"/>
                </p:cNvSpPr>
                <p:nvPr/>
              </p:nvSpPr>
              <p:spPr>
                <a:xfrm>
                  <a:off x="11510645" y="22942151"/>
                  <a:ext cx="10396728" cy="230832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disease presence/absence at locations </a:t>
                  </a:r>
                  <a14:m>
                    <m:oMath xmlns:m="http://schemas.openxmlformats.org/officeDocument/2006/math">
                      <m:r>
                        <a:rPr lang="en-US" sz="3600" b="1" i="1" smtClean="0">
                          <a:latin typeface="Cambria Math" panose="02040503050406030204" pitchFamily="18" charset="0"/>
                        </a:rPr>
                        <m:t>𝒔</m:t>
                      </m:r>
                    </m:oMath>
                  </a14:m>
                  <a:r>
                    <a:rPr lang="en-US" sz="3600" dirty="0">
                      <a:latin typeface="Times New Roman" panose="02020603050405020304" pitchFamily="18" charset="0"/>
                      <a:cs typeface="Times New Roman" panose="02020603050405020304" pitchFamily="18" charset="0"/>
                    </a:rPr>
                    <a:t>. Let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represent unobserved locations at which spatial predictions are desired. Then,</a:t>
                  </a:r>
                  <a:endParaRPr lang="en-US" sz="3600" b="1"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B707F4C1-C3FA-FEAF-89E3-473065EAADF1}"/>
                    </a:ext>
                  </a:extLst>
                </p:cNvPr>
                <p:cNvSpPr txBox="1">
                  <a:spLocks noGrp="1" noRot="1" noChangeAspect="1" noMove="1" noResize="1" noEditPoints="1" noAdjustHandles="1" noChangeArrowheads="1" noChangeShapeType="1" noTextEdit="1"/>
                </p:cNvSpPr>
                <p:nvPr/>
              </p:nvSpPr>
              <p:spPr>
                <a:xfrm>
                  <a:off x="11510645" y="22942151"/>
                  <a:ext cx="10396728" cy="2308324"/>
                </a:xfrm>
                <a:prstGeom prst="rect">
                  <a:avLst/>
                </a:prstGeom>
                <a:blipFill>
                  <a:blip r:embed="rId18"/>
                  <a:stretch>
                    <a:fillRect l="-1758" t="-4222" b="-8707"/>
                  </a:stretch>
                </a:blipFill>
              </p:spPr>
              <p:txBody>
                <a:bodyPr/>
                <a:lstStyle/>
                <a:p>
                  <a:r>
                    <a:rPr lang="en-US">
                      <a:noFill/>
                    </a:rPr>
                    <a:t> </a:t>
                  </a:r>
                </a:p>
              </p:txBody>
            </p:sp>
          </mc:Fallback>
        </mc:AlternateContent>
        <p:pic>
          <p:nvPicPr>
            <p:cNvPr id="26" name="Picture 25" descr="Text&#10;&#10;Description automatically generated">
              <a:extLst>
                <a:ext uri="{FF2B5EF4-FFF2-40B4-BE49-F238E27FC236}">
                  <a16:creationId xmlns:a16="http://schemas.microsoft.com/office/drawing/2014/main" id="{7CCC8CC4-AE60-7FEC-CD60-B77DB96AA986}"/>
                </a:ext>
              </a:extLst>
            </p:cNvPr>
            <p:cNvPicPr>
              <a:picLocks noGrp="1" noRot="1" noChangeAspect="1" noMove="1" noResize="1" noEditPoints="1" noAdjustHandles="1" noChangeArrowheads="1" noChangeShapeType="1" noCrop="1"/>
            </p:cNvPicPr>
            <p:nvPr/>
          </p:nvPicPr>
          <p:blipFill>
            <a:blip r:embed="rId19">
              <a:extLst>
                <a:ext uri="{28A0092B-C50C-407E-A947-70E740481C1C}">
                  <a14:useLocalDpi xmlns:a14="http://schemas.microsoft.com/office/drawing/2010/main" val="0"/>
                </a:ext>
              </a:extLst>
            </a:blip>
            <a:stretch>
              <a:fillRect/>
            </a:stretch>
          </p:blipFill>
          <p:spPr>
            <a:xfrm>
              <a:off x="13594956" y="25244029"/>
              <a:ext cx="6228107" cy="2547070"/>
            </a:xfrm>
            <a:prstGeom prst="rect">
              <a:avLst/>
            </a:prstGeom>
          </p:spPr>
        </p:pic>
        <p:sp>
          <p:nvSpPr>
            <p:cNvPr id="27" name="TextBox 26">
              <a:extLst>
                <a:ext uri="{FF2B5EF4-FFF2-40B4-BE49-F238E27FC236}">
                  <a16:creationId xmlns:a16="http://schemas.microsoft.com/office/drawing/2014/main" id="{FA632865-F2E5-CEEF-23D6-2430CEE11F56}"/>
                </a:ext>
              </a:extLst>
            </p:cNvPr>
            <p:cNvSpPr txBox="1">
              <a:spLocks noGrp="1" noRot="1" noMove="1" noResize="1" noEditPoints="1" noAdjustHandles="1" noChangeArrowheads="1" noChangeShapeType="1"/>
            </p:cNvSpPr>
            <p:nvPr/>
          </p:nvSpPr>
          <p:spPr>
            <a:xfrm>
              <a:off x="11510645" y="27756171"/>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pic>
          <p:nvPicPr>
            <p:cNvPr id="29" name="Picture 28" descr="Diagram&#10;&#10;Description automatically generated">
              <a:extLst>
                <a:ext uri="{FF2B5EF4-FFF2-40B4-BE49-F238E27FC236}">
                  <a16:creationId xmlns:a16="http://schemas.microsoft.com/office/drawing/2014/main" id="{A3C31435-A0D7-6311-3028-9482BCC97B77}"/>
                </a:ext>
              </a:extLst>
            </p:cNvPr>
            <p:cNvPicPr>
              <a:picLocks noGrp="1" noRot="1" noChangeAspect="1" noMove="1" noResize="1" noEditPoints="1" noAdjustHandles="1" noChangeArrowheads="1" noChangeShapeType="1" noCrop="1"/>
            </p:cNvPicPr>
            <p:nvPr/>
          </p:nvPicPr>
          <p:blipFill>
            <a:blip r:embed="rId20">
              <a:extLst>
                <a:ext uri="{28A0092B-C50C-407E-A947-70E740481C1C}">
                  <a14:useLocalDpi xmlns:a14="http://schemas.microsoft.com/office/drawing/2010/main" val="0"/>
                </a:ext>
              </a:extLst>
            </a:blip>
            <a:stretch>
              <a:fillRect/>
            </a:stretch>
          </p:blipFill>
          <p:spPr>
            <a:xfrm>
              <a:off x="12125778" y="28427813"/>
              <a:ext cx="9166462" cy="3914472"/>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173FF0F-2299-EB5C-E438-C73223391E0F}"/>
                    </a:ext>
                  </a:extLst>
                </p:cNvPr>
                <p:cNvSpPr txBox="1">
                  <a:spLocks noGrp="1" noRot="1" noMove="1" noResize="1" noEditPoints="1" noAdjustHandles="1" noChangeArrowheads="1" noChangeShapeType="1"/>
                </p:cNvSpPr>
                <p:nvPr/>
              </p:nvSpPr>
              <p:spPr>
                <a:xfrm>
                  <a:off x="21938052" y="22942151"/>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activity at locations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dirty="0">
                      <a:latin typeface="Times New Roman" panose="02020603050405020304" pitchFamily="18" charset="0"/>
                      <a:cs typeface="Times New Roman" panose="02020603050405020304" pitchFamily="18" charset="0"/>
                    </a:rPr>
                    <a:t>. Then,</a:t>
                  </a:r>
                  <a:r>
                    <a:rPr lang="en-US" sz="3600" b="1" dirty="0">
                      <a:latin typeface="Times New Roman" panose="02020603050405020304" pitchFamily="18" charset="0"/>
                      <a:cs typeface="Times New Roman" panose="02020603050405020304" pitchFamily="18" charset="0"/>
                    </a:rPr>
                    <a:t> </a:t>
                  </a:r>
                </a:p>
              </p:txBody>
            </p:sp>
          </mc:Choice>
          <mc:Fallback xmlns="">
            <p:sp>
              <p:nvSpPr>
                <p:cNvPr id="38" name="TextBox 37">
                  <a:extLst>
                    <a:ext uri="{FF2B5EF4-FFF2-40B4-BE49-F238E27FC236}">
                      <a16:creationId xmlns:a16="http://schemas.microsoft.com/office/drawing/2014/main" id="{8173FF0F-2299-EB5C-E438-C73223391E0F}"/>
                    </a:ext>
                  </a:extLst>
                </p:cNvPr>
                <p:cNvSpPr txBox="1">
                  <a:spLocks noGrp="1" noRot="1" noChangeAspect="1" noMove="1" noResize="1" noEditPoints="1" noAdjustHandles="1" noChangeArrowheads="1" noChangeShapeType="1" noTextEdit="1"/>
                </p:cNvSpPr>
                <p:nvPr/>
              </p:nvSpPr>
              <p:spPr>
                <a:xfrm>
                  <a:off x="21938052" y="22942151"/>
                  <a:ext cx="10396728" cy="1200329"/>
                </a:xfrm>
                <a:prstGeom prst="rect">
                  <a:avLst/>
                </a:prstGeom>
                <a:blipFill>
                  <a:blip r:embed="rId21"/>
                  <a:stretch>
                    <a:fillRect l="-1818" t="-8122" r="-1935" b="-17766"/>
                  </a:stretch>
                </a:blipFill>
              </p:spPr>
              <p:txBody>
                <a:bodyPr/>
                <a:lstStyle/>
                <a:p>
                  <a:r>
                    <a:rPr lang="en-US">
                      <a:noFill/>
                    </a:rPr>
                    <a:t> </a:t>
                  </a:r>
                </a:p>
              </p:txBody>
            </p:sp>
          </mc:Fallback>
        </mc:AlternateContent>
        <p:pic>
          <p:nvPicPr>
            <p:cNvPr id="41" name="Picture 40" descr="Icon&#10;&#10;Description automatically generated with low confidence">
              <a:extLst>
                <a:ext uri="{FF2B5EF4-FFF2-40B4-BE49-F238E27FC236}">
                  <a16:creationId xmlns:a16="http://schemas.microsoft.com/office/drawing/2014/main" id="{F7C238B4-7CB3-92F2-6B22-BC82D9DC4020}"/>
                </a:ext>
              </a:extLst>
            </p:cNvPr>
            <p:cNvPicPr>
              <a:picLocks noGrp="1" noRot="1" noChangeAspect="1" noMove="1" noResize="1" noEditPoints="1" noAdjustHandles="1" noChangeArrowheads="1" noChangeShapeType="1" noCrop="1"/>
            </p:cNvPicPr>
            <p:nvPr/>
          </p:nvPicPr>
          <p:blipFill>
            <a:blip r:embed="rId22">
              <a:extLst>
                <a:ext uri="{28A0092B-C50C-407E-A947-70E740481C1C}">
                  <a14:useLocalDpi xmlns:a14="http://schemas.microsoft.com/office/drawing/2010/main" val="0"/>
                </a:ext>
              </a:extLst>
            </a:blip>
            <a:stretch>
              <a:fillRect/>
            </a:stretch>
          </p:blipFill>
          <p:spPr>
            <a:xfrm>
              <a:off x="25168644" y="27274628"/>
              <a:ext cx="3935545" cy="580394"/>
            </a:xfrm>
            <a:prstGeom prst="rect">
              <a:avLst/>
            </a:prstGeom>
          </p:spPr>
        </p:pic>
        <p:pic>
          <p:nvPicPr>
            <p:cNvPr id="44" name="Picture 43" descr="Text, whiteboard&#10;&#10;Description automatically generated">
              <a:extLst>
                <a:ext uri="{FF2B5EF4-FFF2-40B4-BE49-F238E27FC236}">
                  <a16:creationId xmlns:a16="http://schemas.microsoft.com/office/drawing/2014/main" id="{067D7AC9-2335-97BF-C66D-1B1B9591DE40}"/>
                </a:ext>
              </a:extLst>
            </p:cNvPr>
            <p:cNvPicPr>
              <a:picLocks noGrp="1" noRot="1" noChangeAspect="1" noMove="1" noResize="1" noEditPoints="1" noAdjustHandles="1" noChangeArrowheads="1" noChangeShapeType="1" noCrop="1"/>
            </p:cNvPicPr>
            <p:nvPr/>
          </p:nvPicPr>
          <p:blipFill>
            <a:blip r:embed="rId23">
              <a:extLst>
                <a:ext uri="{28A0092B-C50C-407E-A947-70E740481C1C}">
                  <a14:useLocalDpi xmlns:a14="http://schemas.microsoft.com/office/drawing/2010/main" val="0"/>
                </a:ext>
              </a:extLst>
            </a:blip>
            <a:stretch>
              <a:fillRect/>
            </a:stretch>
          </p:blipFill>
          <p:spPr>
            <a:xfrm>
              <a:off x="24940376" y="28707013"/>
              <a:ext cx="4578180" cy="1200329"/>
            </a:xfrm>
            <a:prstGeom prst="rect">
              <a:avLst/>
            </a:prstGeom>
          </p:spPr>
        </p:pic>
        <p:pic>
          <p:nvPicPr>
            <p:cNvPr id="46" name="Picture 45" descr="Text, letter&#10;&#10;Description automatically generated">
              <a:extLst>
                <a:ext uri="{FF2B5EF4-FFF2-40B4-BE49-F238E27FC236}">
                  <a16:creationId xmlns:a16="http://schemas.microsoft.com/office/drawing/2014/main" id="{C78182C9-8507-DF6E-AF15-439802758A06}"/>
                </a:ext>
              </a:extLst>
            </p:cNvPr>
            <p:cNvPicPr>
              <a:picLocks noGrp="1" noRot="1" noChangeAspect="1" noMove="1" noResize="1" noEditPoints="1" noAdjustHandles="1" noChangeArrowheads="1" noChangeShapeType="1" noCrop="1"/>
            </p:cNvPicPr>
            <p:nvPr/>
          </p:nvPicPr>
          <p:blipFill>
            <a:blip r:embed="rId24">
              <a:extLst>
                <a:ext uri="{28A0092B-C50C-407E-A947-70E740481C1C}">
                  <a14:useLocalDpi xmlns:a14="http://schemas.microsoft.com/office/drawing/2010/main" val="0"/>
                </a:ext>
              </a:extLst>
            </a:blip>
            <a:stretch>
              <a:fillRect/>
            </a:stretch>
          </p:blipFill>
          <p:spPr>
            <a:xfrm>
              <a:off x="24705830" y="24226039"/>
              <a:ext cx="4861172" cy="1363384"/>
            </a:xfrm>
            <a:prstGeom prst="rect">
              <a:avLst/>
            </a:prstGeom>
          </p:spPr>
        </p:pic>
        <p:sp>
          <p:nvSpPr>
            <p:cNvPr id="47" name="TextBox 46">
              <a:extLst>
                <a:ext uri="{FF2B5EF4-FFF2-40B4-BE49-F238E27FC236}">
                  <a16:creationId xmlns:a16="http://schemas.microsoft.com/office/drawing/2014/main" id="{0CD55F19-24E5-0362-0356-A9E59B027628}"/>
                </a:ext>
              </a:extLst>
            </p:cNvPr>
            <p:cNvSpPr txBox="1">
              <a:spLocks noGrp="1" noRot="1" noMove="1" noResize="1" noEditPoints="1" noAdjustHandles="1" noChangeArrowheads="1" noChangeShapeType="1"/>
            </p:cNvSpPr>
            <p:nvPr/>
          </p:nvSpPr>
          <p:spPr>
            <a:xfrm>
              <a:off x="21938052" y="25830645"/>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Note that by properties of multivariate normal random variables, </a:t>
              </a:r>
              <a:endParaRPr lang="en-US" sz="36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24416D2C-4039-2F5E-D176-DD02C92BDF90}"/>
                </a:ext>
              </a:extLst>
            </p:cNvPr>
            <p:cNvSpPr txBox="1">
              <a:spLocks noGrp="1" noRot="1" noMove="1" noResize="1" noEditPoints="1" noAdjustHandles="1" noChangeArrowheads="1" noChangeShapeType="1"/>
            </p:cNvSpPr>
            <p:nvPr/>
          </p:nvSpPr>
          <p:spPr>
            <a:xfrm>
              <a:off x="21938052" y="27957852"/>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sp>
          <p:nvSpPr>
            <p:cNvPr id="207" name="TextBox 206">
              <a:extLst>
                <a:ext uri="{FF2B5EF4-FFF2-40B4-BE49-F238E27FC236}">
                  <a16:creationId xmlns:a16="http://schemas.microsoft.com/office/drawing/2014/main" id="{6E814242-4160-852E-799F-BB0708E06ED1}"/>
                </a:ext>
              </a:extLst>
            </p:cNvPr>
            <p:cNvSpPr txBox="1">
              <a:spLocks noGrp="1" noRot="1" noMove="1" noResize="1" noEditPoints="1" noAdjustHandles="1" noChangeArrowheads="1" noChangeShapeType="1"/>
            </p:cNvSpPr>
            <p:nvPr/>
          </p:nvSpPr>
          <p:spPr>
            <a:xfrm>
              <a:off x="21950172" y="30005483"/>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more details on how this model is estimated, scan the QR code at the bottom right of this poster.</a:t>
              </a:r>
            </a:p>
          </p:txBody>
        </p:sp>
      </p:grpSp>
      <p:sp>
        <p:nvSpPr>
          <p:cNvPr id="224" name="TextBox 223">
            <a:extLst>
              <a:ext uri="{FF2B5EF4-FFF2-40B4-BE49-F238E27FC236}">
                <a16:creationId xmlns:a16="http://schemas.microsoft.com/office/drawing/2014/main" id="{E25E9114-F916-7465-90BA-BDB1DA64263A}"/>
              </a:ext>
            </a:extLst>
          </p:cNvPr>
          <p:cNvSpPr txBox="1">
            <a:spLocks noGrp="1" noRot="1" noMove="1" noResize="1" noEditPoints="1" noAdjustHandles="1" noChangeArrowheads="1" noChangeShapeType="1"/>
          </p:cNvSpPr>
          <p:nvPr/>
        </p:nvSpPr>
        <p:spPr>
          <a:xfrm>
            <a:off x="33499044" y="6992527"/>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225" name="TextBox 224">
            <a:extLst>
              <a:ext uri="{FF2B5EF4-FFF2-40B4-BE49-F238E27FC236}">
                <a16:creationId xmlns:a16="http://schemas.microsoft.com/office/drawing/2014/main" id="{47151B1C-35D8-40E7-2351-4A2803A93773}"/>
              </a:ext>
            </a:extLst>
          </p:cNvPr>
          <p:cNvSpPr txBox="1"/>
          <p:nvPr/>
        </p:nvSpPr>
        <p:spPr>
          <a:xfrm>
            <a:off x="33509590" y="6993677"/>
            <a:ext cx="9241780"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sp>
        <p:nvSpPr>
          <p:cNvPr id="67" name="Rectangle 66">
            <a:extLst>
              <a:ext uri="{FF2B5EF4-FFF2-40B4-BE49-F238E27FC236}">
                <a16:creationId xmlns:a16="http://schemas.microsoft.com/office/drawing/2014/main" id="{4CA476E1-0870-9445-C0BF-552AA900038A}"/>
              </a:ext>
            </a:extLst>
          </p:cNvPr>
          <p:cNvSpPr>
            <a:spLocks noGrp="1" noRot="1" noMove="1" noResize="1" noEditPoints="1" noAdjustHandles="1" noChangeArrowheads="1" noChangeShapeType="1"/>
          </p:cNvSpPr>
          <p:nvPr/>
        </p:nvSpPr>
        <p:spPr>
          <a:xfrm>
            <a:off x="1394460" y="10505880"/>
            <a:ext cx="8796528" cy="10208788"/>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AA75EF9-D9DB-AA62-8465-7FB61FF65830}"/>
              </a:ext>
            </a:extLst>
          </p:cNvPr>
          <p:cNvGrpSpPr>
            <a:grpSpLocks noGrp="1" noUngrp="1" noRot="1" noChangeAspect="1" noMove="1" noResize="1"/>
          </p:cNvGrpSpPr>
          <p:nvPr/>
        </p:nvGrpSpPr>
        <p:grpSpPr>
          <a:xfrm>
            <a:off x="2175394" y="15034272"/>
            <a:ext cx="7234661" cy="5504688"/>
            <a:chOff x="-7127016" y="14160987"/>
            <a:chExt cx="8101704" cy="6164401"/>
          </a:xfrm>
        </p:grpSpPr>
        <p:pic>
          <p:nvPicPr>
            <p:cNvPr id="112" name="Picture 111" descr="A picture containing ground, rock, stone, soil&#10;&#10;Description automatically generated">
              <a:extLst>
                <a:ext uri="{FF2B5EF4-FFF2-40B4-BE49-F238E27FC236}">
                  <a16:creationId xmlns:a16="http://schemas.microsoft.com/office/drawing/2014/main" id="{00043004-36ED-3507-B020-53C85514F79A}"/>
                </a:ext>
              </a:extLst>
            </p:cNvPr>
            <p:cNvPicPr>
              <a:picLocks noGrp="1" noRot="1" noChangeAspect="1" noMove="1" noResize="1" noEditPoints="1" noAdjustHandles="1" noChangeArrowheads="1" noChangeShapeType="1" noCrop="1"/>
            </p:cNvPicPr>
            <p:nvPr/>
          </p:nvPicPr>
          <p:blipFill>
            <a:blip r:embed="rId25" cstate="print">
              <a:extLst>
                <a:ext uri="{28A0092B-C50C-407E-A947-70E740481C1C}">
                  <a14:useLocalDpi xmlns:a14="http://schemas.microsoft.com/office/drawing/2010/main" val="0"/>
                </a:ext>
              </a:extLst>
            </a:blip>
            <a:stretch>
              <a:fillRect/>
            </a:stretch>
          </p:blipFill>
          <p:spPr>
            <a:xfrm>
              <a:off x="-7117752" y="14160987"/>
              <a:ext cx="8092440" cy="5394960"/>
            </a:xfrm>
            <a:prstGeom prst="rect">
              <a:avLst/>
            </a:prstGeom>
          </p:spPr>
        </p:pic>
        <p:sp>
          <p:nvSpPr>
            <p:cNvPr id="115" name="TextBox 114">
              <a:extLst>
                <a:ext uri="{FF2B5EF4-FFF2-40B4-BE49-F238E27FC236}">
                  <a16:creationId xmlns:a16="http://schemas.microsoft.com/office/drawing/2014/main" id="{3C2C07A2-C386-A9E3-933B-731C3805CB94}"/>
                </a:ext>
              </a:extLst>
            </p:cNvPr>
            <p:cNvSpPr txBox="1">
              <a:spLocks noGrp="1" noRot="1" noMove="1" noResize="1" noEditPoints="1" noAdjustHandles="1" noChangeArrowheads="1" noChangeShapeType="1"/>
            </p:cNvSpPr>
            <p:nvPr/>
          </p:nvSpPr>
          <p:spPr>
            <a:xfrm>
              <a:off x="-7127016" y="19555947"/>
              <a:ext cx="8101704" cy="769441"/>
            </a:xfrm>
            <a:prstGeom prst="rect">
              <a:avLst/>
            </a:prstGeom>
            <a:noFill/>
          </p:spPr>
          <p:txBody>
            <a:bodyPr wrap="square" rtlCol="0">
              <a:spAutoFit/>
            </a:bodyPr>
            <a:lstStyle/>
            <a:p>
              <a:r>
                <a:rPr lang="en-US" sz="2200" i="1" dirty="0">
                  <a:solidFill>
                    <a:schemeClr val="bg1"/>
                  </a:solidFill>
                </a:rPr>
                <a:t>Figure 1c</a:t>
              </a:r>
              <a:r>
                <a:rPr lang="en-US" sz="2200" dirty="0">
                  <a:solidFill>
                    <a:schemeClr val="bg1"/>
                  </a:solidFill>
                </a:rPr>
                <a:t>: Bat carcasses found in Azure cave in 2022 (source: Nicole Hussey, MTFWP).</a:t>
              </a:r>
              <a:endParaRPr lang="en-US" sz="2200" i="1" dirty="0">
                <a:solidFill>
                  <a:schemeClr val="bg1"/>
                </a:solidFill>
              </a:endParaRPr>
            </a:p>
          </p:txBody>
        </p:sp>
      </p:grpSp>
      <p:grpSp>
        <p:nvGrpSpPr>
          <p:cNvPr id="121" name="Group 120">
            <a:extLst>
              <a:ext uri="{FF2B5EF4-FFF2-40B4-BE49-F238E27FC236}">
                <a16:creationId xmlns:a16="http://schemas.microsoft.com/office/drawing/2014/main" id="{328CF081-F5AD-10DD-3A2F-39E50B0720A6}"/>
              </a:ext>
            </a:extLst>
          </p:cNvPr>
          <p:cNvGrpSpPr>
            <a:grpSpLocks noGrp="1" noUngrp="1" noRot="1" noChangeAspect="1" noMove="1" noResize="1"/>
          </p:cNvGrpSpPr>
          <p:nvPr/>
        </p:nvGrpSpPr>
        <p:grpSpPr>
          <a:xfrm>
            <a:off x="5923902" y="10697321"/>
            <a:ext cx="4051928" cy="4206240"/>
            <a:chOff x="1551432" y="11070777"/>
            <a:chExt cx="3840480" cy="3986739"/>
          </a:xfrm>
        </p:grpSpPr>
        <p:pic>
          <p:nvPicPr>
            <p:cNvPr id="122" name="Picture 121" descr="A person holding a bird&#10;&#10;Description automatically generated with low confidence">
              <a:extLst>
                <a:ext uri="{FF2B5EF4-FFF2-40B4-BE49-F238E27FC236}">
                  <a16:creationId xmlns:a16="http://schemas.microsoft.com/office/drawing/2014/main" id="{BD6F4E8A-1403-414C-4B2B-A13FF0094BFC}"/>
                </a:ext>
              </a:extLst>
            </p:cNvPr>
            <p:cNvPicPr>
              <a:picLocks noGrp="1" noRot="1" noChangeAspect="1" noMove="1" noResize="1" noEditPoints="1" noAdjustHandles="1" noChangeArrowheads="1" noChangeShapeType="1" noCrop="1"/>
            </p:cNvPicPr>
            <p:nvPr/>
          </p:nvPicPr>
          <p:blipFill>
            <a:blip r:embed="rId26" cstate="print">
              <a:extLst>
                <a:ext uri="{28A0092B-C50C-407E-A947-70E740481C1C}">
                  <a14:useLocalDpi xmlns:a14="http://schemas.microsoft.com/office/drawing/2010/main" val="0"/>
                </a:ext>
              </a:extLst>
            </a:blip>
            <a:stretch>
              <a:fillRect/>
            </a:stretch>
          </p:blipFill>
          <p:spPr>
            <a:xfrm>
              <a:off x="1580432" y="11070777"/>
              <a:ext cx="3811480" cy="2898294"/>
            </a:xfrm>
            <a:prstGeom prst="rect">
              <a:avLst/>
            </a:prstGeom>
          </p:spPr>
        </p:pic>
        <p:sp>
          <p:nvSpPr>
            <p:cNvPr id="124" name="TextBox 123">
              <a:extLst>
                <a:ext uri="{FF2B5EF4-FFF2-40B4-BE49-F238E27FC236}">
                  <a16:creationId xmlns:a16="http://schemas.microsoft.com/office/drawing/2014/main" id="{22CD43B4-E278-E4A1-5133-1BD2738FC34C}"/>
                </a:ext>
              </a:extLst>
            </p:cNvPr>
            <p:cNvSpPr txBox="1">
              <a:spLocks noGrp="1" noRot="1" noMove="1" noResize="1" noEditPoints="1" noAdjustHandles="1" noChangeArrowheads="1" noChangeShapeType="1"/>
            </p:cNvSpPr>
            <p:nvPr/>
          </p:nvSpPr>
          <p:spPr>
            <a:xfrm>
              <a:off x="1551432" y="13949520"/>
              <a:ext cx="3785774" cy="1107996"/>
            </a:xfrm>
            <a:prstGeom prst="rect">
              <a:avLst/>
            </a:prstGeom>
            <a:noFill/>
          </p:spPr>
          <p:txBody>
            <a:bodyPr wrap="square" rtlCol="0">
              <a:spAutoFit/>
            </a:bodyPr>
            <a:lstStyle/>
            <a:p>
              <a:r>
                <a:rPr lang="en-US" sz="2200" i="1" dirty="0">
                  <a:solidFill>
                    <a:schemeClr val="bg1"/>
                  </a:solidFill>
                </a:rPr>
                <a:t>Figure 1b</a:t>
              </a:r>
              <a:r>
                <a:rPr lang="en-US" sz="2200" dirty="0">
                  <a:solidFill>
                    <a:schemeClr val="bg1"/>
                  </a:solidFill>
                </a:rPr>
                <a:t>: Northern long-eared bat with visible signs of WNS (source: </a:t>
              </a:r>
              <a:r>
                <a:rPr lang="en-US" sz="2200" dirty="0">
                  <a:solidFill>
                    <a:schemeClr val="bg1"/>
                  </a:solidFill>
                  <a:hlinkClick r:id="rId27">
                    <a:extLst>
                      <a:ext uri="{A12FA001-AC4F-418D-AE19-62706E023703}">
                        <ahyp:hlinkClr xmlns:ahyp="http://schemas.microsoft.com/office/drawing/2018/hyperlinkcolor" val="tx"/>
                      </a:ext>
                    </a:extLst>
                  </a:hlinkClick>
                </a:rPr>
                <a:t>USFWS Flickr</a:t>
              </a:r>
              <a:r>
                <a:rPr lang="en-US" sz="2200" dirty="0">
                  <a:solidFill>
                    <a:schemeClr val="bg1"/>
                  </a:solidFill>
                </a:rPr>
                <a:t>)</a:t>
              </a:r>
            </a:p>
          </p:txBody>
        </p:sp>
      </p:grpSp>
      <p:grpSp>
        <p:nvGrpSpPr>
          <p:cNvPr id="125" name="Group 124">
            <a:extLst>
              <a:ext uri="{FF2B5EF4-FFF2-40B4-BE49-F238E27FC236}">
                <a16:creationId xmlns:a16="http://schemas.microsoft.com/office/drawing/2014/main" id="{A8FCE81B-CE21-79FA-206A-A5F282DE4FBC}"/>
              </a:ext>
            </a:extLst>
          </p:cNvPr>
          <p:cNvGrpSpPr>
            <a:grpSpLocks noChangeAspect="1"/>
          </p:cNvGrpSpPr>
          <p:nvPr/>
        </p:nvGrpSpPr>
        <p:grpSpPr>
          <a:xfrm>
            <a:off x="1591355" y="10880201"/>
            <a:ext cx="4232959" cy="4023360"/>
            <a:chOff x="6190488" y="11247502"/>
            <a:chExt cx="3840480" cy="3650316"/>
          </a:xfrm>
        </p:grpSpPr>
        <p:pic>
          <p:nvPicPr>
            <p:cNvPr id="128" name="Picture 127" descr="A picture containing ground, indoor, laying, dirty&#10;&#10;Description automatically generated">
              <a:extLst>
                <a:ext uri="{FF2B5EF4-FFF2-40B4-BE49-F238E27FC236}">
                  <a16:creationId xmlns:a16="http://schemas.microsoft.com/office/drawing/2014/main" id="{FA5EDDD6-8CD5-857B-DBDF-C06E1B3DE84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190488" y="11247502"/>
              <a:ext cx="3840480" cy="2203766"/>
            </a:xfrm>
            <a:prstGeom prst="rect">
              <a:avLst/>
            </a:prstGeom>
          </p:spPr>
        </p:pic>
        <p:sp>
          <p:nvSpPr>
            <p:cNvPr id="129" name="TextBox 128">
              <a:extLst>
                <a:ext uri="{FF2B5EF4-FFF2-40B4-BE49-F238E27FC236}">
                  <a16:creationId xmlns:a16="http://schemas.microsoft.com/office/drawing/2014/main" id="{2C8103BD-B9F6-C3C2-7A6B-29E0F0FAFACD}"/>
                </a:ext>
              </a:extLst>
            </p:cNvPr>
            <p:cNvSpPr txBox="1"/>
            <p:nvPr/>
          </p:nvSpPr>
          <p:spPr>
            <a:xfrm>
              <a:off x="6190488" y="13451268"/>
              <a:ext cx="3823555" cy="1446550"/>
            </a:xfrm>
            <a:prstGeom prst="rect">
              <a:avLst/>
            </a:prstGeom>
            <a:noFill/>
          </p:spPr>
          <p:txBody>
            <a:bodyPr wrap="square" rtlCol="0">
              <a:spAutoFit/>
            </a:bodyPr>
            <a:lstStyle/>
            <a:p>
              <a:r>
                <a:rPr lang="en-US" sz="2200" i="1" dirty="0">
                  <a:solidFill>
                    <a:schemeClr val="bg1"/>
                  </a:solidFill>
                </a:rPr>
                <a:t>Figure 1a: </a:t>
              </a:r>
              <a:r>
                <a:rPr lang="en-US" sz="2200" dirty="0">
                  <a:solidFill>
                    <a:schemeClr val="bg1"/>
                  </a:solidFill>
                </a:rPr>
                <a:t>WNS-affected little brown bats in Azure Cave, MT, USA (source: Montana Fish Wildlife and Parks)</a:t>
              </a:r>
              <a:endParaRPr lang="en-US" sz="2200" i="1" dirty="0">
                <a:solidFill>
                  <a:schemeClr val="bg1"/>
                </a:solidFill>
              </a:endParaRPr>
            </a:p>
          </p:txBody>
        </p:sp>
      </p:grpSp>
      <p:grpSp>
        <p:nvGrpSpPr>
          <p:cNvPr id="137" name="Group 136">
            <a:extLst>
              <a:ext uri="{FF2B5EF4-FFF2-40B4-BE49-F238E27FC236}">
                <a16:creationId xmlns:a16="http://schemas.microsoft.com/office/drawing/2014/main" id="{F3E4930C-453B-EE05-74C9-52D8F07177A5}"/>
              </a:ext>
            </a:extLst>
          </p:cNvPr>
          <p:cNvGrpSpPr/>
          <p:nvPr/>
        </p:nvGrpSpPr>
        <p:grpSpPr>
          <a:xfrm>
            <a:off x="32965629" y="18609551"/>
            <a:ext cx="10383039" cy="707886"/>
            <a:chOff x="33321230" y="15779535"/>
            <a:chExt cx="10383039" cy="707886"/>
          </a:xfrm>
        </p:grpSpPr>
        <p:sp>
          <p:nvSpPr>
            <p:cNvPr id="135" name="TextBox 134">
              <a:extLst>
                <a:ext uri="{FF2B5EF4-FFF2-40B4-BE49-F238E27FC236}">
                  <a16:creationId xmlns:a16="http://schemas.microsoft.com/office/drawing/2014/main" id="{69E1AD0C-69E9-B657-925C-D43D49ED3F76}"/>
                </a:ext>
              </a:extLst>
            </p:cNvPr>
            <p:cNvSpPr txBox="1"/>
            <p:nvPr/>
          </p:nvSpPr>
          <p:spPr>
            <a:xfrm>
              <a:off x="33881313" y="15816647"/>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36" name="TextBox 135">
              <a:extLst>
                <a:ext uri="{FF2B5EF4-FFF2-40B4-BE49-F238E27FC236}">
                  <a16:creationId xmlns:a16="http://schemas.microsoft.com/office/drawing/2014/main" id="{C16128ED-7F59-62DC-0EAA-6E70627F5E1A}"/>
                </a:ext>
              </a:extLst>
            </p:cNvPr>
            <p:cNvSpPr txBox="1"/>
            <p:nvPr/>
          </p:nvSpPr>
          <p:spPr>
            <a:xfrm>
              <a:off x="33321230" y="15779535"/>
              <a:ext cx="10383039"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Stationary acoustic data</a:t>
              </a:r>
            </a:p>
          </p:txBody>
        </p:sp>
      </p:grpSp>
      <p:sp>
        <p:nvSpPr>
          <p:cNvPr id="20" name="Rectangle 19">
            <a:extLst>
              <a:ext uri="{FF2B5EF4-FFF2-40B4-BE49-F238E27FC236}">
                <a16:creationId xmlns:a16="http://schemas.microsoft.com/office/drawing/2014/main" id="{0024C6BE-A4E8-FBC3-E739-4351EA6AD55C}"/>
              </a:ext>
            </a:extLst>
          </p:cNvPr>
          <p:cNvSpPr>
            <a:spLocks noGrp="1" noRot="1" noMove="1" noResize="1" noEditPoints="1" noAdjustHandles="1" noChangeArrowheads="1" noChangeShapeType="1"/>
          </p:cNvSpPr>
          <p:nvPr/>
        </p:nvSpPr>
        <p:spPr>
          <a:xfrm>
            <a:off x="33510855" y="19598196"/>
            <a:ext cx="9262872" cy="7351776"/>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24D2B4C-DF27-45BB-14A1-BF10D0690341}"/>
              </a:ext>
            </a:extLst>
          </p:cNvPr>
          <p:cNvGrpSpPr>
            <a:grpSpLocks/>
          </p:cNvGrpSpPr>
          <p:nvPr/>
        </p:nvGrpSpPr>
        <p:grpSpPr>
          <a:xfrm>
            <a:off x="33780984" y="19970401"/>
            <a:ext cx="4169664" cy="6667548"/>
            <a:chOff x="33632671" y="20342606"/>
            <a:chExt cx="4169664" cy="6667548"/>
          </a:xfrm>
        </p:grpSpPr>
        <p:pic>
          <p:nvPicPr>
            <p:cNvPr id="97" name="Picture 96" descr="A picture containing text, grass, outdoor, sky&#10;&#10;Description automatically generated">
              <a:extLst>
                <a:ext uri="{FF2B5EF4-FFF2-40B4-BE49-F238E27FC236}">
                  <a16:creationId xmlns:a16="http://schemas.microsoft.com/office/drawing/2014/main" id="{5E66AA34-4230-F755-5BE9-3030E09C962D}"/>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33632671" y="20342606"/>
              <a:ext cx="4169664" cy="5559552"/>
            </a:xfrm>
            <a:prstGeom prst="rect">
              <a:avLst/>
            </a:prstGeom>
          </p:spPr>
        </p:pic>
        <p:sp>
          <p:nvSpPr>
            <p:cNvPr id="28" name="TextBox 27">
              <a:extLst>
                <a:ext uri="{FF2B5EF4-FFF2-40B4-BE49-F238E27FC236}">
                  <a16:creationId xmlns:a16="http://schemas.microsoft.com/office/drawing/2014/main" id="{1A07AE06-D582-58C5-08F4-6B33D5713372}"/>
                </a:ext>
              </a:extLst>
            </p:cNvPr>
            <p:cNvSpPr txBox="1">
              <a:spLocks/>
            </p:cNvSpPr>
            <p:nvPr/>
          </p:nvSpPr>
          <p:spPr>
            <a:xfrm>
              <a:off x="33632671" y="25902158"/>
              <a:ext cx="4166917" cy="1107996"/>
            </a:xfrm>
            <a:prstGeom prst="rect">
              <a:avLst/>
            </a:prstGeom>
            <a:noFill/>
          </p:spPr>
          <p:txBody>
            <a:bodyPr wrap="square" rtlCol="0">
              <a:spAutoFit/>
            </a:bodyPr>
            <a:lstStyle/>
            <a:p>
              <a:r>
                <a:rPr lang="en-US" sz="2200" dirty="0">
                  <a:solidFill>
                    <a:schemeClr val="bg1"/>
                  </a:solidFill>
                </a:rPr>
                <a:t>Figure 7a: Stationary acoustic detector deployment in Bozeman, MT (source: Kathryn Irvine, USGS).</a:t>
              </a:r>
            </a:p>
          </p:txBody>
        </p:sp>
      </p:grpSp>
      <p:grpSp>
        <p:nvGrpSpPr>
          <p:cNvPr id="35" name="Group 34">
            <a:extLst>
              <a:ext uri="{FF2B5EF4-FFF2-40B4-BE49-F238E27FC236}">
                <a16:creationId xmlns:a16="http://schemas.microsoft.com/office/drawing/2014/main" id="{4E2ADC96-304F-9CE3-8DA4-6A867A96EE1E}"/>
              </a:ext>
            </a:extLst>
          </p:cNvPr>
          <p:cNvGrpSpPr/>
          <p:nvPr/>
        </p:nvGrpSpPr>
        <p:grpSpPr>
          <a:xfrm>
            <a:off x="38335580" y="19970401"/>
            <a:ext cx="4179072" cy="6680094"/>
            <a:chOff x="38922900" y="16212399"/>
            <a:chExt cx="4179072" cy="6680094"/>
          </a:xfrm>
        </p:grpSpPr>
        <p:pic>
          <p:nvPicPr>
            <p:cNvPr id="98" name="Picture 97" descr="A picture containing tree, plant&#10;&#10;Description automatically generated">
              <a:extLst>
                <a:ext uri="{FF2B5EF4-FFF2-40B4-BE49-F238E27FC236}">
                  <a16:creationId xmlns:a16="http://schemas.microsoft.com/office/drawing/2014/main" id="{AA0E54C5-39BA-74EB-CCC7-8C50A8ADB796}"/>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rot="5400000">
              <a:off x="38226387" y="16908912"/>
              <a:ext cx="5572097" cy="4179072"/>
            </a:xfrm>
            <a:prstGeom prst="rect">
              <a:avLst/>
            </a:prstGeom>
          </p:spPr>
        </p:pic>
        <p:sp>
          <p:nvSpPr>
            <p:cNvPr id="32" name="TextBox 31">
              <a:extLst>
                <a:ext uri="{FF2B5EF4-FFF2-40B4-BE49-F238E27FC236}">
                  <a16:creationId xmlns:a16="http://schemas.microsoft.com/office/drawing/2014/main" id="{8DB4BDCC-1472-F984-A084-BAC40DAC6C04}"/>
                </a:ext>
              </a:extLst>
            </p:cNvPr>
            <p:cNvSpPr txBox="1"/>
            <p:nvPr/>
          </p:nvSpPr>
          <p:spPr>
            <a:xfrm>
              <a:off x="38928160" y="21784497"/>
              <a:ext cx="4169664" cy="1107996"/>
            </a:xfrm>
            <a:prstGeom prst="rect">
              <a:avLst/>
            </a:prstGeom>
            <a:noFill/>
          </p:spPr>
          <p:txBody>
            <a:bodyPr wrap="square" rtlCol="0">
              <a:spAutoFit/>
            </a:bodyPr>
            <a:lstStyle/>
            <a:p>
              <a:r>
                <a:rPr lang="en-US" sz="2200" dirty="0">
                  <a:solidFill>
                    <a:schemeClr val="bg1"/>
                  </a:solidFill>
                </a:rPr>
                <a:t>Figure 7b: Stationary acoustic deployment in Gardiner, MT (source: Kathryn Irvine, USGS).</a:t>
              </a:r>
            </a:p>
          </p:txBody>
        </p:sp>
      </p:grpSp>
      <p:grpSp>
        <p:nvGrpSpPr>
          <p:cNvPr id="45" name="Group 44">
            <a:extLst>
              <a:ext uri="{FF2B5EF4-FFF2-40B4-BE49-F238E27FC236}">
                <a16:creationId xmlns:a16="http://schemas.microsoft.com/office/drawing/2014/main" id="{7BF1F5C8-3746-8954-E0AE-0BD32578F611}"/>
              </a:ext>
            </a:extLst>
          </p:cNvPr>
          <p:cNvGrpSpPr/>
          <p:nvPr/>
        </p:nvGrpSpPr>
        <p:grpSpPr>
          <a:xfrm>
            <a:off x="34034984" y="8123833"/>
            <a:ext cx="7455916" cy="4098415"/>
            <a:chOff x="33692084" y="8123833"/>
            <a:chExt cx="7455916" cy="4098415"/>
          </a:xfrm>
        </p:grpSpPr>
        <p:pic>
          <p:nvPicPr>
            <p:cNvPr id="82" name="Picture 81" descr="A picture containing person, mammal&#10;&#10;Description automatically generated">
              <a:extLst>
                <a:ext uri="{FF2B5EF4-FFF2-40B4-BE49-F238E27FC236}">
                  <a16:creationId xmlns:a16="http://schemas.microsoft.com/office/drawing/2014/main" id="{34DF734C-D169-FB27-458C-54DC948BC52F}"/>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33692084" y="8123833"/>
              <a:ext cx="5464556" cy="4098415"/>
            </a:xfrm>
            <a:prstGeom prst="rect">
              <a:avLst/>
            </a:prstGeom>
          </p:spPr>
        </p:pic>
        <p:sp>
          <p:nvSpPr>
            <p:cNvPr id="43" name="TextBox 42">
              <a:extLst>
                <a:ext uri="{FF2B5EF4-FFF2-40B4-BE49-F238E27FC236}">
                  <a16:creationId xmlns:a16="http://schemas.microsoft.com/office/drawing/2014/main" id="{44CF838A-C267-0B3E-F6E1-8F5AD5B00A67}"/>
                </a:ext>
              </a:extLst>
            </p:cNvPr>
            <p:cNvSpPr txBox="1">
              <a:spLocks/>
            </p:cNvSpPr>
            <p:nvPr/>
          </p:nvSpPr>
          <p:spPr>
            <a:xfrm>
              <a:off x="39172510" y="9108111"/>
              <a:ext cx="1975490" cy="2123658"/>
            </a:xfrm>
            <a:prstGeom prst="rect">
              <a:avLst/>
            </a:prstGeom>
            <a:noFill/>
          </p:spPr>
          <p:txBody>
            <a:bodyPr wrap="square" rtlCol="0">
              <a:spAutoFit/>
            </a:bodyPr>
            <a:lstStyle/>
            <a:p>
              <a:r>
                <a:rPr lang="en-US" sz="2200" i="1" dirty="0">
                  <a:solidFill>
                    <a:schemeClr val="bg1"/>
                  </a:solidFill>
                </a:rPr>
                <a:t>Figure 6a</a:t>
              </a:r>
              <a:r>
                <a:rPr lang="en-US" sz="2200" dirty="0">
                  <a:solidFill>
                    <a:schemeClr val="bg1"/>
                  </a:solidFill>
                </a:rPr>
                <a:t>: Bat swabbed for Pd (source: </a:t>
              </a:r>
              <a:r>
                <a:rPr lang="en-US" sz="2200" dirty="0">
                  <a:solidFill>
                    <a:schemeClr val="bg1"/>
                  </a:solidFill>
                  <a:hlinkClick r:id="rId32">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a:t>
              </a:r>
            </a:p>
          </p:txBody>
        </p:sp>
      </p:grpSp>
      <p:pic>
        <p:nvPicPr>
          <p:cNvPr id="84" name="Picture 83" descr="A picture containing tree, outdoor, grass, park&#10;&#10;Description automatically generated">
            <a:extLst>
              <a:ext uri="{FF2B5EF4-FFF2-40B4-BE49-F238E27FC236}">
                <a16:creationId xmlns:a16="http://schemas.microsoft.com/office/drawing/2014/main" id="{B0DAC4EF-2077-3417-554A-A5EBD52574F0}"/>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37947371" y="12353550"/>
            <a:ext cx="4320539" cy="5760720"/>
          </a:xfrm>
          <a:prstGeom prst="rect">
            <a:avLst/>
          </a:prstGeom>
        </p:spPr>
      </p:pic>
      <p:sp>
        <p:nvSpPr>
          <p:cNvPr id="178" name="TextBox 177">
            <a:extLst>
              <a:ext uri="{FF2B5EF4-FFF2-40B4-BE49-F238E27FC236}">
                <a16:creationId xmlns:a16="http://schemas.microsoft.com/office/drawing/2014/main" id="{B4EE7F34-59A8-267D-BF09-EC4C7AE215D8}"/>
              </a:ext>
            </a:extLst>
          </p:cNvPr>
          <p:cNvSpPr txBox="1">
            <a:spLocks/>
          </p:cNvSpPr>
          <p:nvPr/>
        </p:nvSpPr>
        <p:spPr>
          <a:xfrm>
            <a:off x="34741098" y="14510635"/>
            <a:ext cx="3206273" cy="1446550"/>
          </a:xfrm>
          <a:prstGeom prst="rect">
            <a:avLst/>
          </a:prstGeom>
          <a:noFill/>
        </p:spPr>
        <p:txBody>
          <a:bodyPr wrap="square" rtlCol="0">
            <a:spAutoFit/>
          </a:bodyPr>
          <a:lstStyle/>
          <a:p>
            <a:r>
              <a:rPr lang="en-US" sz="2200" i="1" dirty="0">
                <a:solidFill>
                  <a:schemeClr val="bg1"/>
                </a:solidFill>
              </a:rPr>
              <a:t>Figure 6b</a:t>
            </a:r>
            <a:r>
              <a:rPr lang="en-US" sz="2200" dirty="0">
                <a:solidFill>
                  <a:schemeClr val="bg1"/>
                </a:solidFill>
              </a:rPr>
              <a:t>: Guano collection boxes (source: </a:t>
            </a:r>
            <a:r>
              <a:rPr lang="en-US" sz="2200" dirty="0">
                <a:solidFill>
                  <a:schemeClr val="bg1"/>
                </a:solidFill>
                <a:hlinkClick r:id="rId34">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 </a:t>
            </a:r>
          </a:p>
        </p:txBody>
      </p:sp>
      <p:pic>
        <p:nvPicPr>
          <p:cNvPr id="51" name="Bees" descr="Shape&#10;&#10;Description automatically generated with low confidence">
            <a:extLst>
              <a:ext uri="{FF2B5EF4-FFF2-40B4-BE49-F238E27FC236}">
                <a16:creationId xmlns:a16="http://schemas.microsoft.com/office/drawing/2014/main" id="{8F2D8F67-33BD-1D71-5F81-7AEC0CD63FD6}"/>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33708102" y="1354715"/>
            <a:ext cx="8844757" cy="2583381"/>
          </a:xfrm>
          <a:prstGeom prst="rect">
            <a:avLst/>
          </a:prstGeom>
        </p:spPr>
      </p:pic>
      <p:pic>
        <p:nvPicPr>
          <p:cNvPr id="42" name="Picture 41" descr="Qr code&#10;&#10;Description automatically generated">
            <a:extLst>
              <a:ext uri="{FF2B5EF4-FFF2-40B4-BE49-F238E27FC236}">
                <a16:creationId xmlns:a16="http://schemas.microsoft.com/office/drawing/2014/main" id="{DD3369AE-6E8B-9FB8-E445-7B2A9A65F149}"/>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41029890" y="28433898"/>
            <a:ext cx="1828800" cy="1828800"/>
          </a:xfrm>
          <a:prstGeom prst="rect">
            <a:avLst/>
          </a:prstGeom>
        </p:spPr>
      </p:pic>
    </p:spTree>
    <p:extLst>
      <p:ext uri="{BB962C8B-B14F-4D97-AF65-F5344CB8AC3E}">
        <p14:creationId xmlns:p14="http://schemas.microsoft.com/office/powerpoint/2010/main" val="909498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52529</TotalTime>
  <Words>491</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 New Roman</vt:lpstr>
      <vt:lpstr>Trajan Pro</vt:lpstr>
      <vt:lpstr>Office Theme</vt:lpstr>
      <vt:lpstr>PowerPoint Presentation</vt:lpstr>
    </vt:vector>
  </TitlesOfParts>
  <Company>Montana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Hildreth, Laura</dc:creator>
  <cp:lastModifiedBy>Stratton, Christian</cp:lastModifiedBy>
  <cp:revision>294</cp:revision>
  <dcterms:created xsi:type="dcterms:W3CDTF">2017-04-28T14:52:42Z</dcterms:created>
  <dcterms:modified xsi:type="dcterms:W3CDTF">2022-10-03T22:22:58Z</dcterms:modified>
</cp:coreProperties>
</file>