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2" pos="20664" userDrawn="1">
          <p15:clr>
            <a:srgbClr val="A4A3A4"/>
          </p15:clr>
        </p15:guide>
        <p15:guide id="3" pos="6984" userDrawn="1">
          <p15:clr>
            <a:srgbClr val="A4A3A4"/>
          </p15:clr>
        </p15:guide>
        <p15:guide id="4" orient="horz"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en, Jennifer" initials="GJ" lastIdx="3" clrIdx="0"/>
  <p:cmAuthor id="2" name="Liz Arnold" initials="LA" lastIdx="1" clrIdx="1"/>
  <p:cmAuthor id="3" name="Liz Arnold" initials="LA [2]"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1" autoAdjust="0"/>
    <p:restoredTop sz="94671"/>
  </p:normalViewPr>
  <p:slideViewPr>
    <p:cSldViewPr snapToGrid="0">
      <p:cViewPr>
        <p:scale>
          <a:sx n="25" d="100"/>
          <a:sy n="25" d="100"/>
        </p:scale>
        <p:origin x="18" y="-690"/>
      </p:cViewPr>
      <p:guideLst>
        <p:guide pos="20664"/>
        <p:guide pos="6984"/>
        <p:guide orient="horz" pos="10368"/>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7218C-11D2-4A09-9AE4-D6BD3DD27CF4}" type="datetimeFigureOut">
              <a:rPr lang="en-US" smtClean="0"/>
              <a:t>9/29/2022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C302A-5859-4FCC-975D-7A55421D2C34}" type="slidenum">
              <a:rPr lang="en-US" smtClean="0"/>
              <a:t>‹#›</a:t>
            </a:fld>
            <a:endParaRPr lang="en-US"/>
          </a:p>
        </p:txBody>
      </p:sp>
    </p:spTree>
    <p:extLst>
      <p:ext uri="{BB962C8B-B14F-4D97-AF65-F5344CB8AC3E}">
        <p14:creationId xmlns:p14="http://schemas.microsoft.com/office/powerpoint/2010/main" val="336379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Selby’s &lt; Print me here! </a:t>
            </a:r>
            <a:r>
              <a:rPr lang="en-US" dirty="0">
                <a:sym typeface="Wingdings" panose="05000000000000000000" pitchFamily="2" charset="2"/>
              </a:rPr>
              <a:t> Save as pdf / jpeg and power point</a:t>
            </a:r>
            <a:endParaRPr lang="en-US" dirty="0"/>
          </a:p>
        </p:txBody>
      </p:sp>
      <p:sp>
        <p:nvSpPr>
          <p:cNvPr id="4" name="Slide Number Placeholder 3"/>
          <p:cNvSpPr>
            <a:spLocks noGrp="1"/>
          </p:cNvSpPr>
          <p:nvPr>
            <p:ph type="sldNum" sz="quarter" idx="10"/>
          </p:nvPr>
        </p:nvSpPr>
        <p:spPr/>
        <p:txBody>
          <a:bodyPr/>
          <a:lstStyle/>
          <a:p>
            <a:fld id="{FCAC302A-5859-4FCC-975D-7A55421D2C34}" type="slidenum">
              <a:rPr lang="en-US" smtClean="0"/>
              <a:t>1</a:t>
            </a:fld>
            <a:endParaRPr lang="en-US"/>
          </a:p>
        </p:txBody>
      </p:sp>
    </p:spTree>
    <p:extLst>
      <p:ext uri="{BB962C8B-B14F-4D97-AF65-F5344CB8AC3E}">
        <p14:creationId xmlns:p14="http://schemas.microsoft.com/office/powerpoint/2010/main" val="193987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80334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2561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59067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5264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0E339-CAAD-4744-8AE6-A189147761ED}"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51701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0E339-CAAD-4744-8AE6-A189147761ED}"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37890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0E339-CAAD-4744-8AE6-A189147761ED}"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47158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0E339-CAAD-4744-8AE6-A189147761ED}"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66181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0E339-CAAD-4744-8AE6-A189147761ED}"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01472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3540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425280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500E339-CAAD-4744-8AE6-A189147761ED}" type="datetimeFigureOut">
              <a:rPr lang="en-US" smtClean="0"/>
              <a:t>9/29/2022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2AF3440-A781-4C0C-80EF-47A1820CB16A}" type="slidenum">
              <a:rPr lang="en-US" smtClean="0"/>
              <a:t>‹#›</a:t>
            </a:fld>
            <a:endParaRPr lang="en-US"/>
          </a:p>
        </p:txBody>
      </p:sp>
    </p:spTree>
    <p:extLst>
      <p:ext uri="{BB962C8B-B14F-4D97-AF65-F5344CB8AC3E}">
        <p14:creationId xmlns:p14="http://schemas.microsoft.com/office/powerpoint/2010/main" val="863859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3.png"/><Relationship Id="rId3" Type="http://schemas.openxmlformats.org/officeDocument/2006/relationships/image" Target="../media/image1.jpeg"/><Relationship Id="rId21" Type="http://schemas.openxmlformats.org/officeDocument/2006/relationships/hyperlink" Target="https://www.usgs.gov/media/images/northern-long-eared-bat-visible-symptoms-wns" TargetMode="External"/><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24"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image" Target="../media/image19.png"/><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pic>
        <p:nvPicPr>
          <p:cNvPr id="4" name="Picture 144" descr="newMSU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151" y="60960"/>
            <a:ext cx="4808497" cy="517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0160" y="798927"/>
            <a:ext cx="5577840" cy="4189190"/>
          </a:xfrm>
          <a:prstGeom prst="rect">
            <a:avLst/>
          </a:prstGeom>
        </p:spPr>
      </p:pic>
      <p:sp>
        <p:nvSpPr>
          <p:cNvPr id="2" name="TextBox 1"/>
          <p:cNvSpPr txBox="1"/>
          <p:nvPr/>
        </p:nvSpPr>
        <p:spPr>
          <a:xfrm>
            <a:off x="11521440" y="991671"/>
            <a:ext cx="20825460" cy="3785652"/>
          </a:xfrm>
          <a:prstGeom prst="rect">
            <a:avLst/>
          </a:prstGeom>
          <a:noFill/>
        </p:spPr>
        <p:txBody>
          <a:bodyPr wrap="square" rtlCol="0">
            <a:spAutoFit/>
          </a:bodyPr>
          <a:lstStyle/>
          <a:p>
            <a:pPr algn="ctr"/>
            <a:r>
              <a:rPr lang="en-US" sz="9600" b="1" dirty="0">
                <a:latin typeface="Trajan Pro" panose="020B0604020202020204" pitchFamily="18" charset="0"/>
              </a:rPr>
              <a:t>Joint spatial modeling of relative activity and disease processes</a:t>
            </a:r>
          </a:p>
          <a:p>
            <a:pPr algn="ctr"/>
            <a:r>
              <a:rPr lang="en-US" sz="4800" dirty="0"/>
              <a:t>Christian Stratton, Kathryn Irvine, Emily </a:t>
            </a:r>
            <a:r>
              <a:rPr lang="en-US" sz="4800" dirty="0" err="1"/>
              <a:t>Almberg</a:t>
            </a:r>
            <a:r>
              <a:rPr lang="en-US" sz="4800" dirty="0"/>
              <a:t>, Kristina Smucker, Justin </a:t>
            </a:r>
            <a:r>
              <a:rPr lang="en-US" sz="4800" dirty="0" err="1"/>
              <a:t>Gude</a:t>
            </a:r>
            <a:endParaRPr lang="en-US" sz="4800" dirty="0"/>
          </a:p>
        </p:txBody>
      </p:sp>
      <p:grpSp>
        <p:nvGrpSpPr>
          <p:cNvPr id="71" name="Group 70">
            <a:extLst>
              <a:ext uri="{FF2B5EF4-FFF2-40B4-BE49-F238E27FC236}">
                <a16:creationId xmlns:a16="http://schemas.microsoft.com/office/drawing/2014/main" id="{2E832234-BA56-C898-E031-A5BD308850E4}"/>
              </a:ext>
            </a:extLst>
          </p:cNvPr>
          <p:cNvGrpSpPr>
            <a:grpSpLocks noGrp="1" noUngrp="1" noRot="1" noMove="1" noResize="1"/>
          </p:cNvGrpSpPr>
          <p:nvPr/>
        </p:nvGrpSpPr>
        <p:grpSpPr>
          <a:xfrm>
            <a:off x="11521440" y="5608319"/>
            <a:ext cx="20825460" cy="1015663"/>
            <a:chOff x="11521440" y="5608319"/>
            <a:chExt cx="20825460" cy="1015663"/>
          </a:xfrm>
        </p:grpSpPr>
        <p:sp>
          <p:nvSpPr>
            <p:cNvPr id="12" name="TextBox 11"/>
            <p:cNvSpPr txBox="1">
              <a:spLocks noGrp="1" noRot="1" noMove="1" noResize="1" noEditPoints="1" noAdjustHandles="1" noChangeArrowheads="1" noChangeShapeType="1"/>
            </p:cNvSpPr>
            <p:nvPr/>
          </p:nvSpPr>
          <p:spPr>
            <a:xfrm>
              <a:off x="11521440" y="5608319"/>
              <a:ext cx="2082546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7" name="TextBox 6"/>
            <p:cNvSpPr txBox="1">
              <a:spLocks noGrp="1" noRot="1" noMove="1" noResize="1" noEditPoints="1" noAdjustHandles="1" noChangeArrowheads="1" noChangeShapeType="1"/>
            </p:cNvSpPr>
            <p:nvPr/>
          </p:nvSpPr>
          <p:spPr>
            <a:xfrm>
              <a:off x="11521440" y="5608319"/>
              <a:ext cx="2082546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Available Data</a:t>
              </a:r>
            </a:p>
          </p:txBody>
        </p:sp>
      </p:grpSp>
      <p:grpSp>
        <p:nvGrpSpPr>
          <p:cNvPr id="68" name="Group 67">
            <a:extLst>
              <a:ext uri="{FF2B5EF4-FFF2-40B4-BE49-F238E27FC236}">
                <a16:creationId xmlns:a16="http://schemas.microsoft.com/office/drawing/2014/main" id="{3A48C2F0-0749-342B-2816-56925B01A174}"/>
              </a:ext>
            </a:extLst>
          </p:cNvPr>
          <p:cNvGrpSpPr>
            <a:grpSpLocks noGrp="1" noUngrp="1" noRot="1" noMove="1" noResize="1"/>
          </p:cNvGrpSpPr>
          <p:nvPr/>
        </p:nvGrpSpPr>
        <p:grpSpPr>
          <a:xfrm>
            <a:off x="33497520" y="5608319"/>
            <a:ext cx="9265920" cy="1015664"/>
            <a:chOff x="33497520" y="5608319"/>
            <a:chExt cx="9265920" cy="1015664"/>
          </a:xfrm>
        </p:grpSpPr>
        <p:sp>
          <p:nvSpPr>
            <p:cNvPr id="10" name="TextBox 9"/>
            <p:cNvSpPr txBox="1">
              <a:spLocks noGrp="1" noRot="1" noMove="1" noResize="1" noEditPoints="1" noAdjustHandles="1" noChangeArrowheads="1" noChangeShapeType="1"/>
            </p:cNvSpPr>
            <p:nvPr/>
          </p:nvSpPr>
          <p:spPr>
            <a:xfrm>
              <a:off x="3349752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 name="TextBox 10"/>
            <p:cNvSpPr txBox="1">
              <a:spLocks noGrp="1" noRot="1" noMove="1" noResize="1" noEditPoints="1" noAdjustHandles="1" noChangeArrowheads="1" noChangeShapeType="1"/>
            </p:cNvSpPr>
            <p:nvPr/>
          </p:nvSpPr>
          <p:spPr>
            <a:xfrm>
              <a:off x="33497520" y="5608319"/>
              <a:ext cx="9262872"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Estimation</a:t>
              </a:r>
            </a:p>
          </p:txBody>
        </p:sp>
      </p:grpSp>
      <p:grpSp>
        <p:nvGrpSpPr>
          <p:cNvPr id="69" name="Group 68">
            <a:extLst>
              <a:ext uri="{FF2B5EF4-FFF2-40B4-BE49-F238E27FC236}">
                <a16:creationId xmlns:a16="http://schemas.microsoft.com/office/drawing/2014/main" id="{71F54F5D-7307-675F-D447-F02C6AD92CEF}"/>
              </a:ext>
            </a:extLst>
          </p:cNvPr>
          <p:cNvGrpSpPr>
            <a:grpSpLocks noGrp="1" noUngrp="1" noRot="1" noMove="1" noResize="1"/>
          </p:cNvGrpSpPr>
          <p:nvPr/>
        </p:nvGrpSpPr>
        <p:grpSpPr>
          <a:xfrm>
            <a:off x="1158240" y="5608319"/>
            <a:ext cx="9265920" cy="1508106"/>
            <a:chOff x="1158240" y="5608319"/>
            <a:chExt cx="9265920" cy="1508106"/>
          </a:xfrm>
        </p:grpSpPr>
        <p:sp>
          <p:nvSpPr>
            <p:cNvPr id="9" name="TextBox 8"/>
            <p:cNvSpPr txBox="1">
              <a:spLocks noGrp="1" noRot="1" noMove="1" noResize="1" noEditPoints="1" noAdjustHandles="1" noChangeArrowheads="1" noChangeShapeType="1"/>
            </p:cNvSpPr>
            <p:nvPr/>
          </p:nvSpPr>
          <p:spPr>
            <a:xfrm>
              <a:off x="115824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5" name="TextBox 4"/>
            <p:cNvSpPr txBox="1">
              <a:spLocks noGrp="1" noRot="1" noMove="1" noResize="1" noEditPoints="1" noAdjustHandles="1" noChangeArrowheads="1" noChangeShapeType="1"/>
            </p:cNvSpPr>
            <p:nvPr/>
          </p:nvSpPr>
          <p:spPr>
            <a:xfrm>
              <a:off x="1158240" y="5608319"/>
              <a:ext cx="926592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Motivation</a:t>
              </a:r>
            </a:p>
          </p:txBody>
        </p:sp>
        <p:sp>
          <p:nvSpPr>
            <p:cNvPr id="18" name="TextBox 17"/>
            <p:cNvSpPr txBox="1">
              <a:spLocks noGrp="1" noRot="1" noMove="1" noResize="1" noEditPoints="1" noAdjustHandles="1" noChangeArrowheads="1" noChangeShapeType="1"/>
            </p:cNvSpPr>
            <p:nvPr/>
          </p:nvSpPr>
          <p:spPr>
            <a:xfrm>
              <a:off x="1158240" y="6623982"/>
              <a:ext cx="9265920" cy="492443"/>
            </a:xfrm>
            <a:prstGeom prst="rect">
              <a:avLst/>
            </a:prstGeom>
            <a:noFill/>
          </p:spPr>
          <p:txBody>
            <a:bodyPr wrap="square" rtlCol="0">
              <a:spAutoFit/>
            </a:bodyPr>
            <a:lstStyle/>
            <a:p>
              <a:endParaRPr lang="en-US" sz="2600">
                <a:latin typeface="Times New Roman" panose="02020603050405020304" pitchFamily="18" charset="0"/>
                <a:cs typeface="Times New Roman" panose="02020603050405020304" pitchFamily="18" charset="0"/>
              </a:endParaRPr>
            </a:p>
          </p:txBody>
        </p:sp>
      </p:grpSp>
      <p:pic>
        <p:nvPicPr>
          <p:cNvPr id="76" name="Picture 75" descr="Map&#10;&#10;Description automatically generated">
            <a:extLst>
              <a:ext uri="{FF2B5EF4-FFF2-40B4-BE49-F238E27FC236}">
                <a16:creationId xmlns:a16="http://schemas.microsoft.com/office/drawing/2014/main" id="{0FCF8801-BBE6-2E1E-1335-761C12FF4F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9389" y="27176559"/>
            <a:ext cx="6494771" cy="3657600"/>
          </a:xfrm>
          <a:prstGeom prst="rect">
            <a:avLst/>
          </a:prstGeom>
        </p:spPr>
      </p:pic>
      <p:pic>
        <p:nvPicPr>
          <p:cNvPr id="78" name="Picture 77" descr="A picture containing ground, indoor, laying, dirty&#10;&#10;Description automatically generated">
            <a:extLst>
              <a:ext uri="{FF2B5EF4-FFF2-40B4-BE49-F238E27FC236}">
                <a16:creationId xmlns:a16="http://schemas.microsoft.com/office/drawing/2014/main" id="{E47870C1-2793-C027-B9FA-4E7A672953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82400" y="5795864"/>
            <a:ext cx="3633531" cy="2085013"/>
          </a:xfrm>
          <a:prstGeom prst="rect">
            <a:avLst/>
          </a:prstGeom>
        </p:spPr>
      </p:pic>
      <p:pic>
        <p:nvPicPr>
          <p:cNvPr id="82" name="Picture 81" descr="A picture containing person, mammal&#10;&#10;Description automatically generated">
            <a:extLst>
              <a:ext uri="{FF2B5EF4-FFF2-40B4-BE49-F238E27FC236}">
                <a16:creationId xmlns:a16="http://schemas.microsoft.com/office/drawing/2014/main" id="{34DF734C-D169-FB27-458C-54DC948BC52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096884" y="11171695"/>
            <a:ext cx="1914623" cy="1435967"/>
          </a:xfrm>
          <a:prstGeom prst="rect">
            <a:avLst/>
          </a:prstGeom>
        </p:spPr>
      </p:pic>
      <p:pic>
        <p:nvPicPr>
          <p:cNvPr id="84" name="Picture 83" descr="A picture containing tree, outdoor, grass, park&#10;&#10;Description automatically generated">
            <a:extLst>
              <a:ext uri="{FF2B5EF4-FFF2-40B4-BE49-F238E27FC236}">
                <a16:creationId xmlns:a16="http://schemas.microsoft.com/office/drawing/2014/main" id="{B0DAC4EF-2077-3417-554A-A5EBD52574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641929" y="11498339"/>
            <a:ext cx="1937493" cy="2583324"/>
          </a:xfrm>
          <a:prstGeom prst="rect">
            <a:avLst/>
          </a:prstGeom>
        </p:spPr>
      </p:pic>
      <p:pic>
        <p:nvPicPr>
          <p:cNvPr id="97" name="Picture 96" descr="A picture containing text, grass, outdoor, sky&#10;&#10;Description automatically generated">
            <a:extLst>
              <a:ext uri="{FF2B5EF4-FFF2-40B4-BE49-F238E27FC236}">
                <a16:creationId xmlns:a16="http://schemas.microsoft.com/office/drawing/2014/main" id="{5E66AA34-4230-F755-5BE9-3030E09C962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101585" y="5231850"/>
            <a:ext cx="2544999" cy="3393332"/>
          </a:xfrm>
          <a:prstGeom prst="rect">
            <a:avLst/>
          </a:prstGeom>
        </p:spPr>
      </p:pic>
      <p:pic>
        <p:nvPicPr>
          <p:cNvPr id="98" name="Picture 97" descr="A picture containing tree, plant&#10;&#10;Description automatically generated">
            <a:extLst>
              <a:ext uri="{FF2B5EF4-FFF2-40B4-BE49-F238E27FC236}">
                <a16:creationId xmlns:a16="http://schemas.microsoft.com/office/drawing/2014/main" id="{AA0E54C5-39BA-74EB-CCC7-8C50A8ADB79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5400000">
            <a:off x="62536844" y="9775090"/>
            <a:ext cx="2974311" cy="2230733"/>
          </a:xfrm>
          <a:prstGeom prst="rect">
            <a:avLst/>
          </a:prstGeom>
        </p:spPr>
      </p:pic>
      <p:pic>
        <p:nvPicPr>
          <p:cNvPr id="99" name="Picture 98" descr="A landscape with trees and mountains in the background&#10;&#10;Description automatically generated with medium confidence">
            <a:extLst>
              <a:ext uri="{FF2B5EF4-FFF2-40B4-BE49-F238E27FC236}">
                <a16:creationId xmlns:a16="http://schemas.microsoft.com/office/drawing/2014/main" id="{948A582E-00AD-18A8-1E89-90C3C681B96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888586" y="6882277"/>
            <a:ext cx="4051300" cy="3038475"/>
          </a:xfrm>
          <a:prstGeom prst="rect">
            <a:avLst/>
          </a:prstGeom>
        </p:spPr>
      </p:pic>
      <p:pic>
        <p:nvPicPr>
          <p:cNvPr id="101" name="Picture 100" descr="Chart&#10;&#10;Description automatically generated">
            <a:extLst>
              <a:ext uri="{FF2B5EF4-FFF2-40B4-BE49-F238E27FC236}">
                <a16:creationId xmlns:a16="http://schemas.microsoft.com/office/drawing/2014/main" id="{55EA4842-857E-219A-949B-252D0763382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360809" y="9670058"/>
            <a:ext cx="1905969" cy="1358551"/>
          </a:xfrm>
          <a:prstGeom prst="rect">
            <a:avLst/>
          </a:prstGeom>
        </p:spPr>
      </p:pic>
      <p:pic>
        <p:nvPicPr>
          <p:cNvPr id="103" name="Picture 102" descr="Chart&#10;&#10;Description automatically generated">
            <a:extLst>
              <a:ext uri="{FF2B5EF4-FFF2-40B4-BE49-F238E27FC236}">
                <a16:creationId xmlns:a16="http://schemas.microsoft.com/office/drawing/2014/main" id="{56B57CC7-F074-9898-999B-31A660479C0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612020" y="5036862"/>
            <a:ext cx="3174180" cy="2262516"/>
          </a:xfrm>
          <a:prstGeom prst="rect">
            <a:avLst/>
          </a:prstGeom>
        </p:spPr>
      </p:pic>
      <p:pic>
        <p:nvPicPr>
          <p:cNvPr id="105" name="Picture 104" descr="Diagram&#10;&#10;Description automatically generated with low confidence">
            <a:extLst>
              <a:ext uri="{FF2B5EF4-FFF2-40B4-BE49-F238E27FC236}">
                <a16:creationId xmlns:a16="http://schemas.microsoft.com/office/drawing/2014/main" id="{15A09779-B037-EF66-EA9B-40F4443B8EB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139613" y="11130707"/>
            <a:ext cx="3174180" cy="2324797"/>
          </a:xfrm>
          <a:prstGeom prst="rect">
            <a:avLst/>
          </a:prstGeom>
        </p:spPr>
      </p:pic>
      <p:pic>
        <p:nvPicPr>
          <p:cNvPr id="107" name="Picture 106" descr="Chart&#10;&#10;Description automatically generated with low confidence">
            <a:extLst>
              <a:ext uri="{FF2B5EF4-FFF2-40B4-BE49-F238E27FC236}">
                <a16:creationId xmlns:a16="http://schemas.microsoft.com/office/drawing/2014/main" id="{2BFAFAE1-5B16-0EB4-A2D4-9AA5E26BB37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1763558" y="8209526"/>
            <a:ext cx="2435552" cy="1783819"/>
          </a:xfrm>
          <a:prstGeom prst="rect">
            <a:avLst/>
          </a:prstGeom>
        </p:spPr>
      </p:pic>
      <p:sp>
        <p:nvSpPr>
          <p:cNvPr id="36" name="Rectangle 35">
            <a:extLst>
              <a:ext uri="{FF2B5EF4-FFF2-40B4-BE49-F238E27FC236}">
                <a16:creationId xmlns:a16="http://schemas.microsoft.com/office/drawing/2014/main" id="{893A3EBA-84F2-216E-C0C0-8D19EF3AC731}"/>
              </a:ext>
            </a:extLst>
          </p:cNvPr>
          <p:cNvSpPr/>
          <p:nvPr/>
        </p:nvSpPr>
        <p:spPr>
          <a:xfrm>
            <a:off x="34452466" y="12804457"/>
            <a:ext cx="9262872" cy="9050384"/>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a:grpSpLocks noGrp="1" noUngrp="1" noRot="1" noMove="1" noResize="1"/>
          </p:cNvGrpSpPr>
          <p:nvPr/>
        </p:nvGrpSpPr>
        <p:grpSpPr>
          <a:xfrm>
            <a:off x="11525290" y="20839178"/>
            <a:ext cx="20780454" cy="1015663"/>
            <a:chOff x="11408405" y="23251870"/>
            <a:chExt cx="20825460" cy="1015663"/>
          </a:xfrm>
          <a:solidFill>
            <a:srgbClr val="002060"/>
          </a:solidFill>
        </p:grpSpPr>
        <p:sp>
          <p:nvSpPr>
            <p:cNvPr id="23" name="TextBox 22"/>
            <p:cNvSpPr txBox="1">
              <a:spLocks noGrp="1" noRot="1" noMove="1" noResize="1" noEditPoints="1" noAdjustHandles="1" noChangeArrowheads="1" noChangeShapeType="1"/>
            </p:cNvSpPr>
            <p:nvPr/>
          </p:nvSpPr>
          <p:spPr>
            <a:xfrm>
              <a:off x="11408405" y="23251870"/>
              <a:ext cx="20825460" cy="1015663"/>
            </a:xfrm>
            <a:prstGeom prst="rect">
              <a:avLst/>
            </a:prstGeom>
            <a:grp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8" name="TextBox 7"/>
            <p:cNvSpPr txBox="1">
              <a:spLocks noGrp="1" noRot="1" noMove="1" noResize="1" noEditPoints="1" noAdjustHandles="1" noChangeArrowheads="1" noChangeShapeType="1"/>
            </p:cNvSpPr>
            <p:nvPr/>
          </p:nvSpPr>
          <p:spPr>
            <a:xfrm>
              <a:off x="11484913" y="23251870"/>
              <a:ext cx="20748952" cy="923330"/>
            </a:xfrm>
            <a:prstGeom prst="rect">
              <a:avLst/>
            </a:prstGeom>
            <a:grpFill/>
          </p:spPr>
          <p:txBody>
            <a:bodyPr wrap="square" rtlCol="0">
              <a:spAutoFit/>
            </a:bodyPr>
            <a:lstStyle/>
            <a:p>
              <a:pPr algn="ctr"/>
              <a:r>
                <a:rPr lang="en-US" sz="5400" b="1" dirty="0">
                  <a:solidFill>
                    <a:schemeClr val="bg1"/>
                  </a:solidFill>
                  <a:latin typeface="Trajan Pro" panose="020B0604020202020204" pitchFamily="18" charset="0"/>
                </a:rPr>
                <a:t>Model Specification</a:t>
              </a:r>
            </a:p>
          </p:txBody>
        </p:sp>
      </p:grpSp>
      <p:grpSp>
        <p:nvGrpSpPr>
          <p:cNvPr id="30" name="Group 29">
            <a:extLst>
              <a:ext uri="{FF2B5EF4-FFF2-40B4-BE49-F238E27FC236}">
                <a16:creationId xmlns:a16="http://schemas.microsoft.com/office/drawing/2014/main" id="{62BB96D5-AFF4-C7DA-893B-5DC74639D3A6}"/>
              </a:ext>
            </a:extLst>
          </p:cNvPr>
          <p:cNvGrpSpPr>
            <a:grpSpLocks noGrp="1" noUngrp="1" noRot="1" noMove="1" noResize="1"/>
          </p:cNvGrpSpPr>
          <p:nvPr/>
        </p:nvGrpSpPr>
        <p:grpSpPr>
          <a:xfrm>
            <a:off x="11515876" y="22222503"/>
            <a:ext cx="10383039" cy="707886"/>
            <a:chOff x="11514587" y="22222503"/>
            <a:chExt cx="10392508" cy="707886"/>
          </a:xfrm>
        </p:grpSpPr>
        <p:sp>
          <p:nvSpPr>
            <p:cNvPr id="110" name="TextBox 109">
              <a:extLst>
                <a:ext uri="{FF2B5EF4-FFF2-40B4-BE49-F238E27FC236}">
                  <a16:creationId xmlns:a16="http://schemas.microsoft.com/office/drawing/2014/main" id="{DDB7D0E0-0550-7A69-2BE8-4A067972DFB9}"/>
                </a:ext>
              </a:extLst>
            </p:cNvPr>
            <p:cNvSpPr txBox="1">
              <a:spLocks noGrp="1" noRot="1" noMove="1" noResize="1" noEditPoints="1" noAdjustHandles="1" noChangeArrowheads="1" noChangeShapeType="1"/>
            </p:cNvSpPr>
            <p:nvPr/>
          </p:nvSpPr>
          <p:spPr>
            <a:xfrm>
              <a:off x="11514587" y="22259615"/>
              <a:ext cx="10392508"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1" name="TextBox 110">
              <a:extLst>
                <a:ext uri="{FF2B5EF4-FFF2-40B4-BE49-F238E27FC236}">
                  <a16:creationId xmlns:a16="http://schemas.microsoft.com/office/drawing/2014/main" id="{76E140B5-3731-61DB-CE3A-0BFCD5600D15}"/>
                </a:ext>
              </a:extLst>
            </p:cNvPr>
            <p:cNvSpPr txBox="1">
              <a:spLocks noGrp="1" noRot="1" noMove="1" noResize="1" noEditPoints="1" noAdjustHandles="1" noChangeArrowheads="1" noChangeShapeType="1"/>
            </p:cNvSpPr>
            <p:nvPr/>
          </p:nvSpPr>
          <p:spPr>
            <a:xfrm>
              <a:off x="11514587" y="222225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Disease process model</a:t>
              </a:r>
            </a:p>
          </p:txBody>
        </p:sp>
      </p:grpSp>
      <p:grpSp>
        <p:nvGrpSpPr>
          <p:cNvPr id="31" name="Group 30">
            <a:extLst>
              <a:ext uri="{FF2B5EF4-FFF2-40B4-BE49-F238E27FC236}">
                <a16:creationId xmlns:a16="http://schemas.microsoft.com/office/drawing/2014/main" id="{004BF2B6-B897-8AA6-7364-728068E73BC2}"/>
              </a:ext>
            </a:extLst>
          </p:cNvPr>
          <p:cNvGrpSpPr>
            <a:grpSpLocks noGrp="1" noUngrp="1" noRot="1" noMove="1" noResize="1"/>
          </p:cNvGrpSpPr>
          <p:nvPr/>
        </p:nvGrpSpPr>
        <p:grpSpPr>
          <a:xfrm>
            <a:off x="21922705" y="22222499"/>
            <a:ext cx="10383039" cy="707886"/>
            <a:chOff x="21925346" y="22222499"/>
            <a:chExt cx="10392508" cy="707886"/>
          </a:xfrm>
        </p:grpSpPr>
        <p:sp>
          <p:nvSpPr>
            <p:cNvPr id="113" name="TextBox 112">
              <a:extLst>
                <a:ext uri="{FF2B5EF4-FFF2-40B4-BE49-F238E27FC236}">
                  <a16:creationId xmlns:a16="http://schemas.microsoft.com/office/drawing/2014/main" id="{AC3DCB5B-0169-254B-9A72-C786D2ED2FEC}"/>
                </a:ext>
              </a:extLst>
            </p:cNvPr>
            <p:cNvSpPr txBox="1">
              <a:spLocks noGrp="1" noRot="1" noMove="1" noResize="1" noEditPoints="1" noAdjustHandles="1" noChangeArrowheads="1" noChangeShapeType="1"/>
            </p:cNvSpPr>
            <p:nvPr/>
          </p:nvSpPr>
          <p:spPr>
            <a:xfrm>
              <a:off x="21925346" y="22259612"/>
              <a:ext cx="10392508" cy="633661"/>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4" name="TextBox 113">
              <a:extLst>
                <a:ext uri="{FF2B5EF4-FFF2-40B4-BE49-F238E27FC236}">
                  <a16:creationId xmlns:a16="http://schemas.microsoft.com/office/drawing/2014/main" id="{94271C6C-BA74-2FD1-836F-99FAB4BA6035}"/>
                </a:ext>
              </a:extLst>
            </p:cNvPr>
            <p:cNvSpPr txBox="1">
              <a:spLocks noGrp="1" noRot="1" noMove="1" noResize="1" noEditPoints="1" noAdjustHandles="1" noChangeArrowheads="1" noChangeShapeType="1"/>
            </p:cNvSpPr>
            <p:nvPr/>
          </p:nvSpPr>
          <p:spPr>
            <a:xfrm>
              <a:off x="21925346" y="22222499"/>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Relative activity model</a:t>
              </a:r>
            </a:p>
          </p:txBody>
        </p:sp>
      </p:grpSp>
      <p:grpSp>
        <p:nvGrpSpPr>
          <p:cNvPr id="70" name="Group 69"/>
          <p:cNvGrpSpPr>
            <a:grpSpLocks noGrp="1" noUngrp="1" noRot="1" noMove="1" noResize="1"/>
          </p:cNvGrpSpPr>
          <p:nvPr/>
        </p:nvGrpSpPr>
        <p:grpSpPr>
          <a:xfrm>
            <a:off x="33497520" y="27320132"/>
            <a:ext cx="9265920" cy="1015663"/>
            <a:chOff x="33444180" y="27068788"/>
            <a:chExt cx="9265920" cy="1015663"/>
          </a:xfrm>
        </p:grpSpPr>
        <p:sp>
          <p:nvSpPr>
            <p:cNvPr id="21" name="TextBox 20"/>
            <p:cNvSpPr txBox="1">
              <a:spLocks noGrp="1" noRot="1" noMove="1" noResize="1" noEditPoints="1" noAdjustHandles="1" noChangeArrowheads="1" noChangeShapeType="1"/>
            </p:cNvSpPr>
            <p:nvPr/>
          </p:nvSpPr>
          <p:spPr>
            <a:xfrm>
              <a:off x="33444180" y="27068788"/>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4" name="TextBox 13"/>
            <p:cNvSpPr txBox="1">
              <a:spLocks noGrp="1" noRot="1" noMove="1" noResize="1" noEditPoints="1" noAdjustHandles="1" noChangeArrowheads="1" noChangeShapeType="1"/>
            </p:cNvSpPr>
            <p:nvPr/>
          </p:nvSpPr>
          <p:spPr>
            <a:xfrm>
              <a:off x="33497520" y="27068788"/>
              <a:ext cx="921258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References</a:t>
              </a:r>
            </a:p>
          </p:txBody>
        </p:sp>
      </p:grpSp>
      <p:sp>
        <p:nvSpPr>
          <p:cNvPr id="72" name="TextBox 71"/>
          <p:cNvSpPr txBox="1"/>
          <p:nvPr/>
        </p:nvSpPr>
        <p:spPr>
          <a:xfrm>
            <a:off x="33497520" y="28501806"/>
            <a:ext cx="765048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a list of references and author affiliations, please scan the QR code to the right. </a:t>
            </a:r>
          </a:p>
        </p:txBody>
      </p:sp>
      <p:pic>
        <p:nvPicPr>
          <p:cNvPr id="73" name="Picture 7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1214756" y="28423227"/>
            <a:ext cx="1548684" cy="1548684"/>
          </a:xfrm>
          <a:prstGeom prst="rect">
            <a:avLst/>
          </a:prstGeom>
        </p:spPr>
      </p:pic>
      <p:sp>
        <p:nvSpPr>
          <p:cNvPr id="40" name="TextBox 39">
            <a:extLst>
              <a:ext uri="{FF2B5EF4-FFF2-40B4-BE49-F238E27FC236}">
                <a16:creationId xmlns:a16="http://schemas.microsoft.com/office/drawing/2014/main" id="{166A083E-39A4-AE38-1C45-E1E2D34FA976}"/>
              </a:ext>
            </a:extLst>
          </p:cNvPr>
          <p:cNvSpPr txBox="1"/>
          <p:nvPr/>
        </p:nvSpPr>
        <p:spPr>
          <a:xfrm>
            <a:off x="33497520" y="29798070"/>
            <a:ext cx="9265920" cy="353943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information is preliminary and is subject to revision. It is being provided to meet the need for timely best science. The information is provided on the condition that neither the U.S. Geological Survey nor the U.S. Government shall be held liable for any damages resulting from the authorized or unauthorized use of the information.</a:t>
            </a:r>
          </a:p>
          <a:p>
            <a:endParaRPr lang="en-US" sz="2800" dirty="0"/>
          </a:p>
        </p:txBody>
      </p:sp>
      <p:pic>
        <p:nvPicPr>
          <p:cNvPr id="42" name="Picture 41" descr="Chart&#10;&#10;Description automatically generated with low confidence">
            <a:extLst>
              <a:ext uri="{FF2B5EF4-FFF2-40B4-BE49-F238E27FC236}">
                <a16:creationId xmlns:a16="http://schemas.microsoft.com/office/drawing/2014/main" id="{64211C10-1A20-192E-63BE-F9CD3381261D}"/>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143225" y="13947825"/>
            <a:ext cx="9009906" cy="6598933"/>
          </a:xfrm>
          <a:prstGeom prst="rect">
            <a:avLst/>
          </a:prstGeom>
        </p:spPr>
      </p:pic>
      <p:pic>
        <p:nvPicPr>
          <p:cNvPr id="63" name="Picture 62" descr="Chart&#10;&#10;Description automatically generated">
            <a:extLst>
              <a:ext uri="{FF2B5EF4-FFF2-40B4-BE49-F238E27FC236}">
                <a16:creationId xmlns:a16="http://schemas.microsoft.com/office/drawing/2014/main" id="{689BFD37-34B3-A218-E13E-753F42F4A2E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449220" y="20540789"/>
            <a:ext cx="9009906" cy="6422149"/>
          </a:xfrm>
          <a:prstGeom prst="rect">
            <a:avLst/>
          </a:prstGeom>
        </p:spPr>
      </p:pic>
      <p:pic>
        <p:nvPicPr>
          <p:cNvPr id="64" name="Picture 63" descr="Chart&#10;&#10;Description automatically generated">
            <a:extLst>
              <a:ext uri="{FF2B5EF4-FFF2-40B4-BE49-F238E27FC236}">
                <a16:creationId xmlns:a16="http://schemas.microsoft.com/office/drawing/2014/main" id="{5BE7C7AD-7E59-386F-2484-5859E3160CD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2614463" y="22583210"/>
            <a:ext cx="9009906" cy="6422149"/>
          </a:xfrm>
          <a:prstGeom prst="rect">
            <a:avLst/>
          </a:prstGeom>
        </p:spPr>
      </p:pic>
      <p:pic>
        <p:nvPicPr>
          <p:cNvPr id="66" name="Picture 65" descr="Diagram&#10;&#10;Description automatically generated with low confidence">
            <a:extLst>
              <a:ext uri="{FF2B5EF4-FFF2-40B4-BE49-F238E27FC236}">
                <a16:creationId xmlns:a16="http://schemas.microsoft.com/office/drawing/2014/main" id="{A830D26C-1E5D-3B5C-69FE-A2C5EBDA599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9095950" y="19726927"/>
            <a:ext cx="9009906" cy="6598933"/>
          </a:xfrm>
          <a:prstGeom prst="rect">
            <a:avLst/>
          </a:prstGeom>
        </p:spPr>
      </p:pic>
      <p:pic>
        <p:nvPicPr>
          <p:cNvPr id="74" name="Picture 73" descr="Map&#10;&#10;Description automatically generated">
            <a:extLst>
              <a:ext uri="{FF2B5EF4-FFF2-40B4-BE49-F238E27FC236}">
                <a16:creationId xmlns:a16="http://schemas.microsoft.com/office/drawing/2014/main" id="{F71E81D2-4560-4EB7-8F23-D2FED40E5A62}"/>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777568" y="19741900"/>
            <a:ext cx="6494772" cy="3657600"/>
          </a:xfrm>
          <a:prstGeom prst="rect">
            <a:avLst/>
          </a:prstGeom>
        </p:spPr>
      </p:pic>
      <p:grpSp>
        <p:nvGrpSpPr>
          <p:cNvPr id="37" name="Group 36">
            <a:extLst>
              <a:ext uri="{FF2B5EF4-FFF2-40B4-BE49-F238E27FC236}">
                <a16:creationId xmlns:a16="http://schemas.microsoft.com/office/drawing/2014/main" id="{16D35386-F713-D60E-112C-E76CF1D69373}"/>
              </a:ext>
            </a:extLst>
          </p:cNvPr>
          <p:cNvGrpSpPr>
            <a:grpSpLocks noGrp="1" noUngrp="1" noRot="1" noMove="1" noResize="1"/>
          </p:cNvGrpSpPr>
          <p:nvPr/>
        </p:nvGrpSpPr>
        <p:grpSpPr>
          <a:xfrm>
            <a:off x="1161288" y="6953661"/>
            <a:ext cx="9262872" cy="707886"/>
            <a:chOff x="1161288" y="6953661"/>
            <a:chExt cx="9262872" cy="707886"/>
          </a:xfrm>
        </p:grpSpPr>
        <p:sp>
          <p:nvSpPr>
            <p:cNvPr id="13" name="TextBox 12">
              <a:extLst>
                <a:ext uri="{FF2B5EF4-FFF2-40B4-BE49-F238E27FC236}">
                  <a16:creationId xmlns:a16="http://schemas.microsoft.com/office/drawing/2014/main" id="{7C1DABCF-8F73-83B1-9753-B3BC1E0F95E1}"/>
                </a:ext>
              </a:extLst>
            </p:cNvPr>
            <p:cNvSpPr txBox="1">
              <a:spLocks noGrp="1" noRot="1" noMove="1" noResize="1" noEditPoints="1" noAdjustHandles="1" noChangeArrowheads="1" noChangeShapeType="1"/>
            </p:cNvSpPr>
            <p:nvPr/>
          </p:nvSpPr>
          <p:spPr>
            <a:xfrm>
              <a:off x="1161288" y="6990773"/>
              <a:ext cx="9262872" cy="633662"/>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5" name="TextBox 14">
              <a:extLst>
                <a:ext uri="{FF2B5EF4-FFF2-40B4-BE49-F238E27FC236}">
                  <a16:creationId xmlns:a16="http://schemas.microsoft.com/office/drawing/2014/main" id="{96D58D71-D39C-636E-0551-A23C0D5E1F79}"/>
                </a:ext>
              </a:extLst>
            </p:cNvPr>
            <p:cNvSpPr txBox="1">
              <a:spLocks noGrp="1" noRot="1" noMove="1" noResize="1" noEditPoints="1" noAdjustHandles="1" noChangeArrowheads="1" noChangeShapeType="1"/>
            </p:cNvSpPr>
            <p:nvPr/>
          </p:nvSpPr>
          <p:spPr>
            <a:xfrm>
              <a:off x="1161288" y="6953661"/>
              <a:ext cx="9262872" cy="707886"/>
            </a:xfrm>
            <a:prstGeom prst="rect">
              <a:avLst/>
            </a:prstGeom>
            <a:noFill/>
          </p:spPr>
          <p:txBody>
            <a:bodyPr wrap="square" rtlCol="0">
              <a:spAutoFit/>
            </a:bodyPr>
            <a:lstStyle/>
            <a:p>
              <a:pPr algn="ctr"/>
              <a:r>
                <a:rPr lang="en-US" sz="4000" b="1" dirty="0" err="1">
                  <a:solidFill>
                    <a:schemeClr val="bg1"/>
                  </a:solidFill>
                  <a:latin typeface="Trajan Pro" panose="020B0604020202020204" pitchFamily="18" charset="0"/>
                </a:rPr>
                <a:t>Whitenose</a:t>
              </a:r>
              <a:r>
                <a:rPr lang="en-US" sz="4000" b="1" dirty="0">
                  <a:solidFill>
                    <a:schemeClr val="bg1"/>
                  </a:solidFill>
                  <a:latin typeface="Trajan Pro" panose="020B0604020202020204" pitchFamily="18" charset="0"/>
                </a:rPr>
                <a:t> syndrome</a:t>
              </a:r>
            </a:p>
          </p:txBody>
        </p:sp>
      </p:grpSp>
      <p:sp>
        <p:nvSpPr>
          <p:cNvPr id="16" name="TextBox 15">
            <a:extLst>
              <a:ext uri="{FF2B5EF4-FFF2-40B4-BE49-F238E27FC236}">
                <a16:creationId xmlns:a16="http://schemas.microsoft.com/office/drawing/2014/main" id="{B35A917F-9BED-CA7A-8FF5-6E672456930D}"/>
              </a:ext>
            </a:extLst>
          </p:cNvPr>
          <p:cNvSpPr txBox="1"/>
          <p:nvPr/>
        </p:nvSpPr>
        <p:spPr>
          <a:xfrm>
            <a:off x="854963" y="14649578"/>
            <a:ext cx="9262872" cy="3970318"/>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Disease caused by fungus </a:t>
            </a:r>
            <a:r>
              <a:rPr lang="en-US" sz="3600" i="1" dirty="0">
                <a:latin typeface="Times New Roman" panose="02020603050405020304" pitchFamily="18" charset="0"/>
                <a:cs typeface="Times New Roman" panose="02020603050405020304" pitchFamily="18" charset="0"/>
              </a:rPr>
              <a:t>Pseudogymnoascus </a:t>
            </a:r>
            <a:r>
              <a:rPr lang="en-US" sz="3600" i="1" dirty="0" err="1">
                <a:latin typeface="Times New Roman" panose="02020603050405020304" pitchFamily="18" charset="0"/>
                <a:cs typeface="Times New Roman" panose="02020603050405020304" pitchFamily="18" charset="0"/>
              </a:rPr>
              <a:t>destructans</a:t>
            </a:r>
            <a:endParaRPr lang="en-US" sz="3600"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Interrupts hibernation leading to starvation and dehydration</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First North American detection in New York (2006)</a:t>
            </a:r>
          </a:p>
          <a:p>
            <a:pPr marL="457200" indent="-457200">
              <a:buFont typeface="Arial" panose="020B0604020202020204" pitchFamily="34" charset="0"/>
              <a:buChar char="•"/>
            </a:pPr>
            <a:endParaRPr lang="en-US" sz="3600" i="1" dirty="0">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1ECCB8F2-49A9-DDF3-CB35-6C38A418564C}"/>
              </a:ext>
            </a:extLst>
          </p:cNvPr>
          <p:cNvGrpSpPr/>
          <p:nvPr/>
        </p:nvGrpSpPr>
        <p:grpSpPr>
          <a:xfrm>
            <a:off x="2330196" y="7924221"/>
            <a:ext cx="6922008" cy="6208776"/>
            <a:chOff x="10587110" y="10842677"/>
            <a:chExt cx="6922008" cy="6208776"/>
          </a:xfrm>
        </p:grpSpPr>
        <p:sp>
          <p:nvSpPr>
            <p:cNvPr id="17" name="Rectangle 16">
              <a:extLst>
                <a:ext uri="{FF2B5EF4-FFF2-40B4-BE49-F238E27FC236}">
                  <a16:creationId xmlns:a16="http://schemas.microsoft.com/office/drawing/2014/main" id="{53C667B1-B53E-B6F4-1A4B-2AE00E4AFF83}"/>
                </a:ext>
              </a:extLst>
            </p:cNvPr>
            <p:cNvSpPr/>
            <p:nvPr/>
          </p:nvSpPr>
          <p:spPr>
            <a:xfrm>
              <a:off x="10587110" y="10842677"/>
              <a:ext cx="6922008" cy="6208776"/>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D01CC13-1776-2757-6741-890641D2C8E9}"/>
                </a:ext>
              </a:extLst>
            </p:cNvPr>
            <p:cNvGrpSpPr/>
            <p:nvPr/>
          </p:nvGrpSpPr>
          <p:grpSpPr>
            <a:xfrm>
              <a:off x="10934582" y="11158145"/>
              <a:ext cx="6227064" cy="5468574"/>
              <a:chOff x="14579368" y="10086780"/>
              <a:chExt cx="5220268" cy="4788562"/>
            </a:xfrm>
          </p:grpSpPr>
          <p:pic>
            <p:nvPicPr>
              <p:cNvPr id="80" name="Picture 79" descr="A person holding a bird&#10;&#10;Description automatically generated with low confidence">
                <a:extLst>
                  <a:ext uri="{FF2B5EF4-FFF2-40B4-BE49-F238E27FC236}">
                    <a16:creationId xmlns:a16="http://schemas.microsoft.com/office/drawing/2014/main" id="{BFC5787D-88C3-69DB-071D-46BBEDB193BD}"/>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4619053" y="10086780"/>
                <a:ext cx="5180583" cy="4114800"/>
              </a:xfrm>
              <a:prstGeom prst="rect">
                <a:avLst/>
              </a:prstGeom>
            </p:spPr>
          </p:pic>
          <p:sp>
            <p:nvSpPr>
              <p:cNvPr id="19" name="TextBox 18">
                <a:extLst>
                  <a:ext uri="{FF2B5EF4-FFF2-40B4-BE49-F238E27FC236}">
                    <a16:creationId xmlns:a16="http://schemas.microsoft.com/office/drawing/2014/main" id="{1DA21D74-4AC9-9134-03D6-9978534C8503}"/>
                  </a:ext>
                </a:extLst>
              </p:cNvPr>
              <p:cNvSpPr txBox="1"/>
              <p:nvPr/>
            </p:nvSpPr>
            <p:spPr>
              <a:xfrm>
                <a:off x="14579368" y="14201580"/>
                <a:ext cx="5180583" cy="673762"/>
              </a:xfrm>
              <a:prstGeom prst="rect">
                <a:avLst/>
              </a:prstGeom>
              <a:noFill/>
            </p:spPr>
            <p:txBody>
              <a:bodyPr wrap="square" rtlCol="0">
                <a:spAutoFit/>
              </a:bodyPr>
              <a:lstStyle/>
              <a:p>
                <a:r>
                  <a:rPr lang="en-US" sz="2200" i="1" dirty="0">
                    <a:solidFill>
                      <a:schemeClr val="bg1"/>
                    </a:solidFill>
                  </a:rPr>
                  <a:t>Figure 1</a:t>
                </a:r>
                <a:r>
                  <a:rPr lang="en-US" sz="2200" dirty="0">
                    <a:solidFill>
                      <a:schemeClr val="bg1"/>
                    </a:solidFill>
                  </a:rPr>
                  <a:t>: Northern long-eared bat with visible signs of WNS (source: </a:t>
                </a:r>
                <a:r>
                  <a:rPr lang="en-US" sz="2200" dirty="0">
                    <a:solidFill>
                      <a:schemeClr val="bg1"/>
                    </a:solidFill>
                    <a:hlinkClick r:id="rId21">
                      <a:extLst>
                        <a:ext uri="{A12FA001-AC4F-418D-AE19-62706E023703}">
                          <ahyp:hlinkClr xmlns:ahyp="http://schemas.microsoft.com/office/drawing/2018/hyperlinkcolor" val="tx"/>
                        </a:ext>
                      </a:extLst>
                    </a:hlinkClick>
                  </a:rPr>
                  <a:t>USFWS Flickr</a:t>
                </a:r>
                <a:r>
                  <a:rPr lang="en-US" sz="2200" dirty="0">
                    <a:solidFill>
                      <a:schemeClr val="bg1"/>
                    </a:solidFill>
                  </a:rPr>
                  <a:t>)</a:t>
                </a:r>
              </a:p>
            </p:txBody>
          </p:sp>
        </p:grpSp>
      </p:gr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707F4C1-C3FA-FEAF-89E3-473065EAADF1}"/>
                  </a:ext>
                </a:extLst>
              </p:cNvPr>
              <p:cNvSpPr txBox="1"/>
              <p:nvPr/>
            </p:nvSpPr>
            <p:spPr>
              <a:xfrm>
                <a:off x="11509031" y="23013943"/>
                <a:ext cx="10396728" cy="2308324"/>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disease presence/absence at locations </a:t>
                </a:r>
                <a14:m>
                  <m:oMath xmlns:m="http://schemas.openxmlformats.org/officeDocument/2006/math">
                    <m:r>
                      <a:rPr lang="en-US" sz="3600" b="1" i="1" smtClean="0">
                        <a:latin typeface="Cambria Math" panose="02040503050406030204" pitchFamily="18" charset="0"/>
                      </a:rPr>
                      <m:t>𝒔</m:t>
                    </m:r>
                  </m:oMath>
                </a14:m>
                <a:r>
                  <a:rPr lang="en-US" sz="3600" dirty="0">
                    <a:latin typeface="Times New Roman" panose="02020603050405020304" pitchFamily="18" charset="0"/>
                    <a:cs typeface="Times New Roman" panose="02020603050405020304" pitchFamily="18" charset="0"/>
                  </a:rPr>
                  <a:t>. Let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represent unobserved locations at which spatial predictions are desired. Then,</a:t>
                </a:r>
                <a:endParaRPr lang="en-US" sz="3600" b="1" dirty="0">
                  <a:latin typeface="Times New Roman" panose="02020603050405020304" pitchFamily="18" charset="0"/>
                  <a:cs typeface="Times New Roman" panose="02020603050405020304" pitchFamily="18" charset="0"/>
                </a:endParaRPr>
              </a:p>
            </p:txBody>
          </p:sp>
        </mc:Choice>
        <mc:Fallback>
          <p:sp>
            <p:nvSpPr>
              <p:cNvPr id="24" name="TextBox 23">
                <a:extLst>
                  <a:ext uri="{FF2B5EF4-FFF2-40B4-BE49-F238E27FC236}">
                    <a16:creationId xmlns:a16="http://schemas.microsoft.com/office/drawing/2014/main" id="{B707F4C1-C3FA-FEAF-89E3-473065EAADF1}"/>
                  </a:ext>
                </a:extLst>
              </p:cNvPr>
              <p:cNvSpPr txBox="1">
                <a:spLocks noRot="1" noChangeAspect="1" noMove="1" noResize="1" noEditPoints="1" noAdjustHandles="1" noChangeArrowheads="1" noChangeShapeType="1" noTextEdit="1"/>
              </p:cNvSpPr>
              <p:nvPr/>
            </p:nvSpPr>
            <p:spPr>
              <a:xfrm>
                <a:off x="11509031" y="23013943"/>
                <a:ext cx="10396728" cy="2308324"/>
              </a:xfrm>
              <a:prstGeom prst="rect">
                <a:avLst/>
              </a:prstGeom>
              <a:blipFill>
                <a:blip r:embed="rId22"/>
                <a:stretch>
                  <a:fillRect l="-1818" t="-4222" b="-8707"/>
                </a:stretch>
              </a:blipFill>
            </p:spPr>
            <p:txBody>
              <a:bodyPr/>
              <a:lstStyle/>
              <a:p>
                <a:r>
                  <a:rPr lang="en-US">
                    <a:noFill/>
                  </a:rPr>
                  <a:t> </a:t>
                </a:r>
              </a:p>
            </p:txBody>
          </p:sp>
        </mc:Fallback>
      </mc:AlternateContent>
      <p:pic>
        <p:nvPicPr>
          <p:cNvPr id="26" name="Picture 25" descr="Text&#10;&#10;Description automatically generated">
            <a:extLst>
              <a:ext uri="{FF2B5EF4-FFF2-40B4-BE49-F238E27FC236}">
                <a16:creationId xmlns:a16="http://schemas.microsoft.com/office/drawing/2014/main" id="{7CCC8CC4-AE60-7FEC-CD60-B77DB96AA98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3593342" y="25315821"/>
            <a:ext cx="6228107" cy="2547070"/>
          </a:xfrm>
          <a:prstGeom prst="rect">
            <a:avLst/>
          </a:prstGeom>
        </p:spPr>
      </p:pic>
      <p:sp>
        <p:nvSpPr>
          <p:cNvPr id="27" name="TextBox 26">
            <a:extLst>
              <a:ext uri="{FF2B5EF4-FFF2-40B4-BE49-F238E27FC236}">
                <a16:creationId xmlns:a16="http://schemas.microsoft.com/office/drawing/2014/main" id="{FA632865-F2E5-CEEF-23D6-2430CEE11F56}"/>
              </a:ext>
            </a:extLst>
          </p:cNvPr>
          <p:cNvSpPr txBox="1"/>
          <p:nvPr/>
        </p:nvSpPr>
        <p:spPr>
          <a:xfrm>
            <a:off x="11509031" y="27827963"/>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pic>
        <p:nvPicPr>
          <p:cNvPr id="29" name="Picture 28" descr="Diagram&#10;&#10;Description automatically generated">
            <a:extLst>
              <a:ext uri="{FF2B5EF4-FFF2-40B4-BE49-F238E27FC236}">
                <a16:creationId xmlns:a16="http://schemas.microsoft.com/office/drawing/2014/main" id="{A3C31435-A0D7-6311-3028-9482BCC97B77}"/>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2124164" y="28499605"/>
            <a:ext cx="9166462" cy="3914472"/>
          </a:xfrm>
          <a:prstGeom prst="rect">
            <a:avLst/>
          </a:prstGeom>
        </p:spPr>
      </p:pic>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8173FF0F-2299-EB5C-E438-C73223391E0F}"/>
                  </a:ext>
                </a:extLst>
              </p:cNvPr>
              <p:cNvSpPr txBox="1"/>
              <p:nvPr/>
            </p:nvSpPr>
            <p:spPr>
              <a:xfrm>
                <a:off x="21936438" y="23013943"/>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activity at locations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dirty="0">
                    <a:latin typeface="Times New Roman" panose="02020603050405020304" pitchFamily="18" charset="0"/>
                    <a:cs typeface="Times New Roman" panose="02020603050405020304" pitchFamily="18" charset="0"/>
                  </a:rPr>
                  <a:t>. Then,</a:t>
                </a:r>
                <a:r>
                  <a:rPr lang="en-US" sz="3600" b="1" dirty="0">
                    <a:latin typeface="Times New Roman" panose="02020603050405020304" pitchFamily="18" charset="0"/>
                    <a:cs typeface="Times New Roman" panose="02020603050405020304" pitchFamily="18" charset="0"/>
                  </a:rPr>
                  <a:t> </a:t>
                </a:r>
              </a:p>
            </p:txBody>
          </p:sp>
        </mc:Choice>
        <mc:Fallback>
          <p:sp>
            <p:nvSpPr>
              <p:cNvPr id="38" name="TextBox 37">
                <a:extLst>
                  <a:ext uri="{FF2B5EF4-FFF2-40B4-BE49-F238E27FC236}">
                    <a16:creationId xmlns:a16="http://schemas.microsoft.com/office/drawing/2014/main" id="{8173FF0F-2299-EB5C-E438-C73223391E0F}"/>
                  </a:ext>
                </a:extLst>
              </p:cNvPr>
              <p:cNvSpPr txBox="1">
                <a:spLocks noRot="1" noChangeAspect="1" noMove="1" noResize="1" noEditPoints="1" noAdjustHandles="1" noChangeArrowheads="1" noChangeShapeType="1" noTextEdit="1"/>
              </p:cNvSpPr>
              <p:nvPr/>
            </p:nvSpPr>
            <p:spPr>
              <a:xfrm>
                <a:off x="21936438" y="23013943"/>
                <a:ext cx="10396728" cy="1200329"/>
              </a:xfrm>
              <a:prstGeom prst="rect">
                <a:avLst/>
              </a:prstGeom>
              <a:blipFill>
                <a:blip r:embed="rId25"/>
                <a:stretch>
                  <a:fillRect l="-1758" t="-8122" r="-1934" b="-17766"/>
                </a:stretch>
              </a:blipFill>
            </p:spPr>
            <p:txBody>
              <a:bodyPr/>
              <a:lstStyle/>
              <a:p>
                <a:r>
                  <a:rPr lang="en-US">
                    <a:noFill/>
                  </a:rPr>
                  <a:t> </a:t>
                </a:r>
              </a:p>
            </p:txBody>
          </p:sp>
        </mc:Fallback>
      </mc:AlternateContent>
      <p:pic>
        <p:nvPicPr>
          <p:cNvPr id="41" name="Picture 40" descr="Icon&#10;&#10;Description automatically generated with low confidence">
            <a:extLst>
              <a:ext uri="{FF2B5EF4-FFF2-40B4-BE49-F238E27FC236}">
                <a16:creationId xmlns:a16="http://schemas.microsoft.com/office/drawing/2014/main" id="{F7C238B4-7CB3-92F2-6B22-BC82D9DC4020}"/>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5167030" y="27346420"/>
            <a:ext cx="3935545" cy="580394"/>
          </a:xfrm>
          <a:prstGeom prst="rect">
            <a:avLst/>
          </a:prstGeom>
        </p:spPr>
      </p:pic>
      <p:pic>
        <p:nvPicPr>
          <p:cNvPr id="44" name="Picture 43" descr="Text, whiteboard&#10;&#10;Description automatically generated">
            <a:extLst>
              <a:ext uri="{FF2B5EF4-FFF2-40B4-BE49-F238E27FC236}">
                <a16:creationId xmlns:a16="http://schemas.microsoft.com/office/drawing/2014/main" id="{067D7AC9-2335-97BF-C66D-1B1B9591DE40}"/>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4938762" y="28778805"/>
            <a:ext cx="4578180" cy="1200329"/>
          </a:xfrm>
          <a:prstGeom prst="rect">
            <a:avLst/>
          </a:prstGeom>
        </p:spPr>
      </p:pic>
      <p:pic>
        <p:nvPicPr>
          <p:cNvPr id="46" name="Picture 45" descr="Text, letter&#10;&#10;Description automatically generated">
            <a:extLst>
              <a:ext uri="{FF2B5EF4-FFF2-40B4-BE49-F238E27FC236}">
                <a16:creationId xmlns:a16="http://schemas.microsoft.com/office/drawing/2014/main" id="{C78182C9-8507-DF6E-AF15-439802758A0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4704216" y="24297831"/>
            <a:ext cx="4861172" cy="1363384"/>
          </a:xfrm>
          <a:prstGeom prst="rect">
            <a:avLst/>
          </a:prstGeom>
        </p:spPr>
      </p:pic>
      <p:sp>
        <p:nvSpPr>
          <p:cNvPr id="47" name="TextBox 46">
            <a:extLst>
              <a:ext uri="{FF2B5EF4-FFF2-40B4-BE49-F238E27FC236}">
                <a16:creationId xmlns:a16="http://schemas.microsoft.com/office/drawing/2014/main" id="{0CD55F19-24E5-0362-0356-A9E59B027628}"/>
              </a:ext>
            </a:extLst>
          </p:cNvPr>
          <p:cNvSpPr txBox="1"/>
          <p:nvPr/>
        </p:nvSpPr>
        <p:spPr>
          <a:xfrm>
            <a:off x="21936438" y="25902437"/>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Note that by properties of multivariate normal random variables, </a:t>
            </a:r>
            <a:endParaRPr lang="en-US" sz="3600" b="1"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24416D2C-4039-2F5E-D176-DD02C92BDF90}"/>
              </a:ext>
            </a:extLst>
          </p:cNvPr>
          <p:cNvSpPr txBox="1"/>
          <p:nvPr/>
        </p:nvSpPr>
        <p:spPr>
          <a:xfrm>
            <a:off x="21936438" y="28029644"/>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498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51995</TotalTime>
  <Words>237</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Times New Roman</vt:lpstr>
      <vt:lpstr>Trajan Pro</vt:lpstr>
      <vt:lpstr>Office Theme</vt:lpstr>
      <vt:lpstr>PowerPoint Presentation</vt:lpstr>
    </vt:vector>
  </TitlesOfParts>
  <Company>Montana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Hildreth, Laura</dc:creator>
  <cp:lastModifiedBy>Stratton, Christian</cp:lastModifiedBy>
  <cp:revision>279</cp:revision>
  <dcterms:created xsi:type="dcterms:W3CDTF">2017-04-28T14:52:42Z</dcterms:created>
  <dcterms:modified xsi:type="dcterms:W3CDTF">2022-09-29T22:46:40Z</dcterms:modified>
</cp:coreProperties>
</file>