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61" r:id="rId3"/>
    <p:sldId id="263" r:id="rId4"/>
    <p:sldId id="264" r:id="rId5"/>
    <p:sldId id="296" r:id="rId6"/>
    <p:sldId id="295" r:id="rId7"/>
    <p:sldId id="294" r:id="rId8"/>
    <p:sldId id="305" r:id="rId9"/>
    <p:sldId id="297" r:id="rId10"/>
    <p:sldId id="301" r:id="rId11"/>
    <p:sldId id="309" r:id="rId12"/>
    <p:sldId id="306" r:id="rId13"/>
  </p:sldIdLst>
  <p:sldSz cx="9144000" cy="5143500" type="screen16x9"/>
  <p:notesSz cx="6858000" cy="9144000"/>
  <p:embeddedFontLst>
    <p:embeddedFont>
      <p:font typeface="Quattrocento Sans" charset="0"/>
      <p:regular r:id="rId15"/>
      <p:bold r:id="rId16"/>
      <p:italic r:id="rId17"/>
      <p:boldItalic r:id="rId18"/>
    </p:embeddedFont>
    <p:embeddedFont>
      <p:font typeface="Lora" charset="-18"/>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20" autoAdjust="0"/>
    <p:restoredTop sz="28941" autoAdjust="0"/>
  </p:normalViewPr>
  <p:slideViewPr>
    <p:cSldViewPr>
      <p:cViewPr>
        <p:scale>
          <a:sx n="150" d="100"/>
          <a:sy n="150" d="100"/>
        </p:scale>
        <p:origin x="144" y="1890"/>
      </p:cViewPr>
      <p:guideLst>
        <p:guide orient="horz" pos="1620"/>
        <p:guide pos="2880"/>
      </p:guideLst>
    </p:cSldViewPr>
  </p:slideViewPr>
  <p:outlineViewPr>
    <p:cViewPr>
      <p:scale>
        <a:sx n="33" d="100"/>
        <a:sy n="33" d="100"/>
      </p:scale>
      <p:origin x="0" y="280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330653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baseline="0" dirty="0" smtClean="0"/>
              <a:t>Ma </a:t>
            </a:r>
            <a:r>
              <a:rPr lang="ro-RO" baseline="0" dirty="0" smtClean="0"/>
              <a:t>numesc Stratulat Stefanel </a:t>
            </a:r>
            <a:r>
              <a:rPr lang="ro-RO" baseline="0" dirty="0" smtClean="0"/>
              <a:t>Constantin și am </a:t>
            </a:r>
            <a:r>
              <a:rPr lang="en-US" baseline="0" dirty="0" err="1" smtClean="0"/>
              <a:t>dezvoltat</a:t>
            </a:r>
            <a:r>
              <a:rPr lang="en-US" baseline="0" dirty="0" smtClean="0"/>
              <a:t> un </a:t>
            </a:r>
            <a:r>
              <a:rPr lang="en-US" baseline="0" dirty="0" err="1" smtClean="0"/>
              <a:t>Sistem</a:t>
            </a:r>
            <a:r>
              <a:rPr lang="en-US" baseline="0" dirty="0" smtClean="0"/>
              <a:t> </a:t>
            </a:r>
            <a:r>
              <a:rPr lang="en-US" baseline="0" dirty="0" err="1" smtClean="0"/>
              <a:t>distribuit</a:t>
            </a:r>
            <a:r>
              <a:rPr lang="en-US" baseline="0" dirty="0" smtClean="0"/>
              <a:t> de </a:t>
            </a:r>
            <a:r>
              <a:rPr lang="en-US" baseline="0" dirty="0" err="1" smtClean="0"/>
              <a:t>stocare</a:t>
            </a:r>
            <a:r>
              <a:rPr lang="en-US" baseline="0" dirty="0" smtClean="0"/>
              <a:t> </a:t>
            </a:r>
            <a:r>
              <a:rPr lang="en-US" baseline="0" dirty="0" err="1" smtClean="0"/>
              <a:t>si</a:t>
            </a:r>
            <a:r>
              <a:rPr lang="en-US" baseline="0" dirty="0" smtClean="0"/>
              <a:t> </a:t>
            </a:r>
            <a:r>
              <a:rPr lang="en-US" baseline="0" dirty="0" err="1" smtClean="0"/>
              <a:t>versionare</a:t>
            </a:r>
            <a:r>
              <a:rPr lang="en-US" baseline="0" dirty="0" smtClean="0"/>
              <a:t> a </a:t>
            </a:r>
            <a:r>
              <a:rPr lang="en-US" baseline="0" dirty="0" err="1" smtClean="0"/>
              <a:t>fisierelor</a:t>
            </a:r>
            <a:r>
              <a:rPr lang="en-US" baseline="0" dirty="0" smtClean="0"/>
              <a: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smtClean="0"/>
              <a:t>Ca</a:t>
            </a:r>
            <a:r>
              <a:rPr lang="ro-RO" baseline="0" dirty="0" smtClean="0"/>
              <a:t> si contributii proprii, am realizat proiectarea si implementarea sistemului.</a:t>
            </a:r>
          </a:p>
          <a:p>
            <a:pPr marL="0" lvl="0" indent="0" algn="l" rtl="0">
              <a:spcBef>
                <a:spcPts val="0"/>
              </a:spcBef>
              <a:spcAft>
                <a:spcPts val="0"/>
              </a:spcAft>
              <a:buNone/>
            </a:pPr>
            <a:endParaRPr lang="ro-RO" baseline="0" dirty="0" smtClean="0"/>
          </a:p>
          <a:p>
            <a:pPr marL="0" lvl="0" indent="0" algn="l" rtl="0">
              <a:spcBef>
                <a:spcPts val="0"/>
              </a:spcBef>
              <a:spcAft>
                <a:spcPts val="0"/>
              </a:spcAft>
              <a:buNone/>
            </a:pPr>
            <a:r>
              <a:rPr lang="ro-RO" baseline="0" dirty="0" smtClean="0"/>
              <a:t>Iar ca si directii de dezvoltare..</a:t>
            </a:r>
          </a:p>
          <a:p>
            <a:pPr marL="0" lvl="0" indent="0" algn="l" rtl="0">
              <a:spcBef>
                <a:spcPts val="0"/>
              </a:spcBef>
              <a:spcAft>
                <a:spcPts val="0"/>
              </a:spcAft>
              <a:buNone/>
            </a:pPr>
            <a:r>
              <a:rPr lang="ro-RO" baseline="0" dirty="0" smtClean="0"/>
              <a:t>In primul rand, asigurarea unor mecanisme de tip mirror pentru componentele single point of failure. Mai intai, pentru nodul general, care controleaza toata starea sistemului, prin persistarea acesteia in memoria interna. Daca acest nod devine inactiv, sistemul va deveni indisponibil. Cu toate ca se asigura un mecanim de refacere a starii pe baza mesajelor de tip heartbeat de la nodurile interne, cea mai optimă solutie ar fi asigurarea unui mirror pentru acest nod. </a:t>
            </a:r>
            <a:endParaRPr lang="en-US" baseline="0" dirty="0" smtClean="0"/>
          </a:p>
          <a:p>
            <a:pPr marL="0" lvl="0" indent="0" algn="l" rtl="0">
              <a:spcBef>
                <a:spcPts val="0"/>
              </a:spcBef>
              <a:spcAft>
                <a:spcPts val="0"/>
              </a:spcAft>
              <a:buNone/>
            </a:pPr>
            <a:endParaRPr lang="ro-RO" baseline="0" dirty="0" smtClean="0"/>
          </a:p>
          <a:p>
            <a:pPr marL="0" lvl="0" indent="0" algn="l" rtl="0">
              <a:spcBef>
                <a:spcPts val="0"/>
              </a:spcBef>
              <a:spcAft>
                <a:spcPts val="0"/>
              </a:spcAft>
              <a:buNone/>
            </a:pPr>
            <a:r>
              <a:rPr lang="ro-RO" baseline="0" dirty="0" smtClean="0"/>
              <a:t>In plus, sistemul se poate dezvolta prin extinderea operatiilor disponibile pentru fisiere si pentru versiuni. In cazul fisierelor, sa se expuna posibilitatea modificarii continutul fisieurlui direct din interfata. In cazul versiunii, sa se expuna posibilitatea vizualizarii continutului la o versiune anterioara sau revenirea la o versiune anterioara.</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smtClean="0"/>
              <a:t>In concluzie,</a:t>
            </a:r>
          </a:p>
          <a:p>
            <a:pPr marL="0" lvl="0" indent="0" algn="l" rtl="0">
              <a:spcBef>
                <a:spcPts val="0"/>
              </a:spcBef>
              <a:spcAft>
                <a:spcPts val="0"/>
              </a:spcAft>
              <a:buNone/>
            </a:pPr>
            <a:endParaRPr lang="ro-RO" dirty="0" smtClean="0"/>
          </a:p>
          <a:p>
            <a:pPr marL="0" lvl="0" indent="0" algn="l" rtl="0">
              <a:spcBef>
                <a:spcPts val="0"/>
              </a:spcBef>
              <a:spcAft>
                <a:spcPts val="0"/>
              </a:spcAft>
              <a:buNone/>
            </a:pPr>
            <a:r>
              <a:rPr lang="ro-RO" dirty="0" smtClean="0"/>
              <a:t>Sistemul</a:t>
            </a:r>
            <a:r>
              <a:rPr lang="ro-RO" baseline="0" dirty="0" smtClean="0"/>
              <a:t> distribuit descris este un sistem scalabil atat pe orizontala cat si pe verticala, prin faptul ca se pot porni mai multe noduri interne si se pot adauga mai multe resurse la nodurile interne. Sistemul este fiabil, intrucat toate operatiile se executa in paralel, se realizeaza sincronizarea structurilor de date importante si nu exista blocaje. Sistemul asigura securitatea datelor utilizatorilor, prin folosirea standardului JWT pentru a verifica autenticitatea utilizatorului.</a:t>
            </a:r>
          </a:p>
          <a:p>
            <a:pPr marL="0" lvl="0" indent="0" algn="l" rtl="0">
              <a:spcBef>
                <a:spcPts val="0"/>
              </a:spcBef>
              <a:spcAft>
                <a:spcPts val="0"/>
              </a:spcAft>
              <a:buNone/>
            </a:pPr>
            <a:endParaRPr lang="ro-RO"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baseline="0" dirty="0" smtClean="0"/>
              <a:t>Din punct de vedere al caracteristicilor indeplinite la nivelul datelor, se asigura disponiblitatea </a:t>
            </a:r>
            <a:r>
              <a:rPr lang="en-US" baseline="0" dirty="0" err="1" smtClean="0"/>
              <a:t>si</a:t>
            </a:r>
            <a:r>
              <a:rPr lang="en-US" baseline="0" dirty="0" smtClean="0"/>
              <a:t> </a:t>
            </a:r>
            <a:r>
              <a:rPr lang="en-US" baseline="0" dirty="0" err="1" smtClean="0"/>
              <a:t>integritatea</a:t>
            </a:r>
            <a:r>
              <a:rPr lang="en-US" baseline="0" dirty="0" smtClean="0"/>
              <a:t> </a:t>
            </a:r>
            <a:r>
              <a:rPr lang="ro-RO" baseline="0" dirty="0" smtClean="0"/>
              <a:t>datelor </a:t>
            </a:r>
            <a:r>
              <a:rPr lang="en-US" baseline="0" dirty="0" err="1" smtClean="0"/>
              <a:t>prin</a:t>
            </a:r>
            <a:r>
              <a:rPr lang="en-US" baseline="0" dirty="0" smtClean="0"/>
              <a:t> </a:t>
            </a:r>
            <a:r>
              <a:rPr lang="en-US" baseline="0" dirty="0" err="1" smtClean="0"/>
              <a:t>mecanismul</a:t>
            </a:r>
            <a:r>
              <a:rPr lang="en-US" baseline="0" dirty="0" smtClean="0"/>
              <a:t> de self healing </a:t>
            </a:r>
            <a:r>
              <a:rPr lang="ro-RO" baseline="0" dirty="0" smtClean="0"/>
              <a:t>care mentine un factor de replicare constant pentru fiecare fisier si detecteaza eventualele inconsistente din punct de vedere al numarului versiunii si al crc-ului. </a:t>
            </a:r>
            <a:r>
              <a:rPr lang="en-US" baseline="0" dirty="0" err="1" smtClean="0"/>
              <a:t>Versionarea</a:t>
            </a:r>
            <a:r>
              <a:rPr lang="en-US" baseline="0" dirty="0" smtClean="0"/>
              <a:t> se </a:t>
            </a:r>
            <a:r>
              <a:rPr lang="en-US" baseline="0" dirty="0" err="1" smtClean="0"/>
              <a:t>asigura</a:t>
            </a:r>
            <a:r>
              <a:rPr lang="en-US" baseline="0" dirty="0" smtClean="0"/>
              <a:t> </a:t>
            </a:r>
            <a:r>
              <a:rPr lang="en-US" baseline="0" dirty="0" err="1" smtClean="0"/>
              <a:t>prin</a:t>
            </a:r>
            <a:r>
              <a:rPr lang="en-US" baseline="0" dirty="0" smtClean="0"/>
              <a:t> </a:t>
            </a:r>
            <a:r>
              <a:rPr lang="en-US" baseline="0" dirty="0" err="1" smtClean="0"/>
              <a:t>inregistrarea</a:t>
            </a:r>
            <a:r>
              <a:rPr lang="en-US" baseline="0" dirty="0" smtClean="0"/>
              <a:t> in </a:t>
            </a:r>
            <a:r>
              <a:rPr lang="en-US" baseline="0" dirty="0" err="1" smtClean="0"/>
              <a:t>cadrul</a:t>
            </a:r>
            <a:r>
              <a:rPr lang="en-US" baseline="0" dirty="0" smtClean="0"/>
              <a:t> </a:t>
            </a:r>
            <a:r>
              <a:rPr lang="en-US" baseline="0" dirty="0" err="1" smtClean="0"/>
              <a:t>sistemului</a:t>
            </a:r>
            <a:r>
              <a:rPr lang="en-US" baseline="0" dirty="0" smtClean="0"/>
              <a:t> a </a:t>
            </a:r>
            <a:r>
              <a:rPr lang="en-US" baseline="0" dirty="0" err="1" smtClean="0"/>
              <a:t>fiecarei</a:t>
            </a:r>
            <a:r>
              <a:rPr lang="en-US" baseline="0" dirty="0" smtClean="0"/>
              <a:t> </a:t>
            </a:r>
            <a:r>
              <a:rPr lang="en-US" baseline="0" dirty="0" err="1" smtClean="0"/>
              <a:t>modificari</a:t>
            </a:r>
            <a:r>
              <a:rPr lang="en-US" baseline="0" dirty="0" smtClean="0"/>
              <a:t> </a:t>
            </a:r>
            <a:r>
              <a:rPr lang="en-US" baseline="0" dirty="0" err="1" smtClean="0"/>
              <a:t>efectuate</a:t>
            </a:r>
            <a:r>
              <a:rPr lang="en-US" baseline="0" dirty="0" smtClean="0"/>
              <a:t> la </a:t>
            </a:r>
            <a:r>
              <a:rPr lang="en-US" baseline="0" dirty="0" err="1" smtClean="0"/>
              <a:t>nivelul</a:t>
            </a:r>
            <a:r>
              <a:rPr lang="en-US" baseline="0" dirty="0" smtClean="0"/>
              <a:t> </a:t>
            </a:r>
            <a:r>
              <a:rPr lang="en-US" baseline="0" dirty="0" err="1" smtClean="0"/>
              <a:t>fisierelor</a:t>
            </a:r>
            <a:r>
              <a:rPr lang="en-US" baseline="0" dirty="0" smtClean="0"/>
              <a: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a:t>
            </a:r>
            <a:r>
              <a:rPr lang="en-US" baseline="0" dirty="0" smtClean="0"/>
              <a:t> </a:t>
            </a:r>
            <a:r>
              <a:rPr lang="en-US" baseline="0" dirty="0" err="1" smtClean="0"/>
              <a:t>cadrul</a:t>
            </a:r>
            <a:r>
              <a:rPr lang="en-US" baseline="0" dirty="0" smtClean="0"/>
              <a:t> </a:t>
            </a:r>
            <a:r>
              <a:rPr lang="en-US" baseline="0" dirty="0" err="1" smtClean="0"/>
              <a:t>acestei</a:t>
            </a:r>
            <a:r>
              <a:rPr lang="en-US" baseline="0" dirty="0" smtClean="0"/>
              <a:t> </a:t>
            </a:r>
            <a:r>
              <a:rPr lang="en-US" baseline="0" dirty="0" err="1" smtClean="0"/>
              <a:t>prezentari</a:t>
            </a:r>
            <a:r>
              <a:rPr lang="en-US" baseline="0" dirty="0" smtClean="0"/>
              <a:t>, </a:t>
            </a:r>
            <a:r>
              <a:rPr lang="ro-RO" baseline="0" dirty="0" smtClean="0"/>
              <a:t>voi analiza</a:t>
            </a:r>
            <a:endParaRPr lang="en-US" baseline="0" dirty="0" smtClean="0"/>
          </a:p>
          <a:p>
            <a:pPr marL="0" lvl="0" indent="0" algn="l" rtl="0">
              <a:spcBef>
                <a:spcPts val="0"/>
              </a:spcBef>
              <a:spcAft>
                <a:spcPts val="0"/>
              </a:spcAft>
              <a:buNone/>
            </a:pPr>
            <a:endParaRPr lang="en-US" baseline="0" dirty="0" smtClean="0"/>
          </a:p>
          <a:p>
            <a:pPr marL="171450" lvl="0" indent="-171450" algn="l" rtl="0">
              <a:spcBef>
                <a:spcPts val="0"/>
              </a:spcBef>
              <a:spcAft>
                <a:spcPts val="0"/>
              </a:spcAft>
              <a:buFont typeface="Arial" charset="0"/>
              <a:buChar char="•"/>
            </a:pPr>
            <a:r>
              <a:rPr lang="en-US" baseline="0" dirty="0" err="1" smtClean="0"/>
              <a:t>Obiectivul</a:t>
            </a:r>
            <a:r>
              <a:rPr lang="en-US" baseline="0" dirty="0" smtClean="0"/>
              <a:t> </a:t>
            </a:r>
            <a:r>
              <a:rPr lang="en-US" baseline="0" dirty="0" err="1" smtClean="0"/>
              <a:t>aplicatie</a:t>
            </a:r>
            <a:endParaRPr lang="en-US" baseline="0" dirty="0" smtClean="0"/>
          </a:p>
          <a:p>
            <a:pPr marL="171450" lvl="0" indent="-171450" algn="l" rtl="0">
              <a:spcBef>
                <a:spcPts val="0"/>
              </a:spcBef>
              <a:spcAft>
                <a:spcPts val="0"/>
              </a:spcAft>
              <a:buFont typeface="Arial" charset="0"/>
              <a:buChar char="•"/>
            </a:pPr>
            <a:endParaRPr lang="en-US" dirty="0" smtClean="0"/>
          </a:p>
          <a:p>
            <a:pPr marL="171450" lvl="0" indent="-171450" algn="l" rtl="0">
              <a:spcBef>
                <a:spcPts val="0"/>
              </a:spcBef>
              <a:spcAft>
                <a:spcPts val="0"/>
              </a:spcAft>
              <a:buFont typeface="Arial" charset="0"/>
              <a:buChar char="•"/>
            </a:pPr>
            <a:r>
              <a:rPr lang="en-US" dirty="0" err="1" smtClean="0"/>
              <a:t>Arhitectura</a:t>
            </a:r>
            <a:r>
              <a:rPr lang="en-US" dirty="0" smtClean="0"/>
              <a:t> </a:t>
            </a:r>
            <a:r>
              <a:rPr lang="en-US" dirty="0" err="1" smtClean="0"/>
              <a:t>sistemului</a:t>
            </a:r>
            <a:endParaRPr lang="en-US" dirty="0" smtClean="0"/>
          </a:p>
          <a:p>
            <a:pPr marL="171450" lvl="0" indent="-171450" algn="l" rtl="0">
              <a:spcBef>
                <a:spcPts val="0"/>
              </a:spcBef>
              <a:spcAft>
                <a:spcPts val="0"/>
              </a:spcAft>
              <a:buFont typeface="Arial" charset="0"/>
              <a:buChar char="•"/>
            </a:pPr>
            <a:endParaRPr lang="en-US" baseline="0" dirty="0" smtClean="0"/>
          </a:p>
          <a:p>
            <a:pPr marL="171450" lvl="0" indent="-171450" algn="l" rtl="0">
              <a:spcBef>
                <a:spcPts val="0"/>
              </a:spcBef>
              <a:spcAft>
                <a:spcPts val="0"/>
              </a:spcAft>
              <a:buFont typeface="Arial" charset="0"/>
              <a:buChar char="•"/>
            </a:pPr>
            <a:r>
              <a:rPr lang="ro-RO" baseline="0" dirty="0" smtClean="0"/>
              <a:t>Functionalitatile </a:t>
            </a:r>
            <a:r>
              <a:rPr lang="en-US" baseline="0" dirty="0" err="1" smtClean="0"/>
              <a:t>sistemului</a:t>
            </a:r>
            <a:endParaRPr lang="en-US" baseline="0" dirty="0" smtClean="0"/>
          </a:p>
          <a:p>
            <a:pPr marL="171450" lvl="0" indent="-171450" algn="l" rtl="0">
              <a:spcBef>
                <a:spcPts val="0"/>
              </a:spcBef>
              <a:spcAft>
                <a:spcPts val="0"/>
              </a:spcAft>
              <a:buFont typeface="Arial" charset="0"/>
              <a:buChar char="•"/>
            </a:pPr>
            <a:endParaRPr lang="en-US" baseline="0" dirty="0" smtClean="0"/>
          </a:p>
          <a:p>
            <a:pPr marL="171450" lvl="0" indent="-171450" algn="l" rtl="0">
              <a:spcBef>
                <a:spcPts val="0"/>
              </a:spcBef>
              <a:spcAft>
                <a:spcPts val="0"/>
              </a:spcAft>
              <a:buFont typeface="Arial" charset="0"/>
              <a:buChar char="•"/>
            </a:pPr>
            <a:r>
              <a:rPr lang="en-US" baseline="0" dirty="0" err="1" smtClean="0"/>
              <a:t>Tehnologii</a:t>
            </a:r>
            <a:r>
              <a:rPr lang="en-US" baseline="0" dirty="0" smtClean="0"/>
              <a:t> </a:t>
            </a:r>
            <a:r>
              <a:rPr lang="en-US" baseline="0" dirty="0" err="1" smtClean="0"/>
              <a:t>folosit</a:t>
            </a:r>
            <a:r>
              <a:rPr lang="ro-RO" baseline="0" dirty="0" smtClean="0"/>
              <a:t>e</a:t>
            </a:r>
          </a:p>
          <a:p>
            <a:pPr marL="171450" lvl="0" indent="-171450" algn="l" rtl="0">
              <a:spcBef>
                <a:spcPts val="0"/>
              </a:spcBef>
              <a:spcAft>
                <a:spcPts val="0"/>
              </a:spcAft>
              <a:buFont typeface="Arial" charset="0"/>
              <a:buChar char="•"/>
            </a:pPr>
            <a:endParaRPr lang="en-US" baseline="0" dirty="0" smtClean="0"/>
          </a:p>
          <a:p>
            <a:pPr marL="171450" lvl="0" indent="-171450" algn="l" rtl="0">
              <a:spcBef>
                <a:spcPts val="0"/>
              </a:spcBef>
              <a:spcAft>
                <a:spcPts val="0"/>
              </a:spcAft>
              <a:buFont typeface="Arial" charset="0"/>
              <a:buChar char="•"/>
            </a:pPr>
            <a:r>
              <a:rPr lang="ro-RO" baseline="0" dirty="0" smtClean="0"/>
              <a:t>Care sunt contributiile proprii si eventualele directii de dezvoltare a aplicatiei</a:t>
            </a:r>
          </a:p>
          <a:p>
            <a:pPr marL="171450" lvl="0" indent="-171450" algn="l" rtl="0">
              <a:spcBef>
                <a:spcPts val="0"/>
              </a:spcBef>
              <a:spcAft>
                <a:spcPts val="0"/>
              </a:spcAft>
              <a:buFont typeface="Arial" charset="0"/>
              <a:buChar char="•"/>
            </a:pPr>
            <a:endParaRPr lang="ro-RO" baseline="0" dirty="0" smtClean="0"/>
          </a:p>
          <a:p>
            <a:pPr marL="171450" lvl="0" indent="-171450" algn="l" rtl="0">
              <a:spcBef>
                <a:spcPts val="0"/>
              </a:spcBef>
              <a:spcAft>
                <a:spcPts val="0"/>
              </a:spcAft>
              <a:buFont typeface="Arial" charset="0"/>
              <a:buChar char="•"/>
            </a:pPr>
            <a:r>
              <a:rPr lang="ro-RO" baseline="0" dirty="0" smtClean="0"/>
              <a:t>Si o scurta concluzie</a:t>
            </a:r>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charset="0"/>
              <a:buChar char="•"/>
            </a:pPr>
            <a:r>
              <a:rPr lang="ro-RO" dirty="0" smtClean="0"/>
              <a:t>dezvoltarea </a:t>
            </a:r>
            <a:r>
              <a:rPr lang="ro-RO" dirty="0" smtClean="0"/>
              <a:t>unui sistem distribuit </a:t>
            </a:r>
            <a:r>
              <a:rPr lang="en-US" dirty="0" err="1" smtClean="0"/>
              <a:t>scalabil</a:t>
            </a:r>
            <a:r>
              <a:rPr lang="en-US" dirty="0" smtClean="0"/>
              <a:t> </a:t>
            </a:r>
            <a:r>
              <a:rPr lang="en-US" dirty="0" err="1" smtClean="0"/>
              <a:t>si</a:t>
            </a:r>
            <a:r>
              <a:rPr lang="en-US" dirty="0" smtClean="0"/>
              <a:t> </a:t>
            </a:r>
            <a:r>
              <a:rPr lang="en-US" dirty="0" err="1" smtClean="0"/>
              <a:t>fiabil</a:t>
            </a:r>
            <a:r>
              <a:rPr lang="en-US" dirty="0" smtClean="0"/>
              <a:t> </a:t>
            </a:r>
            <a:r>
              <a:rPr lang="ro-RO" dirty="0" smtClean="0"/>
              <a:t>de </a:t>
            </a:r>
            <a:r>
              <a:rPr lang="ro-RO" dirty="0" smtClean="0"/>
              <a:t>stocare si versionare a </a:t>
            </a:r>
            <a:r>
              <a:rPr lang="en-US" dirty="0" err="1" smtClean="0"/>
              <a:t>fisierelor</a:t>
            </a:r>
            <a:endParaRPr lang="ro-RO" dirty="0" smtClean="0"/>
          </a:p>
          <a:p>
            <a:pPr marL="171450" lvl="0" indent="-171450" algn="l" rtl="0">
              <a:spcBef>
                <a:spcPts val="0"/>
              </a:spcBef>
              <a:spcAft>
                <a:spcPts val="0"/>
              </a:spcAft>
              <a:buFont typeface="Arial" charset="0"/>
              <a:buChar char="•"/>
            </a:pPr>
            <a:r>
              <a:rPr lang="ro-RO" dirty="0" smtClean="0"/>
              <a:t>o </a:t>
            </a:r>
            <a:r>
              <a:rPr lang="ro-RO" dirty="0" smtClean="0"/>
              <a:t>arhitectura de tip </a:t>
            </a:r>
            <a:r>
              <a:rPr lang="ro-RO" dirty="0" smtClean="0"/>
              <a:t>master/slave</a:t>
            </a:r>
          </a:p>
          <a:p>
            <a:pPr marL="171450" lvl="0" indent="-171450" algn="l" rtl="0">
              <a:spcBef>
                <a:spcPts val="0"/>
              </a:spcBef>
              <a:spcAft>
                <a:spcPts val="0"/>
              </a:spcAft>
              <a:buFont typeface="Arial" charset="0"/>
              <a:buChar char="•"/>
            </a:pPr>
            <a:r>
              <a:rPr lang="ro-RO" dirty="0" smtClean="0"/>
              <a:t>disponbilitatea</a:t>
            </a:r>
            <a:r>
              <a:rPr lang="ro-RO" dirty="0" smtClean="0"/>
              <a:t>, integritatea si </a:t>
            </a:r>
            <a:r>
              <a:rPr lang="en-US" dirty="0" err="1" smtClean="0"/>
              <a:t>versionarea</a:t>
            </a:r>
            <a:r>
              <a:rPr lang="en-US" dirty="0" smtClean="0"/>
              <a:t> </a:t>
            </a:r>
            <a:r>
              <a:rPr lang="ro-RO" dirty="0" smtClean="0"/>
              <a:t>datelor.</a:t>
            </a:r>
          </a:p>
          <a:p>
            <a:pPr marL="171450" lvl="0" indent="-171450" algn="l" rtl="0">
              <a:spcBef>
                <a:spcPts val="0"/>
              </a:spcBef>
              <a:spcAft>
                <a:spcPts val="0"/>
              </a:spcAft>
              <a:buFont typeface="Arial" charset="0"/>
              <a:buChar char="•"/>
            </a:pPr>
            <a:endParaRPr lang="ro-RO" dirty="0" smtClean="0"/>
          </a:p>
          <a:p>
            <a:pPr marL="171450" lvl="0" indent="-171450" algn="l" rtl="0">
              <a:spcBef>
                <a:spcPts val="0"/>
              </a:spcBef>
              <a:spcAft>
                <a:spcPts val="0"/>
              </a:spcAft>
              <a:buFont typeface="Arial" charset="0"/>
              <a:buChar char="•"/>
            </a:pPr>
            <a:r>
              <a:rPr lang="ro-RO" dirty="0" smtClean="0"/>
              <a:t>Disponibilitatea si integritatea datelor </a:t>
            </a:r>
            <a:r>
              <a:rPr lang="ro-RO" dirty="0" smtClean="0"/>
              <a:t>se asigura </a:t>
            </a:r>
            <a:r>
              <a:rPr lang="ro-RO" baseline="0" dirty="0" smtClean="0"/>
              <a:t>prin intermediul unui mecanism de self-healing care</a:t>
            </a:r>
            <a:r>
              <a:rPr lang="en-US" baseline="0" dirty="0" smtClean="0"/>
              <a:t> </a:t>
            </a:r>
            <a:r>
              <a:rPr lang="en-US" baseline="0" dirty="0" err="1" smtClean="0"/>
              <a:t>asigura</a:t>
            </a:r>
            <a:r>
              <a:rPr lang="en-US" baseline="0" dirty="0" smtClean="0"/>
              <a:t> </a:t>
            </a:r>
            <a:r>
              <a:rPr lang="en-US" baseline="0" dirty="0" err="1" smtClean="0"/>
              <a:t>replicarea</a:t>
            </a:r>
            <a:r>
              <a:rPr lang="en-US" baseline="0" dirty="0" smtClean="0"/>
              <a:t> </a:t>
            </a:r>
            <a:r>
              <a:rPr lang="en-US" baseline="0" dirty="0" err="1" smtClean="0"/>
              <a:t>fisierului</a:t>
            </a:r>
            <a:r>
              <a:rPr lang="en-US" baseline="0" dirty="0" smtClean="0"/>
              <a:t> </a:t>
            </a:r>
            <a:r>
              <a:rPr lang="en-US" baseline="0" dirty="0" err="1" smtClean="0"/>
              <a:t>si</a:t>
            </a:r>
            <a:r>
              <a:rPr lang="en-US" baseline="0" dirty="0" smtClean="0"/>
              <a:t> </a:t>
            </a:r>
            <a:r>
              <a:rPr lang="ro-RO" baseline="0" dirty="0" smtClean="0"/>
              <a:t>mentine</a:t>
            </a:r>
            <a:r>
              <a:rPr lang="en-US" baseline="0" dirty="0" smtClean="0"/>
              <a:t>a</a:t>
            </a:r>
            <a:r>
              <a:rPr lang="ro-RO" baseline="0" dirty="0" smtClean="0"/>
              <a:t> un factor de replicare constant si detecteaza eventualele inconsistente din punct de vedere al continutului si versiunii fisierului.</a:t>
            </a:r>
            <a:endParaRPr lang="en-US" baseline="0" dirty="0" smtClean="0"/>
          </a:p>
          <a:p>
            <a:pPr marL="171450" lvl="0" indent="-171450" algn="l" rtl="0">
              <a:spcBef>
                <a:spcPts val="0"/>
              </a:spcBef>
              <a:spcAft>
                <a:spcPts val="0"/>
              </a:spcAft>
              <a:buFont typeface="Arial" charset="0"/>
              <a:buChar char="•"/>
            </a:pPr>
            <a:r>
              <a:rPr lang="en-US" baseline="0" dirty="0" err="1" smtClean="0"/>
              <a:t>Versionarea</a:t>
            </a:r>
            <a:r>
              <a:rPr lang="en-US" baseline="0" dirty="0" smtClean="0"/>
              <a:t> se </a:t>
            </a:r>
            <a:r>
              <a:rPr lang="en-US" baseline="0" dirty="0" err="1" smtClean="0"/>
              <a:t>asigura</a:t>
            </a:r>
            <a:r>
              <a:rPr lang="en-US" baseline="0" dirty="0" smtClean="0"/>
              <a:t> </a:t>
            </a:r>
            <a:r>
              <a:rPr lang="en-US" baseline="0" dirty="0" err="1" smtClean="0"/>
              <a:t>prin</a:t>
            </a:r>
            <a:r>
              <a:rPr lang="en-US" baseline="0" dirty="0" smtClean="0"/>
              <a:t> </a:t>
            </a:r>
            <a:r>
              <a:rPr lang="en-US" baseline="0" dirty="0" err="1" smtClean="0"/>
              <a:t>inregistrarea</a:t>
            </a:r>
            <a:r>
              <a:rPr lang="en-US" baseline="0" dirty="0" smtClean="0"/>
              <a:t> </a:t>
            </a:r>
            <a:r>
              <a:rPr lang="ro-RO" baseline="0" dirty="0" smtClean="0"/>
              <a:t>tuturor modificarilor efectuate la nivelul unui fisier.</a:t>
            </a:r>
          </a:p>
          <a:p>
            <a:pPr marL="171450" lvl="0" indent="-171450" algn="l" rtl="0">
              <a:spcBef>
                <a:spcPts val="0"/>
              </a:spcBef>
              <a:spcAft>
                <a:spcPts val="0"/>
              </a:spcAft>
              <a:buFont typeface="Arial" charset="0"/>
              <a:buChar char="•"/>
            </a:pPr>
            <a:endParaRPr lang="ro-RO" baseline="0" dirty="0" smtClean="0"/>
          </a:p>
          <a:p>
            <a:pPr marL="171450" lvl="0" indent="-171450" algn="l" rtl="0">
              <a:spcBef>
                <a:spcPts val="0"/>
              </a:spcBef>
              <a:spcAft>
                <a:spcPts val="0"/>
              </a:spcAft>
              <a:buFont typeface="Arial" charset="0"/>
              <a:buChar char="•"/>
            </a:pPr>
            <a:r>
              <a:rPr lang="ro-RO" baseline="0" dirty="0" smtClean="0"/>
              <a:t>Pe langa acestea, se asigura independenta de platforma de stocare, astfel incat utilizatorii pot accesa fisierele prin intermediul retelei, </a:t>
            </a:r>
            <a:r>
              <a:rPr lang="en-US" baseline="0" dirty="0" err="1" smtClean="0"/>
              <a:t>folosind</a:t>
            </a:r>
            <a:r>
              <a:rPr lang="en-US" baseline="0" dirty="0" smtClean="0"/>
              <a:t> o</a:t>
            </a:r>
            <a:r>
              <a:rPr lang="ro-RO" baseline="0" dirty="0" smtClean="0"/>
              <a:t> aplicatie de tip web.</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charset="0"/>
              <a:buChar char="•"/>
            </a:pPr>
            <a:r>
              <a:rPr lang="en-US" baseline="0" dirty="0" err="1" smtClean="0"/>
              <a:t>arhitectura</a:t>
            </a:r>
            <a:r>
              <a:rPr lang="en-US" baseline="0" dirty="0" smtClean="0"/>
              <a:t> </a:t>
            </a:r>
            <a:r>
              <a:rPr lang="en-US" baseline="0" dirty="0" smtClean="0"/>
              <a:t>de tip </a:t>
            </a:r>
            <a:r>
              <a:rPr lang="en-US" baseline="0" dirty="0" smtClean="0"/>
              <a:t>master-slave</a:t>
            </a:r>
            <a:endParaRPr lang="ro-RO" baseline="0" dirty="0" smtClean="0"/>
          </a:p>
          <a:p>
            <a:pPr marL="171450" lvl="0" indent="-171450" algn="l" rtl="0">
              <a:spcBef>
                <a:spcPts val="0"/>
              </a:spcBef>
              <a:spcAft>
                <a:spcPts val="0"/>
              </a:spcAft>
              <a:buFont typeface="Arial" charset="0"/>
              <a:buChar char="•"/>
            </a:pPr>
            <a:r>
              <a:rPr lang="en-US" baseline="0" dirty="0" err="1" smtClean="0"/>
              <a:t>masterul</a:t>
            </a:r>
            <a:r>
              <a:rPr lang="en-US" baseline="0" dirty="0" smtClean="0"/>
              <a:t> </a:t>
            </a:r>
            <a:r>
              <a:rPr lang="en-US" baseline="0" dirty="0" err="1" smtClean="0"/>
              <a:t>poate</a:t>
            </a:r>
            <a:r>
              <a:rPr lang="en-US" baseline="0" dirty="0" smtClean="0"/>
              <a:t> fi </a:t>
            </a:r>
            <a:r>
              <a:rPr lang="en-US" baseline="0" dirty="0" err="1" smtClean="0"/>
              <a:t>identificat</a:t>
            </a:r>
            <a:r>
              <a:rPr lang="en-US" baseline="0" dirty="0" smtClean="0"/>
              <a:t> </a:t>
            </a:r>
            <a:r>
              <a:rPr lang="en-US" baseline="0" dirty="0" err="1" smtClean="0"/>
              <a:t>ca</a:t>
            </a:r>
            <a:r>
              <a:rPr lang="en-US" baseline="0" dirty="0" smtClean="0"/>
              <a:t> </a:t>
            </a:r>
            <a:r>
              <a:rPr lang="en-US" baseline="0" dirty="0" err="1" smtClean="0"/>
              <a:t>fiind</a:t>
            </a:r>
            <a:r>
              <a:rPr lang="en-US" baseline="0" dirty="0" smtClean="0"/>
              <a:t> </a:t>
            </a:r>
            <a:r>
              <a:rPr lang="en-US" baseline="0" dirty="0" err="1" smtClean="0"/>
              <a:t>nodul</a:t>
            </a:r>
            <a:r>
              <a:rPr lang="en-US" baseline="0" dirty="0" smtClean="0"/>
              <a:t> general (</a:t>
            </a:r>
            <a:r>
              <a:rPr lang="en-US" baseline="0" dirty="0" err="1" smtClean="0"/>
              <a:t>GeneralManager</a:t>
            </a:r>
            <a:r>
              <a:rPr lang="en-US" baseline="0" dirty="0" smtClean="0"/>
              <a:t>),</a:t>
            </a:r>
            <a:r>
              <a:rPr lang="ro-RO" baseline="0" dirty="0" smtClean="0"/>
              <a:t> care mentine si controleaza starea sistemului</a:t>
            </a:r>
          </a:p>
          <a:p>
            <a:pPr marL="171450" lvl="0" indent="-171450" algn="l" rtl="0">
              <a:spcBef>
                <a:spcPts val="0"/>
              </a:spcBef>
              <a:spcAft>
                <a:spcPts val="0"/>
              </a:spcAft>
              <a:buFont typeface="Arial" charset="0"/>
              <a:buChar char="•"/>
            </a:pPr>
            <a:r>
              <a:rPr lang="en-US" baseline="0" dirty="0" err="1" smtClean="0"/>
              <a:t>nodurile</a:t>
            </a:r>
            <a:r>
              <a:rPr lang="en-US" baseline="0" dirty="0" smtClean="0"/>
              <a:t> </a:t>
            </a:r>
            <a:r>
              <a:rPr lang="en-US" baseline="0" dirty="0" smtClean="0"/>
              <a:t>slave </a:t>
            </a:r>
            <a:r>
              <a:rPr lang="en-US" baseline="0" dirty="0" err="1" smtClean="0"/>
              <a:t>ca</a:t>
            </a:r>
            <a:r>
              <a:rPr lang="en-US" baseline="0" dirty="0" smtClean="0"/>
              <a:t> </a:t>
            </a:r>
            <a:r>
              <a:rPr lang="en-US" baseline="0" dirty="0" err="1" smtClean="0"/>
              <a:t>fiind</a:t>
            </a:r>
            <a:r>
              <a:rPr lang="en-US" baseline="0" dirty="0" smtClean="0"/>
              <a:t> </a:t>
            </a:r>
            <a:r>
              <a:rPr lang="en-US" baseline="0" dirty="0" err="1" smtClean="0">
                <a:solidFill>
                  <a:srgbClr val="FF0000"/>
                </a:solidFill>
              </a:rPr>
              <a:t>nodurile</a:t>
            </a:r>
            <a:r>
              <a:rPr lang="en-US" baseline="0" dirty="0" smtClean="0">
                <a:solidFill>
                  <a:srgbClr val="FF0000"/>
                </a:solidFill>
              </a:rPr>
              <a:t> </a:t>
            </a:r>
            <a:r>
              <a:rPr lang="en-US" baseline="0" dirty="0" smtClean="0">
                <a:solidFill>
                  <a:srgbClr val="FF0000"/>
                </a:solidFill>
              </a:rPr>
              <a:t>interne</a:t>
            </a:r>
            <a:r>
              <a:rPr lang="ro-RO" baseline="0" dirty="0" smtClean="0">
                <a:solidFill>
                  <a:srgbClr val="000000"/>
                </a:solidFill>
              </a:rPr>
              <a:t>, care stocheaza fisierele utilizatorilor</a:t>
            </a:r>
            <a:endParaRPr lang="ro-RO" baseline="0" dirty="0" smtClean="0"/>
          </a:p>
          <a:p>
            <a:pPr marL="171450" lvl="0" indent="-171450" algn="l" rtl="0">
              <a:spcBef>
                <a:spcPts val="0"/>
              </a:spcBef>
              <a:spcAft>
                <a:spcPts val="0"/>
              </a:spcAft>
              <a:buFont typeface="Arial" charset="0"/>
              <a:buChar char="•"/>
            </a:pPr>
            <a:r>
              <a:rPr lang="ro-RO" baseline="0" dirty="0" smtClean="0"/>
              <a:t>V</a:t>
            </a:r>
            <a:r>
              <a:rPr lang="en-US" baseline="0" dirty="0" smtClean="0"/>
              <a:t>or </a:t>
            </a:r>
            <a:r>
              <a:rPr lang="en-US" baseline="0" dirty="0" err="1" smtClean="0"/>
              <a:t>interactiona</a:t>
            </a:r>
            <a:r>
              <a:rPr lang="en-US" baseline="0" dirty="0" smtClean="0"/>
              <a:t> </a:t>
            </a:r>
            <a:r>
              <a:rPr lang="en-US" baseline="0" dirty="0" err="1" smtClean="0"/>
              <a:t>prin</a:t>
            </a:r>
            <a:r>
              <a:rPr lang="en-US" baseline="0" dirty="0" smtClean="0"/>
              <a:t> </a:t>
            </a:r>
            <a:r>
              <a:rPr lang="en-US" baseline="0" dirty="0" err="1" smtClean="0"/>
              <a:t>doua</a:t>
            </a:r>
            <a:r>
              <a:rPr lang="en-US" baseline="0" dirty="0" smtClean="0"/>
              <a:t> </a:t>
            </a:r>
            <a:r>
              <a:rPr lang="en-US" baseline="0" dirty="0" err="1" smtClean="0"/>
              <a:t>moduri</a:t>
            </a:r>
            <a:r>
              <a:rPr lang="en-US" baseline="0" dirty="0" smtClean="0"/>
              <a:t> </a:t>
            </a:r>
            <a:r>
              <a:rPr lang="en-US" baseline="0" dirty="0" err="1" smtClean="0"/>
              <a:t>principale</a:t>
            </a:r>
            <a:r>
              <a:rPr lang="en-US" baseline="0" dirty="0" smtClean="0"/>
              <a:t> de </a:t>
            </a:r>
            <a:r>
              <a:rPr lang="en-US" baseline="0" dirty="0" err="1" smtClean="0"/>
              <a:t>comunicare</a:t>
            </a:r>
            <a:r>
              <a:rPr lang="en-US" baseline="0" dirty="0" smtClean="0"/>
              <a:t>.</a:t>
            </a:r>
            <a:endParaRPr lang="ro-RO" baseline="0" dirty="0" smtClean="0"/>
          </a:p>
          <a:p>
            <a:pPr marL="171450" lvl="0" indent="-171450" algn="l" rtl="0">
              <a:spcBef>
                <a:spcPts val="0"/>
              </a:spcBef>
              <a:spcAft>
                <a:spcPts val="0"/>
              </a:spcAft>
              <a:buFont typeface="Arial" charset="0"/>
              <a:buChar char="•"/>
            </a:pPr>
            <a:r>
              <a:rPr lang="en-US" baseline="0" dirty="0" err="1" smtClean="0"/>
              <a:t>comunicare</a:t>
            </a:r>
            <a:r>
              <a:rPr lang="en-US" baseline="0" dirty="0" smtClean="0"/>
              <a:t> </a:t>
            </a:r>
            <a:r>
              <a:rPr lang="en-US" baseline="0" dirty="0" smtClean="0"/>
              <a:t>de tip </a:t>
            </a:r>
            <a:r>
              <a:rPr lang="en-US" baseline="0" dirty="0" smtClean="0"/>
              <a:t>multicast</a:t>
            </a:r>
            <a:r>
              <a:rPr lang="ro-RO" baseline="0" dirty="0" smtClean="0"/>
              <a:t> folosita pentru descoperirea serviciilor, alcatuirea starii sistemului si asigurarea integritatii. </a:t>
            </a:r>
          </a:p>
          <a:p>
            <a:pPr marL="171450" lvl="0" indent="-171450" algn="l" rtl="0">
              <a:spcBef>
                <a:spcPts val="0"/>
              </a:spcBef>
              <a:spcAft>
                <a:spcPts val="0"/>
              </a:spcAft>
              <a:buFont typeface="Arial" charset="0"/>
              <a:buChar char="•"/>
            </a:pPr>
            <a:r>
              <a:rPr lang="ro-RO" baseline="0" dirty="0" smtClean="0"/>
              <a:t>C</a:t>
            </a:r>
            <a:r>
              <a:rPr lang="en-US" baseline="0" dirty="0" err="1" smtClean="0"/>
              <a:t>omunicare</a:t>
            </a:r>
            <a:r>
              <a:rPr lang="en-US" baseline="0" dirty="0" smtClean="0"/>
              <a:t> </a:t>
            </a:r>
            <a:r>
              <a:rPr lang="en-US" baseline="0" dirty="0" smtClean="0"/>
              <a:t>de tip </a:t>
            </a:r>
            <a:r>
              <a:rPr lang="ro-RO" baseline="0" dirty="0" smtClean="0"/>
              <a:t>unicast</a:t>
            </a:r>
            <a:r>
              <a:rPr lang="en-US" baseline="0" dirty="0" smtClean="0"/>
              <a:t>, </a:t>
            </a:r>
            <a:r>
              <a:rPr lang="en-US" baseline="0" dirty="0" err="1" smtClean="0"/>
              <a:t>folosita</a:t>
            </a:r>
            <a:r>
              <a:rPr lang="en-US" baseline="0" dirty="0" smtClean="0"/>
              <a:t> </a:t>
            </a:r>
            <a:r>
              <a:rPr lang="en-US" baseline="0" dirty="0" err="1" smtClean="0"/>
              <a:t>pentru</a:t>
            </a:r>
            <a:r>
              <a:rPr lang="en-US" baseline="0" dirty="0" smtClean="0"/>
              <a:t> </a:t>
            </a:r>
            <a:r>
              <a:rPr lang="en-US" baseline="0" dirty="0" err="1" smtClean="0"/>
              <a:t>efectuarea</a:t>
            </a:r>
            <a:r>
              <a:rPr lang="en-US" baseline="0" dirty="0" smtClean="0"/>
              <a:t> </a:t>
            </a:r>
            <a:r>
              <a:rPr lang="en-US" baseline="0" dirty="0" smtClean="0"/>
              <a:t>de </a:t>
            </a:r>
            <a:r>
              <a:rPr lang="en-US" baseline="0" dirty="0" err="1" smtClean="0"/>
              <a:t>operatii</a:t>
            </a:r>
            <a:r>
              <a:rPr lang="en-US" baseline="0" dirty="0" smtClean="0"/>
              <a:t> </a:t>
            </a:r>
            <a:r>
              <a:rPr lang="en-US" baseline="0" dirty="0" err="1" smtClean="0"/>
              <a:t>asupra</a:t>
            </a:r>
            <a:r>
              <a:rPr lang="en-US" baseline="0" dirty="0" smtClean="0"/>
              <a:t> </a:t>
            </a:r>
            <a:r>
              <a:rPr lang="en-US" baseline="0" dirty="0" err="1" smtClean="0"/>
              <a:t>fisierelor</a:t>
            </a:r>
            <a:r>
              <a:rPr lang="en-US" baseline="0" dirty="0" smtClean="0"/>
              <a:t> </a:t>
            </a:r>
            <a:r>
              <a:rPr lang="en-US" baseline="0" dirty="0" err="1" smtClean="0"/>
              <a:t>si</a:t>
            </a:r>
            <a:r>
              <a:rPr lang="en-US" baseline="0" dirty="0" smtClean="0"/>
              <a:t> </a:t>
            </a:r>
            <a:r>
              <a:rPr lang="en-US" baseline="0" dirty="0" err="1" smtClean="0"/>
              <a:t>interogarea</a:t>
            </a:r>
            <a:r>
              <a:rPr lang="en-US" baseline="0" dirty="0" smtClean="0"/>
              <a:t> </a:t>
            </a:r>
            <a:r>
              <a:rPr lang="en-US" baseline="0" dirty="0" err="1" smtClean="0"/>
              <a:t>starii</a:t>
            </a:r>
            <a:r>
              <a:rPr lang="en-US" baseline="0" dirty="0" smtClean="0"/>
              <a:t> </a:t>
            </a:r>
            <a:r>
              <a:rPr lang="en-US" baseline="0" dirty="0" err="1" smtClean="0"/>
              <a:t>sistemului</a:t>
            </a:r>
            <a:endParaRPr lang="en-US" baseline="0" dirty="0" smtClean="0"/>
          </a:p>
          <a:p>
            <a:pPr marL="171450" lvl="0" indent="-171450" algn="l" rtl="0">
              <a:spcBef>
                <a:spcPts val="0"/>
              </a:spcBef>
              <a:spcAft>
                <a:spcPts val="0"/>
              </a:spcAft>
              <a:buFont typeface="Arial" charset="0"/>
              <a:buChar char="•"/>
            </a:pPr>
            <a:r>
              <a:rPr lang="en-US" baseline="0" dirty="0" err="1" smtClean="0"/>
              <a:t>Aceste</a:t>
            </a:r>
            <a:r>
              <a:rPr lang="en-US" baseline="0" dirty="0" smtClean="0"/>
              <a:t> </a:t>
            </a:r>
            <a:r>
              <a:rPr lang="en-US" baseline="0" dirty="0" err="1" smtClean="0"/>
              <a:t>comunicatii</a:t>
            </a:r>
            <a:r>
              <a:rPr lang="en-US" baseline="0" dirty="0" smtClean="0"/>
              <a:t> se </a:t>
            </a:r>
            <a:r>
              <a:rPr lang="en-US" baseline="0" dirty="0" err="1" smtClean="0"/>
              <a:t>vor</a:t>
            </a:r>
            <a:r>
              <a:rPr lang="en-US" baseline="0" dirty="0" smtClean="0"/>
              <a:t> </a:t>
            </a:r>
            <a:r>
              <a:rPr lang="en-US" baseline="0" dirty="0" err="1" smtClean="0"/>
              <a:t>realiza</a:t>
            </a:r>
            <a:r>
              <a:rPr lang="en-US" baseline="0" dirty="0" smtClean="0"/>
              <a:t> </a:t>
            </a:r>
            <a:r>
              <a:rPr lang="en-US" baseline="0" dirty="0" err="1" smtClean="0"/>
              <a:t>prin</a:t>
            </a:r>
            <a:r>
              <a:rPr lang="en-US" baseline="0" dirty="0" smtClean="0"/>
              <a:t> </a:t>
            </a:r>
            <a:r>
              <a:rPr lang="en-US" baseline="0" dirty="0" err="1" smtClean="0"/>
              <a:t>intermediul</a:t>
            </a:r>
            <a:r>
              <a:rPr lang="en-US" baseline="0" dirty="0" smtClean="0"/>
              <a:t> </a:t>
            </a:r>
            <a:r>
              <a:rPr lang="en-US" baseline="0" dirty="0" err="1" smtClean="0"/>
              <a:t>unor</a:t>
            </a:r>
            <a:r>
              <a:rPr lang="en-US" baseline="0" dirty="0" smtClean="0"/>
              <a:t> </a:t>
            </a:r>
            <a:r>
              <a:rPr lang="en-US" baseline="0" dirty="0" err="1" smtClean="0"/>
              <a:t>obiecte</a:t>
            </a:r>
            <a:r>
              <a:rPr lang="en-US" baseline="0" dirty="0" smtClean="0"/>
              <a:t>, </a:t>
            </a:r>
            <a:r>
              <a:rPr lang="en-US" baseline="0" dirty="0" err="1" smtClean="0"/>
              <a:t>serializate</a:t>
            </a:r>
            <a:r>
              <a:rPr lang="en-US" baseline="0" dirty="0" smtClean="0"/>
              <a:t> conform </a:t>
            </a:r>
            <a:r>
              <a:rPr lang="en-US" baseline="0" dirty="0" err="1" smtClean="0"/>
              <a:t>reprezentarilor</a:t>
            </a:r>
            <a:r>
              <a:rPr lang="en-US" baseline="0" dirty="0" smtClean="0"/>
              <a:t> interne </a:t>
            </a:r>
            <a:r>
              <a:rPr lang="ro-RO" baseline="0" dirty="0" smtClean="0"/>
              <a:t>specifice tehnologiei de implementare.</a:t>
            </a:r>
          </a:p>
          <a:p>
            <a:pPr marL="171450" lvl="0" indent="-171450" algn="l" rtl="0">
              <a:spcBef>
                <a:spcPts val="0"/>
              </a:spcBef>
              <a:spcAft>
                <a:spcPts val="0"/>
              </a:spcAft>
              <a:buFont typeface="Arial" charset="0"/>
              <a:buChar char="•"/>
            </a:pPr>
            <a:r>
              <a:rPr lang="ro-RO" baseline="0" dirty="0" smtClean="0"/>
              <a:t>Pentru a asigura comunicarea cu clientul, </a:t>
            </a:r>
            <a:r>
              <a:rPr lang="en-US" baseline="0" dirty="0" err="1" smtClean="0"/>
              <a:t>sistemul</a:t>
            </a:r>
            <a:r>
              <a:rPr lang="en-US" baseline="0" dirty="0" smtClean="0"/>
              <a:t> </a:t>
            </a:r>
            <a:r>
              <a:rPr lang="en-US" baseline="0" dirty="0" err="1" smtClean="0"/>
              <a:t>va</a:t>
            </a:r>
            <a:r>
              <a:rPr lang="en-US" baseline="0" dirty="0" smtClean="0"/>
              <a:t> </a:t>
            </a:r>
            <a:r>
              <a:rPr lang="en-US" baseline="0" dirty="0" err="1" smtClean="0"/>
              <a:t>contine</a:t>
            </a:r>
            <a:r>
              <a:rPr lang="en-US" baseline="0" dirty="0" smtClean="0"/>
              <a:t> o </a:t>
            </a:r>
            <a:r>
              <a:rPr lang="en-US" baseline="0" dirty="0" err="1" smtClean="0"/>
              <a:t>componenta</a:t>
            </a:r>
            <a:r>
              <a:rPr lang="en-US" baseline="0" dirty="0" smtClean="0"/>
              <a:t> de tip </a:t>
            </a:r>
            <a:r>
              <a:rPr lang="en-US" baseline="0" dirty="0" smtClean="0"/>
              <a:t>web</a:t>
            </a:r>
            <a:r>
              <a:rPr lang="ro-RO" baseline="0" dirty="0" smtClean="0"/>
              <a:t> </a:t>
            </a:r>
            <a:r>
              <a:rPr lang="en-US" baseline="0" dirty="0" smtClean="0"/>
              <a:t>cu </a:t>
            </a:r>
            <a:r>
              <a:rPr lang="en-US" baseline="0" dirty="0" err="1" smtClean="0"/>
              <a:t>comunicare</a:t>
            </a:r>
            <a:r>
              <a:rPr lang="en-US" baseline="0" dirty="0" smtClean="0"/>
              <a:t> </a:t>
            </a:r>
            <a:r>
              <a:rPr lang="en-US" baseline="0" dirty="0" err="1" smtClean="0"/>
              <a:t>prin</a:t>
            </a:r>
            <a:r>
              <a:rPr lang="en-US" baseline="0" dirty="0" smtClean="0"/>
              <a:t> </a:t>
            </a:r>
            <a:r>
              <a:rPr lang="en-US" baseline="0" dirty="0" err="1" smtClean="0"/>
              <a:t>intermediul</a:t>
            </a:r>
            <a:r>
              <a:rPr lang="en-US" baseline="0" dirty="0" smtClean="0"/>
              <a:t> </a:t>
            </a:r>
            <a:r>
              <a:rPr lang="en-US" baseline="0" dirty="0" err="1" smtClean="0"/>
              <a:t>cererilor</a:t>
            </a:r>
            <a:r>
              <a:rPr lang="en-US" baseline="0" dirty="0" smtClean="0"/>
              <a:t> HTTP</a:t>
            </a:r>
            <a:r>
              <a:rPr lang="ro-RO" baseline="0" dirty="0" smtClean="0"/>
              <a:t>.</a:t>
            </a:r>
          </a:p>
          <a:p>
            <a:pPr marL="171450" lvl="0" indent="-171450" algn="l" rtl="0">
              <a:spcBef>
                <a:spcPts val="0"/>
              </a:spcBef>
              <a:spcAft>
                <a:spcPts val="0"/>
              </a:spcAft>
              <a:buFont typeface="Arial" charset="0"/>
              <a:buChar char="•"/>
            </a:pPr>
            <a:r>
              <a:rPr lang="en-US" baseline="0" dirty="0" err="1" smtClean="0"/>
              <a:t>Avand</a:t>
            </a:r>
            <a:r>
              <a:rPr lang="en-US" baseline="0" dirty="0" smtClean="0"/>
              <a:t> </a:t>
            </a:r>
            <a:r>
              <a:rPr lang="en-US" baseline="0" dirty="0" smtClean="0"/>
              <a:t>in </a:t>
            </a:r>
            <a:r>
              <a:rPr lang="en-US" baseline="0" dirty="0" err="1" smtClean="0"/>
              <a:t>vedere</a:t>
            </a:r>
            <a:r>
              <a:rPr lang="en-US" baseline="0" dirty="0" smtClean="0"/>
              <a:t> </a:t>
            </a:r>
            <a:r>
              <a:rPr lang="en-US" baseline="0" dirty="0" err="1" smtClean="0"/>
              <a:t>ca</a:t>
            </a:r>
            <a:r>
              <a:rPr lang="en-US" baseline="0" dirty="0" smtClean="0"/>
              <a:t> </a:t>
            </a:r>
            <a:r>
              <a:rPr lang="en-US" baseline="0" dirty="0" err="1" smtClean="0"/>
              <a:t>nodurile</a:t>
            </a:r>
            <a:r>
              <a:rPr lang="en-US" baseline="0" dirty="0" smtClean="0"/>
              <a:t> </a:t>
            </a:r>
            <a:r>
              <a:rPr lang="en-US" baseline="0" dirty="0" err="1" smtClean="0"/>
              <a:t>sistemului</a:t>
            </a:r>
            <a:r>
              <a:rPr lang="en-US" baseline="0" dirty="0" smtClean="0"/>
              <a:t> </a:t>
            </a:r>
            <a:r>
              <a:rPr lang="en-US" baseline="0" dirty="0" err="1" smtClean="0"/>
              <a:t>comunica</a:t>
            </a:r>
            <a:r>
              <a:rPr lang="en-US" baseline="0" dirty="0" smtClean="0"/>
              <a:t> </a:t>
            </a:r>
            <a:r>
              <a:rPr lang="en-US" baseline="0" dirty="0" err="1" smtClean="0"/>
              <a:t>prin</a:t>
            </a:r>
            <a:r>
              <a:rPr lang="en-US" baseline="0" dirty="0" smtClean="0"/>
              <a:t> </a:t>
            </a:r>
            <a:r>
              <a:rPr lang="en-US" baseline="0" dirty="0" err="1" smtClean="0"/>
              <a:t>obiecte</a:t>
            </a:r>
            <a:r>
              <a:rPr lang="en-US" baseline="0" dirty="0" smtClean="0"/>
              <a:t> </a:t>
            </a:r>
            <a:r>
              <a:rPr lang="en-US" baseline="0" dirty="0" err="1" smtClean="0"/>
              <a:t>serializabile</a:t>
            </a:r>
            <a:r>
              <a:rPr lang="en-US" baseline="0" dirty="0" smtClean="0"/>
              <a:t> </a:t>
            </a:r>
            <a:r>
              <a:rPr lang="en-US" baseline="0" dirty="0" err="1" smtClean="0"/>
              <a:t>specifice</a:t>
            </a:r>
            <a:r>
              <a:rPr lang="ro-RO" baseline="0" dirty="0" smtClean="0"/>
              <a:t> iar cererile clientului respecta formatul HTTP</a:t>
            </a:r>
            <a:r>
              <a:rPr lang="en-US" baseline="0" dirty="0" smtClean="0"/>
              <a:t>, </a:t>
            </a:r>
            <a:r>
              <a:rPr lang="en-US" baseline="0" dirty="0" err="1" smtClean="0"/>
              <a:t>sistemul</a:t>
            </a:r>
            <a:r>
              <a:rPr lang="en-US" baseline="0" dirty="0" smtClean="0"/>
              <a:t> </a:t>
            </a:r>
            <a:r>
              <a:rPr lang="en-US" baseline="0" dirty="0" err="1" smtClean="0"/>
              <a:t>va</a:t>
            </a:r>
            <a:r>
              <a:rPr lang="en-US" baseline="0" dirty="0" smtClean="0"/>
              <a:t> </a:t>
            </a:r>
            <a:r>
              <a:rPr lang="en-US" baseline="0" dirty="0" err="1" smtClean="0"/>
              <a:t>expune</a:t>
            </a:r>
            <a:r>
              <a:rPr lang="en-US" baseline="0" dirty="0" smtClean="0"/>
              <a:t> o </a:t>
            </a:r>
            <a:r>
              <a:rPr lang="en-US" baseline="0" dirty="0" err="1" smtClean="0"/>
              <a:t>componenta</a:t>
            </a:r>
            <a:r>
              <a:rPr lang="en-US" baseline="0" dirty="0" smtClean="0"/>
              <a:t> de tip </a:t>
            </a:r>
            <a:r>
              <a:rPr lang="en-US" baseline="0" dirty="0" err="1" smtClean="0"/>
              <a:t>intermediar</a:t>
            </a:r>
            <a:r>
              <a:rPr lang="en-US" baseline="0" dirty="0" smtClean="0"/>
              <a:t>, care </a:t>
            </a:r>
            <a:r>
              <a:rPr lang="en-US" baseline="0" dirty="0" err="1" smtClean="0"/>
              <a:t>va</a:t>
            </a:r>
            <a:r>
              <a:rPr lang="en-US" baseline="0" dirty="0" smtClean="0"/>
              <a:t> </a:t>
            </a:r>
            <a:r>
              <a:rPr lang="en-US" baseline="0" dirty="0" err="1" smtClean="0"/>
              <a:t>prelua</a:t>
            </a:r>
            <a:r>
              <a:rPr lang="en-US" baseline="0" dirty="0" smtClean="0"/>
              <a:t> </a:t>
            </a:r>
            <a:r>
              <a:rPr lang="en-US" baseline="0" dirty="0" err="1" smtClean="0"/>
              <a:t>aceste</a:t>
            </a:r>
            <a:r>
              <a:rPr lang="en-US" baseline="0" dirty="0" smtClean="0"/>
              <a:t> </a:t>
            </a:r>
            <a:r>
              <a:rPr lang="en-US" baseline="0" dirty="0" err="1" smtClean="0"/>
              <a:t>cereri</a:t>
            </a:r>
            <a:r>
              <a:rPr lang="en-US" baseline="0" dirty="0" smtClean="0"/>
              <a:t> HTTP  de la client </a:t>
            </a:r>
            <a:r>
              <a:rPr lang="en-US" baseline="0" dirty="0" err="1" smtClean="0"/>
              <a:t>si</a:t>
            </a:r>
            <a:r>
              <a:rPr lang="en-US" baseline="0" dirty="0" smtClean="0"/>
              <a:t> le </a:t>
            </a:r>
            <a:r>
              <a:rPr lang="en-US" baseline="0" dirty="0" err="1" smtClean="0"/>
              <a:t>va</a:t>
            </a:r>
            <a:r>
              <a:rPr lang="en-US" baseline="0" dirty="0" smtClean="0"/>
              <a:t> </a:t>
            </a:r>
            <a:r>
              <a:rPr lang="en-US" baseline="0" dirty="0" err="1" smtClean="0"/>
              <a:t>transforma</a:t>
            </a:r>
            <a:r>
              <a:rPr lang="en-US" baseline="0" dirty="0" smtClean="0"/>
              <a:t> in </a:t>
            </a:r>
            <a:r>
              <a:rPr lang="en-US" baseline="0" dirty="0" err="1" smtClean="0"/>
              <a:t>obiecte</a:t>
            </a:r>
            <a:r>
              <a:rPr lang="en-US" baseline="0" dirty="0" smtClean="0"/>
              <a:t> </a:t>
            </a:r>
            <a:r>
              <a:rPr lang="en-US" baseline="0" dirty="0" err="1" smtClean="0"/>
              <a:t>serializabile</a:t>
            </a:r>
            <a:r>
              <a:rPr lang="en-US" baseline="0" dirty="0" smtClean="0"/>
              <a:t> </a:t>
            </a:r>
            <a:r>
              <a:rPr lang="en-US" baseline="0" dirty="0" err="1" smtClean="0"/>
              <a:t>specifice</a:t>
            </a:r>
            <a:r>
              <a:rPr lang="ro-RO" baseline="0" dirty="0" smtClean="0"/>
              <a:t> pe care nodurile sistemului le vor putea interpreta</a:t>
            </a:r>
            <a:r>
              <a:rPr lang="en-US" baseline="0" dirty="0" smtClean="0"/>
              <a:t>.</a:t>
            </a:r>
            <a:endParaRPr lang="ro-RO" baseline="0" dirty="0" smtClean="0"/>
          </a:p>
          <a:p>
            <a:pPr marL="171450" lvl="0" indent="-171450" algn="l" rtl="0">
              <a:spcBef>
                <a:spcPts val="0"/>
              </a:spcBef>
              <a:spcAft>
                <a:spcPts val="0"/>
              </a:spcAft>
              <a:buFont typeface="Arial" charset="0"/>
              <a:buChar char="•"/>
            </a:pPr>
            <a:r>
              <a:rPr lang="en-US" baseline="0" dirty="0" smtClean="0"/>
              <a:t>API-</a:t>
            </a:r>
            <a:r>
              <a:rPr lang="en-US" baseline="0" dirty="0" err="1" smtClean="0"/>
              <a:t>ul</a:t>
            </a:r>
            <a:r>
              <a:rPr lang="en-US" baseline="0" dirty="0" smtClean="0"/>
              <a:t> </a:t>
            </a:r>
            <a:r>
              <a:rPr lang="en-US" baseline="0" dirty="0" smtClean="0"/>
              <a:t>de tip REST, care </a:t>
            </a:r>
            <a:r>
              <a:rPr lang="en-US" baseline="0" dirty="0" err="1" smtClean="0"/>
              <a:t>va</a:t>
            </a:r>
            <a:r>
              <a:rPr lang="en-US" baseline="0" dirty="0" smtClean="0"/>
              <a:t> </a:t>
            </a:r>
            <a:r>
              <a:rPr lang="en-US" baseline="0" dirty="0" err="1" smtClean="0"/>
              <a:t>asigura</a:t>
            </a:r>
            <a:r>
              <a:rPr lang="en-US" baseline="0" dirty="0" smtClean="0"/>
              <a:t> </a:t>
            </a:r>
            <a:r>
              <a:rPr lang="en-US" baseline="0" dirty="0" err="1" smtClean="0"/>
              <a:t>persistarea</a:t>
            </a:r>
            <a:r>
              <a:rPr lang="en-US" baseline="0" dirty="0" smtClean="0"/>
              <a:t> </a:t>
            </a:r>
            <a:r>
              <a:rPr lang="en-US" baseline="0" dirty="0" err="1" smtClean="0"/>
              <a:t>datelor</a:t>
            </a:r>
            <a:r>
              <a:rPr lang="en-US" baseline="0" dirty="0" smtClean="0"/>
              <a:t> </a:t>
            </a:r>
            <a:r>
              <a:rPr lang="en-US" baseline="0" dirty="0" err="1" smtClean="0"/>
              <a:t>utilizatorilor</a:t>
            </a:r>
            <a:r>
              <a:rPr lang="en-US" baseline="0" dirty="0" smtClean="0"/>
              <a:t> </a:t>
            </a:r>
            <a:r>
              <a:rPr lang="en-US" baseline="0" dirty="0" err="1" smtClean="0"/>
              <a:t>si</a:t>
            </a:r>
            <a:r>
              <a:rPr lang="en-US" baseline="0" dirty="0" smtClean="0"/>
              <a:t> </a:t>
            </a:r>
            <a:r>
              <a:rPr lang="en-US" baseline="0" dirty="0" smtClean="0"/>
              <a:t>a </a:t>
            </a:r>
            <a:r>
              <a:rPr lang="en-US" baseline="0" dirty="0" err="1" smtClean="0"/>
              <a:t>evenimentelor</a:t>
            </a:r>
            <a:r>
              <a:rPr lang="en-US" baseline="0" dirty="0" smtClean="0"/>
              <a:t> </a:t>
            </a:r>
            <a:r>
              <a:rPr lang="en-US" baseline="0" dirty="0" err="1" smtClean="0"/>
              <a:t>sistemului</a:t>
            </a:r>
            <a:r>
              <a:rPr lang="en-US" baseline="0" dirty="0" smtClean="0"/>
              <a:t> </a:t>
            </a:r>
            <a:r>
              <a:rPr lang="en-US" baseline="0" dirty="0" err="1" smtClean="0"/>
              <a:t>intr</a:t>
            </a:r>
            <a:r>
              <a:rPr lang="en-US" baseline="0" dirty="0" smtClean="0"/>
              <a:t>-o </a:t>
            </a:r>
            <a:r>
              <a:rPr lang="en-US" baseline="0" dirty="0" err="1" smtClean="0"/>
              <a:t>baza</a:t>
            </a:r>
            <a:r>
              <a:rPr lang="en-US" baseline="0" dirty="0" smtClean="0"/>
              <a:t> de date de tip </a:t>
            </a:r>
            <a:r>
              <a:rPr lang="en-US" baseline="0" dirty="0" smtClean="0"/>
              <a:t>MySQL</a:t>
            </a:r>
            <a:r>
              <a:rPr lang="ro-RO" baseline="0" dirty="0" smtClean="0"/>
              <a:t>.</a:t>
            </a:r>
          </a:p>
          <a:p>
            <a:pPr marL="171450" lvl="0" indent="-171450" algn="l" rtl="0">
              <a:spcBef>
                <a:spcPts val="0"/>
              </a:spcBef>
              <a:spcAft>
                <a:spcPts val="0"/>
              </a:spcAft>
              <a:buFont typeface="Arial" charset="0"/>
              <a:buChar char="•"/>
            </a:pPr>
            <a:r>
              <a:rPr lang="en-US" baseline="0" dirty="0" err="1" smtClean="0"/>
              <a:t>Pentru</a:t>
            </a:r>
            <a:r>
              <a:rPr lang="en-US" baseline="0" dirty="0" smtClean="0"/>
              <a:t> </a:t>
            </a:r>
            <a:r>
              <a:rPr lang="en-US" baseline="0" dirty="0" smtClean="0"/>
              <a:t>a </a:t>
            </a:r>
            <a:r>
              <a:rPr lang="en-US" baseline="0" dirty="0" err="1" smtClean="0"/>
              <a:t>asigura</a:t>
            </a:r>
            <a:r>
              <a:rPr lang="en-US" baseline="0" dirty="0" smtClean="0"/>
              <a:t> </a:t>
            </a:r>
            <a:r>
              <a:rPr lang="en-US" baseline="0" dirty="0" err="1" smtClean="0"/>
              <a:t>securizarea</a:t>
            </a:r>
            <a:r>
              <a:rPr lang="en-US" baseline="0" dirty="0" smtClean="0"/>
              <a:t> </a:t>
            </a:r>
            <a:r>
              <a:rPr lang="en-US" baseline="0" dirty="0" err="1" smtClean="0"/>
              <a:t>datelor</a:t>
            </a:r>
            <a:r>
              <a:rPr lang="en-US" baseline="0" dirty="0" smtClean="0"/>
              <a:t> </a:t>
            </a:r>
            <a:r>
              <a:rPr lang="en-US" baseline="0" dirty="0" err="1" smtClean="0"/>
              <a:t>sensibile</a:t>
            </a:r>
            <a:r>
              <a:rPr lang="en-US" baseline="0" dirty="0" smtClean="0"/>
              <a:t> </a:t>
            </a:r>
            <a:r>
              <a:rPr lang="en-US" baseline="0" dirty="0" smtClean="0"/>
              <a:t>ale </a:t>
            </a:r>
            <a:r>
              <a:rPr lang="en-US" baseline="0" dirty="0" err="1" smtClean="0"/>
              <a:t>utilizatorilor</a:t>
            </a:r>
            <a:r>
              <a:rPr lang="en-US" baseline="0" dirty="0" smtClean="0"/>
              <a:t>, se </a:t>
            </a:r>
            <a:r>
              <a:rPr lang="en-US" baseline="0" dirty="0" err="1" smtClean="0"/>
              <a:t>va</a:t>
            </a:r>
            <a:r>
              <a:rPr lang="en-US" baseline="0" dirty="0" smtClean="0"/>
              <a:t> </a:t>
            </a:r>
            <a:r>
              <a:rPr lang="en-US" baseline="0" dirty="0" err="1" smtClean="0"/>
              <a:t>folosi</a:t>
            </a:r>
            <a:r>
              <a:rPr lang="en-US" baseline="0" dirty="0" smtClean="0"/>
              <a:t> </a:t>
            </a:r>
            <a:r>
              <a:rPr lang="en-US" baseline="0" dirty="0" err="1" smtClean="0"/>
              <a:t>standardul</a:t>
            </a:r>
            <a:r>
              <a:rPr lang="en-US" baseline="0" dirty="0" smtClean="0"/>
              <a:t> </a:t>
            </a:r>
            <a:r>
              <a:rPr lang="ro-RO" baseline="0" dirty="0" smtClean="0"/>
              <a:t>JWT.</a:t>
            </a: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charset="0"/>
              <a:buChar char="•"/>
            </a:pPr>
            <a:r>
              <a:rPr lang="ro-RO" baseline="0" dirty="0" smtClean="0"/>
              <a:t>mecanism de self-healing</a:t>
            </a:r>
            <a:endParaRPr lang="en-US" baseline="0" dirty="0" smtClean="0"/>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charset="0"/>
              <a:buChar char="•"/>
              <a:tabLst/>
              <a:defRPr/>
            </a:pPr>
            <a:r>
              <a:rPr lang="en-US" baseline="0" dirty="0" err="1" smtClean="0"/>
              <a:t>Acest</a:t>
            </a:r>
            <a:r>
              <a:rPr lang="en-US" baseline="0" dirty="0" smtClean="0"/>
              <a:t> </a:t>
            </a:r>
            <a:r>
              <a:rPr lang="en-US" baseline="0" dirty="0" err="1" smtClean="0"/>
              <a:t>mecanism</a:t>
            </a:r>
            <a:r>
              <a:rPr lang="en-US" baseline="0" dirty="0" smtClean="0"/>
              <a:t> </a:t>
            </a:r>
            <a:r>
              <a:rPr lang="en-US" baseline="0" dirty="0" err="1" smtClean="0"/>
              <a:t>va</a:t>
            </a:r>
            <a:r>
              <a:rPr lang="en-US" baseline="0" dirty="0" smtClean="0"/>
              <a:t> </a:t>
            </a:r>
            <a:r>
              <a:rPr lang="en-US" baseline="0" dirty="0" err="1" smtClean="0"/>
              <a:t>verifica</a:t>
            </a:r>
            <a:r>
              <a:rPr lang="en-US" baseline="0" dirty="0" smtClean="0"/>
              <a:t> in </a:t>
            </a:r>
            <a:r>
              <a:rPr lang="en-US" baseline="0" dirty="0" err="1" smtClean="0"/>
              <a:t>permanenta</a:t>
            </a:r>
            <a:r>
              <a:rPr lang="en-US" baseline="0" dirty="0" smtClean="0"/>
              <a:t> </a:t>
            </a:r>
            <a:r>
              <a:rPr lang="en-US" baseline="0" dirty="0" err="1" smtClean="0"/>
              <a:t>daca</a:t>
            </a:r>
            <a:r>
              <a:rPr lang="en-US" baseline="0" dirty="0" smtClean="0"/>
              <a:t> </a:t>
            </a:r>
            <a:r>
              <a:rPr lang="en-US" baseline="0" dirty="0" err="1" smtClean="0"/>
              <a:t>fisierele</a:t>
            </a:r>
            <a:r>
              <a:rPr lang="en-US" baseline="0" dirty="0" smtClean="0"/>
              <a:t> </a:t>
            </a:r>
            <a:r>
              <a:rPr lang="en-US" baseline="0" dirty="0" err="1" smtClean="0"/>
              <a:t>ce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prezente</a:t>
            </a:r>
            <a:r>
              <a:rPr lang="en-US" baseline="0" dirty="0" smtClean="0"/>
              <a:t> in </a:t>
            </a:r>
            <a:r>
              <a:rPr lang="en-US" baseline="0" dirty="0" err="1" smtClean="0"/>
              <a:t>sistem</a:t>
            </a:r>
            <a:r>
              <a:rPr lang="en-US" baseline="0" dirty="0" smtClean="0"/>
              <a:t> (</a:t>
            </a:r>
            <a:r>
              <a:rPr lang="en-US" baseline="0" dirty="0" err="1" smtClean="0"/>
              <a:t>ca</a:t>
            </a:r>
            <a:r>
              <a:rPr lang="en-US" baseline="0" dirty="0" smtClean="0"/>
              <a:t> </a:t>
            </a:r>
            <a:r>
              <a:rPr lang="en-US" baseline="0" dirty="0" err="1" smtClean="0"/>
              <a:t>urmare</a:t>
            </a:r>
            <a:r>
              <a:rPr lang="en-US" baseline="0" dirty="0" smtClean="0"/>
              <a:t> a </a:t>
            </a:r>
            <a:r>
              <a:rPr lang="en-US" baseline="0" dirty="0" err="1" smtClean="0"/>
              <a:t>cererilor</a:t>
            </a:r>
            <a:r>
              <a:rPr lang="en-US" baseline="0" dirty="0" smtClean="0"/>
              <a:t> </a:t>
            </a:r>
            <a:r>
              <a:rPr lang="en-US" baseline="0" dirty="0" err="1" smtClean="0"/>
              <a:t>utilizatorilor</a:t>
            </a:r>
            <a:r>
              <a:rPr lang="en-US" baseline="0" dirty="0" smtClean="0"/>
              <a:t>) </a:t>
            </a:r>
            <a:r>
              <a:rPr lang="en-US" baseline="0" dirty="0" err="1" smtClean="0"/>
              <a:t>si</a:t>
            </a:r>
            <a:r>
              <a:rPr lang="en-US" baseline="0" dirty="0" smtClean="0"/>
              <a:t> </a:t>
            </a:r>
            <a:r>
              <a:rPr lang="en-US" baseline="0" dirty="0" err="1" smtClean="0"/>
              <a:t>fisierele</a:t>
            </a:r>
            <a:r>
              <a:rPr lang="en-US" baseline="0" dirty="0" smtClean="0"/>
              <a:t> care </a:t>
            </a:r>
            <a:r>
              <a:rPr lang="en-US" baseline="0" dirty="0" err="1" smtClean="0"/>
              <a:t>sunt</a:t>
            </a:r>
            <a:r>
              <a:rPr lang="en-US" baseline="0" dirty="0" smtClean="0"/>
              <a:t> </a:t>
            </a:r>
            <a:r>
              <a:rPr lang="en-US" baseline="0" dirty="0" err="1" smtClean="0"/>
              <a:t>raportate</a:t>
            </a:r>
            <a:r>
              <a:rPr lang="en-US" baseline="0" dirty="0" smtClean="0"/>
              <a:t> de </a:t>
            </a:r>
            <a:r>
              <a:rPr lang="en-US" baseline="0" dirty="0" err="1" smtClean="0"/>
              <a:t>catre</a:t>
            </a:r>
            <a:r>
              <a:rPr lang="en-US" baseline="0" dirty="0" smtClean="0"/>
              <a:t> </a:t>
            </a:r>
            <a:r>
              <a:rPr lang="en-US" baseline="0" dirty="0" err="1" smtClean="0"/>
              <a:t>nodurile</a:t>
            </a:r>
            <a:r>
              <a:rPr lang="en-US" baseline="0" dirty="0" smtClean="0"/>
              <a:t> interne </a:t>
            </a:r>
            <a:r>
              <a:rPr lang="en-US" baseline="0" dirty="0" err="1" smtClean="0"/>
              <a:t>prin</a:t>
            </a:r>
            <a:r>
              <a:rPr lang="en-US" baseline="0" dirty="0" smtClean="0"/>
              <a:t> </a:t>
            </a:r>
            <a:r>
              <a:rPr lang="en-US" baseline="0" dirty="0" err="1" smtClean="0"/>
              <a:t>intermediul</a:t>
            </a:r>
            <a:r>
              <a:rPr lang="en-US" baseline="0" dirty="0" smtClean="0"/>
              <a:t> </a:t>
            </a:r>
            <a:r>
              <a:rPr lang="en-US" baseline="0" dirty="0" err="1" smtClean="0"/>
              <a:t>mesajelor</a:t>
            </a:r>
            <a:r>
              <a:rPr lang="en-US" baseline="0" dirty="0" smtClean="0"/>
              <a:t> de heartbeat, </a:t>
            </a:r>
            <a:r>
              <a:rPr lang="en-US" baseline="0" dirty="0" err="1" smtClean="0"/>
              <a:t>corespund</a:t>
            </a:r>
            <a:r>
              <a:rPr lang="en-US" baseline="0" dirty="0" smtClean="0"/>
              <a:t> din </a:t>
            </a:r>
            <a:r>
              <a:rPr lang="en-US" baseline="0" dirty="0" err="1" smtClean="0"/>
              <a:t>punct</a:t>
            </a:r>
            <a:r>
              <a:rPr lang="en-US" baseline="0" dirty="0" smtClean="0"/>
              <a:t> din </a:t>
            </a:r>
            <a:r>
              <a:rPr lang="en-US" baseline="0" dirty="0" err="1" smtClean="0"/>
              <a:t>vedere</a:t>
            </a:r>
            <a:r>
              <a:rPr lang="en-US" baseline="0" dirty="0" smtClean="0"/>
              <a:t> al </a:t>
            </a:r>
            <a:r>
              <a:rPr lang="en-US" baseline="0" dirty="0" err="1" smtClean="0"/>
              <a:t>factorului</a:t>
            </a:r>
            <a:r>
              <a:rPr lang="en-US" baseline="0" dirty="0" smtClean="0"/>
              <a:t> de </a:t>
            </a:r>
            <a:r>
              <a:rPr lang="en-US" baseline="0" dirty="0" err="1" smtClean="0"/>
              <a:t>replicare</a:t>
            </a:r>
            <a:r>
              <a:rPr lang="en-US" baseline="0" dirty="0" smtClean="0"/>
              <a:t>, </a:t>
            </a:r>
            <a:r>
              <a:rPr lang="ro-RO" baseline="0" dirty="0" smtClean="0"/>
              <a:t>al continutului si al versiunii</a:t>
            </a:r>
            <a:r>
              <a:rPr lang="en-US" baseline="0" dirty="0" smtClean="0"/>
              <a:t>. </a:t>
            </a:r>
            <a:r>
              <a:rPr lang="en-US" baseline="0" dirty="0" err="1" smtClean="0"/>
              <a:t>Altfel</a:t>
            </a:r>
            <a:r>
              <a:rPr lang="en-US" baseline="0" dirty="0" smtClean="0"/>
              <a:t>, se </a:t>
            </a:r>
            <a:r>
              <a:rPr lang="en-US" baseline="0" dirty="0" err="1" smtClean="0"/>
              <a:t>vor</a:t>
            </a:r>
            <a:r>
              <a:rPr lang="en-US" baseline="0" dirty="0" smtClean="0"/>
              <a:t> genera </a:t>
            </a:r>
            <a:r>
              <a:rPr lang="en-US" baseline="0" dirty="0" err="1" smtClean="0"/>
              <a:t>replicari</a:t>
            </a:r>
            <a:r>
              <a:rPr lang="en-US" baseline="0" dirty="0" smtClean="0"/>
              <a:t> </a:t>
            </a:r>
            <a:r>
              <a:rPr lang="en-US" baseline="0" dirty="0" err="1" smtClean="0"/>
              <a:t>sau</a:t>
            </a:r>
            <a:r>
              <a:rPr lang="en-US" baseline="0" dirty="0" smtClean="0"/>
              <a:t> </a:t>
            </a:r>
            <a:r>
              <a:rPr lang="en-US" baseline="0" dirty="0" err="1" smtClean="0"/>
              <a:t>eliminari</a:t>
            </a:r>
            <a:r>
              <a:rPr lang="en-US" baseline="0" dirty="0" smtClean="0"/>
              <a:t> ale </a:t>
            </a:r>
            <a:r>
              <a:rPr lang="en-US" baseline="0" dirty="0" err="1" smtClean="0"/>
              <a:t>anumitor</a:t>
            </a:r>
            <a:r>
              <a:rPr lang="en-US" baseline="0" dirty="0" smtClean="0"/>
              <a:t> </a:t>
            </a:r>
            <a:r>
              <a:rPr lang="en-US" baseline="0" dirty="0" err="1" smtClean="0"/>
              <a:t>replici</a:t>
            </a:r>
            <a:r>
              <a:rPr lang="en-US" baseline="0" dirty="0" smtClean="0"/>
              <a:t> de la </a:t>
            </a:r>
            <a:r>
              <a:rPr lang="en-US" baseline="0" dirty="0" err="1" smtClean="0"/>
              <a:t>nivelul</a:t>
            </a:r>
            <a:r>
              <a:rPr lang="en-US" baseline="0" dirty="0" smtClean="0"/>
              <a:t> </a:t>
            </a:r>
            <a:r>
              <a:rPr lang="en-US" baseline="0" dirty="0" err="1" smtClean="0"/>
              <a:t>unor</a:t>
            </a:r>
            <a:r>
              <a:rPr lang="en-US" baseline="0" dirty="0" smtClean="0"/>
              <a:t> </a:t>
            </a:r>
            <a:r>
              <a:rPr lang="en-US" baseline="0" dirty="0" err="1" smtClean="0"/>
              <a:t>noduri</a:t>
            </a:r>
            <a:r>
              <a:rPr lang="en-US" baseline="0" dirty="0" smtClean="0"/>
              <a:t> interne.</a:t>
            </a:r>
            <a:endParaRPr lang="ro-RO" baseline="0" dirty="0" smtClean="0"/>
          </a:p>
          <a:p>
            <a:pPr marL="171450" lvl="0" indent="-171450" algn="l" rtl="0">
              <a:spcBef>
                <a:spcPts val="0"/>
              </a:spcBef>
              <a:spcAft>
                <a:spcPts val="0"/>
              </a:spcAft>
              <a:buFont typeface="Arial" charset="0"/>
              <a:buChar char="•"/>
            </a:pPr>
            <a:endParaRPr lang="en-US" baseline="0" dirty="0" smtClean="0"/>
          </a:p>
          <a:p>
            <a:pPr marL="171450" lvl="0" indent="-171450" algn="l" rtl="0">
              <a:spcBef>
                <a:spcPts val="0"/>
              </a:spcBef>
              <a:spcAft>
                <a:spcPts val="0"/>
              </a:spcAft>
              <a:buFont typeface="Arial" charset="0"/>
              <a:buChar char="•"/>
            </a:pPr>
            <a:r>
              <a:rPr lang="en-US" baseline="0" dirty="0" err="1" smtClean="0"/>
              <a:t>Operatia</a:t>
            </a:r>
            <a:r>
              <a:rPr lang="en-US" baseline="0" dirty="0" smtClean="0"/>
              <a:t> de </a:t>
            </a:r>
            <a:r>
              <a:rPr lang="ro-RO" baseline="0" dirty="0" smtClean="0"/>
              <a:t>verificare a continutului prin </a:t>
            </a:r>
            <a:r>
              <a:rPr lang="en-US" baseline="0" dirty="0" err="1" smtClean="0"/>
              <a:t>calculare</a:t>
            </a:r>
            <a:r>
              <a:rPr lang="en-US" baseline="0" dirty="0" smtClean="0"/>
              <a:t> a </a:t>
            </a:r>
            <a:r>
              <a:rPr lang="en-US" baseline="0" dirty="0" err="1" smtClean="0"/>
              <a:t>sumei</a:t>
            </a:r>
            <a:r>
              <a:rPr lang="en-US" baseline="0" dirty="0" smtClean="0"/>
              <a:t> de control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foarte</a:t>
            </a:r>
            <a:r>
              <a:rPr lang="en-US" baseline="0" dirty="0" smtClean="0"/>
              <a:t> </a:t>
            </a:r>
            <a:r>
              <a:rPr lang="en-US" baseline="0" dirty="0" err="1" smtClean="0"/>
              <a:t>costisitoare</a:t>
            </a:r>
            <a:r>
              <a:rPr lang="en-US" baseline="0" dirty="0" smtClean="0"/>
              <a:t>. In </a:t>
            </a:r>
            <a:r>
              <a:rPr lang="en-US" baseline="0" dirty="0" err="1" smtClean="0"/>
              <a:t>functie</a:t>
            </a:r>
            <a:r>
              <a:rPr lang="en-US" baseline="0" dirty="0" smtClean="0"/>
              <a:t> de </a:t>
            </a:r>
            <a:r>
              <a:rPr lang="en-US" baseline="0" dirty="0" err="1" smtClean="0"/>
              <a:t>volumul</a:t>
            </a:r>
            <a:r>
              <a:rPr lang="en-US" baseline="0" dirty="0" smtClean="0"/>
              <a:t> de </a:t>
            </a:r>
            <a:r>
              <a:rPr lang="en-US" baseline="0" dirty="0" err="1" smtClean="0"/>
              <a:t>fisiere</a:t>
            </a:r>
            <a:r>
              <a:rPr lang="en-US" baseline="0" dirty="0" smtClean="0"/>
              <a:t> </a:t>
            </a:r>
            <a:r>
              <a:rPr lang="en-US" baseline="0" dirty="0" err="1" smtClean="0"/>
              <a:t>stocate</a:t>
            </a:r>
            <a:r>
              <a:rPr lang="en-US" baseline="0" dirty="0" smtClean="0"/>
              <a:t> la un nod </a:t>
            </a:r>
            <a:r>
              <a:rPr lang="ro-RO" baseline="0" dirty="0" smtClean="0"/>
              <a:t>interne, operatia </a:t>
            </a:r>
            <a:r>
              <a:rPr lang="en-US" baseline="0" dirty="0" smtClean="0"/>
              <a:t>nu se </a:t>
            </a:r>
            <a:r>
              <a:rPr lang="en-US" baseline="0" dirty="0" err="1" smtClean="0"/>
              <a:t>poate</a:t>
            </a:r>
            <a:r>
              <a:rPr lang="en-US" baseline="0" dirty="0" smtClean="0"/>
              <a:t> </a:t>
            </a:r>
            <a:r>
              <a:rPr lang="en-US" baseline="0" dirty="0" err="1" smtClean="0"/>
              <a:t>realiza</a:t>
            </a:r>
            <a:r>
              <a:rPr lang="en-US" baseline="0" dirty="0" smtClean="0"/>
              <a:t> </a:t>
            </a:r>
            <a:r>
              <a:rPr lang="en-US" baseline="0" dirty="0" err="1" smtClean="0"/>
              <a:t>pentru</a:t>
            </a:r>
            <a:r>
              <a:rPr lang="en-US" baseline="0" dirty="0" smtClean="0"/>
              <a:t> </a:t>
            </a:r>
            <a:r>
              <a:rPr lang="en-US" baseline="0" dirty="0" err="1" smtClean="0"/>
              <a:t>toate</a:t>
            </a:r>
            <a:r>
              <a:rPr lang="en-US" baseline="0" dirty="0" smtClean="0"/>
              <a:t> </a:t>
            </a:r>
            <a:r>
              <a:rPr lang="en-US" baseline="0" dirty="0" err="1" smtClean="0"/>
              <a:t>fisierele</a:t>
            </a:r>
            <a:r>
              <a:rPr lang="en-US" baseline="0" dirty="0" smtClean="0"/>
              <a:t> </a:t>
            </a:r>
            <a:r>
              <a:rPr lang="en-US" baseline="0" dirty="0" err="1" smtClean="0"/>
              <a:t>intre</a:t>
            </a:r>
            <a:r>
              <a:rPr lang="en-US" baseline="0" dirty="0" smtClean="0"/>
              <a:t> </a:t>
            </a:r>
            <a:r>
              <a:rPr lang="en-US" baseline="0" dirty="0" err="1" smtClean="0"/>
              <a:t>mesaje</a:t>
            </a:r>
            <a:r>
              <a:rPr lang="en-US" baseline="0" dirty="0" smtClean="0"/>
              <a:t> heartbeat consecutive.</a:t>
            </a:r>
            <a:endParaRPr lang="ro-RO" baseline="0" dirty="0" smtClean="0"/>
          </a:p>
          <a:p>
            <a:pPr marL="171450" lvl="0" indent="-171450" algn="l" rtl="0">
              <a:spcBef>
                <a:spcPts val="0"/>
              </a:spcBef>
              <a:spcAft>
                <a:spcPts val="0"/>
              </a:spcAft>
              <a:buFont typeface="Arial" charset="0"/>
              <a:buChar char="•"/>
            </a:pPr>
            <a:endParaRPr lang="en-US" baseline="0" dirty="0" smtClean="0"/>
          </a:p>
          <a:p>
            <a:pPr marL="171450" lvl="0" indent="-171450" algn="l" rtl="0">
              <a:spcBef>
                <a:spcPts val="0"/>
              </a:spcBef>
              <a:spcAft>
                <a:spcPts val="0"/>
              </a:spcAft>
              <a:buFont typeface="Arial" charset="0"/>
              <a:buChar char="•"/>
            </a:pPr>
            <a:r>
              <a:rPr lang="en-US" baseline="0" dirty="0" smtClean="0"/>
              <a:t>Din </a:t>
            </a:r>
            <a:r>
              <a:rPr lang="en-US" baseline="0" dirty="0" err="1" smtClean="0"/>
              <a:t>acest</a:t>
            </a:r>
            <a:r>
              <a:rPr lang="en-US" baseline="0" dirty="0" smtClean="0"/>
              <a:t> </a:t>
            </a:r>
            <a:r>
              <a:rPr lang="en-US" baseline="0" dirty="0" err="1" smtClean="0"/>
              <a:t>motiv</a:t>
            </a:r>
            <a:r>
              <a:rPr lang="en-US" baseline="0" dirty="0" smtClean="0"/>
              <a:t>, </a:t>
            </a:r>
            <a:r>
              <a:rPr lang="ro-RO" baseline="0" dirty="0" smtClean="0"/>
              <a:t>nodul general va solicita aceasta operatie la intervale </a:t>
            </a:r>
            <a:r>
              <a:rPr lang="en-US" baseline="0" dirty="0" smtClean="0"/>
              <a:t>regulate </a:t>
            </a:r>
            <a:r>
              <a:rPr lang="ro-RO" baseline="0" dirty="0" smtClean="0"/>
              <a:t>de timp mari. </a:t>
            </a:r>
          </a:p>
          <a:p>
            <a:pPr marL="171450" lvl="0" indent="-171450" algn="l" rtl="0">
              <a:spcBef>
                <a:spcPts val="0"/>
              </a:spcBef>
              <a:spcAft>
                <a:spcPts val="0"/>
              </a:spcAft>
              <a:buFont typeface="Arial" charset="0"/>
              <a:buChar char="•"/>
            </a:pPr>
            <a:r>
              <a:rPr lang="ro-RO" baseline="0" dirty="0" smtClean="0"/>
              <a:t>La receptionarea acestei cereri, nodul intern va porni calcularea sumei de control pentru fiecare fisier in mod paralel si, dupa ce s-a terminat calculul pentru un anumit fisier, suma de control va fi inclusa in mesajul de tip heartbea</a:t>
            </a:r>
            <a:r>
              <a:rPr lang="en-US" baseline="0" dirty="0" smtClean="0"/>
              <a:t>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 </a:t>
            </a:r>
            <a:r>
              <a:rPr lang="en-US" dirty="0" err="1" smtClean="0"/>
              <a:t>continuare</a:t>
            </a:r>
            <a:r>
              <a:rPr lang="en-US" dirty="0" smtClean="0"/>
              <a:t>, </a:t>
            </a:r>
            <a:r>
              <a:rPr lang="ro-RO" dirty="0" smtClean="0"/>
              <a:t>voi</a:t>
            </a:r>
            <a:r>
              <a:rPr lang="ro-RO" baseline="0" dirty="0" smtClean="0"/>
              <a:t> </a:t>
            </a:r>
            <a:r>
              <a:rPr lang="en-US" baseline="0" dirty="0" err="1" smtClean="0"/>
              <a:t>prezenta</a:t>
            </a:r>
            <a:r>
              <a:rPr lang="en-US" baseline="0" dirty="0" smtClean="0"/>
              <a:t> </a:t>
            </a:r>
            <a:r>
              <a:rPr lang="en-US" baseline="0" dirty="0" err="1" smtClean="0"/>
              <a:t>principalele</a:t>
            </a:r>
            <a:r>
              <a:rPr lang="en-US" baseline="0" dirty="0" smtClean="0"/>
              <a:t> </a:t>
            </a:r>
            <a:r>
              <a:rPr lang="en-US" baseline="0" dirty="0" err="1" smtClean="0"/>
              <a:t>operatii</a:t>
            </a:r>
            <a:r>
              <a:rPr lang="en-US" baseline="0" dirty="0" smtClean="0"/>
              <a:t> </a:t>
            </a:r>
            <a:r>
              <a:rPr lang="en-US" baseline="0" dirty="0" err="1" smtClean="0"/>
              <a:t>disponibile</a:t>
            </a:r>
            <a:r>
              <a:rPr lang="en-US" baseline="0" dirty="0" smtClean="0"/>
              <a:t> </a:t>
            </a:r>
            <a:r>
              <a:rPr lang="ro-RO" baseline="0" dirty="0" smtClean="0"/>
              <a:t>pentru utilizator </a:t>
            </a:r>
            <a:r>
              <a:rPr lang="en-US" baseline="0" dirty="0" err="1" smtClean="0"/>
              <a:t>asupra</a:t>
            </a:r>
            <a:r>
              <a:rPr lang="en-US" baseline="0" dirty="0" smtClean="0"/>
              <a:t> </a:t>
            </a:r>
            <a:r>
              <a:rPr lang="en-US" baseline="0" dirty="0" err="1" smtClean="0"/>
              <a:t>fisierelor</a:t>
            </a:r>
            <a:r>
              <a:rPr lang="ro-RO" baseline="0" dirty="0" smtClean="0"/>
              <a:t>.</a:t>
            </a:r>
          </a:p>
          <a:p>
            <a:pPr marL="171450" lvl="0" indent="-171450" algn="l" rtl="0">
              <a:spcBef>
                <a:spcPts val="0"/>
              </a:spcBef>
              <a:spcAft>
                <a:spcPts val="0"/>
              </a:spcAft>
              <a:buFont typeface="Arial" charset="0"/>
              <a:buChar char="•"/>
            </a:pPr>
            <a:r>
              <a:rPr lang="ro-RO" baseline="0" dirty="0" smtClean="0"/>
              <a:t>Totodata, mecanismul de self healing nu trebuie sa interfere cu operatiile </a:t>
            </a:r>
            <a:r>
              <a:rPr lang="en-US" baseline="0" dirty="0" err="1" smtClean="0"/>
              <a:t>efectuate</a:t>
            </a:r>
            <a:r>
              <a:rPr lang="en-US" baseline="0" dirty="0" smtClean="0"/>
              <a:t> </a:t>
            </a:r>
            <a:r>
              <a:rPr lang="ro-RO" baseline="0" dirty="0" smtClean="0"/>
              <a:t>asupra fisierelor. </a:t>
            </a:r>
            <a:r>
              <a:rPr lang="en-US" baseline="0" dirty="0" err="1" smtClean="0"/>
              <a:t>Daca</a:t>
            </a:r>
            <a:r>
              <a:rPr lang="en-US" baseline="0" dirty="0" smtClean="0"/>
              <a:t> </a:t>
            </a:r>
            <a:r>
              <a:rPr lang="en-US" baseline="0" dirty="0" err="1" smtClean="0"/>
              <a:t>vor</a:t>
            </a:r>
            <a:r>
              <a:rPr lang="en-US" baseline="0" dirty="0" smtClean="0"/>
              <a:t> </a:t>
            </a:r>
            <a:r>
              <a:rPr lang="en-US" baseline="0" dirty="0" err="1" smtClean="0"/>
              <a:t>interfera</a:t>
            </a:r>
            <a:r>
              <a:rPr lang="en-US" baseline="0" dirty="0" smtClean="0"/>
              <a:t>, se </a:t>
            </a:r>
            <a:r>
              <a:rPr lang="en-US" baseline="0" dirty="0" err="1" smtClean="0"/>
              <a:t>vor</a:t>
            </a:r>
            <a:r>
              <a:rPr lang="en-US" baseline="0" dirty="0" smtClean="0"/>
              <a:t> </a:t>
            </a:r>
            <a:r>
              <a:rPr lang="en-US" baseline="0" dirty="0" err="1" smtClean="0"/>
              <a:t>identifica</a:t>
            </a:r>
            <a:r>
              <a:rPr lang="en-US" baseline="0" dirty="0" smtClean="0"/>
              <a:t> in mod </a:t>
            </a:r>
            <a:r>
              <a:rPr lang="en-US" baseline="0" dirty="0" err="1" smtClean="0"/>
              <a:t>eronat</a:t>
            </a:r>
            <a:r>
              <a:rPr lang="en-US" baseline="0" dirty="0" smtClean="0"/>
              <a:t> </a:t>
            </a:r>
            <a:r>
              <a:rPr lang="en-US" baseline="0" dirty="0" err="1" smtClean="0"/>
              <a:t>inconsistente</a:t>
            </a:r>
            <a:r>
              <a:rPr lang="en-US" baseline="0" dirty="0" smtClean="0"/>
              <a:t> la </a:t>
            </a:r>
            <a:r>
              <a:rPr lang="en-US" baseline="0" dirty="0" err="1" smtClean="0"/>
              <a:t>nivelul</a:t>
            </a:r>
            <a:r>
              <a:rPr lang="en-US" baseline="0" dirty="0" smtClean="0"/>
              <a:t> </a:t>
            </a:r>
            <a:r>
              <a:rPr lang="en-US" baseline="0" dirty="0" err="1" smtClean="0"/>
              <a:t>fisierelor</a:t>
            </a:r>
            <a:r>
              <a:rPr lang="en-US" baseline="0" dirty="0" smtClean="0"/>
              <a:t> </a:t>
            </a:r>
            <a:r>
              <a:rPr lang="en-US" baseline="0" dirty="0" err="1" smtClean="0"/>
              <a:t>si</a:t>
            </a:r>
            <a:r>
              <a:rPr lang="en-US" baseline="0" dirty="0" smtClean="0"/>
              <a:t> se </a:t>
            </a:r>
            <a:r>
              <a:rPr lang="en-US" baseline="0" dirty="0" err="1" smtClean="0"/>
              <a:t>vor</a:t>
            </a:r>
            <a:r>
              <a:rPr lang="en-US" baseline="0" dirty="0" smtClean="0"/>
              <a:t> genera </a:t>
            </a:r>
            <a:r>
              <a:rPr lang="en-US" baseline="0" dirty="0" err="1" smtClean="0"/>
              <a:t>replicari</a:t>
            </a:r>
            <a:r>
              <a:rPr lang="en-US" baseline="0" dirty="0" smtClean="0"/>
              <a:t> </a:t>
            </a:r>
            <a:r>
              <a:rPr lang="en-US" baseline="0" dirty="0" err="1" smtClean="0"/>
              <a:t>sau</a:t>
            </a:r>
            <a:r>
              <a:rPr lang="en-US" baseline="0" dirty="0" smtClean="0"/>
              <a:t> </a:t>
            </a:r>
            <a:r>
              <a:rPr lang="en-US" baseline="0" dirty="0" err="1" smtClean="0"/>
              <a:t>eliminari</a:t>
            </a:r>
            <a:r>
              <a:rPr lang="en-US" baseline="0" dirty="0" smtClean="0"/>
              <a:t> inutile. </a:t>
            </a:r>
            <a:r>
              <a:rPr lang="ro-RO" baseline="0" dirty="0" smtClean="0"/>
              <a:t>Astfel, la prelucrarea fiecarui fisier, acesta va fi trecut in starea pending, pana la finalizarea operatiei</a:t>
            </a:r>
            <a:r>
              <a:rPr lang="en-US" baseline="0" dirty="0" smtClean="0"/>
              <a:t>.</a:t>
            </a:r>
            <a:endParaRPr lang="ro-RO" baseline="0" dirty="0" smtClean="0"/>
          </a:p>
          <a:p>
            <a:pPr marL="171450" lvl="0" indent="-171450" algn="l" rtl="0">
              <a:spcBef>
                <a:spcPts val="0"/>
              </a:spcBef>
              <a:spcAft>
                <a:spcPts val="0"/>
              </a:spcAft>
              <a:buFont typeface="Arial" charset="0"/>
              <a:buChar char="•"/>
            </a:pPr>
            <a:r>
              <a:rPr lang="ro-RO" baseline="0" dirty="0" smtClean="0"/>
              <a:t>i</a:t>
            </a:r>
            <a:r>
              <a:rPr lang="en-US" baseline="0" dirty="0" smtClean="0"/>
              <a:t>n </a:t>
            </a:r>
            <a:r>
              <a:rPr lang="en-US" baseline="0" dirty="0" err="1" smtClean="0"/>
              <a:t>cazul</a:t>
            </a:r>
            <a:r>
              <a:rPr lang="en-US" baseline="0" dirty="0" smtClean="0"/>
              <a:t> </a:t>
            </a:r>
            <a:r>
              <a:rPr lang="en-US" baseline="0" dirty="0" err="1" smtClean="0"/>
              <a:t>adaugarii</a:t>
            </a:r>
            <a:r>
              <a:rPr lang="en-US" baseline="0" dirty="0" smtClean="0"/>
              <a:t> </a:t>
            </a:r>
            <a:r>
              <a:rPr lang="en-US" baseline="0" dirty="0" err="1" smtClean="0"/>
              <a:t>unui</a:t>
            </a:r>
            <a:r>
              <a:rPr lang="en-US" baseline="0" dirty="0" smtClean="0"/>
              <a:t> </a:t>
            </a:r>
            <a:r>
              <a:rPr lang="en-US" baseline="0" dirty="0" err="1" smtClean="0"/>
              <a:t>fisier</a:t>
            </a:r>
            <a:r>
              <a:rPr lang="en-US" baseline="0" dirty="0" smtClean="0"/>
              <a:t>, </a:t>
            </a:r>
            <a:r>
              <a:rPr lang="en-US" baseline="0" dirty="0" err="1" smtClean="0"/>
              <a:t>utilizatorul</a:t>
            </a:r>
            <a:r>
              <a:rPr lang="en-US" baseline="0" dirty="0" smtClean="0"/>
              <a:t> </a:t>
            </a:r>
            <a:r>
              <a:rPr lang="en-US" baseline="0" dirty="0" err="1" smtClean="0"/>
              <a:t>va</a:t>
            </a:r>
            <a:r>
              <a:rPr lang="en-US" baseline="0" dirty="0" smtClean="0"/>
              <a:t> </a:t>
            </a:r>
            <a:r>
              <a:rPr lang="en-US" baseline="0" dirty="0" err="1" smtClean="0"/>
              <a:t>incarca</a:t>
            </a:r>
            <a:r>
              <a:rPr lang="en-US" baseline="0" dirty="0" smtClean="0"/>
              <a:t> </a:t>
            </a:r>
            <a:r>
              <a:rPr lang="en-US" baseline="0" dirty="0" err="1" smtClean="0"/>
              <a:t>fisierul</a:t>
            </a:r>
            <a:r>
              <a:rPr lang="en-US" baseline="0" dirty="0" smtClean="0"/>
              <a:t> in </a:t>
            </a:r>
            <a:r>
              <a:rPr lang="en-US" baseline="0" dirty="0" err="1" smtClean="0"/>
              <a:t>sistem</a:t>
            </a:r>
            <a:r>
              <a:rPr lang="en-US" baseline="0" dirty="0" smtClean="0"/>
              <a:t>, </a:t>
            </a:r>
            <a:r>
              <a:rPr lang="en-US" baseline="0" dirty="0" err="1" smtClean="0"/>
              <a:t>prin</a:t>
            </a:r>
            <a:r>
              <a:rPr lang="en-US" baseline="0" dirty="0" smtClean="0"/>
              <a:t> </a:t>
            </a:r>
            <a:r>
              <a:rPr lang="en-US" baseline="0" dirty="0" err="1" smtClean="0"/>
              <a:t>includerea</a:t>
            </a:r>
            <a:r>
              <a:rPr lang="en-US" baseline="0" dirty="0" smtClean="0"/>
              <a:t> </a:t>
            </a:r>
            <a:r>
              <a:rPr lang="en-US" baseline="0" dirty="0" err="1" smtClean="0"/>
              <a:t>acestuia</a:t>
            </a:r>
            <a:r>
              <a:rPr lang="en-US" baseline="0" dirty="0" smtClean="0"/>
              <a:t> in </a:t>
            </a:r>
            <a:r>
              <a:rPr lang="en-US" baseline="0" dirty="0" err="1" smtClean="0"/>
              <a:t>corpul</a:t>
            </a:r>
            <a:r>
              <a:rPr lang="en-US" baseline="0" dirty="0" smtClean="0"/>
              <a:t> </a:t>
            </a:r>
            <a:r>
              <a:rPr lang="en-US" baseline="0" dirty="0" err="1" smtClean="0"/>
              <a:t>cererii</a:t>
            </a:r>
            <a:r>
              <a:rPr lang="ro-RO" baseline="0" dirty="0" smtClean="0"/>
              <a:t> HTTP de tip POST</a:t>
            </a:r>
            <a:r>
              <a:rPr lang="en-US" baseline="0" dirty="0" smtClean="0"/>
              <a:t>. </a:t>
            </a:r>
            <a:endParaRPr lang="ro-RO" baseline="0" dirty="0" smtClean="0"/>
          </a:p>
          <a:p>
            <a:pPr marL="171450" lvl="0" indent="-171450" algn="l" rtl="0">
              <a:spcBef>
                <a:spcPts val="0"/>
              </a:spcBef>
              <a:spcAft>
                <a:spcPts val="0"/>
              </a:spcAft>
              <a:buFont typeface="Arial" charset="0"/>
              <a:buChar char="•"/>
            </a:pPr>
            <a:r>
              <a:rPr lang="ro-RO" baseline="0" dirty="0" smtClean="0"/>
              <a:t>Intermediarul va trimite o cerere catre nodul general, prin care va solicita adresele nodurilor interne care vor putea stoca fisierul.</a:t>
            </a:r>
          </a:p>
          <a:p>
            <a:pPr marL="171450" lvl="0" indent="-171450" algn="l" rtl="0">
              <a:spcBef>
                <a:spcPts val="0"/>
              </a:spcBef>
              <a:spcAft>
                <a:spcPts val="0"/>
              </a:spcAft>
              <a:buFont typeface="Arial" charset="0"/>
              <a:buChar char="•"/>
            </a:pPr>
            <a:r>
              <a:rPr lang="ro-RO" baseline="0" dirty="0" smtClean="0"/>
              <a:t>La receptionarea acestei cereri, nodul general va </a:t>
            </a:r>
            <a:r>
              <a:rPr lang="en-US" baseline="0" dirty="0" err="1" smtClean="0"/>
              <a:t>identifica</a:t>
            </a:r>
            <a:r>
              <a:rPr lang="en-US" baseline="0" dirty="0" smtClean="0"/>
              <a:t> </a:t>
            </a:r>
            <a:r>
              <a:rPr lang="ro-RO" baseline="0" dirty="0" smtClean="0"/>
              <a:t>nodurile </a:t>
            </a:r>
            <a:r>
              <a:rPr lang="en-US" baseline="0" dirty="0" smtClean="0"/>
              <a:t>interne </a:t>
            </a:r>
            <a:r>
              <a:rPr lang="ro-RO" baseline="0" dirty="0" smtClean="0"/>
              <a:t>cu cea mai multa memorie disponibila</a:t>
            </a:r>
            <a:r>
              <a:rPr lang="en-US" baseline="0" dirty="0" smtClean="0"/>
              <a:t> </a:t>
            </a:r>
            <a:r>
              <a:rPr lang="en-US" baseline="0" dirty="0" err="1" smtClean="0"/>
              <a:t>si</a:t>
            </a:r>
            <a:r>
              <a:rPr lang="en-US" baseline="0" dirty="0" smtClean="0"/>
              <a:t> v</a:t>
            </a:r>
            <a:r>
              <a:rPr lang="ro-RO" baseline="0" dirty="0" smtClean="0"/>
              <a:t>a returna un numar de adrese egal cu factorul de replicare. In acelasi timp, va inregistra fisierul in starea pending si va porni o bucla de feedback in cadrul careia va astepta statusul operatiei.</a:t>
            </a:r>
          </a:p>
          <a:p>
            <a:pPr marL="171450" lvl="0" indent="-171450" algn="l" rtl="0">
              <a:spcBef>
                <a:spcPts val="0"/>
              </a:spcBef>
              <a:spcAft>
                <a:spcPts val="0"/>
              </a:spcAft>
              <a:buFont typeface="Arial" charset="0"/>
              <a:buChar char="•"/>
            </a:pPr>
            <a:r>
              <a:rPr lang="ro-RO" baseline="0" dirty="0" smtClean="0"/>
              <a:t>Dupa receptionarea </a:t>
            </a:r>
            <a:r>
              <a:rPr lang="en-US" baseline="0" dirty="0" err="1" smtClean="0"/>
              <a:t>adreselor</a:t>
            </a:r>
            <a:r>
              <a:rPr lang="ro-RO" baseline="0" dirty="0" smtClean="0"/>
              <a:t>, intermediarul clientului va trimite fisierul in lant catre nodurile interne si va astepta feedback de la acestea. Daca primeste cel putin un feedback pozitiv, se trimite confirmare de stocare cu succes </a:t>
            </a:r>
            <a:r>
              <a:rPr lang="en-US" baseline="0" dirty="0" err="1" smtClean="0"/>
              <a:t>atat</a:t>
            </a:r>
            <a:r>
              <a:rPr lang="en-US" baseline="0" dirty="0" smtClean="0"/>
              <a:t> </a:t>
            </a:r>
            <a:r>
              <a:rPr lang="en-US" baseline="0" dirty="0" err="1" smtClean="0"/>
              <a:t>catre</a:t>
            </a:r>
            <a:r>
              <a:rPr lang="en-US" baseline="0" dirty="0" smtClean="0"/>
              <a:t> client, cat </a:t>
            </a:r>
            <a:r>
              <a:rPr lang="en-US" baseline="0" dirty="0" err="1" smtClean="0"/>
              <a:t>si</a:t>
            </a:r>
            <a:r>
              <a:rPr lang="en-US" baseline="0" dirty="0" smtClean="0"/>
              <a:t> </a:t>
            </a:r>
            <a:r>
              <a:rPr lang="ro-RO" baseline="0" dirty="0" smtClean="0"/>
              <a:t>catre nodul general. Acesta va mentine fisierul in starea pending, pana va observa ca fisierul a fost inclus in mesajele de tip heartbeat. In acest moment, fisierul va trece in starea valid</a:t>
            </a:r>
            <a:r>
              <a:rPr lang="en-US" baseline="0" dirty="0" smtClean="0"/>
              <a:t>.</a:t>
            </a:r>
          </a:p>
          <a:p>
            <a:pPr marL="171450" lvl="0" indent="-171450" algn="l" rtl="0">
              <a:spcBef>
                <a:spcPts val="0"/>
              </a:spcBef>
              <a:spcAft>
                <a:spcPts val="0"/>
              </a:spcAft>
              <a:buFont typeface="Arial" charset="0"/>
              <a:buChar char="•"/>
            </a:pPr>
            <a:endParaRPr lang="ro-RO"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smtClean="0"/>
              <a:t>Operatiile de redenumire si eliminare</a:t>
            </a:r>
            <a:r>
              <a:rPr lang="ro-RO" baseline="0" dirty="0" smtClean="0"/>
              <a:t> a unui fisier sunt asemanatoare din punct de vedere al pasilor efectuati.</a:t>
            </a:r>
          </a:p>
          <a:p>
            <a:pPr marL="0" lvl="0" indent="0" algn="l" rtl="0">
              <a:spcBef>
                <a:spcPts val="0"/>
              </a:spcBef>
              <a:spcAft>
                <a:spcPts val="0"/>
              </a:spcAft>
              <a:buNone/>
            </a:pPr>
            <a:r>
              <a:rPr lang="ro-RO" baseline="0" dirty="0" smtClean="0"/>
              <a:t>Se trimite cererea corespunzatoare de la client catre intermediarul </a:t>
            </a:r>
            <a:r>
              <a:rPr lang="en-US" baseline="0" dirty="0" err="1" smtClean="0"/>
              <a:t>acestuia</a:t>
            </a:r>
            <a:endParaRPr lang="en-US" baseline="0" dirty="0" smtClean="0"/>
          </a:p>
          <a:p>
            <a:pPr marL="0" lvl="0" indent="0" algn="l" rtl="0">
              <a:spcBef>
                <a:spcPts val="0"/>
              </a:spcBef>
              <a:spcAft>
                <a:spcPts val="0"/>
              </a:spcAft>
              <a:buNone/>
            </a:pPr>
            <a:endParaRPr lang="ro-RO" baseline="0" dirty="0" smtClean="0"/>
          </a:p>
          <a:p>
            <a:pPr marL="0" lvl="0" indent="0" algn="l" rtl="0">
              <a:spcBef>
                <a:spcPts val="0"/>
              </a:spcBef>
              <a:spcAft>
                <a:spcPts val="0"/>
              </a:spcAft>
              <a:buNone/>
            </a:pPr>
            <a:r>
              <a:rPr lang="ro-RO" baseline="0" dirty="0" smtClean="0"/>
              <a:t>Cererea este trimisa mai departe catre nodul general care</a:t>
            </a:r>
            <a:r>
              <a:rPr lang="en-US" baseline="0" dirty="0" smtClean="0"/>
              <a:t> </a:t>
            </a:r>
            <a:r>
              <a:rPr lang="en-US" baseline="0" dirty="0" err="1" smtClean="0"/>
              <a:t>mai</a:t>
            </a:r>
            <a:r>
              <a:rPr lang="en-US" baseline="0" dirty="0" smtClean="0"/>
              <a:t> </a:t>
            </a:r>
            <a:r>
              <a:rPr lang="en-US" baseline="0" dirty="0" err="1" smtClean="0"/>
              <a:t>intai</a:t>
            </a:r>
            <a:r>
              <a:rPr lang="en-US" baseline="0" dirty="0" smtClean="0"/>
              <a:t>, </a:t>
            </a:r>
            <a:r>
              <a:rPr lang="en-US" baseline="0" dirty="0" err="1" smtClean="0"/>
              <a:t>va</a:t>
            </a:r>
            <a:r>
              <a:rPr lang="en-US" baseline="0" dirty="0" smtClean="0"/>
              <a:t> </a:t>
            </a:r>
            <a:r>
              <a:rPr lang="en-US" baseline="0" dirty="0" err="1" smtClean="0"/>
              <a:t>trece</a:t>
            </a:r>
            <a:r>
              <a:rPr lang="en-US" baseline="0" dirty="0" smtClean="0"/>
              <a:t> </a:t>
            </a:r>
            <a:r>
              <a:rPr lang="en-US" baseline="0" dirty="0" err="1" smtClean="0"/>
              <a:t>fisierul</a:t>
            </a:r>
            <a:r>
              <a:rPr lang="en-US" baseline="0" dirty="0" smtClean="0"/>
              <a:t> in </a:t>
            </a:r>
            <a:r>
              <a:rPr lang="en-US" baseline="0" dirty="0" err="1" smtClean="0"/>
              <a:t>starea</a:t>
            </a:r>
            <a:r>
              <a:rPr lang="en-US" baseline="0" dirty="0" smtClean="0"/>
              <a:t> pending. </a:t>
            </a:r>
          </a:p>
          <a:p>
            <a:pPr marL="0" lvl="0" indent="0" algn="l" rtl="0">
              <a:spcBef>
                <a:spcPts val="0"/>
              </a:spcBef>
              <a:spcAft>
                <a:spcPts val="0"/>
              </a:spcAft>
              <a:buNone/>
            </a:pPr>
            <a:r>
              <a:rPr lang="en-US" baseline="0" dirty="0" err="1" smtClean="0"/>
              <a:t>Apoi</a:t>
            </a:r>
            <a:r>
              <a:rPr lang="ro-RO" baseline="0" dirty="0" smtClean="0"/>
              <a:t> </a:t>
            </a:r>
            <a:r>
              <a:rPr lang="en-US" baseline="0" dirty="0" err="1" smtClean="0"/>
              <a:t>va</a:t>
            </a:r>
            <a:r>
              <a:rPr lang="en-US" baseline="0" dirty="0" smtClean="0"/>
              <a:t> </a:t>
            </a:r>
            <a:r>
              <a:rPr lang="en-US" baseline="0" dirty="0" err="1" smtClean="0"/>
              <a:t>identifica</a:t>
            </a:r>
            <a:r>
              <a:rPr lang="en-US" baseline="0" dirty="0" smtClean="0"/>
              <a:t> </a:t>
            </a:r>
            <a:r>
              <a:rPr lang="en-US" baseline="0" dirty="0" err="1" smtClean="0"/>
              <a:t>nodurile</a:t>
            </a:r>
            <a:r>
              <a:rPr lang="en-US" baseline="0" dirty="0" smtClean="0"/>
              <a:t> care </a:t>
            </a:r>
            <a:r>
              <a:rPr lang="en-US" baseline="0" dirty="0" err="1" smtClean="0"/>
              <a:t>stocheaza</a:t>
            </a:r>
            <a:r>
              <a:rPr lang="en-US" baseline="0" dirty="0" smtClean="0"/>
              <a:t> </a:t>
            </a:r>
            <a:r>
              <a:rPr lang="en-US" baseline="0" dirty="0" err="1" smtClean="0"/>
              <a:t>replici</a:t>
            </a:r>
            <a:r>
              <a:rPr lang="en-US" baseline="0" dirty="0" smtClean="0"/>
              <a:t> ale </a:t>
            </a:r>
            <a:r>
              <a:rPr lang="en-US" baseline="0" dirty="0" err="1" smtClean="0"/>
              <a:t>fisierului</a:t>
            </a:r>
            <a:r>
              <a:rPr lang="en-US" baseline="0" dirty="0" smtClean="0"/>
              <a:t> </a:t>
            </a:r>
            <a:r>
              <a:rPr lang="en-US" baseline="0" dirty="0" err="1" smtClean="0"/>
              <a:t>respectiv</a:t>
            </a:r>
            <a:r>
              <a:rPr lang="en-US" baseline="0" dirty="0" smtClean="0"/>
              <a:t> </a:t>
            </a:r>
            <a:r>
              <a:rPr lang="en-US" baseline="0" dirty="0" err="1" smtClean="0"/>
              <a:t>si</a:t>
            </a:r>
            <a:r>
              <a:rPr lang="en-US" baseline="0" dirty="0" smtClean="0"/>
              <a:t> </a:t>
            </a:r>
            <a:r>
              <a:rPr lang="en-US" baseline="0" dirty="0" err="1" smtClean="0"/>
              <a:t>va</a:t>
            </a:r>
            <a:r>
              <a:rPr lang="en-US" baseline="0" dirty="0" smtClean="0"/>
              <a:t> </a:t>
            </a:r>
            <a:r>
              <a:rPr lang="en-US" baseline="0" dirty="0" err="1" smtClean="0"/>
              <a:t>trimite</a:t>
            </a:r>
            <a:r>
              <a:rPr lang="en-US" baseline="0" dirty="0" smtClean="0"/>
              <a:t> </a:t>
            </a:r>
            <a:r>
              <a:rPr lang="ro-RO" baseline="0" dirty="0" smtClean="0"/>
              <a:t>cererile corespunzatoare catre fiecare nod in parte. Dupa efectuarea cu succes a operatiei, vom avea urmatoarele situatii</a:t>
            </a:r>
          </a:p>
          <a:p>
            <a:pPr marL="0" lvl="0" indent="0" algn="l" rtl="0">
              <a:spcBef>
                <a:spcPts val="0"/>
              </a:spcBef>
              <a:spcAft>
                <a:spcPts val="0"/>
              </a:spcAft>
              <a:buNone/>
            </a:pPr>
            <a:r>
              <a:rPr lang="ro-RO" dirty="0" smtClean="0"/>
              <a:t> * in cazul eliminarii, fisierul</a:t>
            </a:r>
            <a:r>
              <a:rPr lang="ro-RO" baseline="0" dirty="0" smtClean="0"/>
              <a:t> este trecut in starea deleted</a:t>
            </a:r>
          </a:p>
          <a:p>
            <a:pPr marL="0" lvl="0" indent="0" algn="l" rtl="0">
              <a:spcBef>
                <a:spcPts val="0"/>
              </a:spcBef>
              <a:spcAft>
                <a:spcPts val="0"/>
              </a:spcAft>
              <a:buNone/>
            </a:pPr>
            <a:r>
              <a:rPr lang="ro-RO" baseline="0" dirty="0" smtClean="0"/>
              <a:t> * in cazul redenumiri, vechea versiune a fisierului este trecuta in starea renamed iar noua versiune in starea valid.</a:t>
            </a:r>
          </a:p>
          <a:p>
            <a:pPr marL="0" lvl="0" indent="0" algn="l" rtl="0">
              <a:spcBef>
                <a:spcPts val="0"/>
              </a:spcBef>
              <a:spcAft>
                <a:spcPts val="0"/>
              </a:spcAft>
              <a:buNone/>
            </a:pPr>
            <a:endParaRPr lang="ro-RO" baseline="0" dirty="0" smtClean="0"/>
          </a:p>
          <a:p>
            <a:pPr marL="0" lvl="0" indent="0" algn="l" rtl="0">
              <a:spcBef>
                <a:spcPts val="0"/>
              </a:spcBef>
              <a:spcAft>
                <a:spcPts val="0"/>
              </a:spcAft>
              <a:buNone/>
            </a:pPr>
            <a:r>
              <a:rPr lang="ro-RO" baseline="0" dirty="0" smtClean="0"/>
              <a:t>Aceste doua </a:t>
            </a:r>
            <a:r>
              <a:rPr lang="en-US" baseline="0" dirty="0" err="1" smtClean="0"/>
              <a:t>noi</a:t>
            </a:r>
            <a:r>
              <a:rPr lang="en-US" baseline="0" dirty="0" smtClean="0"/>
              <a:t> </a:t>
            </a:r>
            <a:r>
              <a:rPr lang="en-US" baseline="0" dirty="0" err="1" smtClean="0"/>
              <a:t>stari</a:t>
            </a:r>
            <a:r>
              <a:rPr lang="en-US" baseline="0" dirty="0" smtClean="0"/>
              <a:t> </a:t>
            </a:r>
            <a:r>
              <a:rPr lang="ro-RO" baseline="0" dirty="0" smtClean="0"/>
              <a:t>vor fi necesare intrucat, daca intre timp unul dintre nodurile care contineau </a:t>
            </a:r>
            <a:r>
              <a:rPr lang="en-US" baseline="0" dirty="0" smtClean="0"/>
              <a:t>o replica a </a:t>
            </a:r>
            <a:r>
              <a:rPr lang="en-US" baseline="0" dirty="0" err="1" smtClean="0"/>
              <a:t>fisierului</a:t>
            </a:r>
            <a:r>
              <a:rPr lang="en-US" baseline="0" dirty="0" smtClean="0"/>
              <a:t> </a:t>
            </a:r>
            <a:r>
              <a:rPr lang="ro-RO" baseline="0" dirty="0" smtClean="0"/>
              <a:t>a fost oprit si nu a prins operatia, dupa ce redevine activ, </a:t>
            </a:r>
            <a:r>
              <a:rPr lang="en-US" baseline="0" dirty="0" err="1" smtClean="0"/>
              <a:t>va</a:t>
            </a:r>
            <a:r>
              <a:rPr lang="en-US" baseline="0" dirty="0" smtClean="0"/>
              <a:t> </a:t>
            </a:r>
            <a:r>
              <a:rPr lang="en-US" baseline="0" dirty="0" err="1" smtClean="0"/>
              <a:t>contine</a:t>
            </a:r>
            <a:r>
              <a:rPr lang="en-US" baseline="0" dirty="0" smtClean="0"/>
              <a:t> o replica </a:t>
            </a:r>
            <a:r>
              <a:rPr lang="en-US" baseline="0" dirty="0" err="1" smtClean="0"/>
              <a:t>invalida</a:t>
            </a:r>
            <a:r>
              <a:rPr lang="en-US" baseline="0" dirty="0" smtClean="0"/>
              <a:t>. Din </a:t>
            </a:r>
            <a:r>
              <a:rPr lang="en-US" baseline="0" dirty="0" err="1" smtClean="0"/>
              <a:t>nevoia</a:t>
            </a:r>
            <a:r>
              <a:rPr lang="en-US" baseline="0" dirty="0" smtClean="0"/>
              <a:t> de a </a:t>
            </a:r>
            <a:r>
              <a:rPr lang="en-US" baseline="0" dirty="0" err="1" smtClean="0"/>
              <a:t>mentine</a:t>
            </a:r>
            <a:r>
              <a:rPr lang="en-US" baseline="0" dirty="0" smtClean="0"/>
              <a:t> </a:t>
            </a:r>
            <a:r>
              <a:rPr lang="en-US" baseline="0" dirty="0" err="1" smtClean="0"/>
              <a:t>sistemul</a:t>
            </a:r>
            <a:r>
              <a:rPr lang="en-US" baseline="0" dirty="0" smtClean="0"/>
              <a:t> cat </a:t>
            </a:r>
            <a:r>
              <a:rPr lang="en-US" baseline="0" dirty="0" err="1" smtClean="0"/>
              <a:t>mai</a:t>
            </a:r>
            <a:r>
              <a:rPr lang="en-US" baseline="0" dirty="0" smtClean="0"/>
              <a:t> </a:t>
            </a:r>
            <a:r>
              <a:rPr lang="en-US" baseline="0" dirty="0" err="1" smtClean="0"/>
              <a:t>curat</a:t>
            </a:r>
            <a:r>
              <a:rPr lang="en-US" baseline="0" dirty="0" smtClean="0"/>
              <a:t>, se </a:t>
            </a:r>
            <a:r>
              <a:rPr lang="en-US" baseline="0" dirty="0" err="1" smtClean="0"/>
              <a:t>va</a:t>
            </a:r>
            <a:r>
              <a:rPr lang="en-US" baseline="0" dirty="0" smtClean="0"/>
              <a:t> </a:t>
            </a:r>
            <a:r>
              <a:rPr lang="en-US" baseline="0" dirty="0" err="1" smtClean="0"/>
              <a:t>elimina</a:t>
            </a:r>
            <a:r>
              <a:rPr lang="en-US" baseline="0" dirty="0" smtClean="0"/>
              <a:t> </a:t>
            </a:r>
            <a:r>
              <a:rPr lang="en-US" baseline="0" dirty="0" err="1" smtClean="0"/>
              <a:t>acea</a:t>
            </a:r>
            <a:r>
              <a:rPr lang="en-US" baseline="0" dirty="0" smtClean="0"/>
              <a:t> replica.</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smtClean="0"/>
              <a:t>Sistem</a:t>
            </a:r>
            <a:r>
              <a:rPr lang="ro-RO" baseline="0" dirty="0" smtClean="0"/>
              <a:t>ul poate interactiona cu doua tipuri de utilizatori. </a:t>
            </a:r>
            <a:endParaRPr lang="ro-RO" baseline="0" dirty="0"/>
          </a:p>
          <a:p>
            <a:pPr marL="0" lvl="0" indent="0" algn="l" rtl="0">
              <a:spcBef>
                <a:spcPts val="0"/>
              </a:spcBef>
              <a:spcAft>
                <a:spcPts val="0"/>
              </a:spcAft>
              <a:buNone/>
            </a:pPr>
            <a:endParaRPr lang="ro-RO" baseline="0" dirty="0"/>
          </a:p>
          <a:p>
            <a:pPr marL="0" lvl="0" indent="0" algn="l" rtl="0">
              <a:spcBef>
                <a:spcPts val="0"/>
              </a:spcBef>
              <a:spcAft>
                <a:spcPts val="0"/>
              </a:spcAft>
              <a:buNone/>
            </a:pPr>
            <a:r>
              <a:rPr lang="ro-RO" baseline="0" dirty="0" smtClean="0"/>
              <a:t>In primul rand, utilizatorul obisnuit, pentru care sunt expuse toate operatiile de accesare si prelucrare a propriilor fisiere si a contului de utilizator.</a:t>
            </a:r>
          </a:p>
          <a:p>
            <a:pPr marL="0" lvl="0" indent="0" algn="l" rtl="0">
              <a:spcBef>
                <a:spcPts val="0"/>
              </a:spcBef>
              <a:spcAft>
                <a:spcPts val="0"/>
              </a:spcAft>
              <a:buNone/>
            </a:pPr>
            <a:endParaRPr lang="ro-RO" baseline="0" dirty="0" smtClean="0"/>
          </a:p>
          <a:p>
            <a:pPr marL="0" lvl="0" indent="0" algn="l" rtl="0">
              <a:spcBef>
                <a:spcPts val="0"/>
              </a:spcBef>
              <a:spcAft>
                <a:spcPts val="0"/>
              </a:spcAft>
              <a:buNone/>
            </a:pPr>
            <a:r>
              <a:rPr lang="ro-RO" baseline="0" dirty="0" smtClean="0"/>
              <a:t>In al doilea rand, utilizatorul de tip administrator, care poate monitorizare starea sistemului, atat prin prelucrarea evenimentelor jurnalizate de catre nodurile sistemului</a:t>
            </a:r>
            <a:r>
              <a:rPr lang="en-US" baseline="0" dirty="0" smtClean="0"/>
              <a:t>, </a:t>
            </a:r>
            <a:r>
              <a:rPr lang="ro-RO" baseline="0" dirty="0" smtClean="0"/>
              <a:t>cat si prin vizualizarea și modificarea tabelelor de stare ale sistemului. </a:t>
            </a: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ro-RO" baseline="0" dirty="0" smtClean="0"/>
              <a:t>Acest proces se va realiza prin interm</a:t>
            </a:r>
            <a:r>
              <a:rPr lang="en-US" baseline="0" dirty="0" smtClean="0"/>
              <a:t>e</a:t>
            </a:r>
            <a:r>
              <a:rPr lang="ro-RO" baseline="0" dirty="0" smtClean="0"/>
              <a:t>diul websocket-urilor. Va fi disponibil cate un topic pentru fiecare tip de tabela. La accesarea unei anumite tabele, clientul </a:t>
            </a:r>
            <a:r>
              <a:rPr lang="en-US" baseline="0" dirty="0" smtClean="0"/>
              <a:t>se </a:t>
            </a:r>
            <a:r>
              <a:rPr lang="en-US" baseline="0" dirty="0" err="1" smtClean="0"/>
              <a:t>va</a:t>
            </a:r>
            <a:r>
              <a:rPr lang="en-US" baseline="0" dirty="0" smtClean="0"/>
              <a:t> </a:t>
            </a:r>
            <a:r>
              <a:rPr lang="en-US" baseline="0" dirty="0" err="1" smtClean="0"/>
              <a:t>abona</a:t>
            </a:r>
            <a:r>
              <a:rPr lang="en-US" baseline="0" dirty="0" smtClean="0"/>
              <a:t> </a:t>
            </a:r>
            <a:r>
              <a:rPr lang="ro-RO" baseline="0" dirty="0" smtClean="0"/>
              <a:t>la topicul respectiv. In acelasi timp, la intervale regulate de timp, intermediarul va solicita nodului general starea sistemului, pe care o va publica pe topic-urile aferent</a:t>
            </a:r>
            <a:r>
              <a:rPr lang="en-US" baseline="0" dirty="0" smtClean="0"/>
              <a:t>e, </a:t>
            </a:r>
            <a:r>
              <a:rPr lang="en-US" baseline="0" dirty="0" err="1" smtClean="0"/>
              <a:t>urmand</a:t>
            </a:r>
            <a:r>
              <a:rPr lang="en-US" baseline="0" dirty="0" smtClean="0"/>
              <a:t> </a:t>
            </a:r>
            <a:r>
              <a:rPr lang="en-US" baseline="0" dirty="0" err="1" smtClean="0"/>
              <a:t>sa</a:t>
            </a:r>
            <a:r>
              <a:rPr lang="en-US" baseline="0" dirty="0" smtClean="0"/>
              <a:t> fie </a:t>
            </a:r>
            <a:r>
              <a:rPr lang="en-US" baseline="0" dirty="0" err="1" smtClean="0"/>
              <a:t>consumate</a:t>
            </a:r>
            <a:r>
              <a:rPr lang="en-US" baseline="0" dirty="0" smtClean="0"/>
              <a:t> de client.</a:t>
            </a:r>
            <a:endParaRPr lang="ro-RO"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smtClean="0"/>
              <a:t>Tehnologiile</a:t>
            </a:r>
            <a:r>
              <a:rPr lang="ro-RO" baseline="0" dirty="0" smtClean="0"/>
              <a:t> folosite in cadrul sistemului sunt</a:t>
            </a:r>
          </a:p>
          <a:p>
            <a:pPr marL="0" lvl="0" indent="0" algn="l" rtl="0">
              <a:spcBef>
                <a:spcPts val="0"/>
              </a:spcBef>
              <a:spcAft>
                <a:spcPts val="0"/>
              </a:spcAft>
              <a:buNone/>
            </a:pPr>
            <a:endParaRPr lang="ro-RO" baseline="0" dirty="0" smtClean="0"/>
          </a:p>
          <a:p>
            <a:pPr marL="171450" lvl="0" indent="-171450" algn="l" rtl="0">
              <a:spcBef>
                <a:spcPts val="0"/>
              </a:spcBef>
              <a:spcAft>
                <a:spcPts val="0"/>
              </a:spcAft>
              <a:buFont typeface="Arial" charset="0"/>
              <a:buChar char="•"/>
            </a:pPr>
            <a:r>
              <a:rPr lang="ro-RO" baseline="0" dirty="0" smtClean="0"/>
              <a:t>Java pentru implementarea componentelor interne ale sistemului (noduri interne si nodul general).  </a:t>
            </a:r>
            <a:endParaRPr lang="en-US" baseline="0" dirty="0" smtClean="0"/>
          </a:p>
          <a:p>
            <a:pPr marL="171450" lvl="0" indent="-171450" algn="l" rtl="0">
              <a:spcBef>
                <a:spcPts val="0"/>
              </a:spcBef>
              <a:spcAft>
                <a:spcPts val="0"/>
              </a:spcAft>
              <a:buFont typeface="Arial" charset="0"/>
              <a:buChar char="•"/>
            </a:pPr>
            <a:endParaRPr lang="ro-RO" baseline="0" dirty="0" smtClean="0"/>
          </a:p>
          <a:p>
            <a:pPr marL="171450" lvl="0" indent="-171450" algn="l" rtl="0">
              <a:spcBef>
                <a:spcPts val="0"/>
              </a:spcBef>
              <a:spcAft>
                <a:spcPts val="0"/>
              </a:spcAft>
              <a:buFont typeface="Arial" charset="0"/>
              <a:buChar char="•"/>
            </a:pPr>
            <a:r>
              <a:rPr lang="ro-RO" baseline="0" dirty="0" smtClean="0"/>
              <a:t>Intermediarul clientului si API-ul de tip REST sunt implementate tot in Java, insa se foloseste Framework-ul Spring, implementat cu ajutorul Spring Boot, pentru a facilita interpretarea</a:t>
            </a:r>
            <a:r>
              <a:rPr lang="en-US" baseline="0" dirty="0" smtClean="0"/>
              <a:t> </a:t>
            </a:r>
            <a:r>
              <a:rPr lang="ro-RO" baseline="0" dirty="0" smtClean="0"/>
              <a:t>cererilor HTTP.</a:t>
            </a:r>
            <a:endParaRPr lang="en-US" baseline="0" dirty="0" smtClean="0"/>
          </a:p>
          <a:p>
            <a:pPr marL="171450" lvl="0" indent="-171450" algn="l" rtl="0">
              <a:spcBef>
                <a:spcPts val="0"/>
              </a:spcBef>
              <a:spcAft>
                <a:spcPts val="0"/>
              </a:spcAft>
              <a:buFont typeface="Arial" charset="0"/>
              <a:buChar char="•"/>
            </a:pPr>
            <a:r>
              <a:rPr lang="ro-RO" baseline="0" dirty="0" smtClean="0"/>
              <a:t> </a:t>
            </a:r>
            <a:endParaRPr lang="en-US" baseline="0" dirty="0" smtClean="0"/>
          </a:p>
          <a:p>
            <a:pPr marL="171450" lvl="0" indent="-171450" algn="l" rtl="0">
              <a:spcBef>
                <a:spcPts val="0"/>
              </a:spcBef>
              <a:spcAft>
                <a:spcPts val="0"/>
              </a:spcAft>
              <a:buFont typeface="Arial" charset="0"/>
              <a:buChar char="•"/>
            </a:pPr>
            <a:r>
              <a:rPr lang="ro-RO" baseline="0" dirty="0" smtClean="0"/>
              <a:t>Serverul de baze de date este de tip MySQL iar comunicarea cu acesta se realizeaza prin intermediul modelului obiectual-relational JPA, din API-ul de tip REST.</a:t>
            </a:r>
            <a:endParaRPr lang="en-US" baseline="0" dirty="0" smtClean="0"/>
          </a:p>
          <a:p>
            <a:pPr marL="171450" lvl="0" indent="-171450" algn="l" rtl="0">
              <a:spcBef>
                <a:spcPts val="0"/>
              </a:spcBef>
              <a:spcAft>
                <a:spcPts val="0"/>
              </a:spcAft>
              <a:buFont typeface="Arial" charset="0"/>
              <a:buChar char="•"/>
            </a:pPr>
            <a:endParaRPr lang="ro-RO" baseline="0" dirty="0" smtClean="0"/>
          </a:p>
          <a:p>
            <a:pPr marL="171450" lvl="0" indent="-171450" algn="l" rtl="0">
              <a:spcBef>
                <a:spcPts val="0"/>
              </a:spcBef>
              <a:spcAft>
                <a:spcPts val="0"/>
              </a:spcAft>
              <a:buFont typeface="Arial" charset="0"/>
              <a:buChar char="•"/>
            </a:pPr>
            <a:r>
              <a:rPr lang="ro-RO" baseline="0" dirty="0" smtClean="0"/>
              <a:t>Aplicatia de tip client, cu interfata de tip WEB este implementata folosind framework-ul React (limbajele HTML, CSS si JavaScript).</a:t>
            </a:r>
          </a:p>
          <a:p>
            <a:pPr marL="0" lvl="0" indent="0" algn="l" rtl="0">
              <a:spcBef>
                <a:spcPts val="0"/>
              </a:spcBef>
              <a:spcAft>
                <a:spcPts val="0"/>
              </a:spcAft>
              <a:buFont typeface="Arial" charset="0"/>
              <a:buNone/>
            </a:pPr>
            <a:endParaRPr lang="ro-RO"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634980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879317" y="1779662"/>
            <a:ext cx="735401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3400" dirty="0" smtClean="0"/>
              <a:t>Sistem distribuit de stocare și versionare a fișierelor</a:t>
            </a:r>
            <a:endParaRPr sz="3400"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C:\Users\stefa\OneDrive\Desktop\Prezentare\cropped-logo_ac_ias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67494"/>
            <a:ext cx="701694" cy="79208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1363192" y="0"/>
            <a:ext cx="6552728" cy="1131590"/>
          </a:xfrm>
          <a:prstGeom prst="rect">
            <a:avLst/>
          </a:prstGeom>
        </p:spPr>
        <p:txBody>
          <a:bodyPr vert="horz" anchor="b">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ro-RO" sz="1800" dirty="0" smtClean="0">
                <a:solidFill>
                  <a:schemeClr val="tx1"/>
                </a:solidFill>
                <a:latin typeface="Lora" charset="-18"/>
                <a:cs typeface="Times New Roman" pitchFamily="18" charset="0"/>
              </a:rPr>
              <a:t>Universitatea Tehnică </a:t>
            </a:r>
            <a:r>
              <a:rPr lang="en-US" sz="1800" dirty="0" smtClean="0">
                <a:solidFill>
                  <a:schemeClr val="tx1"/>
                </a:solidFill>
                <a:latin typeface="Lora" charset="-18"/>
                <a:cs typeface="Times New Roman" pitchFamily="18" charset="0"/>
              </a:rPr>
              <a:t>“</a:t>
            </a:r>
            <a:r>
              <a:rPr lang="ro-RO" sz="1800" dirty="0" smtClean="0">
                <a:solidFill>
                  <a:schemeClr val="tx1"/>
                </a:solidFill>
                <a:latin typeface="Lora" charset="-18"/>
                <a:cs typeface="Times New Roman" pitchFamily="18" charset="0"/>
              </a:rPr>
              <a:t>Gheorghe Asachi</a:t>
            </a:r>
            <a:r>
              <a:rPr lang="en-US" sz="1800" dirty="0" smtClean="0">
                <a:solidFill>
                  <a:schemeClr val="tx1"/>
                </a:solidFill>
                <a:latin typeface="Lora" charset="-18"/>
                <a:cs typeface="Times New Roman" pitchFamily="18" charset="0"/>
              </a:rPr>
              <a:t>”</a:t>
            </a:r>
            <a:r>
              <a:rPr lang="ro-RO" sz="1800" dirty="0" smtClean="0">
                <a:solidFill>
                  <a:schemeClr val="tx1"/>
                </a:solidFill>
                <a:latin typeface="Lora" charset="-18"/>
                <a:cs typeface="Times New Roman" pitchFamily="18" charset="0"/>
              </a:rPr>
              <a:t> Iași</a:t>
            </a:r>
          </a:p>
          <a:p>
            <a:pPr algn="ctr"/>
            <a:r>
              <a:rPr lang="ro-RO" sz="1800" dirty="0" smtClean="0">
                <a:solidFill>
                  <a:schemeClr val="tx1"/>
                </a:solidFill>
                <a:latin typeface="Lora" charset="-18"/>
                <a:cs typeface="Times New Roman" pitchFamily="18" charset="0"/>
              </a:rPr>
              <a:t>Facultatea de Automatică și Calculatoare</a:t>
            </a:r>
          </a:p>
          <a:p>
            <a:pPr algn="ctr"/>
            <a:r>
              <a:rPr lang="ro-RO" sz="1800" dirty="0" smtClean="0">
                <a:solidFill>
                  <a:schemeClr val="tx1"/>
                </a:solidFill>
                <a:latin typeface="Lora" charset="-18"/>
                <a:cs typeface="Times New Roman" pitchFamily="18" charset="0"/>
              </a:rPr>
              <a:t>Specializarea : Tehnologia Informației</a:t>
            </a:r>
            <a:endParaRPr lang="ro-RO" sz="1800" dirty="0">
              <a:solidFill>
                <a:schemeClr val="tx1"/>
              </a:solidFill>
              <a:latin typeface="Lora" charset="-18"/>
              <a:cs typeface="Times New Roman" pitchFamily="18" charset="0"/>
            </a:endParaRPr>
          </a:p>
        </p:txBody>
      </p:sp>
      <p:sp>
        <p:nvSpPr>
          <p:cNvPr id="14" name="Google Shape;71;p12"/>
          <p:cNvSpPr txBox="1">
            <a:spLocks/>
          </p:cNvSpPr>
          <p:nvPr/>
        </p:nvSpPr>
        <p:spPr>
          <a:xfrm>
            <a:off x="827584" y="3853823"/>
            <a:ext cx="396044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ro-RO" sz="1600" dirty="0" smtClean="0"/>
              <a:t>Îndrumător</a:t>
            </a:r>
          </a:p>
          <a:p>
            <a:r>
              <a:rPr lang="ro-RO" sz="1600" dirty="0" smtClean="0"/>
              <a:t>Ș.l. dr. </a:t>
            </a:r>
            <a:r>
              <a:rPr lang="ro-RO" sz="1600" dirty="0"/>
              <a:t>i</a:t>
            </a:r>
            <a:r>
              <a:rPr lang="ro-RO" sz="1600" dirty="0" smtClean="0"/>
              <a:t>ng. Cristian-Nicolae Buțincu</a:t>
            </a:r>
            <a:endParaRPr lang="ro-RO" sz="1600" dirty="0"/>
          </a:p>
          <a:p>
            <a:pPr algn="r"/>
            <a:endParaRPr lang="ro-RO" sz="1600" dirty="0" smtClean="0"/>
          </a:p>
          <a:p>
            <a:pPr algn="r"/>
            <a:endParaRPr lang="ro-RO" sz="1600" dirty="0" smtClean="0"/>
          </a:p>
        </p:txBody>
      </p:sp>
      <p:sp>
        <p:nvSpPr>
          <p:cNvPr id="15" name="Google Shape;71;p12"/>
          <p:cNvSpPr txBox="1">
            <a:spLocks/>
          </p:cNvSpPr>
          <p:nvPr/>
        </p:nvSpPr>
        <p:spPr>
          <a:xfrm>
            <a:off x="1033459" y="3092416"/>
            <a:ext cx="7354010" cy="57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ro-RO" sz="2000" dirty="0" smtClean="0"/>
              <a:t>Lucrare de diplomă</a:t>
            </a:r>
            <a:endParaRPr lang="ro-RO" sz="2000" dirty="0"/>
          </a:p>
        </p:txBody>
      </p:sp>
      <p:sp>
        <p:nvSpPr>
          <p:cNvPr id="16" name="Google Shape;71;p12"/>
          <p:cNvSpPr txBox="1">
            <a:spLocks/>
          </p:cNvSpPr>
          <p:nvPr/>
        </p:nvSpPr>
        <p:spPr>
          <a:xfrm>
            <a:off x="5796136" y="3853823"/>
            <a:ext cx="3096344"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ro-RO" sz="1600" dirty="0" smtClean="0"/>
              <a:t>Absolvent</a:t>
            </a:r>
          </a:p>
          <a:p>
            <a:pPr algn="r"/>
            <a:r>
              <a:rPr lang="ro-RO" sz="1600" dirty="0" smtClean="0"/>
              <a:t>Ștefănel-Constantin Stratulat</a:t>
            </a:r>
            <a:endParaRPr lang="ro-RO" sz="1600" dirty="0"/>
          </a:p>
        </p:txBody>
      </p:sp>
      <p:pic>
        <p:nvPicPr>
          <p:cNvPr id="1026" name="Picture 2" descr="C:\Users\stefa\OneDrive\Desktop\Prezentare\Logo-tuias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384" y="304449"/>
            <a:ext cx="608539" cy="8168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smtClean="0"/>
              <a:t>Contribuții proprii &amp; Direcții </a:t>
            </a:r>
            <a:r>
              <a:rPr lang="ro-RO" dirty="0" smtClean="0"/>
              <a:t>de dezvoltare</a:t>
            </a:r>
            <a:endParaRPr dirty="0"/>
          </a:p>
        </p:txBody>
      </p:sp>
      <p:sp>
        <p:nvSpPr>
          <p:cNvPr id="171" name="Google Shape;171;p20"/>
          <p:cNvSpPr txBox="1">
            <a:spLocks noGrp="1"/>
          </p:cNvSpPr>
          <p:nvPr>
            <p:ph type="body" idx="1"/>
          </p:nvPr>
        </p:nvSpPr>
        <p:spPr>
          <a:xfrm>
            <a:off x="251520" y="1491630"/>
            <a:ext cx="5040560" cy="3312368"/>
          </a:xfrm>
          <a:prstGeom prst="rect">
            <a:avLst/>
          </a:prstGeom>
        </p:spPr>
        <p:txBody>
          <a:bodyPr spcFirstLastPara="1" wrap="square" lIns="91425" tIns="91425" rIns="91425" bIns="91425" anchor="t" anchorCtr="0">
            <a:noAutofit/>
          </a:bodyPr>
          <a:lstStyle/>
          <a:p>
            <a:pPr marL="0" indent="0">
              <a:buNone/>
            </a:pPr>
            <a:r>
              <a:rPr lang="ro-RO" sz="1300" b="1" dirty="0" smtClean="0">
                <a:solidFill>
                  <a:schemeClr val="tx1"/>
                </a:solidFill>
                <a:latin typeface="Lora" charset="-18"/>
              </a:rPr>
              <a:t>Contribuții proprii</a:t>
            </a:r>
          </a:p>
          <a:p>
            <a:pPr marL="285750" indent="-285750"/>
            <a:r>
              <a:rPr lang="ro-RO" sz="1300" dirty="0" smtClean="0">
                <a:solidFill>
                  <a:schemeClr val="tx1"/>
                </a:solidFill>
                <a:latin typeface="Lora" charset="-18"/>
              </a:rPr>
              <a:t>Arhitectura și implementarea sistemului</a:t>
            </a:r>
          </a:p>
          <a:p>
            <a:pPr marL="285750" indent="-285750"/>
            <a:endParaRPr lang="ro-RO" sz="1300" dirty="0">
              <a:solidFill>
                <a:schemeClr val="tx1"/>
              </a:solidFill>
              <a:latin typeface="Lora" charset="-18"/>
            </a:endParaRPr>
          </a:p>
          <a:p>
            <a:pPr marL="0" indent="0">
              <a:buNone/>
            </a:pPr>
            <a:r>
              <a:rPr lang="ro-RO" sz="1300" b="1" dirty="0" smtClean="0">
                <a:solidFill>
                  <a:schemeClr val="tx1"/>
                </a:solidFill>
                <a:latin typeface="Lora" charset="-18"/>
              </a:rPr>
              <a:t>Direcții de dezvoltare</a:t>
            </a:r>
            <a:endParaRPr lang="ro-RO" sz="1300" b="1" dirty="0" smtClean="0">
              <a:solidFill>
                <a:schemeClr val="tx1"/>
              </a:solidFill>
              <a:latin typeface="Lora" charset="-18"/>
            </a:endParaRPr>
          </a:p>
          <a:p>
            <a:pPr marL="285750" indent="-285750"/>
            <a:r>
              <a:rPr lang="ro-RO" sz="1300" dirty="0" smtClean="0">
                <a:solidFill>
                  <a:schemeClr val="tx1"/>
                </a:solidFill>
                <a:latin typeface="Lora" charset="-18"/>
              </a:rPr>
              <a:t>Mecanism de tip </a:t>
            </a:r>
            <a:r>
              <a:rPr lang="ro-RO" sz="1300" i="1" dirty="0" smtClean="0">
                <a:solidFill>
                  <a:schemeClr val="tx1"/>
                </a:solidFill>
                <a:latin typeface="Lora" charset="-18"/>
              </a:rPr>
              <a:t>mirror</a:t>
            </a:r>
            <a:r>
              <a:rPr lang="ro-RO" sz="1300" dirty="0" smtClean="0">
                <a:solidFill>
                  <a:schemeClr val="tx1"/>
                </a:solidFill>
                <a:latin typeface="Lora" charset="-18"/>
              </a:rPr>
              <a:t> pentru componentele </a:t>
            </a:r>
            <a:r>
              <a:rPr lang="ro-RO" sz="1300" i="1" dirty="0" smtClean="0">
                <a:solidFill>
                  <a:schemeClr val="tx1"/>
                </a:solidFill>
                <a:latin typeface="Lora" charset="-18"/>
              </a:rPr>
              <a:t>single </a:t>
            </a:r>
          </a:p>
          <a:p>
            <a:pPr marL="0" indent="0">
              <a:buNone/>
            </a:pPr>
            <a:r>
              <a:rPr lang="ro-RO" sz="1300" i="1" dirty="0" smtClean="0">
                <a:solidFill>
                  <a:schemeClr val="tx1"/>
                </a:solidFill>
                <a:latin typeface="Lora" charset="-18"/>
              </a:rPr>
              <a:t>       point of failure</a:t>
            </a:r>
          </a:p>
          <a:p>
            <a:pPr marL="285750" indent="-285750"/>
            <a:r>
              <a:rPr lang="ro-RO" sz="1300" dirty="0" smtClean="0">
                <a:solidFill>
                  <a:schemeClr val="tx1"/>
                </a:solidFill>
                <a:latin typeface="Lora" charset="-18"/>
              </a:rPr>
              <a:t>Criterii de selecție a nodurilor </a:t>
            </a:r>
            <a:r>
              <a:rPr lang="ro-RO" sz="1300" dirty="0" smtClean="0">
                <a:solidFill>
                  <a:schemeClr val="tx1"/>
                </a:solidFill>
                <a:latin typeface="Lora" charset="-18"/>
              </a:rPr>
              <a:t>interne</a:t>
            </a:r>
          </a:p>
          <a:p>
            <a:pPr marL="285750" indent="-285750"/>
            <a:r>
              <a:rPr lang="ro-RO" sz="1300" dirty="0" smtClean="0">
                <a:solidFill>
                  <a:schemeClr val="tx1"/>
                </a:solidFill>
                <a:latin typeface="Lora" charset="-18"/>
              </a:rPr>
              <a:t>Extinderea operațiilor de prelucrare și versionare a fișierelor</a:t>
            </a:r>
          </a:p>
          <a:p>
            <a:pPr marL="0" indent="0">
              <a:buNone/>
            </a:pPr>
            <a:endParaRPr lang="ro-RO" sz="1300"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p:txBody>
      </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10</a:t>
            </a:fld>
            <a:r>
              <a:rPr lang="en" dirty="0" smtClean="0"/>
              <a:t>/11</a:t>
            </a:r>
            <a:endParaRPr dirty="0"/>
          </a:p>
        </p:txBody>
      </p:sp>
      <p:grpSp>
        <p:nvGrpSpPr>
          <p:cNvPr id="41" name="Google Shape;160;p19"/>
          <p:cNvGrpSpPr/>
          <p:nvPr/>
        </p:nvGrpSpPr>
        <p:grpSpPr>
          <a:xfrm>
            <a:off x="916458" y="1019750"/>
            <a:ext cx="214625" cy="214625"/>
            <a:chOff x="2594050" y="1631825"/>
            <a:chExt cx="439625" cy="439625"/>
          </a:xfrm>
        </p:grpSpPr>
        <p:sp>
          <p:nvSpPr>
            <p:cNvPr id="42"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2" descr="What Is Cloud Stor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480" y="1563638"/>
            <a:ext cx="3672408" cy="285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283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smtClean="0"/>
              <a:t>Concluzii</a:t>
            </a:r>
            <a:endParaRPr dirty="0"/>
          </a:p>
        </p:txBody>
      </p:sp>
      <p:sp>
        <p:nvSpPr>
          <p:cNvPr id="171" name="Google Shape;171;p20"/>
          <p:cNvSpPr txBox="1">
            <a:spLocks noGrp="1"/>
          </p:cNvSpPr>
          <p:nvPr>
            <p:ph type="body" idx="1"/>
          </p:nvPr>
        </p:nvSpPr>
        <p:spPr>
          <a:xfrm>
            <a:off x="683568" y="1635646"/>
            <a:ext cx="252028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400" b="1" dirty="0" smtClean="0">
                <a:highlight>
                  <a:schemeClr val="accent1"/>
                </a:highlight>
              </a:rPr>
              <a:t>Caracteristicile sistemului</a:t>
            </a:r>
          </a:p>
          <a:p>
            <a:pPr marL="0" lvl="0" indent="0" algn="l" rtl="0">
              <a:spcBef>
                <a:spcPts val="600"/>
              </a:spcBef>
              <a:spcAft>
                <a:spcPts val="0"/>
              </a:spcAft>
              <a:buNone/>
            </a:pPr>
            <a:endParaRPr sz="1400" b="1" dirty="0">
              <a:highlight>
                <a:schemeClr val="accent1"/>
              </a:highlight>
            </a:endParaRPr>
          </a:p>
          <a:p>
            <a:pPr marL="285750" indent="-285750"/>
            <a:r>
              <a:rPr lang="ro-RO" sz="1300" dirty="0">
                <a:latin typeface="Lora" charset="-18"/>
              </a:rPr>
              <a:t>Scalabilitate</a:t>
            </a:r>
          </a:p>
          <a:p>
            <a:pPr marL="285750" indent="-285750"/>
            <a:r>
              <a:rPr lang="ro-RO" sz="1300" dirty="0">
                <a:latin typeface="Lora" charset="-18"/>
              </a:rPr>
              <a:t>Fiabilitate</a:t>
            </a:r>
          </a:p>
          <a:p>
            <a:pPr marL="285750" indent="-285750"/>
            <a:r>
              <a:rPr lang="ro-RO" sz="1300" dirty="0">
                <a:latin typeface="Lora" charset="-18"/>
              </a:rPr>
              <a:t>Securitate</a:t>
            </a:r>
          </a:p>
        </p:txBody>
      </p:sp>
      <p:sp>
        <p:nvSpPr>
          <p:cNvPr id="172" name="Google Shape;172;p20"/>
          <p:cNvSpPr txBox="1">
            <a:spLocks noGrp="1"/>
          </p:cNvSpPr>
          <p:nvPr>
            <p:ph type="body" idx="2"/>
          </p:nvPr>
        </p:nvSpPr>
        <p:spPr>
          <a:xfrm>
            <a:off x="3275856" y="1635646"/>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400" b="1" dirty="0" smtClean="0">
                <a:highlight>
                  <a:schemeClr val="accent1"/>
                </a:highlight>
              </a:rPr>
              <a:t>Caracteristicile datelor</a:t>
            </a:r>
            <a:endParaRPr sz="1400" b="1" dirty="0">
              <a:highlight>
                <a:schemeClr val="accent1"/>
              </a:highlight>
            </a:endParaRPr>
          </a:p>
          <a:p>
            <a:pPr marL="0" lvl="0" indent="0" algn="l" rtl="0">
              <a:spcBef>
                <a:spcPts val="600"/>
              </a:spcBef>
              <a:spcAft>
                <a:spcPts val="0"/>
              </a:spcAft>
              <a:buNone/>
            </a:pPr>
            <a:endParaRPr lang="ro-RO" sz="1400" b="1" dirty="0">
              <a:highlight>
                <a:schemeClr val="accent1"/>
              </a:highlight>
            </a:endParaRPr>
          </a:p>
          <a:p>
            <a:pPr marL="285750" indent="-285750"/>
            <a:r>
              <a:rPr lang="ro-RO" sz="1300" dirty="0">
                <a:latin typeface="Lora" charset="-18"/>
              </a:rPr>
              <a:t>Disponibilitate</a:t>
            </a:r>
          </a:p>
          <a:p>
            <a:pPr marL="285750" indent="-285750"/>
            <a:r>
              <a:rPr lang="ro-RO" sz="1300" dirty="0">
                <a:latin typeface="Lora" charset="-18"/>
              </a:rPr>
              <a:t>Integritate</a:t>
            </a:r>
          </a:p>
          <a:p>
            <a:pPr marL="285750" indent="-285750"/>
            <a:r>
              <a:rPr lang="en-US" sz="1300" dirty="0" err="1" smtClean="0">
                <a:latin typeface="Lora" charset="-18"/>
              </a:rPr>
              <a:t>Versionarea</a:t>
            </a:r>
            <a:endParaRPr lang="ro-RO" sz="1300" dirty="0">
              <a:latin typeface="Lora" charset="-18"/>
            </a:endParaRPr>
          </a:p>
          <a:p>
            <a:pPr marL="0" lvl="0" indent="0" algn="l" rtl="0">
              <a:spcBef>
                <a:spcPts val="600"/>
              </a:spcBef>
              <a:spcAft>
                <a:spcPts val="0"/>
              </a:spcAft>
              <a:buNone/>
            </a:pPr>
            <a:endParaRPr lang="en"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11</a:t>
            </a:fld>
            <a:r>
              <a:rPr lang="en" dirty="0" smtClean="0"/>
              <a:t>/11</a:t>
            </a:r>
            <a:endParaRPr dirty="0"/>
          </a:p>
        </p:txBody>
      </p:sp>
      <p:sp>
        <p:nvSpPr>
          <p:cNvPr id="2" name="Text Placeholder 1"/>
          <p:cNvSpPr>
            <a:spLocks noGrp="1"/>
          </p:cNvSpPr>
          <p:nvPr>
            <p:ph type="body" idx="3"/>
          </p:nvPr>
        </p:nvSpPr>
        <p:spPr/>
        <p:txBody>
          <a:bodyPr/>
          <a:lstStyle/>
          <a:p>
            <a:endParaRPr lang="ro-RO" dirty="0"/>
          </a:p>
        </p:txBody>
      </p:sp>
      <p:pic>
        <p:nvPicPr>
          <p:cNvPr id="17410" name="Picture 2" descr="Illustration Of Page Design Templates For Business Digital Marketing Search  Chanting Gear Images, Website, Digital, Web PNG Transparent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3217" y="1347614"/>
            <a:ext cx="2959169" cy="295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592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107504" y="2878750"/>
            <a:ext cx="8928992"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3200" dirty="0" smtClean="0">
                <a:highlight>
                  <a:schemeClr val="accent1"/>
                </a:highlight>
              </a:rPr>
              <a:t>Vă mulțumesc pentru </a:t>
            </a:r>
            <a:r>
              <a:rPr lang="ro-RO" sz="3200" dirty="0" smtClean="0">
                <a:highlight>
                  <a:schemeClr val="accent1"/>
                </a:highlight>
              </a:rPr>
              <a:t>atenție!</a:t>
            </a:r>
            <a:endParaRPr sz="3200" dirty="0">
              <a:highlight>
                <a:schemeClr val="accent1"/>
              </a:highlight>
            </a:endParaRPr>
          </a:p>
        </p:txBody>
      </p:sp>
      <p:sp>
        <p:nvSpPr>
          <p:cNvPr id="137" name="Google Shape;137;p18"/>
          <p:cNvSpPr txBox="1">
            <a:spLocks noGrp="1"/>
          </p:cNvSpPr>
          <p:nvPr>
            <p:ph type="subTitle" idx="4294967295"/>
          </p:nvPr>
        </p:nvSpPr>
        <p:spPr>
          <a:xfrm>
            <a:off x="1951575" y="3792555"/>
            <a:ext cx="5241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cxnSp>
        <p:nvCxnSpPr>
          <p:cNvPr id="138" name="Google Shape;138;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39" name="Google Shape;139;p18"/>
          <p:cNvSpPr/>
          <p:nvPr/>
        </p:nvSpPr>
        <p:spPr>
          <a:xfrm>
            <a:off x="3470200" y="566931"/>
            <a:ext cx="2203500" cy="22035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8"/>
          <p:cNvGrpSpPr/>
          <p:nvPr/>
        </p:nvGrpSpPr>
        <p:grpSpPr>
          <a:xfrm>
            <a:off x="4184367" y="854983"/>
            <a:ext cx="1035173" cy="1035155"/>
            <a:chOff x="6643075" y="3664250"/>
            <a:chExt cx="407950" cy="407975"/>
          </a:xfrm>
        </p:grpSpPr>
        <p:sp>
          <p:nvSpPr>
            <p:cNvPr id="141" name="Google Shape;14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8"/>
          <p:cNvGrpSpPr/>
          <p:nvPr/>
        </p:nvGrpSpPr>
        <p:grpSpPr>
          <a:xfrm rot="-587406">
            <a:off x="4123593" y="2025001"/>
            <a:ext cx="425594" cy="425570"/>
            <a:chOff x="576250" y="4319400"/>
            <a:chExt cx="442075" cy="442050"/>
          </a:xfrm>
        </p:grpSpPr>
        <p:sp>
          <p:nvSpPr>
            <p:cNvPr id="144" name="Google Shape;14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p:nvPr/>
        </p:nvSpPr>
        <p:spPr>
          <a:xfrm>
            <a:off x="3936800" y="1094079"/>
            <a:ext cx="161807" cy="15450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2697385">
            <a:off x="5003062" y="1885038"/>
            <a:ext cx="245621" cy="2345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5197375" y="1751151"/>
            <a:ext cx="98383" cy="9397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1280154">
            <a:off x="3824697" y="1560092"/>
            <a:ext cx="98367" cy="9397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21" name="Google Shape;139;p18"/>
          <p:cNvSpPr/>
          <p:nvPr/>
        </p:nvSpPr>
        <p:spPr>
          <a:xfrm>
            <a:off x="3465778" y="566988"/>
            <a:ext cx="2207921" cy="2203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42" name="Picture 6" descr="Free Cloud Storage Icon of Colored Outline style - Available in SVG, PNG,  EPS, AI &amp;amp; Icon fo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441" y="826785"/>
            <a:ext cx="1584176" cy="1584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04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smtClean="0"/>
              <a:t>Cuprins</a:t>
            </a:r>
            <a:endParaRPr dirty="0">
              <a:highlight>
                <a:schemeClr val="accent1"/>
              </a:highlight>
            </a:endParaRPr>
          </a:p>
        </p:txBody>
      </p:sp>
      <p:sp>
        <p:nvSpPr>
          <p:cNvPr id="125" name="Google Shape;125;p17"/>
          <p:cNvSpPr txBox="1">
            <a:spLocks noGrp="1"/>
          </p:cNvSpPr>
          <p:nvPr>
            <p:ph type="body" idx="1"/>
          </p:nvPr>
        </p:nvSpPr>
        <p:spPr>
          <a:xfrm>
            <a:off x="827584" y="1616470"/>
            <a:ext cx="4464496"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ro-RO" sz="1800" dirty="0" smtClean="0">
                <a:latin typeface="Lora" charset="-18"/>
              </a:rPr>
              <a:t>Obiectivul aplicației</a:t>
            </a:r>
            <a:endParaRPr sz="1800" dirty="0">
              <a:latin typeface="Lora" charset="-18"/>
            </a:endParaRPr>
          </a:p>
          <a:p>
            <a:pPr marL="457200" lvl="0" indent="-381000" algn="l" rtl="0">
              <a:spcBef>
                <a:spcPts val="0"/>
              </a:spcBef>
              <a:spcAft>
                <a:spcPts val="0"/>
              </a:spcAft>
              <a:buClr>
                <a:schemeClr val="accent1"/>
              </a:buClr>
              <a:buSzPts val="2400"/>
              <a:buChar char="◉"/>
            </a:pPr>
            <a:r>
              <a:rPr lang="ro-RO" sz="1800" dirty="0" smtClean="0">
                <a:latin typeface="Lora" charset="-18"/>
              </a:rPr>
              <a:t>Arhitectura sistemului</a:t>
            </a:r>
            <a:endParaRPr sz="1800" dirty="0">
              <a:latin typeface="Lora" charset="-18"/>
            </a:endParaRPr>
          </a:p>
          <a:p>
            <a:pPr marL="457200" lvl="0" indent="-381000" algn="l" rtl="0">
              <a:spcBef>
                <a:spcPts val="0"/>
              </a:spcBef>
              <a:spcAft>
                <a:spcPts val="0"/>
              </a:spcAft>
              <a:buClr>
                <a:schemeClr val="accent1"/>
              </a:buClr>
              <a:buSzPts val="2400"/>
              <a:buChar char="◉"/>
            </a:pPr>
            <a:r>
              <a:rPr lang="ro-RO" sz="1800" dirty="0" smtClean="0">
                <a:latin typeface="Lora" charset="-18"/>
              </a:rPr>
              <a:t>Funcționalit</a:t>
            </a:r>
            <a:r>
              <a:rPr lang="ro-RO" sz="1800" dirty="0" smtClean="0">
                <a:latin typeface="Lora" charset="-18"/>
              </a:rPr>
              <a:t>ățile</a:t>
            </a:r>
            <a:r>
              <a:rPr lang="ro-RO" sz="1800" dirty="0" smtClean="0">
                <a:latin typeface="Lora" charset="-18"/>
              </a:rPr>
              <a:t> </a:t>
            </a:r>
            <a:r>
              <a:rPr lang="ro-RO" sz="1800" dirty="0" smtClean="0">
                <a:latin typeface="Lora" charset="-18"/>
              </a:rPr>
              <a:t>sistemului</a:t>
            </a:r>
          </a:p>
          <a:p>
            <a:pPr marL="457200" lvl="0" indent="-381000" algn="l" rtl="0">
              <a:spcBef>
                <a:spcPts val="0"/>
              </a:spcBef>
              <a:spcAft>
                <a:spcPts val="0"/>
              </a:spcAft>
              <a:buClr>
                <a:schemeClr val="accent1"/>
              </a:buClr>
              <a:buSzPts val="2400"/>
              <a:buChar char="◉"/>
            </a:pPr>
            <a:r>
              <a:rPr lang="ro-RO" sz="1800" dirty="0" smtClean="0">
                <a:latin typeface="Lora" charset="-18"/>
              </a:rPr>
              <a:t>Tehnologii folosite</a:t>
            </a:r>
          </a:p>
          <a:p>
            <a:pPr>
              <a:spcBef>
                <a:spcPts val="0"/>
              </a:spcBef>
              <a:buClr>
                <a:schemeClr val="accent1"/>
              </a:buClr>
            </a:pPr>
            <a:r>
              <a:rPr lang="ro-RO" sz="1800" dirty="0">
                <a:latin typeface="Lora" charset="-18"/>
              </a:rPr>
              <a:t>Contribuții </a:t>
            </a:r>
            <a:r>
              <a:rPr lang="ro-RO" sz="1800" dirty="0" smtClean="0">
                <a:latin typeface="Lora" charset="-18"/>
              </a:rPr>
              <a:t>proprii &amp; D</a:t>
            </a:r>
            <a:r>
              <a:rPr lang="ro-RO" sz="1800" dirty="0" smtClean="0">
                <a:latin typeface="Lora" charset="-18"/>
              </a:rPr>
              <a:t>irecții </a:t>
            </a:r>
            <a:r>
              <a:rPr lang="ro-RO" sz="1800" dirty="0" smtClean="0">
                <a:latin typeface="Lora" charset="-18"/>
              </a:rPr>
              <a:t>de </a:t>
            </a:r>
            <a:r>
              <a:rPr lang="ro-RO" sz="1800" dirty="0" smtClean="0">
                <a:latin typeface="Lora" charset="-18"/>
              </a:rPr>
              <a:t>dezvoltare</a:t>
            </a:r>
          </a:p>
          <a:p>
            <a:pPr marL="457200" lvl="0" indent="-381000" algn="l" rtl="0">
              <a:spcBef>
                <a:spcPts val="0"/>
              </a:spcBef>
              <a:spcAft>
                <a:spcPts val="0"/>
              </a:spcAft>
              <a:buClr>
                <a:schemeClr val="accent1"/>
              </a:buClr>
              <a:buSzPts val="2400"/>
              <a:buChar char="◉"/>
            </a:pPr>
            <a:r>
              <a:rPr lang="ro-RO" sz="1800" dirty="0" smtClean="0">
                <a:latin typeface="Lora" charset="-18"/>
              </a:rPr>
              <a:t>Concluzie</a:t>
            </a:r>
            <a:endParaRPr lang="ro-RO" sz="1800" dirty="0" smtClean="0">
              <a:latin typeface="Lora" charset="-18"/>
            </a:endParaRPr>
          </a:p>
          <a:p>
            <a:pPr marL="457200" lvl="0" indent="-381000" algn="l" rtl="0">
              <a:spcBef>
                <a:spcPts val="0"/>
              </a:spcBef>
              <a:spcAft>
                <a:spcPts val="0"/>
              </a:spcAft>
              <a:buClr>
                <a:schemeClr val="accent1"/>
              </a:buClr>
              <a:buSzPts val="2400"/>
              <a:buChar char="◉"/>
            </a:pPr>
            <a:endParaRPr sz="2000" dirty="0">
              <a:latin typeface="Lora" charset="-18"/>
            </a:endParaRPr>
          </a:p>
          <a:p>
            <a:pPr marL="0" lvl="0" indent="0" algn="l" rtl="0">
              <a:spcBef>
                <a:spcPts val="600"/>
              </a:spcBef>
              <a:spcAft>
                <a:spcPts val="0"/>
              </a:spcAft>
              <a:buClr>
                <a:schemeClr val="dk1"/>
              </a:buClr>
              <a:buSzPts val="1100"/>
              <a:buFont typeface="Arial"/>
              <a:buNone/>
            </a:pPr>
            <a:endParaRPr sz="2000" dirty="0">
              <a:latin typeface="Lora" charset="-18"/>
            </a:endParaRPr>
          </a:p>
          <a:p>
            <a:pPr marL="0" lvl="0" indent="0" algn="l" rtl="0">
              <a:spcBef>
                <a:spcPts val="600"/>
              </a:spcBef>
              <a:spcAft>
                <a:spcPts val="0"/>
              </a:spcAft>
              <a:buNone/>
            </a:pPr>
            <a:endParaRPr sz="2000" dirty="0">
              <a:latin typeface="Lora" charset="-18"/>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r>
              <a:rPr lang="en" dirty="0" smtClean="0"/>
              <a:t>/11</a:t>
            </a:r>
            <a:endParaRPr dirty="0"/>
          </a:p>
        </p:txBody>
      </p:sp>
      <p:pic>
        <p:nvPicPr>
          <p:cNvPr id="1026" name="Picture 2" descr="D:\Facultate\Licenta\Licenta\ui-frontend\public\images\mainpage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419622"/>
            <a:ext cx="3494162" cy="2329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072953" y="1563638"/>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ro-RO" sz="1600" dirty="0" smtClean="0">
              <a:latin typeface="Lora" charset="-18"/>
            </a:endParaRPr>
          </a:p>
          <a:p>
            <a:pPr marL="0" lvl="0" indent="0" algn="l" rtl="0">
              <a:spcBef>
                <a:spcPts val="600"/>
              </a:spcBef>
              <a:spcAft>
                <a:spcPts val="0"/>
              </a:spcAft>
              <a:buNone/>
            </a:pPr>
            <a:r>
              <a:rPr lang="ro-RO" sz="1600" dirty="0" smtClean="0">
                <a:latin typeface="Lora" charset="-18"/>
              </a:rPr>
              <a:t>Dezvoltarea unui sistem  distribuit scalabil și fiabil de stocare și versionare a fișierelor, care să asigure:</a:t>
            </a:r>
          </a:p>
          <a:p>
            <a:pPr marL="285750" lvl="0" indent="-285750"/>
            <a:r>
              <a:rPr lang="ro-RO" sz="1600" dirty="0" smtClean="0">
                <a:latin typeface="Lora" charset="-18"/>
              </a:rPr>
              <a:t>disponibilitatea datelor</a:t>
            </a:r>
          </a:p>
          <a:p>
            <a:pPr marL="285750" indent="-285750"/>
            <a:r>
              <a:rPr lang="ro-RO" sz="1600" dirty="0" smtClean="0">
                <a:latin typeface="Lora" charset="-18"/>
              </a:rPr>
              <a:t>integritatea datelor</a:t>
            </a:r>
          </a:p>
          <a:p>
            <a:pPr marL="285750" indent="-285750"/>
            <a:r>
              <a:rPr lang="en-US" sz="1600" dirty="0" err="1" smtClean="0">
                <a:latin typeface="Lora" charset="-18"/>
              </a:rPr>
              <a:t>versionarea</a:t>
            </a:r>
            <a:r>
              <a:rPr lang="en-US" sz="1600" dirty="0" smtClean="0">
                <a:latin typeface="Lora" charset="-18"/>
              </a:rPr>
              <a:t> </a:t>
            </a:r>
            <a:r>
              <a:rPr lang="ro-RO" sz="1600" dirty="0" smtClean="0">
                <a:latin typeface="Lora" charset="-18"/>
              </a:rPr>
              <a:t>datelor</a:t>
            </a:r>
            <a:endParaRPr lang="en-US" sz="1600" dirty="0" smtClean="0">
              <a:latin typeface="Lora" charset="-18"/>
            </a:endParaRPr>
          </a:p>
          <a:p>
            <a:pPr marL="285750" indent="-285750"/>
            <a:r>
              <a:rPr lang="ro-RO" sz="1600" dirty="0" err="1">
                <a:latin typeface="Lora" charset="-18"/>
              </a:rPr>
              <a:t>i</a:t>
            </a:r>
            <a:r>
              <a:rPr lang="en-US" sz="1600" dirty="0" err="1" smtClean="0">
                <a:latin typeface="Lora" charset="-18"/>
              </a:rPr>
              <a:t>ndepen</a:t>
            </a:r>
            <a:r>
              <a:rPr lang="ro-RO" sz="1600" dirty="0" smtClean="0">
                <a:latin typeface="Lora" charset="-18"/>
              </a:rPr>
              <a:t>dența de platforma de stocare</a:t>
            </a:r>
            <a:endParaRPr sz="1600" dirty="0">
              <a:latin typeface="Lora" charset="-18"/>
            </a:endParaRPr>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smtClean="0"/>
              <a:t>Obiectivul aplicației</a:t>
            </a:r>
            <a:endParaRPr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dirty="0" smtClean="0"/>
              <a:t>3</a:t>
            </a:r>
            <a:r>
              <a:rPr lang="en-US" dirty="0" smtClean="0"/>
              <a:t>/11</a:t>
            </a:r>
            <a:endParaRPr dirty="0"/>
          </a:p>
        </p:txBody>
      </p:sp>
      <p:sp>
        <p:nvSpPr>
          <p:cNvPr id="2" name="Text Placeholder 1"/>
          <p:cNvSpPr>
            <a:spLocks noGrp="1"/>
          </p:cNvSpPr>
          <p:nvPr>
            <p:ph type="body" idx="2"/>
          </p:nvPr>
        </p:nvSpPr>
        <p:spPr/>
        <p:txBody>
          <a:bodyPr/>
          <a:lstStyle/>
          <a:p>
            <a:pPr marL="101600" indent="0">
              <a:buNone/>
            </a:pPr>
            <a:endParaRPr lang="ro-RO" dirty="0"/>
          </a:p>
        </p:txBody>
      </p:sp>
      <p:sp>
        <p:nvSpPr>
          <p:cNvPr id="3" name="TextBox 2"/>
          <p:cNvSpPr txBox="1"/>
          <p:nvPr/>
        </p:nvSpPr>
        <p:spPr>
          <a:xfrm>
            <a:off x="5004048" y="4178881"/>
            <a:ext cx="3456384" cy="276999"/>
          </a:xfrm>
          <a:prstGeom prst="rect">
            <a:avLst/>
          </a:prstGeom>
          <a:noFill/>
        </p:spPr>
        <p:txBody>
          <a:bodyPr wrap="square" rtlCol="0">
            <a:spAutoFit/>
          </a:bodyPr>
          <a:lstStyle/>
          <a:p>
            <a:pPr algn="ctr"/>
            <a:endParaRPr lang="ro-RO" sz="1200" dirty="0">
              <a:latin typeface="Lora" charset="-18"/>
            </a:endParaRPr>
          </a:p>
        </p:txBody>
      </p:sp>
      <p:pic>
        <p:nvPicPr>
          <p:cNvPr id="2050" name="Picture 2" descr="The Most Secure Cloud Storage - Data Center Cloud Icon, HD Png Download ,  Transparent Png Image - PNGitem"/>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5220072" y="1630391"/>
            <a:ext cx="2960429" cy="2753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smtClean="0"/>
              <a:t>Arhitectura sistemului</a:t>
            </a:r>
            <a:endParaRPr dirty="0"/>
          </a:p>
        </p:txBody>
      </p:sp>
      <p:sp>
        <p:nvSpPr>
          <p:cNvPr id="171" name="Google Shape;171;p20"/>
          <p:cNvSpPr txBox="1">
            <a:spLocks noGrp="1"/>
          </p:cNvSpPr>
          <p:nvPr>
            <p:ph type="body" idx="1"/>
          </p:nvPr>
        </p:nvSpPr>
        <p:spPr>
          <a:xfrm>
            <a:off x="683568" y="1491630"/>
            <a:ext cx="8197080" cy="331236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ro-RO" sz="1600" dirty="0">
              <a:solidFill>
                <a:schemeClr val="tx1"/>
              </a:solidFill>
              <a:latin typeface="Lora" charset="-18"/>
            </a:endParaRPr>
          </a:p>
          <a:p>
            <a:pPr marL="0" lvl="0" indent="0" algn="l" rtl="0">
              <a:spcBef>
                <a:spcPts val="600"/>
              </a:spcBef>
              <a:spcAft>
                <a:spcPts val="0"/>
              </a:spcAft>
              <a:buNone/>
            </a:pPr>
            <a:endParaRPr lang="ro-RO" sz="1600" dirty="0" smtClean="0">
              <a:solidFill>
                <a:schemeClr val="tx1"/>
              </a:solidFill>
              <a:latin typeface="Lora" charset="-18"/>
            </a:endParaRPr>
          </a:p>
          <a:p>
            <a:pPr marL="0" lvl="0" indent="0" algn="l" rtl="0">
              <a:spcBef>
                <a:spcPts val="600"/>
              </a:spcBef>
              <a:spcAft>
                <a:spcPts val="0"/>
              </a:spcAft>
              <a:buNone/>
            </a:pPr>
            <a:endParaRPr lang="ro-RO" sz="1600" dirty="0">
              <a:solidFill>
                <a:schemeClr val="tx1"/>
              </a:solidFill>
              <a:latin typeface="Lora" charset="-18"/>
            </a:endParaRPr>
          </a:p>
          <a:p>
            <a:pPr marL="0" lvl="0" indent="0" algn="l" rtl="0">
              <a:spcBef>
                <a:spcPts val="600"/>
              </a:spcBef>
              <a:spcAft>
                <a:spcPts val="0"/>
              </a:spcAft>
              <a:buNone/>
            </a:pPr>
            <a:endParaRPr lang="ro-RO" sz="1600" dirty="0" smtClean="0">
              <a:solidFill>
                <a:schemeClr val="tx1"/>
              </a:solidFill>
              <a:latin typeface="Lora" charset="-18"/>
            </a:endParaRPr>
          </a:p>
          <a:p>
            <a:pPr marL="0" lvl="0" indent="0" algn="l" rtl="0">
              <a:spcBef>
                <a:spcPts val="600"/>
              </a:spcBef>
              <a:spcAft>
                <a:spcPts val="0"/>
              </a:spcAft>
              <a:buNone/>
            </a:pPr>
            <a:endParaRPr lang="ro-RO" sz="1600" dirty="0">
              <a:solidFill>
                <a:schemeClr val="tx1"/>
              </a:solidFill>
              <a:latin typeface="Lora" charset="-18"/>
            </a:endParaRPr>
          </a:p>
          <a:p>
            <a:pPr marL="0" lvl="0" indent="0" algn="l" rtl="0">
              <a:spcBef>
                <a:spcPts val="600"/>
              </a:spcBef>
              <a:spcAft>
                <a:spcPts val="0"/>
              </a:spcAft>
              <a:buNone/>
            </a:pPr>
            <a:endParaRPr lang="ro-RO" sz="1600" dirty="0" smtClean="0">
              <a:solidFill>
                <a:schemeClr val="tx1"/>
              </a:solidFill>
              <a:latin typeface="Lora" charset="-18"/>
            </a:endParaRPr>
          </a:p>
          <a:p>
            <a:pPr marL="0" lvl="0" indent="0" algn="l" rtl="0">
              <a:spcBef>
                <a:spcPts val="600"/>
              </a:spcBef>
              <a:spcAft>
                <a:spcPts val="0"/>
              </a:spcAft>
              <a:buNone/>
            </a:pPr>
            <a:endParaRPr lang="ro-RO" sz="1600" dirty="0">
              <a:solidFill>
                <a:schemeClr val="tx1"/>
              </a:solidFill>
              <a:latin typeface="Lora" charset="-18"/>
            </a:endParaRPr>
          </a:p>
          <a:p>
            <a:pPr marL="0" lvl="0" indent="0" algn="l" rtl="0">
              <a:spcBef>
                <a:spcPts val="600"/>
              </a:spcBef>
              <a:spcAft>
                <a:spcPts val="0"/>
              </a:spcAft>
              <a:buNone/>
            </a:pPr>
            <a:endParaRPr lang="ro-RO" sz="1600" dirty="0" smtClean="0">
              <a:solidFill>
                <a:schemeClr val="tx1"/>
              </a:solidFill>
              <a:latin typeface="Lora" charset="-18"/>
            </a:endParaRPr>
          </a:p>
          <a:p>
            <a:pPr marL="0" lvl="0" indent="0" algn="l" rtl="0">
              <a:spcBef>
                <a:spcPts val="600"/>
              </a:spcBef>
              <a:spcAft>
                <a:spcPts val="0"/>
              </a:spcAft>
              <a:buNone/>
            </a:pPr>
            <a:endParaRPr lang="ro-RO" sz="1600" dirty="0">
              <a:solidFill>
                <a:schemeClr val="tx1"/>
              </a:solidFill>
              <a:latin typeface="Lora" charset="-18"/>
            </a:endParaRPr>
          </a:p>
        </p:txBody>
      </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4</a:t>
            </a:fld>
            <a:r>
              <a:rPr lang="en" dirty="0" smtClean="0"/>
              <a:t>/11</a:t>
            </a:r>
            <a:endParaRP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707654"/>
            <a:ext cx="8125072" cy="272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Google Shape;160;p19"/>
          <p:cNvGrpSpPr/>
          <p:nvPr/>
        </p:nvGrpSpPr>
        <p:grpSpPr>
          <a:xfrm>
            <a:off x="916458" y="1019750"/>
            <a:ext cx="214625" cy="214625"/>
            <a:chOff x="2594050" y="1631825"/>
            <a:chExt cx="439625" cy="439625"/>
          </a:xfrm>
        </p:grpSpPr>
        <p:sp>
          <p:nvSpPr>
            <p:cNvPr id="42"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ro-RO" dirty="0"/>
              <a:t>Funcționalitatea sistemului</a:t>
            </a:r>
            <a:endParaRPr dirty="0"/>
          </a:p>
        </p:txBody>
      </p:sp>
      <p:sp>
        <p:nvSpPr>
          <p:cNvPr id="171" name="Google Shape;171;p20"/>
          <p:cNvSpPr txBox="1">
            <a:spLocks noGrp="1"/>
          </p:cNvSpPr>
          <p:nvPr>
            <p:ph type="body" idx="1"/>
          </p:nvPr>
        </p:nvSpPr>
        <p:spPr>
          <a:xfrm>
            <a:off x="323528" y="1491630"/>
            <a:ext cx="4248472" cy="3312368"/>
          </a:xfrm>
          <a:prstGeom prst="rect">
            <a:avLst/>
          </a:prstGeom>
        </p:spPr>
        <p:txBody>
          <a:bodyPr spcFirstLastPara="1" wrap="square" lIns="91425" tIns="91425" rIns="91425" bIns="91425" anchor="t" anchorCtr="0">
            <a:noAutofit/>
          </a:bodyPr>
          <a:lstStyle/>
          <a:p>
            <a:pPr marL="0" lvl="0" indent="0">
              <a:buNone/>
            </a:pPr>
            <a:r>
              <a:rPr lang="ro-RO" sz="1600" b="1" dirty="0" smtClean="0">
                <a:latin typeface="Lora" charset="-18"/>
              </a:rPr>
              <a:t>Asigurarea </a:t>
            </a:r>
            <a:r>
              <a:rPr lang="en-US" sz="1600" b="1" dirty="0" err="1" smtClean="0">
                <a:latin typeface="Lora" charset="-18"/>
              </a:rPr>
              <a:t>disponibilit</a:t>
            </a:r>
            <a:r>
              <a:rPr lang="ro-RO" sz="1600" b="1" dirty="0" smtClean="0">
                <a:latin typeface="Lora" charset="-18"/>
              </a:rPr>
              <a:t>ății și </a:t>
            </a:r>
            <a:r>
              <a:rPr lang="en-US" sz="1600" b="1" dirty="0" smtClean="0">
                <a:latin typeface="Lora" charset="-18"/>
              </a:rPr>
              <a:t>a </a:t>
            </a:r>
            <a:r>
              <a:rPr lang="ro-RO" sz="1600" b="1" dirty="0" smtClean="0">
                <a:latin typeface="Lora" charset="-18"/>
              </a:rPr>
              <a:t>integrității</a:t>
            </a:r>
          </a:p>
          <a:p>
            <a:pPr marL="285750" indent="-285750"/>
            <a:r>
              <a:rPr lang="ro-RO" sz="1300" dirty="0" smtClean="0">
                <a:solidFill>
                  <a:schemeClr val="tx1"/>
                </a:solidFill>
                <a:latin typeface="Lora" charset="-18"/>
              </a:rPr>
              <a:t>Noduri interne </a:t>
            </a:r>
            <a:r>
              <a:rPr lang="en-US" sz="1300" i="1" dirty="0">
                <a:solidFill>
                  <a:srgbClr val="FF0000"/>
                </a:solidFill>
                <a:latin typeface="Times New Roman"/>
                <a:cs typeface="Times New Roman"/>
              </a:rPr>
              <a:t>→</a:t>
            </a:r>
            <a:r>
              <a:rPr lang="en-US" sz="1300" dirty="0" smtClean="0">
                <a:solidFill>
                  <a:srgbClr val="FF0000"/>
                </a:solidFill>
                <a:latin typeface="Lora" charset="-18"/>
              </a:rPr>
              <a:t> </a:t>
            </a:r>
            <a:r>
              <a:rPr lang="en-US" sz="1300" dirty="0" err="1" smtClean="0">
                <a:solidFill>
                  <a:schemeClr val="tx1"/>
                </a:solidFill>
                <a:latin typeface="Lora" charset="-18"/>
              </a:rPr>
              <a:t>Nodul</a:t>
            </a:r>
            <a:r>
              <a:rPr lang="en-US" sz="1300" dirty="0" smtClean="0">
                <a:solidFill>
                  <a:schemeClr val="tx1"/>
                </a:solidFill>
                <a:latin typeface="Lora" charset="-18"/>
              </a:rPr>
              <a:t> general : </a:t>
            </a:r>
            <a:r>
              <a:rPr lang="ro-RO" sz="1300" dirty="0" smtClean="0">
                <a:solidFill>
                  <a:schemeClr val="tx1"/>
                </a:solidFill>
                <a:latin typeface="Lora" charset="-18"/>
              </a:rPr>
              <a:t>mesaje de tip </a:t>
            </a:r>
            <a:r>
              <a:rPr lang="ro-RO" sz="1300" i="1" dirty="0" smtClean="0">
                <a:solidFill>
                  <a:schemeClr val="tx1"/>
                </a:solidFill>
                <a:latin typeface="Lora" charset="-18"/>
              </a:rPr>
              <a:t>heartbeat </a:t>
            </a:r>
            <a:r>
              <a:rPr lang="ro-RO" sz="1300" dirty="0" smtClean="0">
                <a:solidFill>
                  <a:schemeClr val="tx1"/>
                </a:solidFill>
                <a:latin typeface="Lora" charset="-18"/>
              </a:rPr>
              <a:t>care vor conține</a:t>
            </a:r>
            <a:r>
              <a:rPr lang="ro-RO" sz="1300" i="1" dirty="0" smtClean="0">
                <a:solidFill>
                  <a:schemeClr val="tx1"/>
                </a:solidFill>
                <a:latin typeface="Lora" charset="-18"/>
              </a:rPr>
              <a:t> </a:t>
            </a:r>
            <a:r>
              <a:rPr lang="en-US" sz="1300" dirty="0" err="1" smtClean="0">
                <a:solidFill>
                  <a:schemeClr val="tx1"/>
                </a:solidFill>
                <a:latin typeface="Lora" charset="-18"/>
              </a:rPr>
              <a:t>statusul</a:t>
            </a:r>
            <a:r>
              <a:rPr lang="en-US" sz="1300" dirty="0" smtClean="0">
                <a:solidFill>
                  <a:schemeClr val="tx1"/>
                </a:solidFill>
                <a:latin typeface="Lora" charset="-18"/>
              </a:rPr>
              <a:t> </a:t>
            </a:r>
            <a:r>
              <a:rPr lang="en-US" sz="1300" dirty="0" err="1" smtClean="0">
                <a:solidFill>
                  <a:schemeClr val="tx1"/>
                </a:solidFill>
                <a:latin typeface="Lora" charset="-18"/>
              </a:rPr>
              <a:t>stoc</a:t>
            </a:r>
            <a:r>
              <a:rPr lang="ro-RO" sz="1300" dirty="0" smtClean="0">
                <a:solidFill>
                  <a:schemeClr val="tx1"/>
                </a:solidFill>
                <a:latin typeface="Lora" charset="-18"/>
              </a:rPr>
              <a:t>ării nodului intern</a:t>
            </a:r>
            <a:r>
              <a:rPr lang="en-US" sz="1300" dirty="0" smtClean="0">
                <a:solidFill>
                  <a:schemeClr val="tx1"/>
                </a:solidFill>
                <a:latin typeface="Lora" charset="-18"/>
              </a:rPr>
              <a:t> (</a:t>
            </a:r>
            <a:r>
              <a:rPr lang="en-US" sz="1300" i="1" dirty="0" smtClean="0">
                <a:solidFill>
                  <a:schemeClr val="tx1"/>
                </a:solidFill>
                <a:latin typeface="Lora" charset="-18"/>
              </a:rPr>
              <a:t>multicast</a:t>
            </a:r>
            <a:r>
              <a:rPr lang="en-US" sz="1300" dirty="0" smtClean="0">
                <a:solidFill>
                  <a:schemeClr val="tx1"/>
                </a:solidFill>
                <a:latin typeface="Lora" charset="-18"/>
              </a:rPr>
              <a:t>)</a:t>
            </a:r>
            <a:endParaRPr lang="ro-RO" sz="1300" dirty="0" smtClean="0">
              <a:solidFill>
                <a:schemeClr val="tx1"/>
              </a:solidFill>
              <a:latin typeface="Lora" charset="-18"/>
            </a:endParaRPr>
          </a:p>
          <a:p>
            <a:pPr marL="285750" indent="-285750"/>
            <a:r>
              <a:rPr lang="ro-RO" sz="1300" dirty="0" smtClean="0">
                <a:solidFill>
                  <a:schemeClr val="tx1"/>
                </a:solidFill>
                <a:latin typeface="Lora" charset="-18"/>
              </a:rPr>
              <a:t>Nodul general </a:t>
            </a:r>
            <a:r>
              <a:rPr lang="en-US" sz="1300" dirty="0">
                <a:solidFill>
                  <a:srgbClr val="92D050"/>
                </a:solidFill>
                <a:latin typeface="Times New Roman"/>
                <a:cs typeface="Times New Roman"/>
              </a:rPr>
              <a:t>→</a:t>
            </a:r>
            <a:r>
              <a:rPr lang="en-US" sz="1300" dirty="0">
                <a:solidFill>
                  <a:srgbClr val="92D050"/>
                </a:solidFill>
                <a:latin typeface="Lora" charset="-18"/>
              </a:rPr>
              <a:t> </a:t>
            </a:r>
            <a:r>
              <a:rPr lang="en-US" sz="1300" dirty="0" err="1" smtClean="0">
                <a:solidFill>
                  <a:schemeClr val="tx1"/>
                </a:solidFill>
                <a:latin typeface="Lora" charset="-18"/>
              </a:rPr>
              <a:t>Nodurile</a:t>
            </a:r>
            <a:r>
              <a:rPr lang="en-US" sz="1300" dirty="0" smtClean="0">
                <a:solidFill>
                  <a:schemeClr val="tx1"/>
                </a:solidFill>
                <a:latin typeface="Lora" charset="-18"/>
              </a:rPr>
              <a:t> interne : </a:t>
            </a:r>
            <a:r>
              <a:rPr lang="en-US" sz="1300" dirty="0" err="1" smtClean="0">
                <a:solidFill>
                  <a:schemeClr val="tx1"/>
                </a:solidFill>
                <a:latin typeface="Lora" charset="-18"/>
              </a:rPr>
              <a:t>cereri</a:t>
            </a:r>
            <a:r>
              <a:rPr lang="en-US" sz="1300" dirty="0" smtClean="0">
                <a:solidFill>
                  <a:schemeClr val="tx1"/>
                </a:solidFill>
                <a:latin typeface="Lora" charset="-18"/>
              </a:rPr>
              <a:t> de </a:t>
            </a:r>
            <a:r>
              <a:rPr lang="en-US" sz="1300" dirty="0" err="1" smtClean="0">
                <a:solidFill>
                  <a:schemeClr val="tx1"/>
                </a:solidFill>
                <a:latin typeface="Lora" charset="-18"/>
              </a:rPr>
              <a:t>calculare</a:t>
            </a:r>
            <a:r>
              <a:rPr lang="en-US" sz="1300" dirty="0" smtClean="0">
                <a:solidFill>
                  <a:schemeClr val="tx1"/>
                </a:solidFill>
                <a:latin typeface="Lora" charset="-18"/>
              </a:rPr>
              <a:t> a </a:t>
            </a:r>
            <a:r>
              <a:rPr lang="en-US" sz="1300" dirty="0" err="1" smtClean="0">
                <a:solidFill>
                  <a:schemeClr val="tx1"/>
                </a:solidFill>
                <a:latin typeface="Lora" charset="-18"/>
              </a:rPr>
              <a:t>sumei</a:t>
            </a:r>
            <a:r>
              <a:rPr lang="en-US" sz="1300" dirty="0" smtClean="0">
                <a:solidFill>
                  <a:schemeClr val="tx1"/>
                </a:solidFill>
                <a:latin typeface="Lora" charset="-18"/>
              </a:rPr>
              <a:t> de control (</a:t>
            </a:r>
            <a:r>
              <a:rPr lang="en-US" sz="1300" i="1" dirty="0" smtClean="0">
                <a:solidFill>
                  <a:schemeClr val="tx1"/>
                </a:solidFill>
                <a:latin typeface="Lora" charset="-18"/>
              </a:rPr>
              <a:t>multicast</a:t>
            </a:r>
            <a:r>
              <a:rPr lang="en-US" sz="1300" dirty="0" smtClean="0">
                <a:solidFill>
                  <a:schemeClr val="tx1"/>
                </a:solidFill>
                <a:latin typeface="Lora" charset="-18"/>
              </a:rPr>
              <a:t>)</a:t>
            </a:r>
          </a:p>
          <a:p>
            <a:pPr marL="285750" indent="-285750"/>
            <a:endParaRPr lang="en-US" sz="1300" dirty="0">
              <a:solidFill>
                <a:schemeClr val="tx1"/>
              </a:solidFill>
              <a:latin typeface="Lora" charset="-18"/>
            </a:endParaRPr>
          </a:p>
          <a:p>
            <a:pPr marL="285750" indent="-285750"/>
            <a:r>
              <a:rPr lang="ro-RO" sz="1300" dirty="0" smtClean="0">
                <a:solidFill>
                  <a:schemeClr val="tx1"/>
                </a:solidFill>
                <a:latin typeface="Lora" charset="-18"/>
              </a:rPr>
              <a:t>Pentru fiecare fișier trebuie să se asigure consistența între versiuni</a:t>
            </a:r>
          </a:p>
          <a:p>
            <a:pPr marL="742950" lvl="1" indent="-285750"/>
            <a:r>
              <a:rPr lang="ro-RO" sz="1300" dirty="0" smtClean="0">
                <a:solidFill>
                  <a:schemeClr val="tx1"/>
                </a:solidFill>
                <a:latin typeface="Lora" charset="-18"/>
              </a:rPr>
              <a:t>Factorul de replicare</a:t>
            </a:r>
          </a:p>
          <a:p>
            <a:pPr marL="742950" lvl="1" indent="-285750"/>
            <a:r>
              <a:rPr lang="ro-RO" sz="1300" dirty="0" smtClean="0">
                <a:solidFill>
                  <a:schemeClr val="tx1"/>
                </a:solidFill>
                <a:latin typeface="Lora" charset="-18"/>
              </a:rPr>
              <a:t>Suma de control (CRC)</a:t>
            </a:r>
          </a:p>
          <a:p>
            <a:pPr marL="742950" lvl="1" indent="-285750"/>
            <a:r>
              <a:rPr lang="ro-RO" sz="1300" dirty="0" smtClean="0">
                <a:solidFill>
                  <a:schemeClr val="tx1"/>
                </a:solidFill>
                <a:latin typeface="Lora" charset="-18"/>
              </a:rPr>
              <a:t>Numărul versiunii</a:t>
            </a: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p:txBody>
      </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5</a:t>
            </a:fld>
            <a:r>
              <a:rPr lang="en" dirty="0" smtClean="0"/>
              <a:t>/11</a:t>
            </a:r>
            <a:endParaRPr dirty="0"/>
          </a:p>
        </p:txBody>
      </p:sp>
      <p:grpSp>
        <p:nvGrpSpPr>
          <p:cNvPr id="41" name="Google Shape;160;p19"/>
          <p:cNvGrpSpPr/>
          <p:nvPr/>
        </p:nvGrpSpPr>
        <p:grpSpPr>
          <a:xfrm>
            <a:off x="916458" y="1019750"/>
            <a:ext cx="214625" cy="214625"/>
            <a:chOff x="2594050" y="1631825"/>
            <a:chExt cx="439625" cy="439625"/>
          </a:xfrm>
        </p:grpSpPr>
        <p:sp>
          <p:nvSpPr>
            <p:cNvPr id="42"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D:\Facultate\Licenta\Licenta\docs\diagram\multicast-communic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851670"/>
            <a:ext cx="4535565"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923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smtClean="0"/>
              <a:t>Funcționalitatea sistemului</a:t>
            </a:r>
            <a:endParaRPr dirty="0"/>
          </a:p>
        </p:txBody>
      </p:sp>
      <p:sp>
        <p:nvSpPr>
          <p:cNvPr id="171" name="Google Shape;171;p20"/>
          <p:cNvSpPr txBox="1">
            <a:spLocks noGrp="1"/>
          </p:cNvSpPr>
          <p:nvPr>
            <p:ph type="body" idx="1"/>
          </p:nvPr>
        </p:nvSpPr>
        <p:spPr>
          <a:xfrm>
            <a:off x="467544" y="1491630"/>
            <a:ext cx="3456384" cy="3312368"/>
          </a:xfrm>
          <a:prstGeom prst="rect">
            <a:avLst/>
          </a:prstGeom>
        </p:spPr>
        <p:txBody>
          <a:bodyPr spcFirstLastPara="1" wrap="square" lIns="91425" tIns="91425" rIns="91425" bIns="91425" anchor="t" anchorCtr="0">
            <a:noAutofit/>
          </a:bodyPr>
          <a:lstStyle/>
          <a:p>
            <a:pPr marL="0" lvl="0" indent="0">
              <a:buNone/>
            </a:pPr>
            <a:r>
              <a:rPr lang="ro-RO" sz="1600" b="1" dirty="0">
                <a:latin typeface="Lora" charset="-18"/>
              </a:rPr>
              <a:t>Adăugarea unui </a:t>
            </a:r>
            <a:r>
              <a:rPr lang="ro-RO" sz="1600" b="1" dirty="0" smtClean="0">
                <a:latin typeface="Lora" charset="-18"/>
              </a:rPr>
              <a:t>fișier</a:t>
            </a:r>
          </a:p>
          <a:p>
            <a:pPr marL="285750" indent="-285750"/>
            <a:r>
              <a:rPr lang="ro-RO" sz="1300" dirty="0" smtClean="0">
                <a:solidFill>
                  <a:schemeClr val="tx1"/>
                </a:solidFill>
                <a:latin typeface="Lora" charset="-18"/>
              </a:rPr>
              <a:t>Trimiterea fișierului de la client către intermediar (</a:t>
            </a:r>
            <a:r>
              <a:rPr lang="ro-RO" sz="1300" i="1" dirty="0" smtClean="0">
                <a:solidFill>
                  <a:schemeClr val="tx1"/>
                </a:solidFill>
                <a:latin typeface="Lora" charset="-18"/>
              </a:rPr>
              <a:t>FrontendProxy</a:t>
            </a:r>
            <a:r>
              <a:rPr lang="ro-RO" sz="1300" dirty="0" smtClean="0">
                <a:solidFill>
                  <a:schemeClr val="tx1"/>
                </a:solidFill>
                <a:latin typeface="Lora" charset="-18"/>
              </a:rPr>
              <a:t>)</a:t>
            </a:r>
          </a:p>
          <a:p>
            <a:pPr marL="285750" indent="-285750"/>
            <a:r>
              <a:rPr lang="ro-RO" sz="1300" dirty="0" smtClean="0">
                <a:solidFill>
                  <a:schemeClr val="tx1"/>
                </a:solidFill>
                <a:latin typeface="Lora" charset="-18"/>
              </a:rPr>
              <a:t>Solicitarea către nodul general, a </a:t>
            </a:r>
            <a:r>
              <a:rPr lang="ro-RO" sz="1300" i="1" dirty="0" smtClean="0">
                <a:solidFill>
                  <a:schemeClr val="tx1"/>
                </a:solidFill>
                <a:latin typeface="Lora" charset="-18"/>
              </a:rPr>
              <a:t>token-ului </a:t>
            </a:r>
            <a:r>
              <a:rPr lang="ro-RO" sz="1300" dirty="0" smtClean="0">
                <a:solidFill>
                  <a:schemeClr val="tx1"/>
                </a:solidFill>
                <a:latin typeface="Lora" charset="-18"/>
              </a:rPr>
              <a:t>ce va conține adresele nodurilor ce vor putea stoca fișierul</a:t>
            </a:r>
          </a:p>
          <a:p>
            <a:pPr marL="285750" indent="-285750"/>
            <a:r>
              <a:rPr lang="ro-RO" sz="1300" dirty="0" smtClean="0">
                <a:solidFill>
                  <a:schemeClr val="tx1"/>
                </a:solidFill>
                <a:latin typeface="Lora" charset="-18"/>
              </a:rPr>
              <a:t>Trimiterea fișierului în lanț către nodurile interne</a:t>
            </a:r>
          </a:p>
          <a:p>
            <a:pPr marL="285750" indent="-285750"/>
            <a:r>
              <a:rPr lang="ro-RO" sz="1300" dirty="0" smtClean="0">
                <a:solidFill>
                  <a:schemeClr val="tx1"/>
                </a:solidFill>
                <a:latin typeface="Lora" charset="-18"/>
              </a:rPr>
              <a:t>Furnizarea </a:t>
            </a:r>
            <a:r>
              <a:rPr lang="ro-RO" sz="1300" i="1" dirty="0" smtClean="0">
                <a:solidFill>
                  <a:schemeClr val="tx1"/>
                </a:solidFill>
                <a:latin typeface="Lora" charset="-18"/>
              </a:rPr>
              <a:t>feedback-ului</a:t>
            </a:r>
            <a:r>
              <a:rPr lang="ro-RO" sz="1300" dirty="0" smtClean="0">
                <a:solidFill>
                  <a:schemeClr val="tx1"/>
                </a:solidFill>
                <a:latin typeface="Lora" charset="-18"/>
              </a:rPr>
              <a:t> către intermediar și nodul general</a:t>
            </a:r>
          </a:p>
          <a:p>
            <a:pPr marL="285750" indent="-285750"/>
            <a:r>
              <a:rPr lang="ro-RO" sz="1300" dirty="0" smtClean="0">
                <a:solidFill>
                  <a:schemeClr val="tx1"/>
                </a:solidFill>
                <a:latin typeface="Lora" charset="-18"/>
              </a:rPr>
              <a:t>Înregistrarea fișierului în tabelele de stare</a:t>
            </a:r>
            <a:endParaRPr lang="ro-RO" sz="1300" dirty="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p:txBody>
      </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6</a:t>
            </a:fld>
            <a:r>
              <a:rPr lang="en" dirty="0" smtClean="0"/>
              <a:t>/11</a:t>
            </a:r>
            <a:endParaRPr dirty="0"/>
          </a:p>
        </p:txBody>
      </p:sp>
      <p:grpSp>
        <p:nvGrpSpPr>
          <p:cNvPr id="41" name="Google Shape;160;p19"/>
          <p:cNvGrpSpPr/>
          <p:nvPr/>
        </p:nvGrpSpPr>
        <p:grpSpPr>
          <a:xfrm>
            <a:off x="916458" y="1019750"/>
            <a:ext cx="214625" cy="214625"/>
            <a:chOff x="2594050" y="1631825"/>
            <a:chExt cx="439625" cy="439625"/>
          </a:xfrm>
        </p:grpSpPr>
        <p:sp>
          <p:nvSpPr>
            <p:cNvPr id="42"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D:\Facultate\Licenta\Licenta\docs\diagram\upload_fisier_compl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356618"/>
            <a:ext cx="5040560" cy="351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102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ro-RO" dirty="0"/>
              <a:t>Funcționalitatea sistemului</a:t>
            </a:r>
            <a:endParaRPr dirty="0"/>
          </a:p>
        </p:txBody>
      </p:sp>
      <p:sp>
        <p:nvSpPr>
          <p:cNvPr id="171" name="Google Shape;171;p20"/>
          <p:cNvSpPr txBox="1">
            <a:spLocks noGrp="1"/>
          </p:cNvSpPr>
          <p:nvPr>
            <p:ph type="body" idx="1"/>
          </p:nvPr>
        </p:nvSpPr>
        <p:spPr>
          <a:xfrm>
            <a:off x="395536" y="1491630"/>
            <a:ext cx="3456384" cy="3384376"/>
          </a:xfrm>
          <a:prstGeom prst="rect">
            <a:avLst/>
          </a:prstGeom>
        </p:spPr>
        <p:txBody>
          <a:bodyPr spcFirstLastPara="1" wrap="square" lIns="91425" tIns="91425" rIns="91425" bIns="91425" anchor="t" anchorCtr="0">
            <a:noAutofit/>
          </a:bodyPr>
          <a:lstStyle/>
          <a:p>
            <a:pPr marL="0" lvl="0" indent="0">
              <a:buNone/>
            </a:pPr>
            <a:r>
              <a:rPr lang="ro-RO" sz="1600" b="1" dirty="0" smtClean="0">
                <a:latin typeface="Lora" charset="-18"/>
              </a:rPr>
              <a:t>Redenumirea și eliminarea unui fișier</a:t>
            </a:r>
          </a:p>
          <a:p>
            <a:pPr marL="285750" indent="-285750"/>
            <a:r>
              <a:rPr lang="ro-RO" sz="1300" dirty="0" smtClean="0">
                <a:solidFill>
                  <a:schemeClr val="tx1"/>
                </a:solidFill>
                <a:latin typeface="Lora" charset="-18"/>
              </a:rPr>
              <a:t>Trimiterea cererii corespunzătoare de la client către intermediar și, mai departe către nodul general.</a:t>
            </a:r>
          </a:p>
          <a:p>
            <a:pPr marL="285750" indent="-285750"/>
            <a:r>
              <a:rPr lang="ro-RO" sz="1300" dirty="0" smtClean="0">
                <a:solidFill>
                  <a:schemeClr val="tx1"/>
                </a:solidFill>
                <a:latin typeface="Lora" charset="-18"/>
              </a:rPr>
              <a:t>Identificarea nodurilor interne ce stochează fișierul și trimiterea cererilor corespunzătoare către acestea</a:t>
            </a:r>
          </a:p>
          <a:p>
            <a:pPr marL="285750" indent="-285750"/>
            <a:r>
              <a:rPr lang="ro-RO" sz="1300" dirty="0" smtClean="0">
                <a:solidFill>
                  <a:schemeClr val="tx1"/>
                </a:solidFill>
                <a:latin typeface="Lora" charset="-18"/>
              </a:rPr>
              <a:t>Actualizarea tabelei de conținut, prin modificarea stării fișierului</a:t>
            </a:r>
          </a:p>
          <a:p>
            <a:pPr marL="285750" indent="-285750"/>
            <a:endParaRPr lang="ro-RO" sz="1400" dirty="0" smtClean="0">
              <a:solidFill>
                <a:schemeClr val="tx1"/>
              </a:solidFill>
              <a:latin typeface="Lora" charset="-18"/>
            </a:endParaRPr>
          </a:p>
          <a:p>
            <a:pPr marL="285750" indent="-285750"/>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p:txBody>
      </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7</a:t>
            </a:fld>
            <a:r>
              <a:rPr lang="en" dirty="0" smtClean="0"/>
              <a:t>/11</a:t>
            </a:r>
            <a:endParaRPr dirty="0"/>
          </a:p>
        </p:txBody>
      </p:sp>
      <p:grpSp>
        <p:nvGrpSpPr>
          <p:cNvPr id="41" name="Google Shape;160;p19"/>
          <p:cNvGrpSpPr/>
          <p:nvPr/>
        </p:nvGrpSpPr>
        <p:grpSpPr>
          <a:xfrm>
            <a:off x="916458" y="1019750"/>
            <a:ext cx="214625" cy="214625"/>
            <a:chOff x="2594050" y="1631825"/>
            <a:chExt cx="439625" cy="439625"/>
          </a:xfrm>
        </p:grpSpPr>
        <p:sp>
          <p:nvSpPr>
            <p:cNvPr id="42"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1" name="Picture 3" descr="D:\Facultate\Licenta\Licenta\docs\diagram\rename_compl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541" y="1692830"/>
            <a:ext cx="2747451" cy="23791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Facultate\Licenta\Licenta\docs\diagram\delete_compl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4585" y="1755898"/>
            <a:ext cx="2567927" cy="23160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054574" y="4141102"/>
            <a:ext cx="2232248" cy="276999"/>
          </a:xfrm>
          <a:prstGeom prst="rect">
            <a:avLst/>
          </a:prstGeom>
          <a:noFill/>
        </p:spPr>
        <p:txBody>
          <a:bodyPr wrap="square" rtlCol="0">
            <a:spAutoFit/>
          </a:bodyPr>
          <a:lstStyle/>
          <a:p>
            <a:pPr algn="ctr"/>
            <a:r>
              <a:rPr lang="ro-RO" sz="1200" dirty="0" smtClean="0">
                <a:latin typeface="Lora" charset="-18"/>
              </a:rPr>
              <a:t>Redenumirea unui fișier</a:t>
            </a:r>
            <a:endParaRPr lang="ro-RO" sz="1200" dirty="0">
              <a:latin typeface="Lora" charset="-18"/>
            </a:endParaRPr>
          </a:p>
        </p:txBody>
      </p:sp>
      <p:sp>
        <p:nvSpPr>
          <p:cNvPr id="15" name="TextBox 14"/>
          <p:cNvSpPr txBox="1"/>
          <p:nvPr/>
        </p:nvSpPr>
        <p:spPr>
          <a:xfrm>
            <a:off x="6662424" y="4141101"/>
            <a:ext cx="2232248" cy="276999"/>
          </a:xfrm>
          <a:prstGeom prst="rect">
            <a:avLst/>
          </a:prstGeom>
          <a:noFill/>
        </p:spPr>
        <p:txBody>
          <a:bodyPr wrap="square" rtlCol="0">
            <a:spAutoFit/>
          </a:bodyPr>
          <a:lstStyle/>
          <a:p>
            <a:pPr algn="ctr"/>
            <a:r>
              <a:rPr lang="ro-RO" sz="1200" dirty="0" smtClean="0">
                <a:latin typeface="Lora" charset="-18"/>
              </a:rPr>
              <a:t>Eliminarea unui fișier</a:t>
            </a:r>
            <a:endParaRPr lang="ro-RO" sz="1200" dirty="0">
              <a:latin typeface="Lora" charset="-18"/>
            </a:endParaRPr>
          </a:p>
        </p:txBody>
      </p:sp>
      <p:cxnSp>
        <p:nvCxnSpPr>
          <p:cNvPr id="4" name="Straight Connector 3"/>
          <p:cNvCxnSpPr/>
          <p:nvPr/>
        </p:nvCxnSpPr>
        <p:spPr>
          <a:xfrm flipH="1">
            <a:off x="6497102" y="1755898"/>
            <a:ext cx="16890" cy="23160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788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ro-RO" dirty="0"/>
              <a:t>Funcționalitatea sistemului</a:t>
            </a:r>
            <a:endParaRPr dirty="0"/>
          </a:p>
        </p:txBody>
      </p:sp>
      <p:sp>
        <p:nvSpPr>
          <p:cNvPr id="171" name="Google Shape;171;p20"/>
          <p:cNvSpPr txBox="1">
            <a:spLocks noGrp="1"/>
          </p:cNvSpPr>
          <p:nvPr>
            <p:ph type="body" idx="1"/>
          </p:nvPr>
        </p:nvSpPr>
        <p:spPr>
          <a:xfrm>
            <a:off x="323528" y="1491630"/>
            <a:ext cx="3816424" cy="3312368"/>
          </a:xfrm>
          <a:prstGeom prst="rect">
            <a:avLst/>
          </a:prstGeom>
        </p:spPr>
        <p:txBody>
          <a:bodyPr spcFirstLastPara="1" wrap="square" lIns="91425" tIns="91425" rIns="91425" bIns="91425" anchor="t" anchorCtr="0">
            <a:noAutofit/>
          </a:bodyPr>
          <a:lstStyle/>
          <a:p>
            <a:pPr marL="0" lvl="0" indent="0">
              <a:buNone/>
            </a:pPr>
            <a:r>
              <a:rPr lang="ro-RO" sz="1600" b="1" dirty="0" smtClean="0">
                <a:latin typeface="Lora" charset="-18"/>
              </a:rPr>
              <a:t>Interacțiunea cu clientul</a:t>
            </a:r>
          </a:p>
          <a:p>
            <a:pPr marL="285750" indent="-285750"/>
            <a:r>
              <a:rPr lang="ro-RO" sz="1300" dirty="0" smtClean="0">
                <a:solidFill>
                  <a:schemeClr val="tx1"/>
                </a:solidFill>
                <a:latin typeface="Lora" charset="-18"/>
              </a:rPr>
              <a:t>Utilizator obișnuit : operații cu fișiere și actualizarea datelor contului.</a:t>
            </a:r>
          </a:p>
          <a:p>
            <a:pPr marL="742950" lvl="1" indent="-285750"/>
            <a:r>
              <a:rPr lang="ro-RO" sz="1300" dirty="0">
                <a:solidFill>
                  <a:schemeClr val="tx1"/>
                </a:solidFill>
                <a:latin typeface="Lora" charset="-18"/>
              </a:rPr>
              <a:t>c</a:t>
            </a:r>
            <a:r>
              <a:rPr lang="ro-RO" sz="1300" dirty="0" smtClean="0">
                <a:solidFill>
                  <a:schemeClr val="tx1"/>
                </a:solidFill>
                <a:latin typeface="Lora" charset="-18"/>
              </a:rPr>
              <a:t>ereri HTTP</a:t>
            </a:r>
          </a:p>
          <a:p>
            <a:pPr marL="285750" indent="-285750"/>
            <a:r>
              <a:rPr lang="ro-RO" sz="1300" dirty="0" smtClean="0">
                <a:solidFill>
                  <a:schemeClr val="tx1"/>
                </a:solidFill>
                <a:latin typeface="Lora" charset="-18"/>
              </a:rPr>
              <a:t>Administrator : monitorizarea și prelucrarea stării sistemului (</a:t>
            </a:r>
            <a:r>
              <a:rPr lang="ro-RO" sz="1300" dirty="0">
                <a:solidFill>
                  <a:schemeClr val="tx1"/>
                </a:solidFill>
                <a:latin typeface="Lora" charset="-18"/>
              </a:rPr>
              <a:t>t</a:t>
            </a:r>
            <a:r>
              <a:rPr lang="ro-RO" sz="1300" dirty="0" smtClean="0">
                <a:solidFill>
                  <a:schemeClr val="tx1"/>
                </a:solidFill>
                <a:latin typeface="Lora" charset="-18"/>
              </a:rPr>
              <a:t>abelele de stare ale nodului general și </a:t>
            </a:r>
            <a:r>
              <a:rPr lang="ro-RO" sz="1300" dirty="0">
                <a:solidFill>
                  <a:schemeClr val="tx1"/>
                </a:solidFill>
                <a:latin typeface="Lora" charset="-18"/>
              </a:rPr>
              <a:t>e</a:t>
            </a:r>
            <a:r>
              <a:rPr lang="ro-RO" sz="1300" dirty="0" smtClean="0">
                <a:solidFill>
                  <a:schemeClr val="tx1"/>
                </a:solidFill>
                <a:latin typeface="Lora" charset="-18"/>
              </a:rPr>
              <a:t>venimentele înregistrate în sistem)</a:t>
            </a:r>
          </a:p>
          <a:p>
            <a:pPr marL="742950" lvl="1" indent="-285750"/>
            <a:r>
              <a:rPr lang="ro-RO" sz="1300" dirty="0">
                <a:solidFill>
                  <a:schemeClr val="tx1"/>
                </a:solidFill>
                <a:latin typeface="Lora" charset="-18"/>
              </a:rPr>
              <a:t>c</a:t>
            </a:r>
            <a:r>
              <a:rPr lang="ro-RO" sz="1300" dirty="0" smtClean="0">
                <a:solidFill>
                  <a:schemeClr val="tx1"/>
                </a:solidFill>
                <a:latin typeface="Lora" charset="-18"/>
              </a:rPr>
              <a:t>ereri HTTP</a:t>
            </a:r>
          </a:p>
          <a:p>
            <a:pPr marL="742950" lvl="1" indent="-285750"/>
            <a:r>
              <a:rPr lang="ro-RO" sz="1300" dirty="0" smtClean="0">
                <a:solidFill>
                  <a:schemeClr val="tx1"/>
                </a:solidFill>
                <a:latin typeface="Lora" charset="-18"/>
              </a:rPr>
              <a:t>websockets </a:t>
            </a: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p:txBody>
      </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8</a:t>
            </a:fld>
            <a:r>
              <a:rPr lang="en" dirty="0" smtClean="0"/>
              <a:t>/11</a:t>
            </a:r>
            <a:endParaRPr dirty="0"/>
          </a:p>
        </p:txBody>
      </p:sp>
      <p:grpSp>
        <p:nvGrpSpPr>
          <p:cNvPr id="41" name="Google Shape;160;p19"/>
          <p:cNvGrpSpPr/>
          <p:nvPr/>
        </p:nvGrpSpPr>
        <p:grpSpPr>
          <a:xfrm>
            <a:off x="916458" y="1019750"/>
            <a:ext cx="214625" cy="214625"/>
            <a:chOff x="2594050" y="1631825"/>
            <a:chExt cx="439625" cy="439625"/>
          </a:xfrm>
        </p:grpSpPr>
        <p:sp>
          <p:nvSpPr>
            <p:cNvPr id="42"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5150" y="1552788"/>
            <a:ext cx="2531872" cy="267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491630"/>
            <a:ext cx="2592288"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635896" y="4371950"/>
            <a:ext cx="2304256" cy="492443"/>
          </a:xfrm>
          <a:prstGeom prst="rect">
            <a:avLst/>
          </a:prstGeom>
          <a:noFill/>
        </p:spPr>
        <p:txBody>
          <a:bodyPr wrap="square" rtlCol="0">
            <a:spAutoFit/>
          </a:bodyPr>
          <a:lstStyle/>
          <a:p>
            <a:pPr algn="ctr"/>
            <a:r>
              <a:rPr lang="ro-RO" sz="1300" dirty="0" smtClean="0">
                <a:latin typeface="Lora" charset="-18"/>
              </a:rPr>
              <a:t>Interacțiunea cu utilizatorul obișnuit</a:t>
            </a:r>
            <a:endParaRPr lang="ro-RO" sz="1300" dirty="0">
              <a:latin typeface="Lora" charset="-18"/>
            </a:endParaRPr>
          </a:p>
        </p:txBody>
      </p:sp>
      <p:sp>
        <p:nvSpPr>
          <p:cNvPr id="16" name="TextBox 15"/>
          <p:cNvSpPr txBox="1"/>
          <p:nvPr/>
        </p:nvSpPr>
        <p:spPr>
          <a:xfrm>
            <a:off x="6372200" y="4371950"/>
            <a:ext cx="2304256" cy="492443"/>
          </a:xfrm>
          <a:prstGeom prst="rect">
            <a:avLst/>
          </a:prstGeom>
          <a:noFill/>
        </p:spPr>
        <p:txBody>
          <a:bodyPr wrap="square" rtlCol="0">
            <a:spAutoFit/>
          </a:bodyPr>
          <a:lstStyle/>
          <a:p>
            <a:pPr algn="ctr"/>
            <a:r>
              <a:rPr lang="ro-RO" sz="1300" dirty="0" smtClean="0">
                <a:latin typeface="Lora" charset="-18"/>
              </a:rPr>
              <a:t>Interacțiunea cu administratorul</a:t>
            </a:r>
            <a:endParaRPr lang="ro-RO" sz="1300" dirty="0">
              <a:latin typeface="Lora" charset="-18"/>
            </a:endParaRPr>
          </a:p>
        </p:txBody>
      </p:sp>
    </p:spTree>
    <p:extLst>
      <p:ext uri="{BB962C8B-B14F-4D97-AF65-F5344CB8AC3E}">
        <p14:creationId xmlns:p14="http://schemas.microsoft.com/office/powerpoint/2010/main" val="1602006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smtClean="0"/>
              <a:t>Tehnologii folosite</a:t>
            </a:r>
            <a:endParaRPr dirty="0"/>
          </a:p>
        </p:txBody>
      </p:sp>
      <p:sp>
        <p:nvSpPr>
          <p:cNvPr id="171" name="Google Shape;171;p20"/>
          <p:cNvSpPr txBox="1">
            <a:spLocks noGrp="1"/>
          </p:cNvSpPr>
          <p:nvPr>
            <p:ph type="body" idx="1"/>
          </p:nvPr>
        </p:nvSpPr>
        <p:spPr>
          <a:xfrm>
            <a:off x="251520" y="1491630"/>
            <a:ext cx="5040560" cy="3312368"/>
          </a:xfrm>
          <a:prstGeom prst="rect">
            <a:avLst/>
          </a:prstGeom>
        </p:spPr>
        <p:txBody>
          <a:bodyPr spcFirstLastPara="1" wrap="square" lIns="91425" tIns="91425" rIns="91425" bIns="91425" anchor="t" anchorCtr="0">
            <a:noAutofit/>
          </a:bodyPr>
          <a:lstStyle/>
          <a:p>
            <a:pPr marL="285750" indent="-285750"/>
            <a:r>
              <a:rPr lang="ro-RO" sz="1300" i="1" dirty="0" smtClean="0">
                <a:solidFill>
                  <a:schemeClr val="tx1"/>
                </a:solidFill>
                <a:latin typeface="Lora" charset="-18"/>
              </a:rPr>
              <a:t>Java</a:t>
            </a:r>
            <a:r>
              <a:rPr lang="ro-RO" sz="1300" dirty="0" smtClean="0">
                <a:solidFill>
                  <a:schemeClr val="tx1"/>
                </a:solidFill>
                <a:latin typeface="Lora" charset="-18"/>
              </a:rPr>
              <a:t> : Implementarea componentelor interne ale sistemului</a:t>
            </a:r>
          </a:p>
          <a:p>
            <a:pPr marL="285750" indent="-285750"/>
            <a:r>
              <a:rPr lang="ro-RO" sz="1300" i="1" dirty="0" smtClean="0">
                <a:solidFill>
                  <a:schemeClr val="tx1"/>
                </a:solidFill>
                <a:latin typeface="Lora" charset="-18"/>
              </a:rPr>
              <a:t>React Framework (Javascript + HTML + CSS) </a:t>
            </a:r>
            <a:r>
              <a:rPr lang="ro-RO" sz="1300" dirty="0" smtClean="0">
                <a:solidFill>
                  <a:schemeClr val="tx1"/>
                </a:solidFill>
                <a:latin typeface="Lora" charset="-18"/>
              </a:rPr>
              <a:t>: Implementarea aplicației web</a:t>
            </a:r>
          </a:p>
          <a:p>
            <a:pPr marL="285750" indent="-285750"/>
            <a:r>
              <a:rPr lang="ro-RO" sz="1300" i="1" dirty="0" smtClean="0">
                <a:solidFill>
                  <a:schemeClr val="tx1"/>
                </a:solidFill>
                <a:latin typeface="Lora" charset="-18"/>
              </a:rPr>
              <a:t>Spring Framework </a:t>
            </a:r>
            <a:r>
              <a:rPr lang="ro-RO" sz="1300" dirty="0" smtClean="0">
                <a:solidFill>
                  <a:schemeClr val="tx1"/>
                </a:solidFill>
                <a:latin typeface="Lora" charset="-18"/>
              </a:rPr>
              <a:t>: Implementarea intermediarului clientului și a componentei de comunicare cu baza de date (</a:t>
            </a:r>
            <a:r>
              <a:rPr lang="ro-RO" sz="1300" i="1" dirty="0" smtClean="0">
                <a:solidFill>
                  <a:schemeClr val="tx1"/>
                </a:solidFill>
                <a:latin typeface="Lora" charset="-18"/>
              </a:rPr>
              <a:t>REST Api</a:t>
            </a:r>
            <a:r>
              <a:rPr lang="ro-RO" sz="1300" dirty="0" smtClean="0">
                <a:solidFill>
                  <a:schemeClr val="tx1"/>
                </a:solidFill>
                <a:latin typeface="Lora" charset="-18"/>
              </a:rPr>
              <a:t>)</a:t>
            </a:r>
          </a:p>
          <a:p>
            <a:pPr marL="285750" indent="-285750"/>
            <a:r>
              <a:rPr lang="ro-RO" sz="1300" i="1" dirty="0" smtClean="0">
                <a:solidFill>
                  <a:schemeClr val="tx1"/>
                </a:solidFill>
                <a:latin typeface="Lora" charset="-18"/>
              </a:rPr>
              <a:t>Maven</a:t>
            </a:r>
            <a:r>
              <a:rPr lang="ro-RO" sz="1300" dirty="0" smtClean="0">
                <a:solidFill>
                  <a:schemeClr val="tx1"/>
                </a:solidFill>
                <a:latin typeface="Lora" charset="-18"/>
              </a:rPr>
              <a:t> : Împachetarea aplicațiilor dezvoltate cu SpringBoot, pentru a include containerul de aplicații </a:t>
            </a:r>
            <a:r>
              <a:rPr lang="ro-RO" sz="1300" i="1" dirty="0" smtClean="0">
                <a:solidFill>
                  <a:schemeClr val="tx1"/>
                </a:solidFill>
                <a:latin typeface="Lora" charset="-18"/>
              </a:rPr>
              <a:t>Apache Tomcat</a:t>
            </a:r>
            <a:r>
              <a:rPr lang="ro-RO" sz="1300" dirty="0" smtClean="0">
                <a:solidFill>
                  <a:schemeClr val="tx1"/>
                </a:solidFill>
                <a:latin typeface="Lora" charset="-18"/>
              </a:rPr>
              <a:t>, unde vor rula aplicațiile.</a:t>
            </a:r>
            <a:endParaRPr lang="ro-RO" sz="1300" dirty="0" smtClean="0">
              <a:solidFill>
                <a:schemeClr val="tx1"/>
              </a:solidFill>
              <a:latin typeface="Lora" charset="-18"/>
            </a:endParaRPr>
          </a:p>
          <a:p>
            <a:pPr marL="285750" indent="-285750"/>
            <a:r>
              <a:rPr lang="ro-RO" sz="1300" i="1" dirty="0" smtClean="0">
                <a:solidFill>
                  <a:schemeClr val="tx1"/>
                </a:solidFill>
                <a:latin typeface="Lora" charset="-18"/>
              </a:rPr>
              <a:t>MySQL</a:t>
            </a:r>
            <a:r>
              <a:rPr lang="ro-RO" sz="1300" dirty="0" smtClean="0">
                <a:solidFill>
                  <a:schemeClr val="tx1"/>
                </a:solidFill>
                <a:latin typeface="Lora" charset="-18"/>
              </a:rPr>
              <a:t> : baze de date</a:t>
            </a:r>
          </a:p>
          <a:p>
            <a:pPr marL="285750" indent="-285750"/>
            <a:r>
              <a:rPr lang="ro-RO" sz="1300" i="1" dirty="0" smtClean="0">
                <a:solidFill>
                  <a:schemeClr val="tx1"/>
                </a:solidFill>
                <a:latin typeface="Lora" charset="-18"/>
              </a:rPr>
              <a:t>JPA : </a:t>
            </a:r>
            <a:r>
              <a:rPr lang="ro-RO" sz="1300" dirty="0" smtClean="0">
                <a:solidFill>
                  <a:schemeClr val="tx1"/>
                </a:solidFill>
                <a:latin typeface="Lora" charset="-18"/>
              </a:rPr>
              <a:t>model obiectual-relațional pentru persistarea obiectelor în baza de </a:t>
            </a:r>
            <a:r>
              <a:rPr lang="ro-RO" sz="1300" dirty="0" smtClean="0">
                <a:solidFill>
                  <a:schemeClr val="tx1"/>
                </a:solidFill>
                <a:latin typeface="Lora" charset="-18"/>
              </a:rPr>
              <a:t>date</a:t>
            </a:r>
            <a:endParaRPr lang="ro-RO" sz="1300"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smtClean="0">
              <a:solidFill>
                <a:schemeClr val="tx1"/>
              </a:solidFill>
              <a:latin typeface="Lora" charset="-18"/>
            </a:endParaRPr>
          </a:p>
          <a:p>
            <a:pPr marL="0" lvl="0" indent="0" algn="l" rtl="0">
              <a:spcBef>
                <a:spcPts val="600"/>
              </a:spcBef>
              <a:spcAft>
                <a:spcPts val="0"/>
              </a:spcAft>
              <a:buNone/>
            </a:pPr>
            <a:endParaRPr lang="ro-RO" sz="1600" b="1" dirty="0">
              <a:solidFill>
                <a:schemeClr val="tx1"/>
              </a:solidFill>
              <a:latin typeface="Lora" charset="-18"/>
            </a:endParaRPr>
          </a:p>
        </p:txBody>
      </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9</a:t>
            </a:fld>
            <a:r>
              <a:rPr lang="en" dirty="0" smtClean="0"/>
              <a:t>/11</a:t>
            </a:r>
            <a:endParaRPr dirty="0"/>
          </a:p>
        </p:txBody>
      </p:sp>
      <p:grpSp>
        <p:nvGrpSpPr>
          <p:cNvPr id="41" name="Google Shape;160;p19"/>
          <p:cNvGrpSpPr/>
          <p:nvPr/>
        </p:nvGrpSpPr>
        <p:grpSpPr>
          <a:xfrm>
            <a:off x="916458" y="1019750"/>
            <a:ext cx="214625" cy="214625"/>
            <a:chOff x="2594050" y="1631825"/>
            <a:chExt cx="439625" cy="439625"/>
          </a:xfrm>
        </p:grpSpPr>
        <p:sp>
          <p:nvSpPr>
            <p:cNvPr id="42"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418" y="1275606"/>
            <a:ext cx="3755925" cy="3326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33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1868</TotalTime>
  <Words>1959</Words>
  <Application>Microsoft Office PowerPoint</Application>
  <PresentationFormat>On-screen Show (16:9)</PresentationFormat>
  <Paragraphs>221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Quattrocento Sans</vt:lpstr>
      <vt:lpstr>Lora</vt:lpstr>
      <vt:lpstr>Times New Roman</vt:lpstr>
      <vt:lpstr>Viola template</vt:lpstr>
      <vt:lpstr>Sistem distribuit de stocare și versionare a fișierelor</vt:lpstr>
      <vt:lpstr>Cuprins</vt:lpstr>
      <vt:lpstr>Obiectivul aplicației</vt:lpstr>
      <vt:lpstr>Arhitectura sistemului</vt:lpstr>
      <vt:lpstr>Funcționalitatea sistemului</vt:lpstr>
      <vt:lpstr>Funcționalitatea sistemului</vt:lpstr>
      <vt:lpstr>Funcționalitatea sistemului</vt:lpstr>
      <vt:lpstr>Funcționalitatea sistemului</vt:lpstr>
      <vt:lpstr>Tehnologii folosite</vt:lpstr>
      <vt:lpstr>Contribuții proprii &amp; Direcții de dezvoltare</vt:lpstr>
      <vt:lpstr>Concluzii</vt:lpstr>
      <vt:lpstr>Vă mulțumesc pentru atenție!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distribuit de stocare și versionare a fișierelor</dc:title>
  <dc:creator>Stefan Stratulat</dc:creator>
  <cp:lastModifiedBy>Stefan Stratulat</cp:lastModifiedBy>
  <cp:revision>166</cp:revision>
  <dcterms:modified xsi:type="dcterms:W3CDTF">2021-07-13T07:26:11Z</dcterms:modified>
</cp:coreProperties>
</file>