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577" r:id="rId2"/>
    <p:sldId id="931" r:id="rId3"/>
    <p:sldId id="932" r:id="rId4"/>
    <p:sldId id="955" r:id="rId5"/>
    <p:sldId id="934" r:id="rId6"/>
    <p:sldId id="935" r:id="rId7"/>
    <p:sldId id="944" r:id="rId8"/>
    <p:sldId id="937" r:id="rId9"/>
    <p:sldId id="953" r:id="rId10"/>
    <p:sldId id="945" r:id="rId11"/>
    <p:sldId id="938" r:id="rId12"/>
    <p:sldId id="954" r:id="rId13"/>
    <p:sldId id="943" r:id="rId14"/>
    <p:sldId id="939" r:id="rId15"/>
    <p:sldId id="863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</p:showPr>
  <p:clrMru>
    <a:srgbClr val="003300"/>
    <a:srgbClr val="9999FF"/>
    <a:srgbClr val="FF6600"/>
    <a:srgbClr val="132B66"/>
    <a:srgbClr val="3B89BA"/>
    <a:srgbClr val="6699FF"/>
    <a:srgbClr val="8291AE"/>
    <a:srgbClr val="142A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6467" autoAdjust="0"/>
    <p:restoredTop sz="94660"/>
  </p:normalViewPr>
  <p:slideViewPr>
    <p:cSldViewPr>
      <p:cViewPr>
        <p:scale>
          <a:sx n="100" d="100"/>
          <a:sy n="100" d="100"/>
        </p:scale>
        <p:origin x="-552" y="-248"/>
      </p:cViewPr>
      <p:guideLst>
        <p:guide orient="horz" pos="25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354" y="1512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0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C5C58B69-36A5-1E4A-9967-CF55128E5C1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2060882-5BA9-7C41-A44F-FB7D86B5290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6D5E6-7475-6245-8713-D623B8505560}" type="slidenum">
              <a:rPr lang="es-ES"/>
              <a:pPr/>
              <a:t>1</a:t>
            </a:fld>
            <a:endParaRPr lang="es-E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457200" y="-228600"/>
            <a:ext cx="9982200" cy="4572000"/>
          </a:xfrm>
          <a:prstGeom prst="rect">
            <a:avLst/>
          </a:prstGeom>
          <a:gradFill flip="none" rotWithShape="1">
            <a:gsLst>
              <a:gs pos="19000">
                <a:schemeClr val="bg1"/>
              </a:gs>
              <a:gs pos="100000">
                <a:srgbClr val="6699FF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5" name="Cloud Callout 4"/>
          <p:cNvSpPr/>
          <p:nvPr userDrawn="1"/>
        </p:nvSpPr>
        <p:spPr bwMode="auto">
          <a:xfrm>
            <a:off x="-1371600" y="3124200"/>
            <a:ext cx="11430000" cy="4419600"/>
          </a:xfrm>
          <a:prstGeom prst="cloudCallout">
            <a:avLst/>
          </a:prstGeom>
          <a:solidFill>
            <a:schemeClr val="bg1"/>
          </a:solidFill>
          <a:ln w="2286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457200" y="4495800"/>
            <a:ext cx="9982200" cy="3124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7" name="Group 17"/>
          <p:cNvGrpSpPr>
            <a:grpSpLocks/>
          </p:cNvGrpSpPr>
          <p:nvPr userDrawn="1"/>
        </p:nvGrpSpPr>
        <p:grpSpPr bwMode="auto">
          <a:xfrm>
            <a:off x="1981200" y="5562600"/>
            <a:ext cx="5410200" cy="846138"/>
            <a:chOff x="2038350" y="5943600"/>
            <a:chExt cx="5410200" cy="846889"/>
          </a:xfrm>
        </p:grpSpPr>
        <p:pic>
          <p:nvPicPr>
            <p:cNvPr id="8" name="Picture 9" descr="FP7-cap-CMYK.jpg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38350" y="5982368"/>
              <a:ext cx="990600" cy="808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eu-flag-blue-yell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06954" y="6004075"/>
              <a:ext cx="1141596" cy="77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209925" y="5943600"/>
              <a:ext cx="2819400" cy="8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dirty="0"/>
                <a:t>StratusLab is co-funded by the</a:t>
              </a:r>
            </a:p>
            <a:p>
              <a:pPr algn="ctr">
                <a:defRPr/>
              </a:pPr>
              <a:r>
                <a:rPr lang="en-US" sz="1200" dirty="0"/>
                <a:t>European Community’s  Seventh</a:t>
              </a:r>
            </a:p>
            <a:p>
              <a:pPr algn="ctr">
                <a:defRPr/>
              </a:pPr>
              <a:r>
                <a:rPr lang="en-US" sz="1200" dirty="0"/>
                <a:t>Framework </a:t>
              </a:r>
              <a:r>
                <a:rPr lang="en-US" sz="1200" dirty="0" err="1"/>
                <a:t>Programme</a:t>
              </a:r>
              <a:r>
                <a:rPr lang="en-US" sz="1200" dirty="0"/>
                <a:t> (Capacities)</a:t>
              </a:r>
            </a:p>
            <a:p>
              <a:pPr algn="ctr">
                <a:defRPr/>
              </a:pPr>
              <a:r>
                <a:rPr lang="en-US" sz="1200" dirty="0"/>
                <a:t>Grant Agreement </a:t>
              </a:r>
              <a:r>
                <a:rPr lang="en-US" sz="1200" dirty="0" smtClean="0"/>
                <a:t>INFSO</a:t>
              </a:r>
              <a:r>
                <a:rPr lang="en-US" sz="1200" dirty="0"/>
                <a:t>-RI-261552</a:t>
              </a:r>
            </a:p>
          </p:txBody>
        </p:sp>
      </p:grp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2B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762000" y="3886200"/>
            <a:ext cx="7772400" cy="13716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spcBef>
                <a:spcPts val="600"/>
              </a:spcBef>
              <a:defRPr sz="2000" b="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6" descr="stratuslab-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17475"/>
            <a:ext cx="222567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66800" y="4176713"/>
            <a:ext cx="7239000" cy="1538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400" dirty="0"/>
              <a:t>Copyright © </a:t>
            </a:r>
            <a:r>
              <a:rPr lang="en-US" sz="1400" dirty="0" smtClean="0"/>
              <a:t>2011, </a:t>
            </a:r>
            <a:r>
              <a:rPr lang="en-US" sz="1400" dirty="0"/>
              <a:t>Members of the StratusLab collaboration: Centre </a:t>
            </a:r>
            <a:r>
              <a:rPr lang="en-US" sz="1400" dirty="0" smtClean="0"/>
              <a:t>National </a:t>
            </a:r>
            <a:r>
              <a:rPr lang="en-US" sz="1400" dirty="0"/>
              <a:t>de la </a:t>
            </a:r>
            <a:r>
              <a:rPr lang="en-US" sz="1400" dirty="0" err="1"/>
              <a:t>Recherche</a:t>
            </a:r>
            <a:r>
              <a:rPr lang="en-US" sz="1400" dirty="0"/>
              <a:t> </a:t>
            </a:r>
            <a:r>
              <a:rPr lang="en-US" sz="1400" dirty="0" err="1"/>
              <a:t>Scientifique</a:t>
            </a:r>
            <a:r>
              <a:rPr lang="en-US" sz="1400" dirty="0"/>
              <a:t>, Universidad </a:t>
            </a:r>
            <a:r>
              <a:rPr lang="en-US" sz="1400" dirty="0" err="1"/>
              <a:t>Complutense</a:t>
            </a:r>
            <a:r>
              <a:rPr lang="en-US" sz="1400" dirty="0"/>
              <a:t> de Madrid, Greek Research and Technology Network S.A., SixSq Sàrl, </a:t>
            </a:r>
            <a:r>
              <a:rPr lang="en-US" sz="1400" dirty="0" err="1"/>
              <a:t>Telefónica</a:t>
            </a:r>
            <a:r>
              <a:rPr lang="en-US" sz="1400" dirty="0"/>
              <a:t> </a:t>
            </a:r>
            <a:r>
              <a:rPr lang="en-US" sz="1400" dirty="0" err="1"/>
              <a:t>Investigación</a:t>
            </a:r>
            <a:r>
              <a:rPr lang="en-US" sz="1400" dirty="0"/>
              <a:t> </a:t>
            </a:r>
            <a:r>
              <a:rPr lang="en-US" sz="1400" dirty="0" err="1"/>
              <a:t>y</a:t>
            </a:r>
            <a:r>
              <a:rPr lang="en-US" sz="1400" dirty="0"/>
              <a:t> </a:t>
            </a:r>
            <a:r>
              <a:rPr lang="en-US" sz="1400" dirty="0" err="1"/>
              <a:t>Desarrollo</a:t>
            </a:r>
            <a:r>
              <a:rPr lang="en-US" sz="1400" dirty="0"/>
              <a:t> SA, and The Provost Fellows and Scholars of the College of the Holy and Undivided Trinity of Queen Elizabeth Near Dublin.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66800" y="5419725"/>
            <a:ext cx="487680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This work is licensed under the Creative Commons</a:t>
            </a:r>
          </a:p>
          <a:p>
            <a:pPr>
              <a:defRPr/>
            </a:pPr>
            <a:r>
              <a:rPr lang="en-US" sz="1400" dirty="0"/>
              <a:t>Attribution 3.0 </a:t>
            </a:r>
            <a:r>
              <a:rPr lang="en-US" sz="1400" dirty="0" err="1"/>
              <a:t>Unported</a:t>
            </a:r>
            <a:r>
              <a:rPr lang="en-US" sz="1400" dirty="0"/>
              <a:t> License</a:t>
            </a:r>
          </a:p>
          <a:p>
            <a:pPr>
              <a:defRPr/>
            </a:pPr>
            <a:r>
              <a:rPr lang="en-US" sz="1400" dirty="0"/>
              <a:t>http://creativecommons.org/licenses/by/3.0/</a:t>
            </a:r>
          </a:p>
        </p:txBody>
      </p:sp>
      <p:pic>
        <p:nvPicPr>
          <p:cNvPr id="4" name="Picture 10" descr="cc-by-88x3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537200"/>
            <a:ext cx="17668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9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9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55700"/>
            <a:ext cx="4171950" cy="5473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5700"/>
            <a:ext cx="4173537" cy="5473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9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9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518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3008313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9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518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1000" y="1219200"/>
            <a:ext cx="3048000" cy="5181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2" name="Text Box 12"/>
          <p:cNvSpPr txBox="1">
            <a:spLocks noChangeArrowheads="1"/>
          </p:cNvSpPr>
          <p:nvPr/>
        </p:nvSpPr>
        <p:spPr bwMode="auto">
          <a:xfrm>
            <a:off x="8491538" y="6604000"/>
            <a:ext cx="587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D2D1206E-E5E9-B54D-A721-2B0F9C4D1662}" type="slidenum">
              <a:rPr lang="en-US" sz="1200">
                <a:solidFill>
                  <a:srgbClr val="32425D"/>
                </a:solidFill>
              </a:rPr>
              <a:pPr>
                <a:defRPr/>
              </a:pPr>
              <a:t>‹#›</a:t>
            </a:fld>
            <a:endParaRPr lang="en-US" sz="1200" dirty="0">
              <a:solidFill>
                <a:srgbClr val="32425D"/>
              </a:solidFill>
            </a:endParaRPr>
          </a:p>
        </p:txBody>
      </p:sp>
      <p:pic>
        <p:nvPicPr>
          <p:cNvPr id="1027" name="Picture 6" descr="stratuslab-logo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81800" y="117475"/>
            <a:ext cx="222567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7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304800" y="14478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0" r:id="rId6"/>
    <p:sldLayoutId id="2147484656" r:id="rId7"/>
    <p:sldLayoutId id="2147484657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2B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2B66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2B66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2B66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2B66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2425D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2425D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2425D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2425D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ts val="1500"/>
        </a:spcBef>
        <a:spcAft>
          <a:spcPct val="0"/>
        </a:spcAft>
        <a:defRPr sz="2400" b="1">
          <a:solidFill>
            <a:srgbClr val="132B66"/>
          </a:solidFill>
          <a:latin typeface="+mn-lt"/>
          <a:ea typeface="ＭＳ Ｐゴシック" charset="-128"/>
          <a:cs typeface="ＭＳ Ｐゴシック" charset="-128"/>
        </a:defRPr>
      </a:lvl1pPr>
      <a:lvl2pPr marL="360363" indent="-180975" algn="l" rtl="0" eaLnBrk="0" fontAlgn="base" hangingPunct="0">
        <a:spcBef>
          <a:spcPts val="6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01700" indent="-180975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73163" indent="-92075" algn="l" rtl="0" eaLnBrk="0" fontAlgn="base" hangingPunct="0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79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336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794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708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upport@stratuslab.e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stratuslab.eu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tratuslab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StratusLab</a:t>
            </a:r>
            <a:r>
              <a:rPr lang="en-US" dirty="0" smtClean="0"/>
              <a:t>: Cloud Federation</a:t>
            </a:r>
          </a:p>
        </p:txBody>
      </p:sp>
      <p:sp>
        <p:nvSpPr>
          <p:cNvPr id="12291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C. Loomis (CNRS/LAL)</a:t>
            </a:r>
          </a:p>
          <a:p>
            <a:r>
              <a:rPr lang="en-US" dirty="0" smtClean="0"/>
              <a:t>UK </a:t>
            </a:r>
            <a:r>
              <a:rPr lang="en-US" dirty="0" err="1" smtClean="0"/>
              <a:t>e</a:t>
            </a:r>
            <a:r>
              <a:rPr lang="en-US" dirty="0" smtClean="0"/>
              <a:t>-Science All Hands </a:t>
            </a:r>
            <a:r>
              <a:rPr lang="en-US" dirty="0" smtClean="0"/>
              <a:t>Meeting (York</a:t>
            </a:r>
            <a:r>
              <a:rPr lang="en-US" dirty="0" smtClean="0"/>
              <a:t>, </a:t>
            </a:r>
            <a:r>
              <a:rPr lang="en-US" dirty="0" smtClean="0"/>
              <a:t>UK)</a:t>
            </a:r>
          </a:p>
          <a:p>
            <a:r>
              <a:rPr lang="en-US" dirty="0" smtClean="0"/>
              <a:t>28 September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Standard Interfaces</a:t>
            </a:r>
          </a:p>
          <a:p>
            <a:pPr lvl="1"/>
            <a:r>
              <a:rPr lang="en-US" dirty="0" smtClean="0"/>
              <a:t>Exist but not widely implemented or interoperable</a:t>
            </a:r>
          </a:p>
          <a:p>
            <a:pPr lvl="1"/>
            <a:r>
              <a:rPr lang="en-US" dirty="0" smtClean="0"/>
              <a:t>APIs with plug-ins largely fill this gap</a:t>
            </a:r>
          </a:p>
          <a:p>
            <a:pPr lvl="1"/>
            <a:r>
              <a:rPr lang="en-US" dirty="0" smtClean="0"/>
              <a:t>Not really a limitation for hybrid or federated infrastructures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VLAN in WAN is issue for multi-cloud service deployments</a:t>
            </a:r>
          </a:p>
          <a:p>
            <a:pPr lvl="1"/>
            <a:r>
              <a:rPr lang="en-US" dirty="0" smtClean="0"/>
              <a:t>Dynamic, real-time configuration</a:t>
            </a:r>
            <a:r>
              <a:rPr lang="en-US" dirty="0" smtClean="0"/>
              <a:t> is an issue </a:t>
            </a:r>
            <a:r>
              <a:rPr lang="en-US" dirty="0" smtClean="0"/>
              <a:t>when migrating machines</a:t>
            </a:r>
            <a:endParaRPr lang="en-US" dirty="0" smtClean="0"/>
          </a:p>
          <a:p>
            <a:pPr lvl="1"/>
            <a:r>
              <a:rPr lang="en-US" dirty="0" smtClean="0"/>
              <a:t>Live migration </a:t>
            </a:r>
            <a:r>
              <a:rPr lang="en-US" dirty="0" smtClean="0"/>
              <a:t>between cloud </a:t>
            </a:r>
            <a:r>
              <a:rPr lang="en-US" dirty="0" smtClean="0"/>
              <a:t>infrastructures is a real challenge</a:t>
            </a:r>
          </a:p>
          <a:p>
            <a:r>
              <a:rPr lang="en-US" dirty="0" smtClean="0"/>
              <a:t>Image Management</a:t>
            </a:r>
          </a:p>
          <a:p>
            <a:pPr lvl="1"/>
            <a:r>
              <a:rPr lang="en-US" dirty="0" smtClean="0"/>
              <a:t>Formats not the same for different hypervisors</a:t>
            </a:r>
          </a:p>
          <a:p>
            <a:pPr lvl="1"/>
            <a:r>
              <a:rPr lang="en-US" dirty="0" smtClean="0"/>
              <a:t>Convergence on </a:t>
            </a:r>
            <a:r>
              <a:rPr lang="en-US" dirty="0" smtClean="0"/>
              <a:t>OVF, but neither </a:t>
            </a:r>
            <a:r>
              <a:rPr lang="en-US" dirty="0" smtClean="0"/>
              <a:t>universal nor </a:t>
            </a:r>
            <a:r>
              <a:rPr lang="en-US" dirty="0" smtClean="0"/>
              <a:t>complete now</a:t>
            </a:r>
          </a:p>
          <a:p>
            <a:pPr lvl="1"/>
            <a:r>
              <a:rPr lang="en-US" dirty="0" smtClean="0"/>
              <a:t>Translation possible, but time-consuming and error-prone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StratusLab</a:t>
            </a:r>
            <a:r>
              <a:rPr lang="en-US" dirty="0" smtClean="0"/>
              <a:t>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OpenNebula</a:t>
            </a:r>
            <a:endParaRPr lang="en-US" dirty="0" smtClean="0"/>
          </a:p>
          <a:p>
            <a:pPr lvl="1"/>
            <a:r>
              <a:rPr lang="en-US" dirty="0" smtClean="0"/>
              <a:t>Plug-in architecture allows incorporation of “other” cloud resources</a:t>
            </a:r>
          </a:p>
          <a:p>
            <a:pPr lvl="1"/>
            <a:r>
              <a:rPr lang="en-US" dirty="0" smtClean="0"/>
              <a:t>Still issues with image formats, etc.</a:t>
            </a:r>
          </a:p>
          <a:p>
            <a:r>
              <a:rPr lang="en-US" dirty="0" smtClean="0"/>
              <a:t>Claudia</a:t>
            </a:r>
          </a:p>
          <a:p>
            <a:pPr lvl="1"/>
            <a:r>
              <a:rPr lang="en-US" dirty="0" smtClean="0"/>
              <a:t>High-level service for deployment/control of</a:t>
            </a:r>
            <a:r>
              <a:rPr lang="en-US" dirty="0" smtClean="0"/>
              <a:t> multiple machines</a:t>
            </a:r>
            <a:endParaRPr lang="en-US" dirty="0" smtClean="0"/>
          </a:p>
          <a:p>
            <a:pPr lvl="1"/>
            <a:r>
              <a:rPr lang="en-US" dirty="0" smtClean="0"/>
              <a:t>Plug-ins allow multi-cloud deployments (EC2, </a:t>
            </a:r>
            <a:r>
              <a:rPr lang="en-US" dirty="0" err="1" smtClean="0"/>
              <a:t>Flexiant</a:t>
            </a:r>
            <a:r>
              <a:rPr lang="en-US" dirty="0" smtClean="0"/>
              <a:t>, </a:t>
            </a:r>
            <a:r>
              <a:rPr lang="en-US" dirty="0" err="1" smtClean="0"/>
              <a:t>StratusLab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Same issues with image formats, etc.</a:t>
            </a:r>
          </a:p>
          <a:p>
            <a:r>
              <a:rPr lang="en-US" dirty="0" err="1" smtClean="0"/>
              <a:t>SlipSteam</a:t>
            </a:r>
            <a:r>
              <a:rPr lang="en-US" dirty="0" smtClean="0"/>
              <a:t> (SixSq)</a:t>
            </a:r>
          </a:p>
          <a:p>
            <a:pPr lvl="1"/>
            <a:r>
              <a:rPr lang="en-US" dirty="0" smtClean="0"/>
              <a:t>Commercial product for deployment/testing of</a:t>
            </a:r>
            <a:r>
              <a:rPr lang="en-US" dirty="0" smtClean="0"/>
              <a:t> multiple machines</a:t>
            </a:r>
            <a:endParaRPr lang="en-US" dirty="0" smtClean="0"/>
          </a:p>
          <a:p>
            <a:pPr lvl="1"/>
            <a:r>
              <a:rPr lang="en-US" dirty="0" smtClean="0"/>
              <a:t>Allows multi-cloud deployment for supported clouds</a:t>
            </a:r>
          </a:p>
          <a:p>
            <a:pPr lvl="1"/>
            <a:r>
              <a:rPr lang="en-US" dirty="0" smtClean="0"/>
              <a:t>Uses image “recipes” to recreate images on different clouds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StratusLab</a:t>
            </a:r>
            <a:r>
              <a:rPr lang="en-US" dirty="0" smtClean="0"/>
              <a:t>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Multiple sites</a:t>
            </a:r>
          </a:p>
          <a:p>
            <a:pPr lvl="1"/>
            <a:r>
              <a:rPr lang="en-US" dirty="0" smtClean="0"/>
              <a:t>Reference infrastructure in Greece as primary cloud resource</a:t>
            </a:r>
          </a:p>
          <a:p>
            <a:pPr lvl="1"/>
            <a:r>
              <a:rPr lang="en-US" dirty="0" smtClean="0"/>
              <a:t>Second site at LAL will also soon be publicly available</a:t>
            </a:r>
            <a:endParaRPr lang="en-US" dirty="0" smtClean="0"/>
          </a:p>
          <a:p>
            <a:pPr lvl="1"/>
            <a:r>
              <a:rPr lang="en-US" dirty="0" smtClean="0"/>
              <a:t>Used as basis (with commercial providers) for tests of federation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StratusLab</a:t>
            </a:r>
            <a:r>
              <a:rPr lang="en-US" dirty="0" smtClean="0"/>
              <a:t> </a:t>
            </a:r>
            <a:r>
              <a:rPr lang="en-US" dirty="0" smtClean="0"/>
              <a:t>r</a:t>
            </a:r>
            <a:r>
              <a:rPr lang="en-US" dirty="0" smtClean="0"/>
              <a:t>elease</a:t>
            </a:r>
            <a:r>
              <a:rPr lang="en-US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Complete, production release available (latest is v1.1)</a:t>
            </a:r>
          </a:p>
          <a:p>
            <a:pPr lvl="1"/>
            <a:r>
              <a:rPr lang="en-US" dirty="0" smtClean="0"/>
              <a:t>Continued improvements of v1.x services</a:t>
            </a:r>
            <a:endParaRPr lang="en-US" dirty="0" smtClean="0"/>
          </a:p>
          <a:p>
            <a:pPr lvl="1"/>
            <a:r>
              <a:rPr lang="en-US" dirty="0" smtClean="0"/>
              <a:t>Adding hybrid</a:t>
            </a:r>
            <a:r>
              <a:rPr lang="en-US" dirty="0" smtClean="0"/>
              <a:t>/federated </a:t>
            </a:r>
            <a:r>
              <a:rPr lang="en-US" dirty="0" smtClean="0"/>
              <a:t>infrastructure support moving towards v2.0</a:t>
            </a:r>
          </a:p>
          <a:p>
            <a:pPr lvl="1"/>
            <a:r>
              <a:rPr lang="en-US" dirty="0" smtClean="0"/>
              <a:t>Resolve technical aspects of federation</a:t>
            </a:r>
          </a:p>
          <a:p>
            <a:pPr lvl="1"/>
            <a:r>
              <a:rPr lang="en-US" dirty="0" smtClean="0"/>
              <a:t>Identify non-technical (policy, legal, </a:t>
            </a:r>
            <a:r>
              <a:rPr lang="en-US" dirty="0" smtClean="0"/>
              <a:t>etc.) issues with federation</a:t>
            </a:r>
            <a:endParaRPr lang="en-US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>
                <a:sym typeface="Wingdings"/>
              </a:rPr>
              <a:t>Open to collaboration with other people, projects, infrastructures, etc.</a:t>
            </a:r>
          </a:p>
          <a:p>
            <a:pPr lvl="1"/>
            <a:r>
              <a:rPr lang="en-US" dirty="0" smtClean="0">
                <a:sym typeface="Wingdings"/>
              </a:rPr>
              <a:t>Working towards integration with EGI sites</a:t>
            </a:r>
          </a:p>
          <a:p>
            <a:pPr lvl="1"/>
            <a:r>
              <a:rPr lang="en-US" dirty="0" smtClean="0">
                <a:sym typeface="Wingdings"/>
              </a:rPr>
              <a:t>Involved in EGI Cloud Federation Task Force</a:t>
            </a:r>
          </a:p>
          <a:p>
            <a:pPr lvl="1"/>
            <a:r>
              <a:rPr lang="en-US" dirty="0" smtClean="0">
                <a:sym typeface="Wingdings"/>
              </a:rPr>
              <a:t>Want feedback (positive and negative) from user, administrators,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 Infrastructure</a:t>
            </a:r>
          </a:p>
          <a:p>
            <a:pPr lvl="1"/>
            <a:r>
              <a:rPr lang="en-US" dirty="0" smtClean="0"/>
              <a:t>Open to public (with registration) to provide feedback to project</a:t>
            </a:r>
          </a:p>
          <a:p>
            <a:pPr lvl="1"/>
            <a:r>
              <a:rPr lang="en-US" dirty="0" smtClean="0"/>
              <a:t>Send an email to </a:t>
            </a:r>
            <a:r>
              <a:rPr lang="en-US" dirty="0" smtClean="0">
                <a:hlinkClick r:id="rId2"/>
              </a:rPr>
              <a:t>support@stratuslab.eu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GRNET runs a production grid site over a </a:t>
            </a:r>
            <a:r>
              <a:rPr lang="en-US" dirty="0" err="1" smtClean="0"/>
              <a:t>StratusLab</a:t>
            </a:r>
            <a:r>
              <a:rPr lang="en-US" dirty="0" smtClean="0"/>
              <a:t> cloud</a:t>
            </a:r>
          </a:p>
          <a:p>
            <a:r>
              <a:rPr lang="en-US" dirty="0" err="1" smtClean="0"/>
              <a:t>StratusLab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Command line scripts in python with few dependencies</a:t>
            </a:r>
          </a:p>
          <a:p>
            <a:pPr lvl="1"/>
            <a:r>
              <a:rPr lang="en-US" dirty="0" smtClean="0"/>
              <a:t>Works on Mac OSX, Windows, and Linux</a:t>
            </a:r>
          </a:p>
          <a:p>
            <a:r>
              <a:rPr lang="en-US" dirty="0" smtClean="0"/>
              <a:t>Provided Appliances</a:t>
            </a:r>
          </a:p>
          <a:p>
            <a:pPr lvl="1"/>
            <a:r>
              <a:rPr lang="en-US" dirty="0" smtClean="0"/>
              <a:t>Base images: </a:t>
            </a:r>
            <a:r>
              <a:rPr lang="en-US" dirty="0" err="1" smtClean="0"/>
              <a:t>ttylinux</a:t>
            </a:r>
            <a:r>
              <a:rPr lang="en-US" dirty="0" smtClean="0"/>
              <a:t>, </a:t>
            </a:r>
            <a:r>
              <a:rPr lang="en-US" dirty="0" err="1" smtClean="0"/>
              <a:t>CentOS</a:t>
            </a:r>
            <a:r>
              <a:rPr lang="en-US" dirty="0" smtClean="0"/>
              <a:t> 5.5, </a:t>
            </a:r>
            <a:r>
              <a:rPr lang="en-US" dirty="0" err="1" smtClean="0"/>
              <a:t>Ubuntu</a:t>
            </a:r>
            <a:r>
              <a:rPr lang="en-US" dirty="0" smtClean="0"/>
              <a:t> 10.04, </a:t>
            </a:r>
            <a:r>
              <a:rPr lang="en-US" dirty="0" err="1" smtClean="0"/>
              <a:t>OpenSuSE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Grid: CE, SE, WN, APEL/BDII, UI</a:t>
            </a:r>
          </a:p>
          <a:p>
            <a:pPr lvl="1"/>
            <a:r>
              <a:rPr lang="en-US" dirty="0" smtClean="0"/>
              <a:t>Bioinformatics: Data server and analysis images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StratusLab Project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Create comprehensive, open-source,</a:t>
            </a:r>
            <a:br>
              <a:rPr lang="en-US" dirty="0" smtClean="0"/>
            </a:br>
            <a:r>
              <a:rPr lang="en-US" dirty="0" err="1" smtClean="0"/>
              <a:t>IaaS</a:t>
            </a:r>
            <a:r>
              <a:rPr lang="en-US" dirty="0" smtClean="0"/>
              <a:t> cloud distribution</a:t>
            </a:r>
          </a:p>
          <a:p>
            <a:pPr lvl="1"/>
            <a:r>
              <a:rPr lang="en-US" dirty="0" smtClean="0"/>
              <a:t>Focus on supporting grid services</a:t>
            </a:r>
          </a:p>
          <a:p>
            <a:pPr marL="0" indent="0"/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1 June 2010—31 May 2012 (2 years)</a:t>
            </a:r>
          </a:p>
          <a:p>
            <a:pPr lvl="1"/>
            <a:r>
              <a:rPr lang="en-US" dirty="0" smtClean="0"/>
              <a:t>6 partners from 5 countries</a:t>
            </a:r>
          </a:p>
          <a:p>
            <a:pPr lvl="1"/>
            <a:r>
              <a:rPr lang="en-US" dirty="0" smtClean="0"/>
              <a:t>Budget : 3.3 M€ (2.3 M€ EC)</a:t>
            </a:r>
          </a:p>
          <a:p>
            <a:r>
              <a:rPr lang="en-US" dirty="0" smtClean="0"/>
              <a:t>Contacts</a:t>
            </a:r>
          </a:p>
          <a:p>
            <a:pPr lvl="1"/>
            <a:r>
              <a:rPr lang="en-US" dirty="0" smtClean="0"/>
              <a:t>Site web:  </a:t>
            </a:r>
            <a:r>
              <a:rPr lang="en-US" dirty="0" smtClean="0">
                <a:hlinkClick r:id="rId2"/>
              </a:rPr>
              <a:t>http://stratuslab.eu/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Twitter: @StratusLab</a:t>
            </a:r>
          </a:p>
          <a:p>
            <a:pPr lvl="1"/>
            <a:r>
              <a:rPr lang="en-US" dirty="0" smtClean="0"/>
              <a:t>Support: </a:t>
            </a:r>
            <a:r>
              <a:rPr lang="en-US" dirty="0" smtClean="0">
                <a:hlinkClick r:id="rId3"/>
              </a:rPr>
              <a:t>support@stratuslab.eu</a:t>
            </a:r>
            <a:r>
              <a:rPr lang="en-US" dirty="0" smtClean="0"/>
              <a:t>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5002212" y="1651000"/>
            <a:ext cx="3316288" cy="4402554"/>
            <a:chOff x="5002212" y="1651000"/>
            <a:chExt cx="3316288" cy="4402554"/>
          </a:xfrm>
        </p:grpSpPr>
        <p:grpSp>
          <p:nvGrpSpPr>
            <p:cNvPr id="3" name="Group 25"/>
            <p:cNvGrpSpPr/>
            <p:nvPr/>
          </p:nvGrpSpPr>
          <p:grpSpPr>
            <a:xfrm>
              <a:off x="5002212" y="3154362"/>
              <a:ext cx="2770188" cy="731838"/>
              <a:chOff x="5002212" y="3001962"/>
              <a:chExt cx="2770188" cy="731838"/>
            </a:xfrm>
          </p:grpSpPr>
          <p:pic>
            <p:nvPicPr>
              <p:cNvPr id="18" name="Picture 17" descr="grnet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002212" y="3001962"/>
                <a:ext cx="1855788" cy="731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 descr="sixsq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086600" y="3024981"/>
                <a:ext cx="68580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21"/>
            <p:cNvGrpSpPr/>
            <p:nvPr/>
          </p:nvGrpSpPr>
          <p:grpSpPr>
            <a:xfrm>
              <a:off x="5105400" y="1651000"/>
              <a:ext cx="2914650" cy="711200"/>
              <a:chOff x="5105400" y="1447800"/>
              <a:chExt cx="2914650" cy="711200"/>
            </a:xfrm>
          </p:grpSpPr>
          <p:pic>
            <p:nvPicPr>
              <p:cNvPr id="16" name="Picture 15" descr="cnrs.jpe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105400" y="1447800"/>
                <a:ext cx="1143000" cy="71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 descr="ucm.gif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858000" y="1529557"/>
                <a:ext cx="1162050" cy="547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24"/>
            <p:cNvGrpSpPr/>
            <p:nvPr/>
          </p:nvGrpSpPr>
          <p:grpSpPr>
            <a:xfrm>
              <a:off x="5372101" y="4813300"/>
              <a:ext cx="2406649" cy="825500"/>
              <a:chOff x="5372101" y="4273550"/>
              <a:chExt cx="2406649" cy="825500"/>
            </a:xfrm>
          </p:grpSpPr>
          <p:pic>
            <p:nvPicPr>
              <p:cNvPr id="14" name="Picture 13" descr="TelefonicaID_1_300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2101" y="4273550"/>
                <a:ext cx="825500" cy="825500"/>
              </a:xfrm>
              <a:prstGeom prst="rect">
                <a:avLst/>
              </a:prstGeom>
            </p:spPr>
          </p:pic>
          <p:pic>
            <p:nvPicPr>
              <p:cNvPr id="15" name="Picture 14" descr="545px-Blazon_Trinity_College_Dublin.svg.png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086600" y="4305300"/>
                <a:ext cx="69215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054600" y="243840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1" smtClean="0"/>
                <a:t>CNRS (FR)</a:t>
              </a:r>
              <a:endParaRPr lang="en-US" sz="1600" b="0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0700" y="243840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1" smtClean="0"/>
                <a:t>UCM (ES)</a:t>
              </a:r>
              <a:endParaRPr lang="en-US" sz="1600" b="0" i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7300" y="4038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1" smtClean="0"/>
                <a:t>GRNET (GR)</a:t>
              </a:r>
              <a:endParaRPr lang="en-US" sz="1600" b="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0700" y="40386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1" smtClean="0"/>
                <a:t>SIXSQ (CH)</a:t>
              </a:r>
              <a:endParaRPr lang="en-US" sz="1600" b="0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70500" y="571500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1" smtClean="0"/>
                <a:t>TID (ES)</a:t>
              </a:r>
              <a:endParaRPr lang="en-US" sz="1600" b="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72300" y="57150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1" smtClean="0"/>
                <a:t>TCD (IE)</a:t>
              </a:r>
              <a:endParaRPr lang="en-US" sz="1600" b="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Offer remote access to </a:t>
            </a:r>
            <a:br>
              <a:rPr lang="en-US" dirty="0" smtClean="0"/>
            </a:br>
            <a:r>
              <a:rPr lang="en-US" dirty="0" smtClean="0"/>
              <a:t>computing resources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Customized environments</a:t>
            </a:r>
          </a:p>
          <a:p>
            <a:pPr lvl="1"/>
            <a:r>
              <a:rPr lang="en-US" dirty="0" smtClean="0"/>
              <a:t>Rapid access via </a:t>
            </a:r>
            <a:br>
              <a:rPr lang="en-US" dirty="0" smtClean="0"/>
            </a:br>
            <a:r>
              <a:rPr lang="en-US" dirty="0" smtClean="0"/>
              <a:t>simple API</a:t>
            </a:r>
          </a:p>
          <a:p>
            <a:pPr lvl="1"/>
            <a:r>
              <a:rPr lang="en-US" dirty="0" smtClean="0"/>
              <a:t>Complete control (root</a:t>
            </a:r>
            <a:br>
              <a:rPr lang="en-US" dirty="0" smtClean="0"/>
            </a:br>
            <a:r>
              <a:rPr lang="en-US" dirty="0" smtClean="0"/>
              <a:t>access) with “pay as you</a:t>
            </a:r>
            <a:br>
              <a:rPr lang="en-US" dirty="0" smtClean="0"/>
            </a:br>
            <a:r>
              <a:rPr lang="en-US" dirty="0" smtClean="0"/>
              <a:t>go” model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Non-standard interfaces</a:t>
            </a:r>
            <a:br>
              <a:rPr lang="en-US" dirty="0" smtClean="0"/>
            </a:br>
            <a:r>
              <a:rPr lang="en-US" dirty="0" smtClean="0"/>
              <a:t>(vendor lock-in)</a:t>
            </a:r>
          </a:p>
          <a:p>
            <a:pPr lvl="1"/>
            <a:r>
              <a:rPr lang="en-US" dirty="0" smtClean="0"/>
              <a:t>Creating new virtual</a:t>
            </a:r>
            <a:br>
              <a:rPr lang="en-US" dirty="0" smtClean="0"/>
            </a:br>
            <a:r>
              <a:rPr lang="en-US" dirty="0" smtClean="0"/>
              <a:t>machines is difficult</a:t>
            </a:r>
          </a:p>
        </p:txBody>
      </p:sp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 as a Service (IaaS)</a:t>
            </a:r>
          </a:p>
        </p:txBody>
      </p:sp>
      <p:pic>
        <p:nvPicPr>
          <p:cNvPr id="6" name="Picture 39" descr="logo_aws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495800"/>
            <a:ext cx="1676400" cy="61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Picture 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520893"/>
            <a:ext cx="2362200" cy="49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 r="12303"/>
          <a:stretch>
            <a:fillRect/>
          </a:stretch>
        </p:blipFill>
        <p:spPr bwMode="auto">
          <a:xfrm>
            <a:off x="6781800" y="4839837"/>
            <a:ext cx="1981200" cy="4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4103" y="5662319"/>
            <a:ext cx="1715097" cy="7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 bwMode="auto">
          <a:xfrm>
            <a:off x="4648200" y="3200400"/>
            <a:ext cx="4343400" cy="838200"/>
          </a:xfrm>
          <a:prstGeom prst="roundRect">
            <a:avLst>
              <a:gd name="adj" fmla="val 33334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Infrastructure</a:t>
            </a:r>
            <a:r>
              <a:rPr kumimoji="0" lang="en-US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as a Service (IaaS)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48200" y="2209800"/>
            <a:ext cx="4343400" cy="838200"/>
          </a:xfrm>
          <a:prstGeom prst="roundRect">
            <a:avLst>
              <a:gd name="adj" fmla="val 3333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Platform </a:t>
            </a:r>
            <a:r>
              <a:rPr kumimoji="0" lang="en-US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as a Service (</a:t>
            </a:r>
            <a:r>
              <a:rPr lang="en-US" sz="1800" smtClean="0">
                <a:latin typeface="Arial" pitchFamily="-112" charset="0"/>
                <a:ea typeface="Arial" pitchFamily="-112" charset="0"/>
                <a:cs typeface="Arial" pitchFamily="-112" charset="0"/>
              </a:rPr>
              <a:t>P</a:t>
            </a:r>
            <a:r>
              <a:rPr kumimoji="0" lang="en-US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aaS)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648200" y="1219200"/>
            <a:ext cx="4343400" cy="838200"/>
          </a:xfrm>
          <a:prstGeom prst="roundRect">
            <a:avLst>
              <a:gd name="adj" fmla="val 3333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Software </a:t>
            </a:r>
            <a:r>
              <a:rPr kumimoji="0" lang="en-US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as a Service (</a:t>
            </a:r>
            <a:r>
              <a:rPr lang="en-US" sz="1800" smtClean="0">
                <a:latin typeface="Arial" pitchFamily="-112" charset="0"/>
                <a:ea typeface="Arial" pitchFamily="-112" charset="0"/>
                <a:cs typeface="Arial" pitchFamily="-112" charset="0"/>
              </a:rPr>
              <a:t>S</a:t>
            </a:r>
            <a:r>
              <a:rPr kumimoji="0" lang="en-US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aaS)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4038600" y="1143000"/>
            <a:ext cx="533400" cy="5410200"/>
          </a:xfrm>
          <a:prstGeom prst="rightBrace">
            <a:avLst>
              <a:gd name="adj1" fmla="val 8333"/>
              <a:gd name="adj2" fmla="val 45981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cloud?</a:t>
            </a:r>
            <a:endParaRPr lang="en-US" dirty="0" smtClean="0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Centralized, commercial cloud computing model</a:t>
            </a:r>
            <a:endParaRPr lang="en-US" dirty="0" smtClean="0"/>
          </a:p>
          <a:p>
            <a:pPr lvl="1"/>
            <a:r>
              <a:rPr lang="en-US" dirty="0" smtClean="0"/>
              <a:t>Co-locate large, efficient data centers near cheap electricity, cooling</a:t>
            </a:r>
          </a:p>
          <a:p>
            <a:pPr lvl="1"/>
            <a:r>
              <a:rPr lang="en-US" dirty="0" smtClean="0"/>
              <a:t>“Cheaper” cycles with no administration costs for physical hardware</a:t>
            </a:r>
            <a:endParaRPr lang="en-US" dirty="0" smtClean="0"/>
          </a:p>
          <a:p>
            <a:pPr lvl="1"/>
            <a:r>
              <a:rPr lang="en-US" dirty="0" smtClean="0"/>
              <a:t>Amazon, </a:t>
            </a:r>
            <a:r>
              <a:rPr lang="en-US" dirty="0" smtClean="0"/>
              <a:t>Google, Microsoft, etc. already doing this</a:t>
            </a:r>
            <a:endParaRPr lang="en-US" dirty="0" smtClean="0"/>
          </a:p>
          <a:p>
            <a:r>
              <a:rPr lang="en-US" dirty="0" smtClean="0"/>
              <a:t>Data management</a:t>
            </a:r>
            <a:endParaRPr lang="en-US" dirty="0" smtClean="0"/>
          </a:p>
          <a:p>
            <a:pPr lvl="1"/>
            <a:r>
              <a:rPr lang="en-US" dirty="0" smtClean="0"/>
              <a:t>Some data needs higher level of </a:t>
            </a:r>
            <a:r>
              <a:rPr lang="en-US" dirty="0" smtClean="0"/>
              <a:t>security (privacy, confidentiality) </a:t>
            </a:r>
            <a:endParaRPr lang="en-US" dirty="0" smtClean="0"/>
          </a:p>
          <a:p>
            <a:pPr lvl="1"/>
            <a:r>
              <a:rPr lang="en-US" dirty="0" smtClean="0"/>
              <a:t>Providers are ill-equipped to deal with large transfers of data</a:t>
            </a:r>
          </a:p>
          <a:p>
            <a:pPr lvl="1"/>
            <a:r>
              <a:rPr lang="en-US" dirty="0" smtClean="0"/>
              <a:t>Data from scientific instruments is naturally distributed</a:t>
            </a:r>
          </a:p>
          <a:p>
            <a:pPr lvl="1"/>
            <a:r>
              <a:rPr lang="en-US" dirty="0" smtClean="0"/>
              <a:t>Reliability called into question by </a:t>
            </a:r>
            <a:r>
              <a:rPr lang="en-US" dirty="0" smtClean="0"/>
              <a:t>large-scale outages</a:t>
            </a:r>
          </a:p>
          <a:p>
            <a:r>
              <a:rPr lang="en-US" dirty="0" smtClean="0"/>
              <a:t>In the short and medium terms, </a:t>
            </a:r>
            <a:r>
              <a:rPr lang="en-US" dirty="0" smtClean="0"/>
              <a:t>e</a:t>
            </a:r>
            <a:r>
              <a:rPr lang="en-US" dirty="0" smtClean="0"/>
              <a:t>xisting data centers must be able to deploy their own cloud infrastructures and users will want a federated view of them.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</a:t>
            </a:r>
            <a:r>
              <a:rPr lang="en-US" dirty="0" err="1" smtClean="0"/>
              <a:t>StratusLab</a:t>
            </a:r>
            <a:r>
              <a:rPr lang="en-US" dirty="0" smtClean="0"/>
              <a:t> v2.0</a:t>
            </a:r>
            <a:endParaRPr lang="en-US" dirty="0"/>
          </a:p>
        </p:txBody>
      </p:sp>
      <p:pic>
        <p:nvPicPr>
          <p:cNvPr id="29" name="Picture 28" descr="architecture-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34400" cy="40923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6000" y="13142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b="0" i="1" dirty="0" smtClean="0"/>
              <a:t> Easy to install CLI</a:t>
            </a:r>
          </a:p>
          <a:p>
            <a:pPr>
              <a:buFont typeface="Arial"/>
              <a:buChar char="•"/>
            </a:pPr>
            <a:r>
              <a:rPr lang="en-US" sz="1800" b="0" i="1" dirty="0" smtClean="0"/>
              <a:t> REST web/APIs</a:t>
            </a:r>
          </a:p>
          <a:p>
            <a:pPr>
              <a:buFont typeface="Arial"/>
              <a:buChar char="•"/>
            </a:pPr>
            <a:r>
              <a:rPr lang="en-US" sz="1800" b="0" i="1" dirty="0" smtClean="0"/>
              <a:t> </a:t>
            </a:r>
            <a:r>
              <a:rPr lang="en-US" sz="1800" b="0" i="1" dirty="0" err="1" smtClean="0"/>
              <a:t>jclouds</a:t>
            </a:r>
            <a:r>
              <a:rPr lang="en-US" sz="1800" b="0" i="1" dirty="0" smtClean="0"/>
              <a:t> coming soon</a:t>
            </a:r>
          </a:p>
          <a:p>
            <a:pPr>
              <a:buFont typeface="Arial"/>
              <a:buChar char="•"/>
            </a:pPr>
            <a:r>
              <a:rPr lang="en-US" sz="1800" b="0" i="1" dirty="0" smtClean="0"/>
              <a:t> OCCI, CDMI planned</a:t>
            </a:r>
            <a:endParaRPr lang="en-US" sz="1800" b="0" i="1" dirty="0"/>
          </a:p>
        </p:txBody>
      </p:sp>
      <p:sp>
        <p:nvSpPr>
          <p:cNvPr id="31" name="Left Brace 30"/>
          <p:cNvSpPr/>
          <p:nvPr/>
        </p:nvSpPr>
        <p:spPr bwMode="auto">
          <a:xfrm>
            <a:off x="2971800" y="2895600"/>
            <a:ext cx="304800" cy="5486400"/>
          </a:xfrm>
          <a:prstGeom prst="leftBrac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>
            <a:off x="7239000" y="4191000"/>
            <a:ext cx="304800" cy="2819400"/>
          </a:xfrm>
          <a:prstGeom prst="leftBrac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" y="5867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/>
              <a:t>Production Release (v1.1)</a:t>
            </a:r>
          </a:p>
          <a:p>
            <a:r>
              <a:rPr lang="en-US" sz="1800" b="0" i="1" dirty="0" smtClean="0"/>
              <a:t>Continued improvements in Y2</a:t>
            </a:r>
            <a:endParaRPr lang="en-US" sz="1800" b="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43600" y="58306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/>
              <a:t>Hybrid cloud deployments</a:t>
            </a:r>
          </a:p>
          <a:p>
            <a:r>
              <a:rPr lang="en-US" sz="1800" b="0" i="1" dirty="0" smtClean="0"/>
              <a:t>Integration in dist. infra.</a:t>
            </a:r>
            <a:endParaRPr lang="en-US" sz="18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Federation Models</a:t>
            </a:r>
          </a:p>
        </p:txBody>
      </p:sp>
      <p:pic>
        <p:nvPicPr>
          <p:cNvPr id="4" name="Picture 3" descr="cloud-fed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7016"/>
            <a:ext cx="8534400" cy="5674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Authentication</a:t>
            </a:r>
            <a:endParaRPr lang="en-US" dirty="0" smtClean="0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Proxy services</a:t>
            </a:r>
          </a:p>
          <a:p>
            <a:pPr lvl="1"/>
            <a:r>
              <a:rPr lang="en-US" dirty="0" smtClean="0"/>
              <a:t>All services are </a:t>
            </a:r>
            <a:r>
              <a:rPr lang="en-US" dirty="0" err="1" smtClean="0"/>
              <a:t>proxied</a:t>
            </a:r>
            <a:r>
              <a:rPr lang="en-US" dirty="0" smtClean="0"/>
              <a:t> through a common authentication layer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/>
              <a:t>Jetty application container and JAAS framework</a:t>
            </a:r>
            <a:endParaRPr lang="en-US" dirty="0" smtClean="0"/>
          </a:p>
          <a:p>
            <a:pPr lvl="1"/>
            <a:r>
              <a:rPr lang="en-US" dirty="0" smtClean="0"/>
              <a:t>Integration with other AAA infrastructures (Argus, Shibboleth) easy</a:t>
            </a:r>
          </a:p>
          <a:p>
            <a:endParaRPr lang="en-US" dirty="0" smtClean="0"/>
          </a:p>
          <a:p>
            <a:r>
              <a:rPr lang="en-US" dirty="0" smtClean="0"/>
              <a:t>Supported mechanisms “out of the box”</a:t>
            </a:r>
          </a:p>
          <a:p>
            <a:pPr lvl="1"/>
            <a:r>
              <a:rPr lang="en-US" dirty="0" smtClean="0"/>
              <a:t>Username</a:t>
            </a:r>
            <a:r>
              <a:rPr lang="en-US" dirty="0" smtClean="0"/>
              <a:t>/password in password file or from LDAP</a:t>
            </a:r>
            <a:endParaRPr lang="en-US" dirty="0" smtClean="0"/>
          </a:p>
          <a:p>
            <a:pPr lvl="1"/>
            <a:r>
              <a:rPr lang="en-US" dirty="0" smtClean="0"/>
              <a:t>Grid </a:t>
            </a:r>
            <a:r>
              <a:rPr lang="en-US" dirty="0" smtClean="0"/>
              <a:t>cert./proxy in “password” file or from LDAP</a:t>
            </a:r>
          </a:p>
          <a:p>
            <a:pPr lvl="1"/>
            <a:r>
              <a:rPr lang="en-US" dirty="0" smtClean="0"/>
              <a:t>Currently user-based, groups and roles coming </a:t>
            </a:r>
            <a:r>
              <a:rPr lang="en-US" dirty="0" smtClean="0"/>
              <a:t>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Machine image creation is a barrier to cloud adoption</a:t>
            </a:r>
          </a:p>
          <a:p>
            <a:pPr lvl="1"/>
            <a:r>
              <a:rPr lang="en-US" dirty="0" smtClean="0"/>
              <a:t>Creating virtual machine images is time-consuming </a:t>
            </a:r>
          </a:p>
          <a:p>
            <a:pPr lvl="1"/>
            <a:r>
              <a:rPr lang="en-US" dirty="0" smtClean="0"/>
              <a:t>Ensuring that machines are secure and correct is difficult</a:t>
            </a:r>
          </a:p>
          <a:p>
            <a:pPr lvl="1"/>
            <a:r>
              <a:rPr lang="en-US" dirty="0" smtClean="0"/>
              <a:t>Sharing existing machines lowers this barrier</a:t>
            </a:r>
          </a:p>
          <a:p>
            <a:r>
              <a:rPr lang="en-US" dirty="0" smtClean="0"/>
              <a:t>Marketplace facilitates sharing of images</a:t>
            </a:r>
          </a:p>
          <a:p>
            <a:pPr lvl="1"/>
            <a:r>
              <a:rPr lang="en-US" dirty="0" smtClean="0"/>
              <a:t>Registry of metadata for machine &amp; disk images</a:t>
            </a:r>
          </a:p>
          <a:p>
            <a:pPr lvl="1"/>
            <a:r>
              <a:rPr lang="en-US" dirty="0" smtClean="0"/>
              <a:t>Image contents are kept in cloud, grid, or web storage</a:t>
            </a:r>
          </a:p>
          <a:p>
            <a:pPr lvl="1"/>
            <a:r>
              <a:rPr lang="en-US" dirty="0" smtClean="0"/>
              <a:t>Supports trust between creators, users, and administrators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End-users: browse and use existing images for their analyses</a:t>
            </a:r>
          </a:p>
          <a:p>
            <a:pPr lvl="1"/>
            <a:r>
              <a:rPr lang="en-US" dirty="0" smtClean="0"/>
              <a:t>Creators: publicize their work and attract larger user base</a:t>
            </a:r>
          </a:p>
          <a:p>
            <a:pPr lvl="1"/>
            <a:r>
              <a:rPr lang="en-US" dirty="0" smtClean="0"/>
              <a:t>Cloud </a:t>
            </a:r>
            <a:r>
              <a:rPr lang="en-US" dirty="0" err="1" smtClean="0"/>
              <a:t>Admins</a:t>
            </a:r>
            <a:r>
              <a:rPr lang="en-US" dirty="0" smtClean="0"/>
              <a:t>.: Use metadata to evaluate trustworthiness of images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Workflows</a:t>
            </a:r>
            <a:endParaRPr lang="en-US" dirty="0"/>
          </a:p>
        </p:txBody>
      </p:sp>
      <p:pic>
        <p:nvPicPr>
          <p:cNvPr id="4" name="Picture 3" descr="20110505-marketplace-workflows-hep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077200" cy="5418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uslab-presentation-template-v3">
  <a:themeElements>
    <a:clrScheme name="GridWay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3366"/>
            </a:gs>
            <a:gs pos="50000">
              <a:srgbClr val="003366">
                <a:gamma/>
                <a:tint val="0"/>
                <a:invGamma/>
              </a:srgbClr>
            </a:gs>
            <a:gs pos="100000">
              <a:srgbClr val="003366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3366"/>
            </a:gs>
            <a:gs pos="50000">
              <a:srgbClr val="003366">
                <a:gamma/>
                <a:tint val="0"/>
                <a:invGamma/>
              </a:srgbClr>
            </a:gs>
            <a:gs pos="100000">
              <a:srgbClr val="003366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GridWay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Way Presentatio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Way Presentatio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Way Presentatio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Way Presentatio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Way Presentatio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Way Presentatio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Way Presentatio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Way Presentatio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Way Presentatio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Way Presentatio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Way Presentatio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stratuslab-presentation-template-v3.potx</Template>
  <TotalTime>3115</TotalTime>
  <Words>927</Words>
  <Application>Microsoft Macintosh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stratuslab-presentation-template-v3</vt:lpstr>
      <vt:lpstr>StratusLab: Cloud Federation</vt:lpstr>
      <vt:lpstr>StratusLab Project</vt:lpstr>
      <vt:lpstr>Infrastructure as a Service (IaaS)</vt:lpstr>
      <vt:lpstr>Open source cloud?</vt:lpstr>
      <vt:lpstr>Architecture of StratusLab v2.0</vt:lpstr>
      <vt:lpstr>Federation Models</vt:lpstr>
      <vt:lpstr>Flexible Authentication</vt:lpstr>
      <vt:lpstr>Marketplace</vt:lpstr>
      <vt:lpstr>Marketplace Workflows</vt:lpstr>
      <vt:lpstr>Federation Challenges</vt:lpstr>
      <vt:lpstr>Current StratusLab Experience</vt:lpstr>
      <vt:lpstr>Current StratusLab Experience</vt:lpstr>
      <vt:lpstr>Conclusions</vt:lpstr>
      <vt:lpstr>Test Drive</vt:lpstr>
      <vt:lpstr>Slide 15</vt:lpstr>
    </vt:vector>
  </TitlesOfParts>
  <Company>SixSq Sàrl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Considerations From Running Grid Services on Cloud Resources</dc:title>
  <dc:creator>Charles</dc:creator>
  <cp:lastModifiedBy>Charles</cp:lastModifiedBy>
  <cp:revision>376</cp:revision>
  <cp:lastPrinted>2010-03-23T08:08:48Z</cp:lastPrinted>
  <dcterms:created xsi:type="dcterms:W3CDTF">2011-09-28T06:07:49Z</dcterms:created>
  <dcterms:modified xsi:type="dcterms:W3CDTF">2011-09-28T06:55:58Z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