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41d21e869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41d21e869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1d21e869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1d21e869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1d21e869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1d21e869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1d21e869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1d21e869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1d21e869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1d21e869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1d21e86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1d21e86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1d21e86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1d21e86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1d21e869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1d21e869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1d21e869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1d21e869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1d21e869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1d21e869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trawHat369/Data_Science_Capstone/blob/master/Battle_of_The_Neighborhoods_Week_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postal_codes_of_Canada:_M" TargetMode="External"/><Relationship Id="rId4" Type="http://schemas.openxmlformats.org/officeDocument/2006/relationships/hyperlink" Target="https://cocl.us/new_york_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k-means-clustering-algorithm-applications-evaluation-methods-and-drawbacks-aa03e644b48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trawHat369/Data_Science_Capstone/blob/master/Battle_of_The_Neighborhoods_Week_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262400"/>
            <a:ext cx="76881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NEIGHBORHOODS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Aditya Gouroju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67850" y="57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(contd).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3" y="1356625"/>
            <a:ext cx="44481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725" y="1532825"/>
            <a:ext cx="4191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07275" y="536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 model to segment similar type of Neighborhoods based on venue categories in both the cities.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Useful to people moving from one city to another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analyzation is done and explained in the </a:t>
            </a:r>
            <a:r>
              <a:rPr lang="en" sz="2000" u="sng">
                <a:solidFill>
                  <a:srgbClr val="0000FF"/>
                </a:solidFill>
                <a:hlinkClick r:id="rId3"/>
              </a:rPr>
              <a:t>Report 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464675"/>
            <a:ext cx="76887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Clustering of Neighborhoods 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89275" y="2128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Clustering  Neighborhoods based on the venue categories.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Helpful for people moving to far away places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people who want to find similar kind of Neighborhoods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people to explore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05275"/>
            <a:ext cx="7688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Acquisition and Cleaning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Borough Names , Neighborhood Names , Geographical </a:t>
            </a:r>
            <a:r>
              <a:rPr lang="en" sz="2000"/>
              <a:t>Coordinates</a:t>
            </a:r>
            <a:r>
              <a:rPr lang="en" sz="2000"/>
              <a:t> of Toronto City is scraped from  </a:t>
            </a:r>
            <a:r>
              <a:rPr lang="en" sz="2000" u="sng">
                <a:solidFill>
                  <a:srgbClr val="0000FF"/>
                </a:solidFill>
                <a:hlinkClick r:id="rId3"/>
              </a:rPr>
              <a:t>here</a:t>
            </a:r>
            <a:r>
              <a:rPr lang="en" sz="2000">
                <a:solidFill>
                  <a:srgbClr val="0000FF"/>
                </a:solidFill>
              </a:rPr>
              <a:t> 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Borough Names , Neighborhood Names , Geographical </a:t>
            </a:r>
            <a:r>
              <a:rPr lang="en" sz="2000">
                <a:solidFill>
                  <a:srgbClr val="666666"/>
                </a:solidFill>
              </a:rPr>
              <a:t>Coordinates</a:t>
            </a:r>
            <a:r>
              <a:rPr lang="en" sz="2000">
                <a:solidFill>
                  <a:srgbClr val="666666"/>
                </a:solidFill>
              </a:rPr>
              <a:t> of New York City are imported from </a:t>
            </a:r>
            <a:r>
              <a:rPr lang="en" sz="2000" u="sng">
                <a:solidFill>
                  <a:srgbClr val="0000FF"/>
                </a:solidFill>
                <a:hlinkClick r:id="rId4"/>
              </a:rPr>
              <a:t>here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Venues in the corresponding Neighborhoods are obtained by requesting API’s from Foursquare.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0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Acquisition and Cleaning (contd.)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91075" y="1441200"/>
            <a:ext cx="76887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final data after making the API calls for the venues contains about 4580 venues combined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Performing One-Hot encoding on the venue categories and applying mean ,The  data has 367 unique Venue categories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00" y="2760450"/>
            <a:ext cx="6435701" cy="2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51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Dimensionality using PCA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341175"/>
            <a:ext cx="76887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Principal Component Analysis to reduce the components to consider for modeling to avoid overfitting of the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plotting a Graph between PCA and K the the number of appropriate  components </a:t>
            </a:r>
            <a:r>
              <a:rPr lang="en" sz="1800"/>
              <a:t>chosen</a:t>
            </a:r>
            <a:r>
              <a:rPr lang="en" sz="1800"/>
              <a:t> are 70.   </a:t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00" y="2717725"/>
            <a:ext cx="4695224" cy="24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44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603225"/>
            <a:ext cx="76887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K-Means Clustering Model is used as our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details about the K-Means clustering refer </a:t>
            </a:r>
            <a:r>
              <a:rPr lang="en" sz="2000" u="sng">
                <a:solidFill>
                  <a:srgbClr val="0000FF"/>
                </a:solidFill>
                <a:hlinkClick r:id="rId3"/>
              </a:rPr>
              <a:t>here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To Find the optimal number of clusters to be formed in this model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Elbow Point Method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Silhouette Score Method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81550" y="56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Point Method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355575"/>
            <a:ext cx="76887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graph between Mean squared error and K(number of clusters)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value of K at which the slope of the graph drastically changes  is optimal K.</a:t>
            </a:r>
            <a:endParaRPr sz="20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5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 Method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404875"/>
            <a:ext cx="76887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the value of how perfectly an object fits in its own cluster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Ranges from -1 to 1 . A Graph between Silhouette score and K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Optimal value of K is K with highest  Silhouette score </a:t>
            </a:r>
            <a:endParaRPr sz="20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400" y="2457175"/>
            <a:ext cx="4114800" cy="26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59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269325"/>
            <a:ext cx="76887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K-Means Clustering with 5 clusters 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Neighborhoods with same color labels are of same cluster i.e similar Neighborhoods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Clustered Maps of Toronto and New York  for </a:t>
            </a:r>
            <a:r>
              <a:rPr lang="en" sz="2000"/>
              <a:t>comparison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more detailed report refer </a:t>
            </a:r>
            <a:r>
              <a:rPr lang="en" sz="2000" u="sng">
                <a:solidFill>
                  <a:srgbClr val="0000FF"/>
                </a:solidFill>
                <a:hlinkClick r:id="rId3"/>
              </a:rPr>
              <a:t>here</a:t>
            </a:r>
            <a:r>
              <a:rPr lang="en" sz="2000">
                <a:solidFill>
                  <a:srgbClr val="0000FF"/>
                </a:solidFill>
              </a:rPr>
              <a:t>.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