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5213" y="1493612"/>
            <a:ext cx="12474066" cy="1666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9725" y="3360737"/>
            <a:ext cx="16436340" cy="4955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5775" y="5701030"/>
            <a:ext cx="14237969" cy="712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55139" algn="l"/>
                <a:tab pos="6402070" algn="l"/>
                <a:tab pos="9325610" algn="l"/>
                <a:tab pos="11049635" algn="l"/>
                <a:tab pos="12782550" algn="l"/>
              </a:tabLst>
            </a:pPr>
            <a:r>
              <a:rPr sz="4500" spc="1330" dirty="0"/>
              <a:t>P</a:t>
            </a:r>
            <a:r>
              <a:rPr lang="en-CA" sz="4500" spc="715" dirty="0"/>
              <a:t> </a:t>
            </a:r>
            <a:r>
              <a:rPr sz="4500" spc="1035" dirty="0"/>
              <a:t>R</a:t>
            </a:r>
            <a:r>
              <a:rPr lang="en-CA" sz="4500" dirty="0"/>
              <a:t>	</a:t>
            </a:r>
            <a:r>
              <a:rPr sz="4500" spc="710" dirty="0"/>
              <a:t>O</a:t>
            </a:r>
            <a:r>
              <a:rPr sz="4500" spc="745" dirty="0"/>
              <a:t> </a:t>
            </a:r>
            <a:r>
              <a:rPr sz="4500" spc="1470" dirty="0"/>
              <a:t>J</a:t>
            </a:r>
            <a:r>
              <a:rPr sz="4500" spc="745" dirty="0"/>
              <a:t> </a:t>
            </a:r>
            <a:r>
              <a:rPr sz="4500" spc="1265" dirty="0"/>
              <a:t>E</a:t>
            </a:r>
            <a:r>
              <a:rPr sz="4500" spc="705" dirty="0"/>
              <a:t> </a:t>
            </a:r>
            <a:r>
              <a:rPr sz="4500" spc="980" dirty="0"/>
              <a:t>C</a:t>
            </a:r>
            <a:r>
              <a:rPr sz="4500" spc="750" dirty="0"/>
              <a:t> </a:t>
            </a:r>
            <a:r>
              <a:rPr sz="4500" spc="630" dirty="0"/>
              <a:t>T</a:t>
            </a:r>
            <a:r>
              <a:rPr sz="4500" dirty="0"/>
              <a:t>	</a:t>
            </a:r>
            <a:r>
              <a:rPr sz="4500" spc="1265" dirty="0"/>
              <a:t>E</a:t>
            </a:r>
            <a:r>
              <a:rPr sz="4500" spc="705" dirty="0"/>
              <a:t> </a:t>
            </a:r>
            <a:r>
              <a:rPr sz="4500" spc="420" dirty="0"/>
              <a:t>X</a:t>
            </a:r>
            <a:r>
              <a:rPr sz="4500" spc="715" dirty="0"/>
              <a:t> </a:t>
            </a:r>
            <a:r>
              <a:rPr sz="4500" spc="660" dirty="0"/>
              <a:t>O</a:t>
            </a:r>
            <a:r>
              <a:rPr sz="4500" dirty="0"/>
              <a:t>	</a:t>
            </a:r>
            <a:r>
              <a:rPr sz="4500" spc="1235" dirty="0"/>
              <a:t>S</a:t>
            </a:r>
            <a:r>
              <a:rPr lang="en-CA" sz="4500" spc="745" dirty="0"/>
              <a:t> </a:t>
            </a:r>
            <a:r>
              <a:rPr sz="4500" spc="1215" dirty="0"/>
              <a:t>E</a:t>
            </a:r>
            <a:r>
              <a:rPr lang="en-CA" sz="4500" dirty="0"/>
              <a:t>	</a:t>
            </a:r>
            <a:r>
              <a:rPr sz="4500" spc="1265" dirty="0"/>
              <a:t>E</a:t>
            </a:r>
            <a:r>
              <a:rPr lang="en-CA" sz="4500" spc="705" dirty="0"/>
              <a:t> </a:t>
            </a:r>
            <a:r>
              <a:rPr sz="4500" spc="775" dirty="0"/>
              <a:t>K</a:t>
            </a:r>
            <a:r>
              <a:rPr lang="en-CA" sz="4500" dirty="0"/>
              <a:t>	</a:t>
            </a:r>
            <a:r>
              <a:rPr sz="4500" spc="1265" dirty="0"/>
              <a:t>E</a:t>
            </a:r>
            <a:r>
              <a:rPr lang="en-CA" sz="4500" spc="705" dirty="0"/>
              <a:t> </a:t>
            </a:r>
            <a:r>
              <a:rPr sz="4500" spc="1035" dirty="0"/>
              <a:t>R</a:t>
            </a:r>
            <a:endParaRPr sz="4500" dirty="0"/>
          </a:p>
        </p:txBody>
      </p:sp>
      <p:grpSp>
        <p:nvGrpSpPr>
          <p:cNvPr id="4" name="object 4"/>
          <p:cNvGrpSpPr/>
          <p:nvPr/>
        </p:nvGrpSpPr>
        <p:grpSpPr>
          <a:xfrm>
            <a:off x="266700" y="190500"/>
            <a:ext cx="14365605" cy="6821805"/>
            <a:chOff x="266700" y="190500"/>
            <a:chExt cx="14365605" cy="68218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02465" y="6764273"/>
              <a:ext cx="2529459" cy="2476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190500"/>
              <a:ext cx="1781175" cy="16764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346433" y="7065962"/>
            <a:ext cx="383286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535" dirty="0">
                <a:solidFill>
                  <a:srgbClr val="FFFFFF"/>
                </a:solidFill>
                <a:latin typeface="Arial Black"/>
                <a:cs typeface="Arial Black"/>
              </a:rPr>
              <a:t>MAHIR</a:t>
            </a:r>
            <a:r>
              <a:rPr sz="29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459" dirty="0">
                <a:solidFill>
                  <a:srgbClr val="FFFFFF"/>
                </a:solidFill>
                <a:latin typeface="Arial Black"/>
                <a:cs typeface="Arial Black"/>
              </a:rPr>
              <a:t>GHOTIA</a:t>
            </a:r>
            <a:endParaRPr sz="2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33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55" dirty="0"/>
              <a:t>PROJECT</a:t>
            </a:r>
            <a:r>
              <a:rPr spc="5" dirty="0"/>
              <a:t> </a:t>
            </a:r>
            <a:r>
              <a:rPr spc="1010" dirty="0"/>
              <a:t>CHALLENGE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2828" y="7120191"/>
            <a:ext cx="4721860" cy="161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75" dirty="0">
                <a:solidFill>
                  <a:srgbClr val="FFFFFF"/>
                </a:solidFill>
                <a:latin typeface="Arial MT"/>
                <a:cs typeface="Arial MT"/>
              </a:rPr>
              <a:t>CONTEXT</a:t>
            </a:r>
            <a:endParaRPr sz="2400" b="1" dirty="0">
              <a:latin typeface="Arial MT"/>
              <a:cs typeface="Arial MT"/>
            </a:endParaRPr>
          </a:p>
          <a:p>
            <a:pPr marL="12700">
              <a:lnSpc>
                <a:spcPts val="2640"/>
              </a:lnSpc>
              <a:spcBef>
                <a:spcPts val="1925"/>
              </a:spcBef>
            </a:pPr>
            <a:r>
              <a:rPr sz="2400" b="1" spc="760" dirty="0">
                <a:solidFill>
                  <a:srgbClr val="FFFFFF"/>
                </a:solidFill>
                <a:latin typeface="Arial MT"/>
                <a:cs typeface="Arial MT"/>
              </a:rPr>
              <a:t>THOUSANDS</a:t>
            </a:r>
            <a:r>
              <a:rPr sz="2400" b="1" spc="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7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endParaRPr sz="2400" b="1" dirty="0">
              <a:latin typeface="Arial MT"/>
              <a:cs typeface="Arial MT"/>
            </a:endParaRPr>
          </a:p>
          <a:p>
            <a:pPr marL="12700">
              <a:lnSpc>
                <a:spcPts val="2400"/>
              </a:lnSpc>
            </a:pPr>
            <a:r>
              <a:rPr sz="2400" b="1" spc="770" dirty="0">
                <a:solidFill>
                  <a:srgbClr val="FFFFFF"/>
                </a:solidFill>
                <a:latin typeface="Arial MT"/>
                <a:cs typeface="Arial MT"/>
              </a:rPr>
              <a:t>EXOPLANETS</a:t>
            </a:r>
            <a:r>
              <a:rPr sz="2400" b="1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720" dirty="0">
                <a:solidFill>
                  <a:srgbClr val="FFFFFF"/>
                </a:solidFill>
                <a:latin typeface="Arial MT"/>
                <a:cs typeface="Arial MT"/>
              </a:rPr>
              <a:t>FOUND</a:t>
            </a:r>
            <a:endParaRPr sz="2400" b="1" dirty="0">
              <a:latin typeface="Arial MT"/>
              <a:cs typeface="Arial MT"/>
            </a:endParaRPr>
          </a:p>
          <a:p>
            <a:pPr marL="12700">
              <a:lnSpc>
                <a:spcPts val="2640"/>
              </a:lnSpc>
            </a:pPr>
            <a:r>
              <a:rPr sz="2400" b="1" spc="785" dirty="0">
                <a:solidFill>
                  <a:srgbClr val="FFFFFF"/>
                </a:solidFill>
                <a:latin typeface="Arial MT"/>
                <a:cs typeface="Arial MT"/>
              </a:rPr>
              <a:t>MANUALLY</a:t>
            </a:r>
            <a:endParaRPr sz="2400" b="1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37519" y="3616262"/>
            <a:ext cx="6040755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55" dirty="0">
                <a:solidFill>
                  <a:srgbClr val="FFFFFF"/>
                </a:solidFill>
                <a:latin typeface="Arial MT"/>
                <a:cs typeface="Arial MT"/>
              </a:rPr>
              <a:t>OPPORTUNITY</a:t>
            </a:r>
            <a:endParaRPr sz="2400" b="1" dirty="0">
              <a:latin typeface="Arial MT"/>
              <a:cs typeface="Arial MT"/>
            </a:endParaRPr>
          </a:p>
          <a:p>
            <a:pPr marL="12700" marR="5080">
              <a:lnSpc>
                <a:spcPts val="2400"/>
              </a:lnSpc>
              <a:spcBef>
                <a:spcPts val="2405"/>
              </a:spcBef>
            </a:pPr>
            <a:r>
              <a:rPr sz="2400" b="1" spc="780" dirty="0">
                <a:solidFill>
                  <a:srgbClr val="FFFFFF"/>
                </a:solidFill>
                <a:latin typeface="Arial MT"/>
                <a:cs typeface="Arial MT"/>
              </a:rPr>
              <a:t>LEVERAGE</a:t>
            </a:r>
            <a:r>
              <a:rPr sz="2400" b="1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475" dirty="0">
                <a:solidFill>
                  <a:srgbClr val="FFFFFF"/>
                </a:solidFill>
                <a:latin typeface="Arial MT"/>
                <a:cs typeface="Arial MT"/>
              </a:rPr>
              <a:t>AI</a:t>
            </a:r>
            <a:r>
              <a:rPr sz="2400" b="1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76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2400" b="1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730" dirty="0">
                <a:solidFill>
                  <a:srgbClr val="FFFFFF"/>
                </a:solidFill>
                <a:latin typeface="Arial MT"/>
                <a:cs typeface="Arial MT"/>
              </a:rPr>
              <a:t>ML</a:t>
            </a:r>
            <a:r>
              <a:rPr sz="2400" b="1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54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400" b="1" spc="840" dirty="0">
                <a:solidFill>
                  <a:srgbClr val="FFFFFF"/>
                </a:solidFill>
                <a:latin typeface="Arial MT"/>
                <a:cs typeface="Arial MT"/>
              </a:rPr>
              <a:t>ANALYZE</a:t>
            </a:r>
            <a:r>
              <a:rPr sz="2400" b="1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710" dirty="0">
                <a:solidFill>
                  <a:srgbClr val="FFFFFF"/>
                </a:solidFill>
                <a:latin typeface="Arial MT"/>
                <a:cs typeface="Arial MT"/>
              </a:rPr>
              <a:t>HUGE</a:t>
            </a:r>
            <a:r>
              <a:rPr sz="2400" b="1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775" dirty="0">
                <a:solidFill>
                  <a:srgbClr val="FFFFFF"/>
                </a:solidFill>
                <a:latin typeface="Arial MT"/>
                <a:cs typeface="Arial MT"/>
              </a:rPr>
              <a:t>DATASETS</a:t>
            </a:r>
            <a:endParaRPr sz="2400" b="1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7519" y="6670738"/>
            <a:ext cx="6070600" cy="28382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65" dirty="0">
                <a:solidFill>
                  <a:srgbClr val="FFFFFF"/>
                </a:solidFill>
                <a:latin typeface="Arial MT"/>
                <a:cs typeface="Arial MT"/>
              </a:rPr>
              <a:t>IMPACT</a:t>
            </a:r>
            <a:endParaRPr sz="2400" b="1" dirty="0">
              <a:latin typeface="Arial MT"/>
              <a:cs typeface="Arial MT"/>
            </a:endParaRPr>
          </a:p>
          <a:p>
            <a:pPr marL="12700" marR="5080">
              <a:lnSpc>
                <a:spcPct val="83400"/>
              </a:lnSpc>
              <a:spcBef>
                <a:spcPts val="2405"/>
              </a:spcBef>
            </a:pPr>
            <a:r>
              <a:rPr sz="2400" b="1" spc="805" dirty="0">
                <a:solidFill>
                  <a:srgbClr val="FFFFFF"/>
                </a:solidFill>
                <a:latin typeface="Arial MT"/>
                <a:cs typeface="Arial MT"/>
              </a:rPr>
              <a:t>ENHANCE</a:t>
            </a:r>
            <a:r>
              <a:rPr sz="2400" b="1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68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b="1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825" dirty="0">
                <a:solidFill>
                  <a:srgbClr val="FFFFFF"/>
                </a:solidFill>
                <a:latin typeface="Arial MT"/>
                <a:cs typeface="Arial MT"/>
              </a:rPr>
              <a:t>SPEED</a:t>
            </a:r>
            <a:r>
              <a:rPr sz="2400" b="1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80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400" b="1" spc="780" dirty="0">
                <a:solidFill>
                  <a:srgbClr val="FFFFFF"/>
                </a:solidFill>
                <a:latin typeface="Arial MT"/>
                <a:cs typeface="Arial MT"/>
              </a:rPr>
              <a:t>ACCURACY</a:t>
            </a:r>
            <a:r>
              <a:rPr sz="2400" b="1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72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b="1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755" dirty="0">
                <a:solidFill>
                  <a:srgbClr val="FFFFFF"/>
                </a:solidFill>
                <a:latin typeface="Arial MT"/>
                <a:cs typeface="Arial MT"/>
              </a:rPr>
              <a:t>EXOPLANET </a:t>
            </a:r>
            <a:r>
              <a:rPr sz="2400" b="1" spc="605" dirty="0">
                <a:solidFill>
                  <a:srgbClr val="FFFFFF"/>
                </a:solidFill>
                <a:latin typeface="Arial MT"/>
                <a:cs typeface="Arial MT"/>
              </a:rPr>
              <a:t>DISCOVERY,</a:t>
            </a:r>
            <a:r>
              <a:rPr sz="2400" b="1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670" dirty="0">
                <a:solidFill>
                  <a:srgbClr val="FFFFFF"/>
                </a:solidFill>
                <a:latin typeface="Arial MT"/>
                <a:cs typeface="Arial MT"/>
              </a:rPr>
              <a:t>SUPPORTING </a:t>
            </a:r>
            <a:r>
              <a:rPr sz="2400" b="1" spc="740" dirty="0">
                <a:solidFill>
                  <a:srgbClr val="FFFFFF"/>
                </a:solidFill>
                <a:latin typeface="Arial MT"/>
                <a:cs typeface="Arial MT"/>
              </a:rPr>
              <a:t>FUTURE</a:t>
            </a:r>
            <a:r>
              <a:rPr sz="2400" b="1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825" dirty="0">
                <a:solidFill>
                  <a:srgbClr val="FFFFFF"/>
                </a:solidFill>
                <a:latin typeface="Arial MT"/>
                <a:cs typeface="Arial MT"/>
              </a:rPr>
              <a:t>SPACE</a:t>
            </a:r>
            <a:endParaRPr sz="2400" b="1" dirty="0">
              <a:latin typeface="Arial MT"/>
              <a:cs typeface="Arial MT"/>
            </a:endParaRPr>
          </a:p>
          <a:p>
            <a:pPr marL="12700" marR="1845945">
              <a:lnSpc>
                <a:spcPts val="2400"/>
              </a:lnSpc>
            </a:pPr>
            <a:r>
              <a:rPr sz="2400" b="1" spc="680" dirty="0">
                <a:solidFill>
                  <a:srgbClr val="FFFFFF"/>
                </a:solidFill>
                <a:latin typeface="Arial MT"/>
                <a:cs typeface="Arial MT"/>
              </a:rPr>
              <a:t>EXPLORATION</a:t>
            </a:r>
            <a:r>
              <a:rPr sz="2400" b="1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80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400" b="1" spc="675" dirty="0">
                <a:solidFill>
                  <a:srgbClr val="FFFFFF"/>
                </a:solidFill>
                <a:latin typeface="Arial MT"/>
                <a:cs typeface="Arial MT"/>
              </a:rPr>
              <a:t>RESEARCH.</a:t>
            </a:r>
            <a:endParaRPr sz="2400" b="1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1815" y="3379153"/>
            <a:ext cx="6567805" cy="1917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50" dirty="0">
                <a:solidFill>
                  <a:srgbClr val="FFFFFF"/>
                </a:solidFill>
                <a:latin typeface="Arial MT"/>
                <a:cs typeface="Arial MT"/>
              </a:rPr>
              <a:t>GOAL</a:t>
            </a:r>
            <a:endParaRPr sz="2400" b="1" dirty="0">
              <a:latin typeface="Arial MT"/>
              <a:cs typeface="Arial MT"/>
            </a:endParaRPr>
          </a:p>
          <a:p>
            <a:pPr marL="12700" marR="5080">
              <a:lnSpc>
                <a:spcPts val="2400"/>
              </a:lnSpc>
              <a:spcBef>
                <a:spcPts val="2405"/>
              </a:spcBef>
            </a:pPr>
            <a:r>
              <a:rPr sz="2400" b="1" spc="770" dirty="0">
                <a:solidFill>
                  <a:srgbClr val="FFFFFF"/>
                </a:solidFill>
                <a:latin typeface="Arial MT"/>
                <a:cs typeface="Arial MT"/>
              </a:rPr>
              <a:t>DEVELOP</a:t>
            </a:r>
            <a:r>
              <a:rPr sz="2400" b="1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730" dirty="0">
                <a:solidFill>
                  <a:srgbClr val="FFFFFF"/>
                </a:solidFill>
                <a:latin typeface="Arial MT"/>
                <a:cs typeface="Arial MT"/>
              </a:rPr>
              <a:t>ML</a:t>
            </a:r>
            <a:r>
              <a:rPr sz="2400" b="1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73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2400" b="1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54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400" b="1" spc="605" dirty="0">
                <a:solidFill>
                  <a:srgbClr val="FFFFFF"/>
                </a:solidFill>
                <a:latin typeface="Arial MT"/>
                <a:cs typeface="Arial MT"/>
              </a:rPr>
              <a:t>IDENTIFY</a:t>
            </a:r>
            <a:r>
              <a:rPr sz="2400" b="1" spc="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770" dirty="0">
                <a:solidFill>
                  <a:srgbClr val="FFFFFF"/>
                </a:solidFill>
                <a:latin typeface="Arial MT"/>
                <a:cs typeface="Arial MT"/>
              </a:rPr>
              <a:t>EXOPLANETS</a:t>
            </a:r>
            <a:r>
              <a:rPr sz="2400" b="1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755" dirty="0">
                <a:solidFill>
                  <a:srgbClr val="FFFFFF"/>
                </a:solidFill>
                <a:latin typeface="Arial MT"/>
                <a:cs typeface="Arial MT"/>
              </a:rPr>
              <a:t>FROM </a:t>
            </a:r>
            <a:r>
              <a:rPr sz="2400" b="1" spc="835" dirty="0">
                <a:solidFill>
                  <a:srgbClr val="FFFFFF"/>
                </a:solidFill>
                <a:latin typeface="Arial MT"/>
                <a:cs typeface="Arial MT"/>
              </a:rPr>
              <a:t>SPACE</a:t>
            </a:r>
            <a:r>
              <a:rPr sz="2400" b="1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590" dirty="0">
                <a:solidFill>
                  <a:srgbClr val="FFFFFF"/>
                </a:solidFill>
                <a:latin typeface="Arial MT"/>
                <a:cs typeface="Arial MT"/>
              </a:rPr>
              <a:t>MISSION</a:t>
            </a:r>
            <a:r>
              <a:rPr sz="2400" b="1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76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400" b="1" dirty="0">
              <a:latin typeface="Arial MT"/>
              <a:cs typeface="Arial MT"/>
            </a:endParaRPr>
          </a:p>
          <a:p>
            <a:pPr marL="12700">
              <a:lnSpc>
                <a:spcPts val="2405"/>
              </a:lnSpc>
            </a:pPr>
            <a:r>
              <a:rPr sz="2400" b="1" spc="800" dirty="0">
                <a:solidFill>
                  <a:srgbClr val="FFFFFF"/>
                </a:solidFill>
                <a:latin typeface="Arial MT"/>
                <a:cs typeface="Arial MT"/>
              </a:rPr>
              <a:t>FASTER</a:t>
            </a:r>
            <a:r>
              <a:rPr sz="2400" b="1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83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b="1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745" dirty="0">
                <a:solidFill>
                  <a:srgbClr val="FFFFFF"/>
                </a:solidFill>
                <a:latin typeface="Arial MT"/>
                <a:cs typeface="Arial MT"/>
              </a:rPr>
              <a:t>ACCURATELY</a:t>
            </a:r>
            <a:endParaRPr sz="2400" b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0014" y="902334"/>
            <a:ext cx="969772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25" dirty="0"/>
              <a:t>EXO-</a:t>
            </a:r>
            <a:r>
              <a:rPr spc="1255" dirty="0"/>
              <a:t>SEEKER</a:t>
            </a:r>
            <a:r>
              <a:rPr spc="85" dirty="0"/>
              <a:t> </a:t>
            </a:r>
            <a:r>
              <a:rPr spc="1005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0014" y="1565353"/>
            <a:ext cx="7775575" cy="724471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700" spc="210" dirty="0">
                <a:solidFill>
                  <a:srgbClr val="FFFFFF"/>
                </a:solidFill>
                <a:latin typeface="Arial Black"/>
                <a:cs typeface="Arial Black"/>
              </a:rPr>
              <a:t>AI-</a:t>
            </a:r>
            <a:r>
              <a:rPr sz="2700" spc="825" dirty="0">
                <a:solidFill>
                  <a:srgbClr val="FFFFFF"/>
                </a:solidFill>
                <a:latin typeface="Arial Black"/>
                <a:cs typeface="Arial Black"/>
              </a:rPr>
              <a:t>POWERED</a:t>
            </a:r>
            <a:r>
              <a:rPr sz="2700" spc="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635" dirty="0">
                <a:solidFill>
                  <a:srgbClr val="FFFFFF"/>
                </a:solidFill>
                <a:latin typeface="Arial Black"/>
                <a:cs typeface="Arial Black"/>
              </a:rPr>
              <a:t>EXOPLANET</a:t>
            </a:r>
            <a:endParaRPr sz="27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900" spc="605" dirty="0">
                <a:solidFill>
                  <a:srgbClr val="FFFFFF"/>
                </a:solidFill>
                <a:latin typeface="Arial Black"/>
                <a:cs typeface="Arial Black"/>
              </a:rPr>
              <a:t>DETECTION</a:t>
            </a:r>
            <a:r>
              <a:rPr sz="2900" spc="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330" dirty="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sz="2900" spc="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450" dirty="0">
                <a:solidFill>
                  <a:srgbClr val="FFFFFF"/>
                </a:solidFill>
                <a:latin typeface="Arial Black"/>
                <a:cs typeface="Arial Black"/>
              </a:rPr>
              <a:t>VISUALIZATION</a:t>
            </a:r>
            <a:endParaRPr sz="2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410"/>
              </a:spcBef>
            </a:pPr>
            <a:endParaRPr sz="2900">
              <a:latin typeface="Arial Black"/>
              <a:cs typeface="Arial Black"/>
            </a:endParaRPr>
          </a:p>
          <a:p>
            <a:pPr marL="12700" marR="1169670">
              <a:lnSpc>
                <a:spcPts val="2400"/>
              </a:lnSpc>
            </a:pPr>
            <a:r>
              <a:rPr sz="2400" spc="645" dirty="0">
                <a:solidFill>
                  <a:srgbClr val="FFFFFF"/>
                </a:solidFill>
                <a:latin typeface="Arial MT"/>
                <a:cs typeface="Arial MT"/>
              </a:rPr>
              <a:t>INTERACTIVE</a:t>
            </a:r>
            <a:r>
              <a:rPr sz="24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900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24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894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r>
              <a:rPr sz="240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5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400" spc="685" dirty="0">
                <a:solidFill>
                  <a:srgbClr val="FFFFFF"/>
                </a:solidFill>
                <a:latin typeface="Arial MT"/>
                <a:cs typeface="Arial MT"/>
              </a:rPr>
              <a:t>DISCOVER</a:t>
            </a:r>
            <a:r>
              <a:rPr sz="240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88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24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760" dirty="0">
                <a:solidFill>
                  <a:srgbClr val="FFFFFF"/>
                </a:solidFill>
                <a:latin typeface="Arial MT"/>
                <a:cs typeface="Arial MT"/>
              </a:rPr>
              <a:t>EXOPLANETS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7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ts val="2640"/>
              </a:lnSpc>
            </a:pPr>
            <a:r>
              <a:rPr sz="2400" spc="575" dirty="0">
                <a:solidFill>
                  <a:srgbClr val="FFFFFF"/>
                </a:solidFill>
                <a:latin typeface="Arial MT"/>
                <a:cs typeface="Arial MT"/>
              </a:rPr>
              <a:t>BUILT</a:t>
            </a: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61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4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690" dirty="0">
                <a:solidFill>
                  <a:srgbClr val="FFFFFF"/>
                </a:solidFill>
                <a:latin typeface="Arial MT"/>
                <a:cs typeface="Arial MT"/>
              </a:rPr>
              <a:t>NASA’S</a:t>
            </a:r>
            <a:endParaRPr sz="2400">
              <a:latin typeface="Arial MT"/>
              <a:cs typeface="Arial MT"/>
            </a:endParaRPr>
          </a:p>
          <a:p>
            <a:pPr marL="12700" marR="1899920">
              <a:lnSpc>
                <a:spcPts val="2400"/>
              </a:lnSpc>
              <a:spcBef>
                <a:spcPts val="240"/>
              </a:spcBef>
            </a:pPr>
            <a:r>
              <a:rPr sz="2400" spc="765" dirty="0">
                <a:solidFill>
                  <a:srgbClr val="FFFFFF"/>
                </a:solidFill>
                <a:latin typeface="Arial MT"/>
                <a:cs typeface="Arial MT"/>
              </a:rPr>
              <a:t>EXOPLANET</a:t>
            </a:r>
            <a:r>
              <a:rPr sz="24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710" dirty="0">
                <a:solidFill>
                  <a:srgbClr val="FFFFFF"/>
                </a:solidFill>
                <a:latin typeface="Arial MT"/>
                <a:cs typeface="Arial MT"/>
              </a:rPr>
              <a:t>ARCHIVE</a:t>
            </a:r>
            <a:r>
              <a:rPr sz="24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370" dirty="0">
                <a:solidFill>
                  <a:srgbClr val="FFFFFF"/>
                </a:solidFill>
                <a:latin typeface="Arial MT"/>
                <a:cs typeface="Arial MT"/>
              </a:rPr>
              <a:t>(KOI </a:t>
            </a:r>
            <a:r>
              <a:rPr sz="2400" spc="685" dirty="0">
                <a:solidFill>
                  <a:srgbClr val="FFFFFF"/>
                </a:solidFill>
                <a:latin typeface="Arial MT"/>
                <a:cs typeface="Arial MT"/>
              </a:rPr>
              <a:t>DATASET)</a:t>
            </a:r>
            <a:r>
              <a:rPr sz="24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645" dirty="0">
                <a:solidFill>
                  <a:srgbClr val="FFFFFF"/>
                </a:solidFill>
                <a:latin typeface="Arial MT"/>
                <a:cs typeface="Arial MT"/>
              </a:rPr>
              <a:t>VIA</a:t>
            </a: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68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765" dirty="0">
                <a:solidFill>
                  <a:srgbClr val="FFFFFF"/>
                </a:solidFill>
                <a:latin typeface="Arial MT"/>
                <a:cs typeface="Arial MT"/>
              </a:rPr>
              <a:t>TAP</a:t>
            </a:r>
            <a:r>
              <a:rPr sz="24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605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10"/>
              </a:spcBef>
            </a:pPr>
            <a:endParaRPr sz="2400">
              <a:latin typeface="Arial MT"/>
              <a:cs typeface="Arial MT"/>
            </a:endParaRPr>
          </a:p>
          <a:p>
            <a:pPr marL="12700" marR="444500">
              <a:lnSpc>
                <a:spcPts val="2400"/>
              </a:lnSpc>
              <a:spcBef>
                <a:spcPts val="5"/>
              </a:spcBef>
            </a:pPr>
            <a:r>
              <a:rPr sz="2400" spc="665" dirty="0">
                <a:solidFill>
                  <a:srgbClr val="FFFFFF"/>
                </a:solidFill>
                <a:latin typeface="Arial MT"/>
                <a:cs typeface="Arial MT"/>
              </a:rPr>
              <a:t>TRAINS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71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475" dirty="0">
                <a:solidFill>
                  <a:srgbClr val="FFFFFF"/>
                </a:solidFill>
                <a:latin typeface="Arial MT"/>
                <a:cs typeface="Arial MT"/>
              </a:rPr>
              <a:t>AI</a:t>
            </a:r>
            <a:r>
              <a:rPr sz="24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73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24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56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690" dirty="0">
                <a:solidFill>
                  <a:srgbClr val="FFFFFF"/>
                </a:solidFill>
                <a:latin typeface="Arial MT"/>
                <a:cs typeface="Arial MT"/>
              </a:rPr>
              <a:t>DETECT </a:t>
            </a:r>
            <a:r>
              <a:rPr sz="2400" spc="710" dirty="0">
                <a:solidFill>
                  <a:srgbClr val="FFFFFF"/>
                </a:solidFill>
                <a:latin typeface="Arial MT"/>
                <a:cs typeface="Arial MT"/>
              </a:rPr>
              <a:t>CONFIRMED</a:t>
            </a:r>
            <a:r>
              <a:rPr sz="24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775" dirty="0">
                <a:solidFill>
                  <a:srgbClr val="FFFFFF"/>
                </a:solidFill>
                <a:latin typeface="Arial MT"/>
                <a:cs typeface="Arial MT"/>
              </a:rPr>
              <a:t>PLANETS</a:t>
            </a:r>
            <a:r>
              <a:rPr sz="240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52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800" dirty="0">
                <a:solidFill>
                  <a:srgbClr val="FFFFFF"/>
                </a:solidFill>
                <a:latin typeface="Arial MT"/>
                <a:cs typeface="Arial MT"/>
              </a:rPr>
              <a:t>FALSE </a:t>
            </a:r>
            <a:r>
              <a:rPr sz="2400" spc="620" dirty="0">
                <a:solidFill>
                  <a:srgbClr val="FFFFFF"/>
                </a:solidFill>
                <a:latin typeface="Arial MT"/>
                <a:cs typeface="Arial MT"/>
              </a:rPr>
              <a:t>POSITIVES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3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ts val="2640"/>
              </a:lnSpc>
            </a:pPr>
            <a:r>
              <a:rPr sz="2400" spc="765" dirty="0">
                <a:solidFill>
                  <a:srgbClr val="FFFFFF"/>
                </a:solidFill>
                <a:latin typeface="Arial MT"/>
                <a:cs typeface="Arial MT"/>
              </a:rPr>
              <a:t>EXOPLANET</a:t>
            </a:r>
            <a:r>
              <a:rPr sz="24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635" dirty="0">
                <a:solidFill>
                  <a:srgbClr val="FFFFFF"/>
                </a:solidFill>
                <a:latin typeface="Arial MT"/>
                <a:cs typeface="Arial MT"/>
              </a:rPr>
              <a:t>DETECTION</a:t>
            </a:r>
            <a:r>
              <a:rPr sz="2400" spc="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24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400" spc="19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endParaRPr sz="2400">
              <a:latin typeface="Arial MT"/>
              <a:cs typeface="Arial MT"/>
            </a:endParaRPr>
          </a:p>
          <a:p>
            <a:pPr marL="12700" marR="1247775">
              <a:lnSpc>
                <a:spcPts val="2400"/>
              </a:lnSpc>
              <a:spcBef>
                <a:spcPts val="240"/>
              </a:spcBef>
            </a:pPr>
            <a:r>
              <a:rPr sz="2400" spc="660" dirty="0">
                <a:solidFill>
                  <a:srgbClr val="FFFFFF"/>
                </a:solidFill>
                <a:latin typeface="Arial MT"/>
                <a:cs typeface="Arial MT"/>
              </a:rPr>
              <a:t>FASTER,</a:t>
            </a:r>
            <a:r>
              <a:rPr sz="24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715" dirty="0">
                <a:solidFill>
                  <a:srgbClr val="FFFFFF"/>
                </a:solidFill>
                <a:latin typeface="Arial MT"/>
                <a:cs typeface="Arial MT"/>
              </a:rPr>
              <a:t>TRANSPARENT,</a:t>
            </a:r>
            <a:r>
              <a:rPr sz="24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80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400" spc="635" dirty="0">
                <a:solidFill>
                  <a:srgbClr val="FFFFFF"/>
                </a:solidFill>
                <a:latin typeface="Arial MT"/>
                <a:cs typeface="Arial MT"/>
              </a:rPr>
              <a:t>ACCESSIBLE.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9775" y="1493612"/>
            <a:ext cx="3028315" cy="1619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" marR="5080" indent="-50165">
              <a:lnSpc>
                <a:spcPct val="124500"/>
              </a:lnSpc>
              <a:spcBef>
                <a:spcPts val="95"/>
              </a:spcBef>
            </a:pPr>
            <a:r>
              <a:rPr spc="1175" dirty="0"/>
              <a:t>USERS </a:t>
            </a:r>
            <a:r>
              <a:rPr spc="810" dirty="0"/>
              <a:t>IMPACT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9351" y="4331398"/>
            <a:ext cx="9133840" cy="121539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680"/>
              </a:spcBef>
            </a:pPr>
            <a:r>
              <a:rPr sz="2900" spc="940" dirty="0">
                <a:solidFill>
                  <a:srgbClr val="FFFFFF"/>
                </a:solidFill>
                <a:latin typeface="Arial MT"/>
                <a:cs typeface="Arial MT"/>
              </a:rPr>
              <a:t>ALLOWS</a:t>
            </a:r>
            <a:r>
              <a:rPr sz="290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950" dirty="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sz="290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61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90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915" dirty="0">
                <a:solidFill>
                  <a:srgbClr val="FFFFFF"/>
                </a:solidFill>
                <a:latin typeface="Arial MT"/>
                <a:cs typeface="Arial MT"/>
              </a:rPr>
              <a:t>UPLOAD</a:t>
            </a:r>
            <a:r>
              <a:rPr sz="29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700" dirty="0">
                <a:solidFill>
                  <a:srgbClr val="FFFFFF"/>
                </a:solidFill>
                <a:latin typeface="Arial MT"/>
                <a:cs typeface="Arial MT"/>
              </a:rPr>
              <a:t>THEIR </a:t>
            </a:r>
            <a:r>
              <a:rPr sz="2900" spc="980" dirty="0">
                <a:solidFill>
                  <a:srgbClr val="FFFFFF"/>
                </a:solidFill>
                <a:latin typeface="Arial MT"/>
                <a:cs typeface="Arial MT"/>
              </a:rPr>
              <a:t>OWN</a:t>
            </a:r>
            <a:r>
              <a:rPr sz="29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605" dirty="0">
                <a:solidFill>
                  <a:srgbClr val="FFFFFF"/>
                </a:solidFill>
                <a:latin typeface="Arial MT"/>
                <a:cs typeface="Arial MT"/>
              </a:rPr>
              <a:t>LIGHT-</a:t>
            </a:r>
            <a:r>
              <a:rPr sz="2900" spc="944" dirty="0">
                <a:solidFill>
                  <a:srgbClr val="FFFFFF"/>
                </a:solidFill>
                <a:latin typeface="Arial MT"/>
                <a:cs typeface="Arial MT"/>
              </a:rPr>
              <a:t>CURVE</a:t>
            </a:r>
            <a:r>
              <a:rPr sz="29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95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900" spc="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63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900" spc="969" dirty="0">
                <a:solidFill>
                  <a:srgbClr val="FFFFFF"/>
                </a:solidFill>
                <a:latin typeface="Arial MT"/>
                <a:cs typeface="Arial MT"/>
              </a:rPr>
              <a:t>PERFORM</a:t>
            </a:r>
            <a:r>
              <a:rPr sz="2900" spc="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785" dirty="0">
                <a:solidFill>
                  <a:srgbClr val="FFFFFF"/>
                </a:solidFill>
                <a:latin typeface="Arial MT"/>
                <a:cs typeface="Arial MT"/>
              </a:rPr>
              <a:t>TRANSIT</a:t>
            </a:r>
            <a:r>
              <a:rPr sz="29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00" spc="975" dirty="0">
                <a:solidFill>
                  <a:srgbClr val="FFFFFF"/>
                </a:solidFill>
                <a:latin typeface="Arial MT"/>
                <a:cs typeface="Arial MT"/>
              </a:rPr>
              <a:t>SEARCHES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3414" y="6870636"/>
            <a:ext cx="10037445" cy="11239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spc="805" dirty="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sz="27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975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27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585" dirty="0">
                <a:solidFill>
                  <a:srgbClr val="FFFFFF"/>
                </a:solidFill>
                <a:latin typeface="Arial MT"/>
                <a:cs typeface="Arial MT"/>
              </a:rPr>
              <a:t>INTUITIVE</a:t>
            </a:r>
            <a:r>
              <a:rPr sz="27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915" dirty="0">
                <a:solidFill>
                  <a:srgbClr val="FFFFFF"/>
                </a:solidFill>
                <a:latin typeface="Arial MT"/>
                <a:cs typeface="Arial MT"/>
              </a:rPr>
              <a:t>DASHBOARD </a:t>
            </a:r>
            <a:r>
              <a:rPr sz="2700" spc="68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700" spc="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940" dirty="0">
                <a:solidFill>
                  <a:srgbClr val="FFFFFF"/>
                </a:solidFill>
                <a:latin typeface="Arial MT"/>
                <a:cs typeface="Arial MT"/>
              </a:rPr>
              <a:t>3D</a:t>
            </a:r>
            <a:r>
              <a:rPr sz="270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715" dirty="0">
                <a:solidFill>
                  <a:srgbClr val="FFFFFF"/>
                </a:solidFill>
                <a:latin typeface="Arial MT"/>
                <a:cs typeface="Arial MT"/>
              </a:rPr>
              <a:t>ORBITAL</a:t>
            </a:r>
            <a:r>
              <a:rPr sz="27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835" dirty="0">
                <a:solidFill>
                  <a:srgbClr val="FFFFFF"/>
                </a:solidFill>
                <a:latin typeface="Arial MT"/>
                <a:cs typeface="Arial MT"/>
              </a:rPr>
              <a:t>VIEWS</a:t>
            </a:r>
            <a:r>
              <a:rPr sz="2700" spc="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92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70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795" dirty="0">
                <a:solidFill>
                  <a:srgbClr val="FFFFFF"/>
                </a:solidFill>
                <a:latin typeface="Arial MT"/>
                <a:cs typeface="Arial MT"/>
              </a:rPr>
              <a:t>REAL-</a:t>
            </a:r>
            <a:r>
              <a:rPr sz="2700" spc="615" dirty="0">
                <a:solidFill>
                  <a:srgbClr val="FFFFFF"/>
                </a:solidFill>
                <a:latin typeface="Arial MT"/>
                <a:cs typeface="Arial MT"/>
              </a:rPr>
              <a:t>TIME </a:t>
            </a:r>
            <a:r>
              <a:rPr sz="2700" spc="88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7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545" dirty="0">
                <a:solidFill>
                  <a:srgbClr val="FFFFFF"/>
                </a:solidFill>
                <a:latin typeface="Arial MT"/>
                <a:cs typeface="Arial MT"/>
              </a:rPr>
              <a:t>INSIGHTS.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1745">
              <a:lnSpc>
                <a:spcPct val="100000"/>
              </a:lnSpc>
              <a:spcBef>
                <a:spcPts val="105"/>
              </a:spcBef>
            </a:pPr>
            <a:r>
              <a:rPr sz="5400" spc="1280" dirty="0"/>
              <a:t>HOW</a:t>
            </a:r>
            <a:r>
              <a:rPr sz="5400" spc="-114" dirty="0"/>
              <a:t> </a:t>
            </a:r>
            <a:r>
              <a:rPr sz="5400" dirty="0"/>
              <a:t>IT</a:t>
            </a:r>
            <a:r>
              <a:rPr sz="5400" spc="-100" dirty="0"/>
              <a:t> </a:t>
            </a:r>
            <a:r>
              <a:rPr sz="5400" spc="1410" dirty="0"/>
              <a:t>WORKS?</a:t>
            </a:r>
            <a:endParaRPr sz="5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30225" algn="ctr">
              <a:lnSpc>
                <a:spcPct val="100000"/>
              </a:lnSpc>
              <a:spcBef>
                <a:spcPts val="125"/>
              </a:spcBef>
            </a:pPr>
            <a:r>
              <a:rPr spc="980" dirty="0"/>
              <a:t>FETCH</a:t>
            </a:r>
            <a:r>
              <a:rPr spc="120" dirty="0"/>
              <a:t> </a:t>
            </a:r>
            <a:r>
              <a:rPr spc="645" dirty="0"/>
              <a:t>KOI</a:t>
            </a:r>
            <a:r>
              <a:rPr spc="80" dirty="0"/>
              <a:t> </a:t>
            </a:r>
            <a:r>
              <a:rPr spc="1040" dirty="0"/>
              <a:t>DATA</a:t>
            </a:r>
            <a:r>
              <a:rPr spc="90" dirty="0"/>
              <a:t> </a:t>
            </a:r>
            <a:r>
              <a:rPr spc="815" dirty="0"/>
              <a:t>VIA</a:t>
            </a:r>
            <a:r>
              <a:rPr spc="170" dirty="0"/>
              <a:t> </a:t>
            </a:r>
            <a:r>
              <a:rPr spc="994" dirty="0"/>
              <a:t>TAP</a:t>
            </a:r>
            <a:r>
              <a:rPr spc="130" dirty="0"/>
              <a:t> </a:t>
            </a:r>
            <a:r>
              <a:rPr spc="795" dirty="0"/>
              <a:t>API</a:t>
            </a:r>
          </a:p>
          <a:p>
            <a:pPr marL="1538605" marR="5080" indent="-1525905">
              <a:lnSpc>
                <a:spcPct val="275700"/>
              </a:lnSpc>
              <a:spcBef>
                <a:spcPts val="1285"/>
              </a:spcBef>
            </a:pPr>
            <a:r>
              <a:rPr spc="819" dirty="0"/>
              <a:t>TRAIN</a:t>
            </a:r>
            <a:r>
              <a:rPr spc="125" dirty="0"/>
              <a:t> </a:t>
            </a:r>
            <a:r>
              <a:rPr spc="940" dirty="0"/>
              <a:t>ML</a:t>
            </a:r>
            <a:r>
              <a:rPr spc="110" dirty="0"/>
              <a:t> </a:t>
            </a:r>
            <a:r>
              <a:rPr spc="944" dirty="0"/>
              <a:t>MODEL</a:t>
            </a:r>
            <a:r>
              <a:rPr spc="114" dirty="0"/>
              <a:t> </a:t>
            </a:r>
            <a:r>
              <a:rPr spc="590" dirty="0"/>
              <a:t>(HIST</a:t>
            </a:r>
            <a:r>
              <a:rPr spc="120" dirty="0"/>
              <a:t> </a:t>
            </a:r>
            <a:r>
              <a:rPr spc="869" dirty="0"/>
              <a:t>GRADIENT</a:t>
            </a:r>
            <a:r>
              <a:rPr spc="125" dirty="0"/>
              <a:t> </a:t>
            </a:r>
            <a:r>
              <a:rPr spc="795" dirty="0"/>
              <a:t>BOOSTING</a:t>
            </a:r>
            <a:r>
              <a:rPr spc="60" dirty="0"/>
              <a:t> </a:t>
            </a:r>
            <a:r>
              <a:rPr spc="785" dirty="0"/>
              <a:t>CLASSIFIER) </a:t>
            </a:r>
            <a:r>
              <a:rPr spc="860" dirty="0"/>
              <a:t>PREDICT</a:t>
            </a:r>
            <a:r>
              <a:rPr spc="45" dirty="0"/>
              <a:t> </a:t>
            </a:r>
            <a:r>
              <a:rPr spc="-585" dirty="0"/>
              <a:t>+</a:t>
            </a:r>
            <a:r>
              <a:rPr spc="150" dirty="0"/>
              <a:t> </a:t>
            </a:r>
            <a:r>
              <a:rPr spc="869" dirty="0"/>
              <a:t>VISUALIZE</a:t>
            </a:r>
            <a:r>
              <a:rPr spc="130" dirty="0"/>
              <a:t> </a:t>
            </a:r>
            <a:r>
              <a:rPr spc="955" dirty="0"/>
              <a:t>RESULTS</a:t>
            </a:r>
            <a:r>
              <a:rPr spc="135" dirty="0"/>
              <a:t> </a:t>
            </a:r>
            <a:r>
              <a:rPr spc="545" dirty="0"/>
              <a:t>IN</a:t>
            </a:r>
            <a:r>
              <a:rPr spc="135" dirty="0"/>
              <a:t> </a:t>
            </a:r>
            <a:r>
              <a:rPr spc="869" dirty="0"/>
              <a:t>STREAMLIT</a:t>
            </a:r>
            <a:r>
              <a:rPr spc="125" dirty="0"/>
              <a:t> </a:t>
            </a:r>
            <a:r>
              <a:rPr spc="465" dirty="0"/>
              <a:t>UI</a:t>
            </a:r>
          </a:p>
          <a:p>
            <a:pPr>
              <a:lnSpc>
                <a:spcPct val="100000"/>
              </a:lnSpc>
            </a:pPr>
            <a:endParaRPr spc="465" dirty="0"/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pc="465" dirty="0"/>
          </a:p>
          <a:p>
            <a:pPr marL="8890" algn="ctr">
              <a:lnSpc>
                <a:spcPct val="100000"/>
              </a:lnSpc>
            </a:pPr>
            <a:r>
              <a:rPr spc="990" dirty="0"/>
              <a:t>RUN</a:t>
            </a:r>
            <a:r>
              <a:rPr spc="125" dirty="0"/>
              <a:t> </a:t>
            </a:r>
            <a:r>
              <a:rPr spc="1000" dirty="0"/>
              <a:t>BLS</a:t>
            </a:r>
            <a:r>
              <a:rPr spc="130" dirty="0"/>
              <a:t> </a:t>
            </a:r>
            <a:r>
              <a:rPr spc="844" dirty="0"/>
              <a:t>TRANSIT</a:t>
            </a:r>
            <a:r>
              <a:rPr spc="114" dirty="0"/>
              <a:t> </a:t>
            </a:r>
            <a:r>
              <a:rPr spc="1055" dirty="0"/>
              <a:t>SEARCH</a:t>
            </a:r>
            <a:r>
              <a:rPr spc="40" dirty="0"/>
              <a:t> </a:t>
            </a:r>
            <a:r>
              <a:rPr spc="900" dirty="0"/>
              <a:t>ON</a:t>
            </a:r>
            <a:r>
              <a:rPr spc="125" dirty="0"/>
              <a:t> </a:t>
            </a:r>
            <a:r>
              <a:rPr spc="985" dirty="0"/>
              <a:t>UPLOADS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42291" y="7354506"/>
            <a:ext cx="5387975" cy="11969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913765" algn="just">
              <a:lnSpc>
                <a:spcPts val="2180"/>
              </a:lnSpc>
              <a:spcBef>
                <a:spcPts val="530"/>
              </a:spcBef>
            </a:pPr>
            <a:r>
              <a:rPr sz="2150" spc="650" dirty="0">
                <a:solidFill>
                  <a:srgbClr val="FFFFFF"/>
                </a:solidFill>
                <a:latin typeface="Arial MT"/>
                <a:cs typeface="Arial MT"/>
              </a:rPr>
              <a:t>LANGUAGES:</a:t>
            </a:r>
            <a:r>
              <a:rPr sz="2150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565" dirty="0">
                <a:solidFill>
                  <a:srgbClr val="FFFFFF"/>
                </a:solidFill>
                <a:latin typeface="Arial MT"/>
                <a:cs typeface="Arial MT"/>
              </a:rPr>
              <a:t>PYTHON, STREAMLIT,</a:t>
            </a:r>
            <a:r>
              <a:rPr sz="215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509" dirty="0">
                <a:solidFill>
                  <a:srgbClr val="FFFFFF"/>
                </a:solidFill>
                <a:latin typeface="Arial MT"/>
                <a:cs typeface="Arial MT"/>
              </a:rPr>
              <a:t>SCIKIT</a:t>
            </a:r>
            <a:r>
              <a:rPr sz="215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580" dirty="0">
                <a:solidFill>
                  <a:srgbClr val="FFFFFF"/>
                </a:solidFill>
                <a:latin typeface="Arial MT"/>
                <a:cs typeface="Arial MT"/>
              </a:rPr>
              <a:t>LEARN, </a:t>
            </a:r>
            <a:r>
              <a:rPr sz="2150" spc="615" dirty="0">
                <a:solidFill>
                  <a:srgbClr val="FFFFFF"/>
                </a:solidFill>
                <a:latin typeface="Arial MT"/>
                <a:cs typeface="Arial MT"/>
              </a:rPr>
              <a:t>ASTROPY,</a:t>
            </a:r>
            <a:r>
              <a:rPr sz="215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525" dirty="0">
                <a:solidFill>
                  <a:srgbClr val="FFFFFF"/>
                </a:solidFill>
                <a:latin typeface="Arial MT"/>
                <a:cs typeface="Arial MT"/>
              </a:rPr>
              <a:t>PLOTLY,</a:t>
            </a:r>
            <a:r>
              <a:rPr sz="215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610" dirty="0">
                <a:solidFill>
                  <a:srgbClr val="FFFFFF"/>
                </a:solidFill>
                <a:latin typeface="Arial MT"/>
                <a:cs typeface="Arial MT"/>
              </a:rPr>
              <a:t>NUMPY,</a:t>
            </a:r>
            <a:endParaRPr sz="2150">
              <a:latin typeface="Arial MT"/>
              <a:cs typeface="Arial MT"/>
            </a:endParaRPr>
          </a:p>
          <a:p>
            <a:pPr marL="3615690" algn="just">
              <a:lnSpc>
                <a:spcPts val="2240"/>
              </a:lnSpc>
            </a:pPr>
            <a:r>
              <a:rPr sz="2150" spc="810" dirty="0">
                <a:solidFill>
                  <a:srgbClr val="FFFFFF"/>
                </a:solidFill>
                <a:latin typeface="Arial MT"/>
                <a:cs typeface="Arial MT"/>
              </a:rPr>
              <a:t>PANDAS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0841" y="8746490"/>
            <a:ext cx="5563235" cy="11969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85240" marR="5080" indent="-1006475" algn="r">
              <a:lnSpc>
                <a:spcPct val="85900"/>
              </a:lnSpc>
              <a:spcBef>
                <a:spcPts val="490"/>
              </a:spcBef>
            </a:pPr>
            <a:r>
              <a:rPr sz="2150" spc="655" dirty="0">
                <a:solidFill>
                  <a:srgbClr val="FFFFFF"/>
                </a:solidFill>
                <a:latin typeface="Arial MT"/>
                <a:cs typeface="Arial MT"/>
              </a:rPr>
              <a:t>DEPLOYMENT:</a:t>
            </a:r>
            <a:r>
              <a:rPr sz="21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640" dirty="0">
                <a:solidFill>
                  <a:srgbClr val="FFFFFF"/>
                </a:solidFill>
                <a:latin typeface="Arial MT"/>
                <a:cs typeface="Arial MT"/>
              </a:rPr>
              <a:t>STREAMLIT </a:t>
            </a:r>
            <a:r>
              <a:rPr sz="2150" spc="655" dirty="0">
                <a:solidFill>
                  <a:srgbClr val="FFFFFF"/>
                </a:solidFill>
                <a:latin typeface="Arial MT"/>
                <a:cs typeface="Arial MT"/>
              </a:rPr>
              <a:t>COMMUNITY</a:t>
            </a:r>
            <a:r>
              <a:rPr sz="215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640" dirty="0">
                <a:solidFill>
                  <a:srgbClr val="FFFFFF"/>
                </a:solidFill>
                <a:latin typeface="Arial MT"/>
                <a:cs typeface="Arial MT"/>
              </a:rPr>
              <a:t>CLOUD </a:t>
            </a:r>
            <a:r>
              <a:rPr sz="2150" spc="74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15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595" dirty="0">
                <a:solidFill>
                  <a:srgbClr val="FFFFFF"/>
                </a:solidFill>
                <a:latin typeface="Arial MT"/>
                <a:cs typeface="Arial MT"/>
              </a:rPr>
              <a:t>SOURCE:</a:t>
            </a:r>
            <a:r>
              <a:rPr sz="215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819" dirty="0">
                <a:solidFill>
                  <a:srgbClr val="FFFFFF"/>
                </a:solidFill>
                <a:latin typeface="Arial MT"/>
                <a:cs typeface="Arial MT"/>
              </a:rPr>
              <a:t>NASA</a:t>
            </a:r>
            <a:endParaRPr sz="2150">
              <a:latin typeface="Arial MT"/>
              <a:cs typeface="Arial MT"/>
            </a:endParaRPr>
          </a:p>
          <a:p>
            <a:pPr marR="10795" algn="r">
              <a:lnSpc>
                <a:spcPts val="2175"/>
              </a:lnSpc>
            </a:pPr>
            <a:r>
              <a:rPr sz="2150" spc="720" dirty="0">
                <a:solidFill>
                  <a:srgbClr val="FFFFFF"/>
                </a:solidFill>
                <a:latin typeface="Arial MT"/>
                <a:cs typeface="Arial MT"/>
              </a:rPr>
              <a:t>EXOPLANET</a:t>
            </a:r>
            <a:r>
              <a:rPr sz="215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675" dirty="0">
                <a:solidFill>
                  <a:srgbClr val="FFFFFF"/>
                </a:solidFill>
                <a:latin typeface="Arial MT"/>
                <a:cs typeface="Arial MT"/>
              </a:rPr>
              <a:t>ARCHIVE</a:t>
            </a:r>
            <a:r>
              <a:rPr sz="215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465" dirty="0">
                <a:solidFill>
                  <a:srgbClr val="FFFFFF"/>
                </a:solidFill>
                <a:latin typeface="Arial MT"/>
                <a:cs typeface="Arial MT"/>
              </a:rPr>
              <a:t>(TAP)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19156" y="1249616"/>
            <a:ext cx="7388859" cy="434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ts val="2640"/>
              </a:lnSpc>
              <a:spcBef>
                <a:spcPts val="100"/>
              </a:spcBef>
            </a:pPr>
            <a:r>
              <a:rPr sz="2400" spc="500" dirty="0">
                <a:solidFill>
                  <a:srgbClr val="FFFFFF"/>
                </a:solidFill>
                <a:latin typeface="Arial Black"/>
                <a:cs typeface="Arial Black"/>
              </a:rPr>
              <a:t>AUTOMATES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509" dirty="0">
                <a:solidFill>
                  <a:srgbClr val="FFFFFF"/>
                </a:solidFill>
                <a:latin typeface="Arial Black"/>
                <a:cs typeface="Arial Black"/>
              </a:rPr>
              <a:t>PLANET</a:t>
            </a:r>
            <a:r>
              <a:rPr sz="2400" spc="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390" dirty="0">
                <a:solidFill>
                  <a:srgbClr val="FFFFFF"/>
                </a:solidFill>
                <a:latin typeface="Arial Black"/>
                <a:cs typeface="Arial Black"/>
              </a:rPr>
              <a:t>DETECTION</a:t>
            </a:r>
            <a:endParaRPr sz="2400">
              <a:latin typeface="Arial Black"/>
              <a:cs typeface="Arial Black"/>
            </a:endParaRPr>
          </a:p>
          <a:p>
            <a:pPr marR="5715" algn="r">
              <a:lnSpc>
                <a:spcPts val="2640"/>
              </a:lnSpc>
            </a:pP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2400" spc="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665" dirty="0">
                <a:solidFill>
                  <a:srgbClr val="FFFFFF"/>
                </a:solidFill>
                <a:latin typeface="Arial Black"/>
                <a:cs typeface="Arial Black"/>
              </a:rPr>
              <a:t>SAVES</a:t>
            </a:r>
            <a:r>
              <a:rPr sz="2400" spc="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610" dirty="0">
                <a:solidFill>
                  <a:srgbClr val="FFFFFF"/>
                </a:solidFill>
                <a:latin typeface="Arial Black"/>
                <a:cs typeface="Arial Black"/>
              </a:rPr>
              <a:t>RESEARCH</a:t>
            </a:r>
            <a:r>
              <a:rPr sz="24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300" dirty="0">
                <a:solidFill>
                  <a:srgbClr val="FFFFFF"/>
                </a:solidFill>
                <a:latin typeface="Arial Black"/>
                <a:cs typeface="Arial Black"/>
              </a:rPr>
              <a:t>TIME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2400">
              <a:latin typeface="Arial Black"/>
              <a:cs typeface="Arial Black"/>
            </a:endParaRPr>
          </a:p>
          <a:p>
            <a:pPr marL="1707514" marR="10160" indent="1365250" algn="r">
              <a:lnSpc>
                <a:spcPts val="2400"/>
              </a:lnSpc>
            </a:pPr>
            <a:r>
              <a:rPr sz="2400" spc="610" dirty="0">
                <a:solidFill>
                  <a:srgbClr val="FFFFFF"/>
                </a:solidFill>
                <a:latin typeface="Arial Black"/>
                <a:cs typeface="Arial Black"/>
              </a:rPr>
              <a:t>MAKES</a:t>
            </a: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635" dirty="0">
                <a:solidFill>
                  <a:srgbClr val="FFFFFF"/>
                </a:solidFill>
                <a:latin typeface="Arial Black"/>
                <a:cs typeface="Arial Black"/>
              </a:rPr>
              <a:t>NASA</a:t>
            </a:r>
            <a:r>
              <a:rPr sz="24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520" dirty="0">
                <a:solidFill>
                  <a:srgbClr val="FFFFFF"/>
                </a:solidFill>
                <a:latin typeface="Arial Black"/>
                <a:cs typeface="Arial Black"/>
              </a:rPr>
              <a:t>DATA </a:t>
            </a:r>
            <a:r>
              <a:rPr sz="2400" spc="405" dirty="0">
                <a:solidFill>
                  <a:srgbClr val="FFFFFF"/>
                </a:solidFill>
                <a:latin typeface="Arial Black"/>
                <a:cs typeface="Arial Black"/>
              </a:rPr>
              <a:t>INTERACTIVE</a:t>
            </a:r>
            <a:r>
              <a:rPr sz="2400" spc="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57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400" spc="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405" dirty="0">
                <a:solidFill>
                  <a:srgbClr val="FFFFFF"/>
                </a:solidFill>
                <a:latin typeface="Arial Black"/>
                <a:cs typeface="Arial Black"/>
              </a:rPr>
              <a:t>PUBLIC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2400">
              <a:latin typeface="Arial Black"/>
              <a:cs typeface="Arial Black"/>
            </a:endParaRPr>
          </a:p>
          <a:p>
            <a:pPr marR="13335" algn="r">
              <a:lnSpc>
                <a:spcPts val="2640"/>
              </a:lnSpc>
            </a:pPr>
            <a:r>
              <a:rPr sz="2400" spc="560" dirty="0">
                <a:solidFill>
                  <a:srgbClr val="FFFFFF"/>
                </a:solidFill>
                <a:latin typeface="Arial Black"/>
                <a:cs typeface="Arial Black"/>
              </a:rPr>
              <a:t>ENCOURAGES</a:t>
            </a:r>
            <a:r>
              <a:rPr sz="2400" spc="-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330" dirty="0">
                <a:solidFill>
                  <a:srgbClr val="FFFFFF"/>
                </a:solidFill>
                <a:latin typeface="Arial Black"/>
                <a:cs typeface="Arial Black"/>
              </a:rPr>
              <a:t>CITIZEN</a:t>
            </a:r>
            <a:r>
              <a:rPr sz="2400" spc="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480" dirty="0">
                <a:solidFill>
                  <a:srgbClr val="FFFFFF"/>
                </a:solidFill>
                <a:latin typeface="Arial Black"/>
                <a:cs typeface="Arial Black"/>
              </a:rPr>
              <a:t>SCIENCE</a:t>
            </a:r>
            <a:r>
              <a:rPr sz="2400" spc="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endParaRPr sz="2400">
              <a:latin typeface="Arial Black"/>
              <a:cs typeface="Arial Black"/>
            </a:endParaRPr>
          </a:p>
          <a:p>
            <a:pPr marR="5080" algn="r">
              <a:lnSpc>
                <a:spcPts val="2640"/>
              </a:lnSpc>
            </a:pPr>
            <a:r>
              <a:rPr sz="2400" spc="505" dirty="0">
                <a:solidFill>
                  <a:srgbClr val="FFFFFF"/>
                </a:solidFill>
                <a:latin typeface="Arial Black"/>
                <a:cs typeface="Arial Black"/>
              </a:rPr>
              <a:t>STEM</a:t>
            </a:r>
            <a:r>
              <a:rPr sz="2400" spc="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509" dirty="0">
                <a:solidFill>
                  <a:srgbClr val="FFFFFF"/>
                </a:solidFill>
                <a:latin typeface="Arial Black"/>
                <a:cs typeface="Arial Black"/>
              </a:rPr>
              <a:t>ENGAGEMENT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2400">
              <a:latin typeface="Arial Black"/>
              <a:cs typeface="Arial Black"/>
            </a:endParaRPr>
          </a:p>
          <a:p>
            <a:pPr marR="11430" algn="r">
              <a:lnSpc>
                <a:spcPts val="2640"/>
              </a:lnSpc>
              <a:spcBef>
                <a:spcPts val="5"/>
              </a:spcBef>
            </a:pPr>
            <a:r>
              <a:rPr sz="2400" spc="475" dirty="0">
                <a:solidFill>
                  <a:srgbClr val="FFFFFF"/>
                </a:solidFill>
                <a:latin typeface="Arial Black"/>
                <a:cs typeface="Arial Black"/>
              </a:rPr>
              <a:t>TURNS</a:t>
            </a: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545" dirty="0">
                <a:solidFill>
                  <a:srgbClr val="FFFFFF"/>
                </a:solidFill>
                <a:latin typeface="Arial Black"/>
                <a:cs typeface="Arial Black"/>
              </a:rPr>
              <a:t>COMPLEX</a:t>
            </a:r>
            <a:r>
              <a:rPr sz="2400" spc="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54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24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235" dirty="0">
                <a:solidFill>
                  <a:srgbClr val="FFFFFF"/>
                </a:solidFill>
                <a:latin typeface="Arial Black"/>
                <a:cs typeface="Arial Black"/>
              </a:rPr>
              <a:t>INTO</a:t>
            </a:r>
            <a:endParaRPr sz="2400">
              <a:latin typeface="Arial Black"/>
              <a:cs typeface="Arial Black"/>
            </a:endParaRPr>
          </a:p>
          <a:p>
            <a:pPr marR="8890" algn="r">
              <a:lnSpc>
                <a:spcPts val="2640"/>
              </a:lnSpc>
            </a:pPr>
            <a:r>
              <a:rPr sz="2400" spc="430" dirty="0">
                <a:solidFill>
                  <a:srgbClr val="FFFFFF"/>
                </a:solidFill>
                <a:latin typeface="Arial Black"/>
                <a:cs typeface="Arial Black"/>
              </a:rPr>
              <a:t>BEAUTIFUL</a:t>
            </a:r>
            <a:r>
              <a:rPr sz="2400" spc="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430" dirty="0">
                <a:solidFill>
                  <a:srgbClr val="FFFFFF"/>
                </a:solidFill>
                <a:latin typeface="Arial Black"/>
                <a:cs typeface="Arial Black"/>
              </a:rPr>
              <a:t>VISUAL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69065" y="317246"/>
            <a:ext cx="632333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spc="930" dirty="0"/>
              <a:t>PROJECT</a:t>
            </a:r>
            <a:r>
              <a:rPr sz="3900" spc="-35" dirty="0"/>
              <a:t> </a:t>
            </a:r>
            <a:r>
              <a:rPr sz="3900" spc="715" dirty="0"/>
              <a:t>IMPACT</a:t>
            </a:r>
            <a:endParaRPr sz="3900"/>
          </a:p>
        </p:txBody>
      </p:sp>
      <p:sp>
        <p:nvSpPr>
          <p:cNvPr id="7" name="object 7"/>
          <p:cNvSpPr txBox="1"/>
          <p:nvPr/>
        </p:nvSpPr>
        <p:spPr>
          <a:xfrm>
            <a:off x="13358876" y="6113716"/>
            <a:ext cx="454025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735" dirty="0">
                <a:solidFill>
                  <a:srgbClr val="FFFFFF"/>
                </a:solidFill>
                <a:latin typeface="Arial Black"/>
                <a:cs typeface="Arial Black"/>
              </a:rPr>
              <a:t>TECH</a:t>
            </a:r>
            <a:r>
              <a:rPr sz="3900" spc="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900" spc="844" dirty="0">
                <a:solidFill>
                  <a:srgbClr val="FFFFFF"/>
                </a:solidFill>
                <a:latin typeface="Arial Black"/>
                <a:cs typeface="Arial Black"/>
              </a:rPr>
              <a:t>STACK</a:t>
            </a:r>
            <a:endParaRPr sz="3900">
              <a:latin typeface="Arial Black"/>
              <a:cs typeface="Arial Blac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275" y="752475"/>
            <a:ext cx="7772400" cy="72104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17929" y="8192071"/>
            <a:ext cx="6447155" cy="634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80"/>
              </a:lnSpc>
              <a:spcBef>
                <a:spcPts val="125"/>
              </a:spcBef>
            </a:pPr>
            <a:r>
              <a:rPr sz="2150" spc="520" dirty="0">
                <a:solidFill>
                  <a:srgbClr val="FFFFFF"/>
                </a:solidFill>
                <a:latin typeface="Arial MT"/>
                <a:cs typeface="Arial MT"/>
              </a:rPr>
              <a:t>LINk:</a:t>
            </a:r>
            <a:r>
              <a:rPr sz="2150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50" spc="740" dirty="0">
                <a:solidFill>
                  <a:srgbClr val="FFFFFF"/>
                </a:solidFill>
                <a:latin typeface="Arial MT"/>
                <a:cs typeface="Arial MT"/>
              </a:rPr>
              <a:t>HTTPs://ExOsEEkERs-</a:t>
            </a:r>
            <a:r>
              <a:rPr sz="2150" spc="575" dirty="0">
                <a:solidFill>
                  <a:srgbClr val="FFFFFF"/>
                </a:solidFill>
                <a:latin typeface="Arial MT"/>
                <a:cs typeface="Arial MT"/>
              </a:rPr>
              <a:t>BY-</a:t>
            </a:r>
            <a:endParaRPr sz="2150">
              <a:latin typeface="Arial MT"/>
              <a:cs typeface="Arial MT"/>
            </a:endParaRPr>
          </a:p>
          <a:p>
            <a:pPr marL="103505">
              <a:lnSpc>
                <a:spcPts val="2380"/>
              </a:lnSpc>
            </a:pPr>
            <a:r>
              <a:rPr sz="2150" spc="600" dirty="0">
                <a:solidFill>
                  <a:srgbClr val="FFFFFF"/>
                </a:solidFill>
                <a:latin typeface="Arial MT"/>
                <a:cs typeface="Arial MT"/>
              </a:rPr>
              <a:t>MAHIRGHOTIA.sTREAMLIT.APP/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4253" rIns="0" bIns="0" rtlCol="0">
            <a:spAutoFit/>
          </a:bodyPr>
          <a:lstStyle/>
          <a:p>
            <a:pPr marL="3079750">
              <a:lnSpc>
                <a:spcPct val="100000"/>
              </a:lnSpc>
              <a:spcBef>
                <a:spcPts val="100"/>
              </a:spcBef>
              <a:tabLst>
                <a:tab pos="9334500" algn="l"/>
              </a:tabLst>
            </a:pPr>
            <a:r>
              <a:rPr spc="625" dirty="0"/>
              <a:t>VISION</a:t>
            </a:r>
            <a:r>
              <a:rPr spc="-30" dirty="0"/>
              <a:t> </a:t>
            </a:r>
            <a:r>
              <a:rPr spc="1045" dirty="0"/>
              <a:t>FOR</a:t>
            </a:r>
            <a:r>
              <a:rPr spc="5" dirty="0"/>
              <a:t> </a:t>
            </a:r>
            <a:r>
              <a:rPr spc="715" dirty="0"/>
              <a:t>THE</a:t>
            </a:r>
            <a:r>
              <a:rPr dirty="0"/>
              <a:t>	</a:t>
            </a:r>
            <a:r>
              <a:rPr spc="880" dirty="0"/>
              <a:t>FUTURE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81070" y="4312221"/>
            <a:ext cx="12915900" cy="366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450" spc="1200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3450" spc="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085" dirty="0">
                <a:solidFill>
                  <a:srgbClr val="FFFFFF"/>
                </a:solidFill>
                <a:latin typeface="Arial MT"/>
                <a:cs typeface="Arial MT"/>
              </a:rPr>
              <a:t>DEEP-</a:t>
            </a:r>
            <a:r>
              <a:rPr sz="3450" spc="1019" dirty="0">
                <a:solidFill>
                  <a:srgbClr val="FFFFFF"/>
                </a:solidFill>
                <a:latin typeface="Arial MT"/>
                <a:cs typeface="Arial MT"/>
              </a:rPr>
              <a:t>LEARNING</a:t>
            </a:r>
            <a:r>
              <a:rPr sz="3450" spc="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965" dirty="0">
                <a:solidFill>
                  <a:srgbClr val="FFFFFF"/>
                </a:solidFill>
                <a:latin typeface="Arial MT"/>
                <a:cs typeface="Arial MT"/>
              </a:rPr>
              <a:t>TRANSIT</a:t>
            </a:r>
            <a:r>
              <a:rPr sz="345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105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endParaRPr sz="34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920"/>
              </a:spcBef>
            </a:pPr>
            <a:r>
              <a:rPr sz="3450" spc="975" dirty="0">
                <a:solidFill>
                  <a:srgbClr val="FFFFFF"/>
                </a:solidFill>
                <a:latin typeface="Arial MT"/>
                <a:cs typeface="Arial MT"/>
              </a:rPr>
              <a:t>INTEGRATE</a:t>
            </a:r>
            <a:r>
              <a:rPr sz="3450" spc="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120" dirty="0">
                <a:solidFill>
                  <a:srgbClr val="FFFFFF"/>
                </a:solidFill>
                <a:latin typeface="Arial MT"/>
                <a:cs typeface="Arial MT"/>
              </a:rPr>
              <a:t>TESS</a:t>
            </a:r>
            <a:r>
              <a:rPr sz="345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10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3450" spc="2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330" dirty="0">
                <a:solidFill>
                  <a:srgbClr val="FFFFFF"/>
                </a:solidFill>
                <a:latin typeface="Arial MT"/>
                <a:cs typeface="Arial MT"/>
              </a:rPr>
              <a:t>JWST</a:t>
            </a:r>
            <a:r>
              <a:rPr sz="3450" spc="3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145" dirty="0">
                <a:solidFill>
                  <a:srgbClr val="FFFFFF"/>
                </a:solidFill>
                <a:latin typeface="Arial MT"/>
                <a:cs typeface="Arial MT"/>
              </a:rPr>
              <a:t>DATASETS</a:t>
            </a:r>
            <a:endParaRPr sz="3450">
              <a:latin typeface="Arial MT"/>
              <a:cs typeface="Arial MT"/>
            </a:endParaRPr>
          </a:p>
          <a:p>
            <a:pPr marL="2137410" marR="2126615" algn="ctr">
              <a:lnSpc>
                <a:spcPts val="3529"/>
              </a:lnSpc>
              <a:spcBef>
                <a:spcPts val="3465"/>
              </a:spcBef>
            </a:pPr>
            <a:r>
              <a:rPr sz="3450" spc="969" dirty="0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sz="345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930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r>
              <a:rPr sz="3450" spc="25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09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450" spc="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035" dirty="0">
                <a:solidFill>
                  <a:srgbClr val="FFFFFF"/>
                </a:solidFill>
                <a:latin typeface="Arial MT"/>
                <a:cs typeface="Arial MT"/>
              </a:rPr>
              <a:t>REAL-</a:t>
            </a:r>
            <a:r>
              <a:rPr sz="3450" spc="819" dirty="0">
                <a:solidFill>
                  <a:srgbClr val="FFFFFF"/>
                </a:solidFill>
                <a:latin typeface="Arial MT"/>
                <a:cs typeface="Arial MT"/>
              </a:rPr>
              <a:t>TIME </a:t>
            </a:r>
            <a:r>
              <a:rPr sz="3450" spc="935" dirty="0">
                <a:solidFill>
                  <a:srgbClr val="FFFFFF"/>
                </a:solidFill>
                <a:latin typeface="Arial MT"/>
                <a:cs typeface="Arial MT"/>
              </a:rPr>
              <a:t>CLASSIFICATION</a:t>
            </a:r>
            <a:endParaRPr sz="34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825"/>
              </a:spcBef>
            </a:pPr>
            <a:r>
              <a:rPr sz="3450" spc="919" dirty="0">
                <a:solidFill>
                  <a:srgbClr val="FFFFFF"/>
                </a:solidFill>
                <a:latin typeface="Arial MT"/>
                <a:cs typeface="Arial MT"/>
              </a:rPr>
              <a:t>EXO-</a:t>
            </a:r>
            <a:r>
              <a:rPr sz="3450" spc="1210" dirty="0">
                <a:solidFill>
                  <a:srgbClr val="FFFFFF"/>
                </a:solidFill>
                <a:latin typeface="Arial MT"/>
                <a:cs typeface="Arial MT"/>
              </a:rPr>
              <a:t>SEEKER</a:t>
            </a:r>
            <a:r>
              <a:rPr sz="3450" spc="2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-795" dirty="0">
                <a:solidFill>
                  <a:srgbClr val="FFFFFF"/>
                </a:solidFill>
                <a:latin typeface="Arial MT"/>
                <a:cs typeface="Arial MT"/>
              </a:rPr>
              <a:t>—</a:t>
            </a:r>
            <a:r>
              <a:rPr sz="3450" spc="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030" dirty="0">
                <a:solidFill>
                  <a:srgbClr val="FFFFFF"/>
                </a:solidFill>
                <a:latin typeface="Arial MT"/>
                <a:cs typeface="Arial MT"/>
              </a:rPr>
              <a:t>DISCOVER</a:t>
            </a:r>
            <a:r>
              <a:rPr sz="345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31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345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spc="1145" dirty="0">
                <a:solidFill>
                  <a:srgbClr val="FFFFFF"/>
                </a:solidFill>
                <a:latin typeface="Arial MT"/>
                <a:cs typeface="Arial MT"/>
              </a:rPr>
              <a:t>WORLDS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670C962-54EE-CF6D-90AA-1DB4E34C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DA548BD-8A2A-796B-7460-13F47D4B6E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DE016FBA-32B2-3FD7-280C-B46A5EC32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8600" y="8953500"/>
            <a:ext cx="6016625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55139" algn="l"/>
                <a:tab pos="6402070" algn="l"/>
                <a:tab pos="9325610" algn="l"/>
                <a:tab pos="11049635" algn="l"/>
                <a:tab pos="12782550" algn="l"/>
              </a:tabLst>
            </a:pPr>
            <a:r>
              <a:rPr lang="en-CA" sz="4500" spc="1330" dirty="0"/>
              <a:t>Thank you</a:t>
            </a:r>
            <a:endParaRPr sz="4500" dirty="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3EBAC39A-0CB3-8DEC-E014-2B59002BEC1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700" y="190500"/>
            <a:ext cx="1781175" cy="167640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9D904DDD-DB64-4C93-431D-09E5DA09D775}"/>
              </a:ext>
            </a:extLst>
          </p:cNvPr>
          <p:cNvSpPr txBox="1"/>
          <p:nvPr/>
        </p:nvSpPr>
        <p:spPr>
          <a:xfrm>
            <a:off x="11346433" y="7065962"/>
            <a:ext cx="383286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29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66220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274</Words>
  <Application>Microsoft Office PowerPoint</Application>
  <PresentationFormat>Custom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 Black</vt:lpstr>
      <vt:lpstr>Arial MT</vt:lpstr>
      <vt:lpstr>Office Theme</vt:lpstr>
      <vt:lpstr>P R O J E C T E X O S E E K E R</vt:lpstr>
      <vt:lpstr>PROJECT CHALLENGE</vt:lpstr>
      <vt:lpstr>EXO-SEEKER OVERVIEW</vt:lpstr>
      <vt:lpstr>USERS IMPACT</vt:lpstr>
      <vt:lpstr>HOW IT WORKS?</vt:lpstr>
      <vt:lpstr>PROJECT IMPACT</vt:lpstr>
      <vt:lpstr>VISION FOR THE FUTURE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Mahir Ghotia</cp:lastModifiedBy>
  <cp:revision>1</cp:revision>
  <dcterms:created xsi:type="dcterms:W3CDTF">2025-10-06T06:34:17Z</dcterms:created>
  <dcterms:modified xsi:type="dcterms:W3CDTF">2025-10-06T06:38:32Z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2025-10-06T00:00:00Z</vt:filetime>
  </property>
  <property fmtid="{D5CDD505-2E9C-101B-9397-08002B2CF9AE}" pid="3" name="LastSaved">
    <vt:filetime>2025-10-06T00:00:00Z</vt:filetime>
  </property>
</Properties>
</file>