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3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AE2D57-C977-7134-7609-A08ACD9F7181}" v="7" dt="2025-05-16T09:53:54.806"/>
    <p1510:client id="{B112CF52-C697-7394-700F-D54FDFC6C2C1}" v="4202" dt="2025-05-15T16:24:12.1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903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221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42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321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21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926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42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080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587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34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809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‹Nr.›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0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7A7C490-FB0D-4946-BDB7-1CF2F58DA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17870" y="978408"/>
            <a:ext cx="6117661" cy="3047327"/>
          </a:xfrm>
        </p:spPr>
        <p:txBody>
          <a:bodyPr anchor="t">
            <a:normAutofit/>
          </a:bodyPr>
          <a:lstStyle/>
          <a:p>
            <a:r>
              <a:rPr lang="de-DE" sz="6600"/>
              <a:t>Angular Advanced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6141545" cy="17240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Kleine Zusammenfassung</a:t>
            </a:r>
          </a:p>
          <a:p>
            <a:r>
              <a:rPr lang="de-DE" dirty="0"/>
              <a:t>Von</a:t>
            </a:r>
          </a:p>
          <a:p>
            <a:r>
              <a:rPr lang="de-DE" dirty="0"/>
              <a:t>Thomas </a:t>
            </a:r>
            <a:r>
              <a:rPr lang="de-DE" dirty="0" err="1"/>
              <a:t>Waldraff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 descr="Angular Icons, Logos, Symbole – Kostenloser Download PNG, SVG">
            <a:extLst>
              <a:ext uri="{FF2B5EF4-FFF2-40B4-BE49-F238E27FC236}">
                <a16:creationId xmlns:a16="http://schemas.microsoft.com/office/drawing/2014/main" id="{D5B752F7-7779-AD80-3D50-0B321045B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2949" y="1866333"/>
            <a:ext cx="4439999" cy="41788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261CD1D-C921-4DD4-B856-8EA1D71A4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49513" y="6209925"/>
            <a:ext cx="445472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49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CD7F9EC8-0E2C-4023-9DD1-73BEF6B80D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F90E387-3292-624F-0545-01DA1742B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126479" cy="34716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7200" dirty="0"/>
              <a:t>3. Angular CLI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270D10B-6EA2-89DB-412E-A83B813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 descr="Amazon ECR Public Gallery - AWS/aws-cli">
            <a:extLst>
              <a:ext uri="{FF2B5EF4-FFF2-40B4-BE49-F238E27FC236}">
                <a16:creationId xmlns:a16="http://schemas.microsoft.com/office/drawing/2014/main" id="{BDA395CE-29E5-6537-D3D7-92ACC4D8C4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62219" y="1652113"/>
            <a:ext cx="4528232" cy="452823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C0301BA4-10E6-44CC-9EEC-727EDF3BC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61513" y="6300216"/>
            <a:ext cx="452183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44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6B855A-1C87-7824-2C10-3AD21337C0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054608"/>
            <a:ext cx="11155680" cy="529132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b="1" dirty="0">
                <a:ea typeface="+mn-lt"/>
                <a:cs typeface="+mn-lt"/>
              </a:rPr>
              <a:t>🔧 Angular CLI (Command Line Interface)</a:t>
            </a:r>
            <a:br>
              <a:rPr lang="de-DE" b="1" dirty="0">
                <a:ea typeface="+mn-lt"/>
                <a:cs typeface="+mn-lt"/>
              </a:rPr>
            </a:br>
            <a:r>
              <a:rPr lang="de-DE" dirty="0">
                <a:ea typeface="+mn-lt"/>
                <a:cs typeface="+mn-lt"/>
              </a:rPr>
              <a:t>Befehlszeilenwerkzeug, zur Erleichterung des Angular-Entwicklungsprozess. Es hilft beim Erstellen, Testen, Bauen und Bereitstellen von Angular-Anwendungen.</a:t>
            </a:r>
            <a:endParaRPr lang="de-DE">
              <a:ea typeface="+mn-lt"/>
              <a:cs typeface="+mn-lt"/>
            </a:endParaRPr>
          </a:p>
          <a:p>
            <a:r>
              <a:rPr lang="de-DE" b="1" dirty="0">
                <a:ea typeface="+mn-lt"/>
                <a:cs typeface="+mn-lt"/>
              </a:rPr>
              <a:t>📌 Wichtige Befehle:</a:t>
            </a:r>
          </a:p>
          <a:p>
            <a:pPr lvl="1"/>
            <a:r>
              <a:rPr lang="de-DE" dirty="0" err="1">
                <a:latin typeface="Consolas"/>
              </a:rPr>
              <a:t>ng</a:t>
            </a:r>
            <a:r>
              <a:rPr lang="de-DE" dirty="0">
                <a:latin typeface="Consolas"/>
              </a:rPr>
              <a:t> </a:t>
            </a:r>
            <a:r>
              <a:rPr lang="de-DE" dirty="0" err="1">
                <a:latin typeface="Consolas"/>
              </a:rPr>
              <a:t>new</a:t>
            </a:r>
            <a:r>
              <a:rPr lang="de-DE" dirty="0">
                <a:ea typeface="+mn-lt"/>
                <a:cs typeface="+mn-lt"/>
              </a:rPr>
              <a:t> – Erstellt ein neues Angular-Projekt</a:t>
            </a:r>
          </a:p>
          <a:p>
            <a:pPr lvl="1"/>
            <a:r>
              <a:rPr lang="de-DE" dirty="0" err="1">
                <a:latin typeface="Consolas"/>
              </a:rPr>
              <a:t>ng</a:t>
            </a:r>
            <a:r>
              <a:rPr lang="de-DE" dirty="0">
                <a:latin typeface="Consolas"/>
              </a:rPr>
              <a:t> </a:t>
            </a:r>
            <a:r>
              <a:rPr lang="de-DE" dirty="0" err="1">
                <a:latin typeface="Consolas"/>
              </a:rPr>
              <a:t>serve</a:t>
            </a:r>
            <a:r>
              <a:rPr lang="de-DE" dirty="0">
                <a:ea typeface="+mn-lt"/>
                <a:cs typeface="+mn-lt"/>
              </a:rPr>
              <a:t> – Startet einen lokalen Entwicklungsserver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 err="1">
                <a:latin typeface="Consolas"/>
              </a:rPr>
              <a:t>ng</a:t>
            </a:r>
            <a:r>
              <a:rPr lang="de-DE" dirty="0">
                <a:latin typeface="Consolas"/>
              </a:rPr>
              <a:t> </a:t>
            </a:r>
            <a:r>
              <a:rPr lang="de-DE" dirty="0" err="1">
                <a:latin typeface="Consolas"/>
              </a:rPr>
              <a:t>generate</a:t>
            </a:r>
            <a:r>
              <a:rPr lang="de-DE" dirty="0">
                <a:latin typeface="Consolas"/>
              </a:rPr>
              <a:t> x </a:t>
            </a:r>
            <a:r>
              <a:rPr lang="de-DE" dirty="0" err="1">
                <a:latin typeface="Consolas"/>
              </a:rPr>
              <a:t>my</a:t>
            </a:r>
            <a:r>
              <a:rPr lang="de-DE" dirty="0">
                <a:latin typeface="Consolas"/>
              </a:rPr>
              <a:t>-x</a:t>
            </a:r>
            <a:r>
              <a:rPr lang="de-DE" dirty="0">
                <a:ea typeface="+mn-lt"/>
                <a:cs typeface="+mn-lt"/>
              </a:rPr>
              <a:t> erstellen:</a:t>
            </a:r>
            <a:br>
              <a:rPr lang="de-DE" dirty="0">
                <a:ea typeface="+mn-lt"/>
                <a:cs typeface="+mn-lt"/>
              </a:rPr>
            </a:br>
            <a:r>
              <a:rPr lang="de-DE" dirty="0">
                <a:ea typeface="+mn-lt"/>
                <a:cs typeface="+mn-lt"/>
              </a:rPr>
              <a:t> mit x  ∈ [</a:t>
            </a:r>
            <a:r>
              <a:rPr lang="de-DE" dirty="0" err="1">
                <a:ea typeface="+mn-lt"/>
                <a:cs typeface="+mn-lt"/>
              </a:rPr>
              <a:t>component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directive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pipe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service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module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guard</a:t>
            </a:r>
            <a:r>
              <a:rPr lang="de-DE" dirty="0">
                <a:ea typeface="+mn-lt"/>
                <a:cs typeface="+mn-lt"/>
              </a:rPr>
              <a:t>, interface, </a:t>
            </a:r>
            <a:r>
              <a:rPr lang="de-DE" dirty="0" err="1">
                <a:ea typeface="+mn-lt"/>
                <a:cs typeface="+mn-lt"/>
              </a:rPr>
              <a:t>class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enum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resolver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application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ea typeface="+mn-lt"/>
                <a:cs typeface="+mn-lt"/>
              </a:rPr>
              <a:t>library</a:t>
            </a:r>
            <a:r>
              <a:rPr lang="de-DE" dirty="0">
                <a:ea typeface="+mn-lt"/>
                <a:cs typeface="+mn-lt"/>
              </a:rPr>
              <a:t>, web-</a:t>
            </a:r>
            <a:r>
              <a:rPr lang="de-DE" dirty="0" err="1">
                <a:ea typeface="+mn-lt"/>
                <a:cs typeface="+mn-lt"/>
              </a:rPr>
              <a:t>worker</a:t>
            </a:r>
            <a:r>
              <a:rPr lang="de-DE" dirty="0">
                <a:ea typeface="+mn-lt"/>
                <a:cs typeface="+mn-lt"/>
              </a:rPr>
              <a:t>]</a:t>
            </a:r>
          </a:p>
          <a:p>
            <a:pPr lvl="1"/>
            <a:r>
              <a:rPr lang="de-DE" dirty="0" err="1">
                <a:latin typeface="Consolas"/>
              </a:rPr>
              <a:t>ng</a:t>
            </a:r>
            <a:r>
              <a:rPr lang="de-DE" dirty="0">
                <a:latin typeface="Consolas"/>
              </a:rPr>
              <a:t> </a:t>
            </a:r>
            <a:r>
              <a:rPr lang="de-DE" dirty="0" err="1">
                <a:latin typeface="Consolas"/>
              </a:rPr>
              <a:t>build</a:t>
            </a:r>
            <a:r>
              <a:rPr lang="de-DE" dirty="0">
                <a:ea typeface="+mn-lt"/>
                <a:cs typeface="+mn-lt"/>
              </a:rPr>
              <a:t> – Erstellt ein Produktions-</a:t>
            </a:r>
            <a:r>
              <a:rPr lang="de-DE" dirty="0" err="1">
                <a:ea typeface="+mn-lt"/>
                <a:cs typeface="+mn-lt"/>
              </a:rPr>
              <a:t>Build</a:t>
            </a:r>
            <a:endParaRPr lang="de-DE">
              <a:ea typeface="+mn-lt"/>
              <a:cs typeface="+mn-lt"/>
            </a:endParaRPr>
          </a:p>
          <a:p>
            <a:pPr lvl="1"/>
            <a:r>
              <a:rPr lang="de-DE" dirty="0" err="1">
                <a:latin typeface="Consolas"/>
              </a:rPr>
              <a:t>ng</a:t>
            </a:r>
            <a:r>
              <a:rPr lang="de-DE" dirty="0">
                <a:latin typeface="Consolas"/>
              </a:rPr>
              <a:t> </a:t>
            </a:r>
            <a:r>
              <a:rPr lang="de-DE" dirty="0" err="1">
                <a:latin typeface="Consolas"/>
              </a:rPr>
              <a:t>test</a:t>
            </a:r>
            <a:r>
              <a:rPr lang="de-DE" dirty="0">
                <a:ea typeface="+mn-lt"/>
                <a:cs typeface="+mn-lt"/>
              </a:rPr>
              <a:t> – Führt Unit Tests aus</a:t>
            </a:r>
          </a:p>
          <a:p>
            <a:pPr lvl="1"/>
            <a:r>
              <a:rPr lang="de-DE" dirty="0" err="1">
                <a:latin typeface="Consolas"/>
              </a:rPr>
              <a:t>ng</a:t>
            </a:r>
            <a:r>
              <a:rPr lang="de-DE" dirty="0">
                <a:latin typeface="Consolas"/>
              </a:rPr>
              <a:t> </a:t>
            </a:r>
            <a:r>
              <a:rPr lang="de-DE" dirty="0" err="1">
                <a:latin typeface="Consolas"/>
              </a:rPr>
              <a:t>lint</a:t>
            </a:r>
            <a:r>
              <a:rPr lang="de-DE" dirty="0">
                <a:ea typeface="+mn-lt"/>
                <a:cs typeface="+mn-lt"/>
              </a:rPr>
              <a:t> – Führt statische Codeanalyse durch</a:t>
            </a:r>
          </a:p>
          <a:p>
            <a:pPr lvl="1"/>
            <a:r>
              <a:rPr lang="de-DE" dirty="0" err="1">
                <a:latin typeface="Consolas"/>
              </a:rPr>
              <a:t>ng</a:t>
            </a:r>
            <a:r>
              <a:rPr lang="de-DE" dirty="0">
                <a:latin typeface="Consolas"/>
              </a:rPr>
              <a:t> update</a:t>
            </a:r>
            <a:r>
              <a:rPr lang="de-DE" dirty="0">
                <a:ea typeface="+mn-lt"/>
                <a:cs typeface="+mn-lt"/>
              </a:rPr>
              <a:t> – Aktualisiert Abhängigkeiten und Angular-Version</a:t>
            </a:r>
          </a:p>
          <a:p>
            <a:pPr lvl="1"/>
            <a:r>
              <a:rPr lang="de-DE" dirty="0" err="1">
                <a:latin typeface="Consolas"/>
              </a:rPr>
              <a:t>ng</a:t>
            </a:r>
            <a:r>
              <a:rPr lang="de-DE" dirty="0">
                <a:latin typeface="Consolas"/>
              </a:rPr>
              <a:t> </a:t>
            </a:r>
            <a:r>
              <a:rPr lang="de-DE" dirty="0" err="1">
                <a:latin typeface="Consolas"/>
              </a:rPr>
              <a:t>add</a:t>
            </a:r>
            <a:r>
              <a:rPr lang="de-DE" dirty="0">
                <a:ea typeface="+mn-lt"/>
                <a:cs typeface="+mn-lt"/>
              </a:rPr>
              <a:t> – Fügt ein neues Paket inklusive Konfiguration hinzu (z. B. Angular Material)</a:t>
            </a:r>
          </a:p>
          <a:p>
            <a:pPr lvl="1"/>
            <a:r>
              <a:rPr lang="de-DE" dirty="0" err="1">
                <a:latin typeface="Consolas"/>
              </a:rPr>
              <a:t>ng</a:t>
            </a:r>
            <a:r>
              <a:rPr lang="de-DE" dirty="0">
                <a:latin typeface="Consolas"/>
              </a:rPr>
              <a:t> </a:t>
            </a:r>
            <a:r>
              <a:rPr lang="de-DE" dirty="0" err="1">
                <a:latin typeface="Consolas"/>
              </a:rPr>
              <a:t>run</a:t>
            </a:r>
            <a:r>
              <a:rPr lang="de-DE" dirty="0">
                <a:ea typeface="+mn-lt"/>
                <a:cs typeface="+mn-lt"/>
              </a:rPr>
              <a:t> – Führt ein benutzerdefiniertes Ziel aus</a:t>
            </a:r>
          </a:p>
          <a:p>
            <a:pPr lvl="1"/>
            <a:r>
              <a:rPr lang="de-DE" dirty="0" err="1">
                <a:latin typeface="Bierstadt"/>
              </a:rPr>
              <a:t>ng</a:t>
            </a:r>
            <a:r>
              <a:rPr lang="de-DE" dirty="0">
                <a:latin typeface="Bierstadt"/>
              </a:rPr>
              <a:t> e2e</a:t>
            </a:r>
            <a:r>
              <a:rPr lang="de-DE" dirty="0">
                <a:ea typeface="+mn-lt"/>
                <a:cs typeface="+mn-lt"/>
              </a:rPr>
              <a:t> – Führt End-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-End-Tests aus (abhängig vom Setup)</a:t>
            </a:r>
          </a:p>
          <a:p>
            <a:endParaRPr lang="de-DE" sz="16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5758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9609BE0-AFFF-1DDF-4642-10902DC9F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4. Control Flow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Inhaltsplatzhalter 3" descr="Flow chart - Free business and finance icons">
            <a:extLst>
              <a:ext uri="{FF2B5EF4-FFF2-40B4-BE49-F238E27FC236}">
                <a16:creationId xmlns:a16="http://schemas.microsoft.com/office/drawing/2014/main" id="{44892A06-B34F-FFF6-B424-1687D39A12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35" r="914" b="1"/>
          <a:stretch/>
        </p:blipFill>
        <p:spPr>
          <a:xfrm>
            <a:off x="5958018" y="508090"/>
            <a:ext cx="5709726" cy="58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024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F40025C-ECFE-9B31-ED03-AB942F077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>
            <a:normAutofit/>
          </a:bodyPr>
          <a:lstStyle/>
          <a:p>
            <a:r>
              <a:rPr lang="de-DE" dirty="0" err="1"/>
              <a:t>If</a:t>
            </a:r>
            <a:r>
              <a:rPr lang="de-DE" dirty="0"/>
              <a:t>-Else-Strukturen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3DB08A-9718-1403-5B58-0154540840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4672584" cy="376732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Arial"/>
              <a:buChar char="•"/>
            </a:pPr>
            <a:endParaRPr lang="de-DE" dirty="0">
              <a:latin typeface="Consolas"/>
            </a:endParaRPr>
          </a:p>
          <a:p>
            <a:pPr>
              <a:buFont typeface="Arial"/>
              <a:buChar char="•"/>
            </a:pPr>
            <a:endParaRPr lang="de-DE" dirty="0"/>
          </a:p>
          <a:p>
            <a:endParaRPr lang="de-DE" dirty="0">
              <a:latin typeface="Consolas"/>
            </a:endParaRPr>
          </a:p>
          <a:p>
            <a:endParaRPr lang="de-DE" dirty="0"/>
          </a:p>
        </p:txBody>
      </p:sp>
      <p:pic>
        <p:nvPicPr>
          <p:cNvPr id="4" name="Grafik 3" descr="Choice, condition, else, if, strategy, tactic, workflow icon - Download on  Iconfinder">
            <a:extLst>
              <a:ext uri="{FF2B5EF4-FFF2-40B4-BE49-F238E27FC236}">
                <a16:creationId xmlns:a16="http://schemas.microsoft.com/office/drawing/2014/main" id="{E1AF8E22-7F30-9665-C604-7D43243F9E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49" b="1"/>
          <a:stretch/>
        </p:blipFill>
        <p:spPr>
          <a:xfrm>
            <a:off x="5958018" y="508090"/>
            <a:ext cx="5709726" cy="58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301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2E9CA7-629A-10F4-E15C-7B4BEAC0E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42" y="1542932"/>
            <a:ext cx="11155680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de-DE" dirty="0">
                <a:latin typeface="Bierstadt"/>
              </a:rPr>
              <a:t>Wird als </a:t>
            </a:r>
            <a:r>
              <a:rPr lang="de-DE" b="1" dirty="0">
                <a:latin typeface="Bierstadt"/>
              </a:rPr>
              <a:t>Attribut</a:t>
            </a:r>
            <a:r>
              <a:rPr lang="de-DE" dirty="0">
                <a:latin typeface="Bierstadt"/>
              </a:rPr>
              <a:t> geschrieben (</a:t>
            </a:r>
            <a:r>
              <a:rPr lang="de-DE" dirty="0">
                <a:latin typeface="Consolas"/>
              </a:rPr>
              <a:t>*</a:t>
            </a:r>
            <a:r>
              <a:rPr lang="de-DE" dirty="0" err="1">
                <a:latin typeface="Consolas"/>
              </a:rPr>
              <a:t>ngIf</a:t>
            </a:r>
            <a:r>
              <a:rPr lang="de-DE" dirty="0">
                <a:latin typeface="Consolas"/>
              </a:rPr>
              <a:t>="</a:t>
            </a:r>
            <a:r>
              <a:rPr lang="de-DE" dirty="0" err="1">
                <a:latin typeface="Consolas"/>
              </a:rPr>
              <a:t>condition</a:t>
            </a:r>
            <a:r>
              <a:rPr lang="de-DE" dirty="0">
                <a:latin typeface="Consolas"/>
              </a:rPr>
              <a:t>"</a:t>
            </a:r>
            <a:r>
              <a:rPr lang="de-DE" dirty="0">
                <a:latin typeface="Bierstadt"/>
              </a:rPr>
              <a:t>).</a:t>
            </a:r>
            <a:endParaRPr lang="en-US" dirty="0">
              <a:latin typeface="Bierstadt"/>
            </a:endParaRPr>
          </a:p>
          <a:p>
            <a:pPr>
              <a:buFont typeface="Arial"/>
              <a:buChar char="•"/>
            </a:pPr>
            <a:r>
              <a:rPr lang="de-DE" dirty="0">
                <a:latin typeface="Bierstadt"/>
              </a:rPr>
              <a:t>Die </a:t>
            </a:r>
            <a:r>
              <a:rPr lang="de-DE" dirty="0" err="1">
                <a:latin typeface="Consolas"/>
              </a:rPr>
              <a:t>else</a:t>
            </a:r>
            <a:r>
              <a:rPr lang="de-DE" dirty="0">
                <a:latin typeface="Bierstadt"/>
              </a:rPr>
              <a:t>-Anweisung verweist auf ein Template-Element mit </a:t>
            </a:r>
            <a:r>
              <a:rPr lang="de-DE" dirty="0">
                <a:latin typeface="Consolas"/>
              </a:rPr>
              <a:t>#elseBlock</a:t>
            </a:r>
            <a:r>
              <a:rPr lang="de-DE" dirty="0">
                <a:latin typeface="Bierstadt"/>
              </a:rPr>
              <a:t>.</a:t>
            </a:r>
            <a:endParaRPr lang="en-US" dirty="0">
              <a:latin typeface="Bierstadt"/>
            </a:endParaRPr>
          </a:p>
          <a:p>
            <a:pPr>
              <a:buFont typeface="Arial"/>
              <a:buChar char="•"/>
            </a:pPr>
            <a:r>
              <a:rPr lang="de-DE" dirty="0">
                <a:latin typeface="Bierstadt"/>
              </a:rPr>
              <a:t>Schwerer zu lesen bei komplexen Bedingungen.</a:t>
            </a:r>
            <a:endParaRPr lang="en-US" dirty="0">
              <a:latin typeface="Bierstadt"/>
            </a:endParaRPr>
          </a:p>
          <a:p>
            <a:pPr>
              <a:buFont typeface="Arial"/>
              <a:buChar char="•"/>
            </a:pPr>
            <a:r>
              <a:rPr lang="de-DE" dirty="0">
                <a:latin typeface="Bierstadt"/>
              </a:rPr>
              <a:t>Kein richtiger Block — eher ein Trick des Angular-Compilers.</a:t>
            </a:r>
          </a:p>
          <a:p>
            <a:pPr>
              <a:buFont typeface="Arial"/>
            </a:pPr>
            <a:r>
              <a:rPr lang="de-DE" dirty="0">
                <a:latin typeface="Bierstadt"/>
              </a:rPr>
              <a:t>Syntax:</a:t>
            </a:r>
            <a:br>
              <a:rPr lang="de-DE" dirty="0">
                <a:latin typeface="Bierstadt"/>
              </a:rPr>
            </a:br>
            <a:r>
              <a:rPr lang="de-DE" dirty="0">
                <a:ea typeface="+mn-lt"/>
                <a:cs typeface="+mn-lt"/>
              </a:rPr>
              <a:t>&lt;div *</a:t>
            </a:r>
            <a:r>
              <a:rPr lang="de-DE" dirty="0" err="1">
                <a:ea typeface="+mn-lt"/>
                <a:cs typeface="+mn-lt"/>
              </a:rPr>
              <a:t>ngIf</a:t>
            </a:r>
            <a:r>
              <a:rPr lang="de-DE" dirty="0">
                <a:ea typeface="+mn-lt"/>
                <a:cs typeface="+mn-lt"/>
              </a:rPr>
              <a:t>="</a:t>
            </a:r>
            <a:r>
              <a:rPr lang="de-DE" dirty="0" err="1">
                <a:ea typeface="+mn-lt"/>
                <a:cs typeface="+mn-lt"/>
              </a:rPr>
              <a:t>condition</a:t>
            </a:r>
            <a:r>
              <a:rPr lang="de-DE" dirty="0">
                <a:ea typeface="+mn-lt"/>
                <a:cs typeface="+mn-lt"/>
              </a:rPr>
              <a:t>; </a:t>
            </a:r>
            <a:r>
              <a:rPr lang="de-DE" dirty="0" err="1">
                <a:ea typeface="+mn-lt"/>
                <a:cs typeface="+mn-lt"/>
              </a:rPr>
              <a:t>else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elseBlock</a:t>
            </a:r>
            <a:r>
              <a:rPr lang="de-DE" dirty="0">
                <a:ea typeface="+mn-lt"/>
                <a:cs typeface="+mn-lt"/>
              </a:rPr>
              <a:t>"&gt;Content </a:t>
            </a:r>
            <a:r>
              <a:rPr lang="de-DE" dirty="0" err="1">
                <a:ea typeface="+mn-lt"/>
                <a:cs typeface="+mn-lt"/>
              </a:rPr>
              <a:t>when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true</a:t>
            </a:r>
            <a:r>
              <a:rPr lang="de-DE" dirty="0">
                <a:ea typeface="+mn-lt"/>
                <a:cs typeface="+mn-lt"/>
              </a:rPr>
              <a:t>&lt;/div&gt;</a:t>
            </a:r>
            <a:br>
              <a:rPr lang="de-DE" dirty="0">
                <a:ea typeface="+mn-lt"/>
                <a:cs typeface="+mn-lt"/>
              </a:rPr>
            </a:br>
            <a:r>
              <a:rPr lang="de-DE" dirty="0">
                <a:ea typeface="+mn-lt"/>
                <a:cs typeface="+mn-lt"/>
              </a:rPr>
              <a:t>&lt;</a:t>
            </a:r>
            <a:r>
              <a:rPr lang="de-DE" dirty="0" err="1">
                <a:ea typeface="+mn-lt"/>
                <a:cs typeface="+mn-lt"/>
              </a:rPr>
              <a:t>ng</a:t>
            </a:r>
            <a:r>
              <a:rPr lang="de-DE" dirty="0">
                <a:ea typeface="+mn-lt"/>
                <a:cs typeface="+mn-lt"/>
              </a:rPr>
              <a:t>-template #elseBlock&gt;Content </a:t>
            </a:r>
            <a:r>
              <a:rPr lang="de-DE" dirty="0" err="1">
                <a:ea typeface="+mn-lt"/>
                <a:cs typeface="+mn-lt"/>
              </a:rPr>
              <a:t>when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false</a:t>
            </a:r>
            <a:r>
              <a:rPr lang="de-DE" dirty="0">
                <a:ea typeface="+mn-lt"/>
                <a:cs typeface="+mn-lt"/>
              </a:rPr>
              <a:t>&lt;/</a:t>
            </a:r>
            <a:r>
              <a:rPr lang="de-DE" dirty="0" err="1">
                <a:ea typeface="+mn-lt"/>
                <a:cs typeface="+mn-lt"/>
              </a:rPr>
              <a:t>ng</a:t>
            </a:r>
            <a:r>
              <a:rPr lang="de-DE" dirty="0">
                <a:ea typeface="+mn-lt"/>
                <a:cs typeface="+mn-lt"/>
              </a:rPr>
              <a:t>-template&gt;</a:t>
            </a:r>
            <a:endParaRPr lang="de-DE" dirty="0"/>
          </a:p>
          <a:p>
            <a:pPr>
              <a:buFont typeface="Arial,Sans-Serif"/>
            </a:pPr>
            <a:endParaRPr lang="de-DE" dirty="0">
              <a:latin typeface="Consolas"/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1B1B94E-7F32-8E7A-C9C4-3F650150BC40}"/>
              </a:ext>
            </a:extLst>
          </p:cNvPr>
          <p:cNvSpPr txBox="1"/>
          <p:nvPr/>
        </p:nvSpPr>
        <p:spPr>
          <a:xfrm>
            <a:off x="522668" y="887568"/>
            <a:ext cx="10835425" cy="3431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800"/>
              </a:lnSpc>
            </a:pPr>
            <a:r>
              <a:rPr lang="de-DE" sz="2400" dirty="0">
                <a:cs typeface="Arial"/>
              </a:rPr>
              <a:t>🔸 Altes System: *</a:t>
            </a:r>
            <a:r>
              <a:rPr lang="de-DE" sz="2400" dirty="0" err="1">
                <a:cs typeface="Arial"/>
              </a:rPr>
              <a:t>ngIf</a:t>
            </a:r>
            <a:r>
              <a:rPr lang="de-DE" sz="2400" dirty="0">
                <a:cs typeface="Arial"/>
              </a:rPr>
              <a:t> mit </a:t>
            </a:r>
            <a:r>
              <a:rPr lang="de-DE" sz="2400" dirty="0" err="1">
                <a:cs typeface="Arial"/>
              </a:rPr>
              <a:t>else</a:t>
            </a:r>
          </a:p>
        </p:txBody>
      </p:sp>
    </p:spTree>
    <p:extLst>
      <p:ext uri="{BB962C8B-B14F-4D97-AF65-F5344CB8AC3E}">
        <p14:creationId xmlns:p14="http://schemas.microsoft.com/office/powerpoint/2010/main" val="36904499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10CDC8-5B2D-690F-5F0D-F41AFCFD4B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516101"/>
            <a:ext cx="11155680" cy="482983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dirty="0">
                <a:ea typeface="+mn-lt"/>
                <a:cs typeface="+mn-lt"/>
              </a:rPr>
              <a:t>Funktioniert wie ein echter </a:t>
            </a:r>
            <a:r>
              <a:rPr lang="de-DE" b="1" dirty="0">
                <a:ea typeface="+mn-lt"/>
                <a:cs typeface="+mn-lt"/>
              </a:rPr>
              <a:t>Block</a:t>
            </a:r>
            <a:r>
              <a:rPr lang="de-DE" dirty="0">
                <a:ea typeface="+mn-lt"/>
                <a:cs typeface="+mn-lt"/>
              </a:rPr>
              <a:t> im Template:</a:t>
            </a:r>
            <a:br>
              <a:rPr lang="de-DE" dirty="0">
                <a:ea typeface="+mn-lt"/>
                <a:cs typeface="+mn-lt"/>
              </a:rPr>
            </a:br>
            <a:r>
              <a:rPr lang="de-DE" dirty="0">
                <a:latin typeface="Consolas"/>
                <a:ea typeface="+mn-lt"/>
                <a:cs typeface="+mn-lt"/>
              </a:rPr>
              <a:t>@</a:t>
            </a:r>
            <a:r>
              <a:rPr lang="de-DE" dirty="0">
                <a:latin typeface="Consolas"/>
              </a:rPr>
              <a:t>if (</a:t>
            </a:r>
            <a:r>
              <a:rPr lang="de-DE" dirty="0" err="1">
                <a:latin typeface="Consolas"/>
              </a:rPr>
              <a:t>condition</a:t>
            </a:r>
            <a:r>
              <a:rPr lang="de-DE" dirty="0">
                <a:latin typeface="Consolas"/>
              </a:rPr>
              <a:t>) {
  &lt;p&gt;True&lt;/p&gt;
} @else {
  &lt;p&gt;</a:t>
            </a:r>
            <a:r>
              <a:rPr lang="de-DE" dirty="0" err="1">
                <a:latin typeface="Consolas"/>
              </a:rPr>
              <a:t>False</a:t>
            </a:r>
            <a:r>
              <a:rPr lang="de-DE" dirty="0">
                <a:latin typeface="Consolas"/>
              </a:rPr>
              <a:t>&lt;/p&gt;
}
</a:t>
            </a:r>
            <a:endParaRPr lang="de-DE" dirty="0"/>
          </a:p>
          <a:p>
            <a:r>
              <a:rPr lang="de-DE" b="1" dirty="0">
                <a:ea typeface="+mn-lt"/>
                <a:cs typeface="+mn-lt"/>
              </a:rPr>
              <a:t>Übersichtlicher</a:t>
            </a:r>
            <a:r>
              <a:rPr lang="de-DE" dirty="0">
                <a:ea typeface="+mn-lt"/>
                <a:cs typeface="+mn-lt"/>
              </a:rPr>
              <a:t>, besonders bei verschachtelten Bedingungen.</a:t>
            </a:r>
            <a:endParaRPr lang="de-DE" dirty="0"/>
          </a:p>
          <a:p>
            <a:r>
              <a:rPr lang="de-DE" b="1" dirty="0">
                <a:ea typeface="+mn-lt"/>
                <a:cs typeface="+mn-lt"/>
              </a:rPr>
              <a:t>Kein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>
                <a:latin typeface="Consolas"/>
              </a:rPr>
              <a:t>#template</a:t>
            </a:r>
            <a:r>
              <a:rPr lang="de-DE" dirty="0">
                <a:ea typeface="+mn-lt"/>
                <a:cs typeface="+mn-lt"/>
              </a:rPr>
              <a:t>-Hack mehr notwendig.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Mehr wie reguläre Programmiersprachen (z. B. </a:t>
            </a:r>
            <a:r>
              <a:rPr lang="de-DE" dirty="0" err="1">
                <a:ea typeface="+mn-lt"/>
                <a:cs typeface="+mn-lt"/>
              </a:rPr>
              <a:t>TypeScript</a:t>
            </a:r>
            <a:r>
              <a:rPr lang="de-DE" dirty="0">
                <a:ea typeface="+mn-lt"/>
                <a:cs typeface="+mn-lt"/>
              </a:rPr>
              <a:t> oder Python).</a:t>
            </a:r>
            <a:endParaRPr lang="de-DE" dirty="0"/>
          </a:p>
          <a:p>
            <a:r>
              <a:rPr lang="de-DE" dirty="0"/>
              <a:t>✅ Vorteil:</a:t>
            </a:r>
            <a:br>
              <a:rPr lang="de-DE" dirty="0">
                <a:ea typeface="+mn-lt"/>
                <a:cs typeface="+mn-lt"/>
              </a:rPr>
            </a:br>
            <a:r>
              <a:rPr lang="de-DE" dirty="0">
                <a:latin typeface="Consolas"/>
              </a:rPr>
              <a:t>@if</a:t>
            </a:r>
            <a:r>
              <a:rPr lang="de-DE" dirty="0">
                <a:ea typeface="+mn-lt"/>
                <a:cs typeface="+mn-lt"/>
              </a:rPr>
              <a:t> / </a:t>
            </a:r>
            <a:r>
              <a:rPr lang="de-DE" dirty="0">
                <a:latin typeface="Consolas"/>
              </a:rPr>
              <a:t>@else</a:t>
            </a:r>
            <a:r>
              <a:rPr lang="de-DE" dirty="0">
                <a:ea typeface="+mn-lt"/>
                <a:cs typeface="+mn-lt"/>
              </a:rPr>
              <a:t> sorgt für mehr </a:t>
            </a:r>
            <a:r>
              <a:rPr lang="de-DE" b="1" dirty="0">
                <a:ea typeface="+mn-lt"/>
                <a:cs typeface="+mn-lt"/>
              </a:rPr>
              <a:t>Lesbarkeit</a:t>
            </a:r>
            <a:r>
              <a:rPr lang="de-DE" dirty="0">
                <a:ea typeface="+mn-lt"/>
                <a:cs typeface="+mn-lt"/>
              </a:rPr>
              <a:t>, klare </a:t>
            </a:r>
            <a:r>
              <a:rPr lang="de-DE" b="1" dirty="0">
                <a:ea typeface="+mn-lt"/>
                <a:cs typeface="+mn-lt"/>
              </a:rPr>
              <a:t>Struktur</a:t>
            </a:r>
            <a:r>
              <a:rPr lang="de-DE" dirty="0">
                <a:ea typeface="+mn-lt"/>
                <a:cs typeface="+mn-lt"/>
              </a:rPr>
              <a:t> und Bedingungen werden im Template kontrolliert </a:t>
            </a:r>
            <a:endParaRPr lang="de-DE" dirty="0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F416D08-0201-94C1-186C-BFCCB4C606DB}"/>
              </a:ext>
            </a:extLst>
          </p:cNvPr>
          <p:cNvSpPr txBox="1"/>
          <p:nvPr/>
        </p:nvSpPr>
        <p:spPr>
          <a:xfrm>
            <a:off x="522668" y="925132"/>
            <a:ext cx="10835425" cy="3431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ts val="1800"/>
              </a:lnSpc>
            </a:pPr>
            <a:r>
              <a:rPr lang="de-DE" sz="2400" dirty="0">
                <a:cs typeface="Arial"/>
              </a:rPr>
              <a:t>🔹 Neues System: </a:t>
            </a:r>
            <a:r>
              <a:rPr lang="de-DE" sz="2400" dirty="0">
                <a:latin typeface="Consolas"/>
                <a:cs typeface="Arial"/>
              </a:rPr>
              <a:t>@if</a:t>
            </a:r>
            <a:r>
              <a:rPr lang="de-DE" sz="2400" dirty="0">
                <a:cs typeface="Arial"/>
              </a:rPr>
              <a:t> / </a:t>
            </a:r>
            <a:r>
              <a:rPr lang="de-DE" sz="2400" dirty="0">
                <a:latin typeface="Consolas"/>
                <a:cs typeface="Arial"/>
              </a:rPr>
              <a:t>@else​</a:t>
            </a:r>
            <a:endParaRPr lang="de-DE"/>
          </a:p>
        </p:txBody>
      </p:sp>
      <p:pic>
        <p:nvPicPr>
          <p:cNvPr id="5" name="Grafik 4" descr="Roter Pfeil Png Bilder - Kostenloser Download auf Freepik">
            <a:extLst>
              <a:ext uri="{FF2B5EF4-FFF2-40B4-BE49-F238E27FC236}">
                <a16:creationId xmlns:a16="http://schemas.microsoft.com/office/drawing/2014/main" id="{2D5B4EAB-EB18-1E81-40B3-660A17DAB6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699" y="5791200"/>
            <a:ext cx="740569" cy="5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756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4C0330F-1D4F-4552-B799-615DD237B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22B4D11-40BC-886E-326F-7E60C8EE1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754880" cy="1463040"/>
          </a:xfrm>
        </p:spPr>
        <p:txBody>
          <a:bodyPr>
            <a:normAutofit/>
          </a:bodyPr>
          <a:lstStyle/>
          <a:p>
            <a:r>
              <a:rPr lang="de-DE" dirty="0" err="1"/>
              <a:t>For</a:t>
            </a:r>
            <a:r>
              <a:rPr lang="de-DE" dirty="0"/>
              <a:t>-Schleife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67296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Inhaltsplatzhalter 3" descr="Loop Generic color fill icon | Freepik">
            <a:extLst>
              <a:ext uri="{FF2B5EF4-FFF2-40B4-BE49-F238E27FC236}">
                <a16:creationId xmlns:a16="http://schemas.microsoft.com/office/drawing/2014/main" id="{0218E770-CD67-0849-906E-1381AD482F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66" r="1183" b="1"/>
          <a:stretch/>
        </p:blipFill>
        <p:spPr>
          <a:xfrm>
            <a:off x="5958018" y="508090"/>
            <a:ext cx="5709726" cy="58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38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D00BD-B75B-5436-80A1-7F0419586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>
                <a:ea typeface="+mj-lt"/>
                <a:cs typeface="+mj-lt"/>
              </a:rPr>
              <a:t>Altes System: </a:t>
            </a:r>
            <a:r>
              <a:rPr lang="de-DE" b="0" dirty="0">
                <a:latin typeface="Consolas"/>
              </a:rPr>
              <a:t>*</a:t>
            </a:r>
            <a:r>
              <a:rPr lang="de-DE" b="0" dirty="0" err="1">
                <a:latin typeface="Consolas"/>
              </a:rPr>
              <a:t>ngFor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817BFC-AAD1-8125-280E-EF7D8D9AC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Syntax: </a:t>
            </a:r>
            <a:br>
              <a:rPr lang="de-DE" dirty="0"/>
            </a:br>
            <a:r>
              <a:rPr lang="de-DE" dirty="0">
                <a:ea typeface="+mn-lt"/>
                <a:cs typeface="+mn-lt"/>
              </a:rPr>
              <a:t>&lt;li *</a:t>
            </a:r>
            <a:r>
              <a:rPr lang="de-DE" dirty="0" err="1">
                <a:ea typeface="+mn-lt"/>
                <a:cs typeface="+mn-lt"/>
              </a:rPr>
              <a:t>ngFor</a:t>
            </a:r>
            <a:r>
              <a:rPr lang="de-DE" dirty="0">
                <a:ea typeface="+mn-lt"/>
                <a:cs typeface="+mn-lt"/>
              </a:rPr>
              <a:t>="</a:t>
            </a:r>
            <a:r>
              <a:rPr lang="de-DE" dirty="0" err="1">
                <a:ea typeface="+mn-lt"/>
                <a:cs typeface="+mn-lt"/>
              </a:rPr>
              <a:t>let</a:t>
            </a:r>
            <a:r>
              <a:rPr lang="de-DE" dirty="0">
                <a:ea typeface="+mn-lt"/>
                <a:cs typeface="+mn-lt"/>
              </a:rPr>
              <a:t> item </a:t>
            </a:r>
            <a:r>
              <a:rPr lang="de-DE" dirty="0" err="1">
                <a:ea typeface="+mn-lt"/>
                <a:cs typeface="+mn-lt"/>
              </a:rPr>
              <a:t>of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items</a:t>
            </a:r>
            <a:r>
              <a:rPr lang="de-DE" dirty="0">
                <a:ea typeface="+mn-lt"/>
                <a:cs typeface="+mn-lt"/>
              </a:rPr>
              <a:t>; </a:t>
            </a:r>
            <a:r>
              <a:rPr lang="de-DE" dirty="0" err="1">
                <a:ea typeface="+mn-lt"/>
                <a:cs typeface="+mn-lt"/>
              </a:rPr>
              <a:t>trackBy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trackById</a:t>
            </a:r>
            <a:r>
              <a:rPr lang="de-DE" dirty="0">
                <a:ea typeface="+mn-lt"/>
                <a:cs typeface="+mn-lt"/>
              </a:rPr>
              <a:t>"&gt;</a:t>
            </a:r>
            <a:br>
              <a:rPr lang="en-US" dirty="0"/>
            </a:br>
            <a:r>
              <a:rPr lang="de-DE" dirty="0">
                <a:ea typeface="+mn-lt"/>
                <a:cs typeface="+mn-lt"/>
              </a:rPr>
              <a:t> {{ item.name }}</a:t>
            </a:r>
            <a:br>
              <a:rPr lang="de-DE" dirty="0">
                <a:ea typeface="+mn-lt"/>
                <a:cs typeface="+mn-lt"/>
              </a:rPr>
            </a:br>
            <a:r>
              <a:rPr lang="de-DE" dirty="0">
                <a:ea typeface="+mn-lt"/>
                <a:cs typeface="+mn-lt"/>
              </a:rPr>
              <a:t>&lt;/li&gt;</a:t>
            </a:r>
          </a:p>
          <a:p>
            <a:r>
              <a:rPr lang="de-DE" dirty="0">
                <a:ea typeface="+mn-lt"/>
                <a:cs typeface="+mn-lt"/>
              </a:rPr>
              <a:t>Kein echter Block.</a:t>
            </a:r>
          </a:p>
          <a:p>
            <a:r>
              <a:rPr lang="de-DE" dirty="0">
                <a:ea typeface="+mn-lt"/>
                <a:cs typeface="+mn-lt"/>
              </a:rPr>
              <a:t>Zusätzliche Funktionen (</a:t>
            </a:r>
            <a:r>
              <a:rPr lang="de-DE" dirty="0" err="1">
                <a:latin typeface="Consolas"/>
                <a:ea typeface="+mn-lt"/>
                <a:cs typeface="+mn-lt"/>
              </a:rPr>
              <a:t>index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latin typeface="Consolas"/>
                <a:ea typeface="+mn-lt"/>
                <a:cs typeface="+mn-lt"/>
              </a:rPr>
              <a:t>first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>
                <a:latin typeface="Consolas"/>
                <a:ea typeface="+mn-lt"/>
                <a:cs typeface="+mn-lt"/>
              </a:rPr>
              <a:t>last</a:t>
            </a:r>
            <a:r>
              <a:rPr lang="de-DE" dirty="0">
                <a:ea typeface="+mn-lt"/>
                <a:cs typeface="+mn-lt"/>
              </a:rPr>
              <a:t>, usw.) müssen innerhalb des Attributs definiert werden.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Bei verschachtelten Schleifen schnell unübersichtlich.</a:t>
            </a:r>
            <a:endParaRPr lang="de-DE" dirty="0"/>
          </a:p>
          <a:p>
            <a:r>
              <a:rPr lang="de-DE" dirty="0" err="1">
                <a:ea typeface="+mn-lt"/>
                <a:cs typeface="+mn-lt"/>
              </a:rPr>
              <a:t>trackBy</a:t>
            </a:r>
            <a:r>
              <a:rPr lang="de-DE" dirty="0">
                <a:ea typeface="+mn-lt"/>
                <a:cs typeface="+mn-lt"/>
              </a:rPr>
              <a:t> teilt Angular mit: Ich erkenne dieses Listenelement an der Funktion </a:t>
            </a:r>
            <a:r>
              <a:rPr lang="de-DE" dirty="0" err="1">
                <a:latin typeface="Consolas"/>
                <a:ea typeface="+mn-lt"/>
                <a:cs typeface="+mn-lt"/>
              </a:rPr>
              <a:t>trackById</a:t>
            </a:r>
            <a:r>
              <a:rPr lang="de-DE" dirty="0">
                <a:latin typeface="Consolas"/>
                <a:ea typeface="+mn-lt"/>
                <a:cs typeface="+mn-lt"/>
              </a:rPr>
              <a:t> </a:t>
            </a:r>
            <a:r>
              <a:rPr lang="de-DE" dirty="0">
                <a:ea typeface="+mn-lt"/>
                <a:cs typeface="+mn-lt"/>
              </a:rPr>
              <a:t>(implementiert in der </a:t>
            </a:r>
            <a:r>
              <a:rPr lang="de-DE" dirty="0" err="1">
                <a:ea typeface="+mn-lt"/>
                <a:cs typeface="+mn-lt"/>
              </a:rPr>
              <a:t>Component</a:t>
            </a:r>
            <a:r>
              <a:rPr lang="de-DE" dirty="0">
                <a:ea typeface="+mn-lt"/>
                <a:cs typeface="+mn-lt"/>
              </a:rPr>
              <a:t>-Klasse) wieder – kein Grund, es neu zu rendern.</a:t>
            </a:r>
          </a:p>
          <a:p>
            <a:endParaRPr lang="de-DE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65997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75B751-4F8B-2276-A95E-F799E952E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>
                <a:ea typeface="+mj-lt"/>
                <a:cs typeface="+mj-lt"/>
              </a:rPr>
              <a:t>Neues System: </a:t>
            </a:r>
            <a:r>
              <a:rPr lang="de-DE" b="0" dirty="0">
                <a:latin typeface="Consolas"/>
              </a:rPr>
              <a:t>@for</a:t>
            </a:r>
            <a:r>
              <a:rPr lang="de-DE" b="0" dirty="0">
                <a:ea typeface="+mj-lt"/>
                <a:cs typeface="+mj-lt"/>
              </a:rPr>
              <a:t> (ab Angular 17)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8EC467-C221-B78E-89F7-C577B80A7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de-DE" dirty="0">
                <a:ea typeface="+mn-lt"/>
                <a:cs typeface="+mn-lt"/>
              </a:rPr>
              <a:t>Nutzt Block-Syntax, ähnlich wie in Programmiersprachen:</a:t>
            </a:r>
            <a:endParaRPr lang="de-DE" dirty="0"/>
          </a:p>
          <a:p>
            <a:r>
              <a:rPr lang="de-DE" dirty="0">
                <a:latin typeface="Consolas"/>
              </a:rPr>
              <a:t>@for (item of items; track item.id) {
  &lt;li&gt;{{ item }}&lt;/li&gt;
}
</a:t>
            </a:r>
            <a:endParaRPr lang="de-DE" dirty="0"/>
          </a:p>
          <a:p>
            <a:r>
              <a:rPr lang="de-DE" b="1" dirty="0">
                <a:ea typeface="+mn-lt"/>
                <a:cs typeface="+mn-lt"/>
              </a:rPr>
              <a:t>Mehr Übersicht</a:t>
            </a:r>
            <a:r>
              <a:rPr lang="de-DE" dirty="0">
                <a:ea typeface="+mn-lt"/>
                <a:cs typeface="+mn-lt"/>
              </a:rPr>
              <a:t>, besonders bei längeren oder verschachtelten Strukturen.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Optionales </a:t>
            </a:r>
            <a:r>
              <a:rPr lang="de-DE" dirty="0">
                <a:latin typeface="Consolas"/>
              </a:rPr>
              <a:t>track</a:t>
            </a:r>
            <a:r>
              <a:rPr lang="de-DE" dirty="0">
                <a:ea typeface="+mn-lt"/>
                <a:cs typeface="+mn-lt"/>
              </a:rPr>
              <a:t> zur </a:t>
            </a:r>
            <a:r>
              <a:rPr lang="de-DE" b="1" dirty="0">
                <a:ea typeface="+mn-lt"/>
                <a:cs typeface="+mn-lt"/>
              </a:rPr>
              <a:t>besseren Performance (ähnlich wie </a:t>
            </a:r>
            <a:r>
              <a:rPr lang="de-DE" b="1" dirty="0" err="1">
                <a:ea typeface="+mn-lt"/>
                <a:cs typeface="+mn-lt"/>
              </a:rPr>
              <a:t>trackBy</a:t>
            </a:r>
            <a:r>
              <a:rPr lang="de-DE" b="1" dirty="0">
                <a:ea typeface="+mn-lt"/>
                <a:cs typeface="+mn-lt"/>
              </a:rPr>
              <a:t>)</a:t>
            </a:r>
            <a:r>
              <a:rPr lang="de-DE" dirty="0">
                <a:ea typeface="+mn-lt"/>
                <a:cs typeface="+mn-lt"/>
              </a:rPr>
              <a:t>.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Unterstützt direkt Kontrollvariablen (</a:t>
            </a:r>
            <a:r>
              <a:rPr lang="de-DE" dirty="0" err="1">
                <a:latin typeface="Consolas"/>
              </a:rPr>
              <a:t>index</a:t>
            </a:r>
            <a:r>
              <a:rPr lang="de-DE" dirty="0">
                <a:ea typeface="+mn-lt"/>
                <a:cs typeface="+mn-lt"/>
              </a:rPr>
              <a:t>, </a:t>
            </a:r>
            <a:r>
              <a:rPr lang="de-DE" dirty="0" err="1">
                <a:latin typeface="Consolas"/>
              </a:rPr>
              <a:t>count</a:t>
            </a:r>
            <a:r>
              <a:rPr lang="de-DE" dirty="0">
                <a:ea typeface="+mn-lt"/>
                <a:cs typeface="+mn-lt"/>
              </a:rPr>
              <a:t>, …).</a:t>
            </a:r>
            <a:endParaRPr lang="de-DE" dirty="0"/>
          </a:p>
          <a:p>
            <a:r>
              <a:rPr lang="de-DE" dirty="0"/>
              <a:t>Vorteile: </a:t>
            </a:r>
            <a:r>
              <a:rPr lang="de-DE" dirty="0">
                <a:ea typeface="+mn-lt"/>
                <a:cs typeface="+mn-lt"/>
              </a:rPr>
              <a:t>Bessere Leistung, Klarerer Syntax, Erhöhte Lesbarkeit, Bessere Integration von </a:t>
            </a:r>
            <a:r>
              <a:rPr lang="de-DE" dirty="0" err="1">
                <a:ea typeface="+mn-lt"/>
                <a:cs typeface="+mn-lt"/>
              </a:rPr>
              <a:t>TypeScript</a:t>
            </a:r>
            <a:r>
              <a:rPr lang="de-DE" dirty="0">
                <a:ea typeface="+mn-lt"/>
                <a:cs typeface="+mn-lt"/>
              </a:rPr>
              <a:t>, Verbesserte Entwicklererfahrung</a:t>
            </a:r>
          </a:p>
        </p:txBody>
      </p:sp>
      <p:pic>
        <p:nvPicPr>
          <p:cNvPr id="5" name="Grafik 4" descr="Roter Pfeil Png Bilder - Kostenloser Download auf Freepik">
            <a:extLst>
              <a:ext uri="{FF2B5EF4-FFF2-40B4-BE49-F238E27FC236}">
                <a16:creationId xmlns:a16="http://schemas.microsoft.com/office/drawing/2014/main" id="{982D6A3E-6C75-FB73-DCD9-990FE75D0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699" y="5791200"/>
            <a:ext cx="740569" cy="5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943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3AF435-44C8-C44B-9352-ACFA393E2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1F2D36-5BBB-CFF9-0044-AC5C0748A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7"/>
            <a:ext cx="4358503" cy="31379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/>
              <a:t>Switch-Case-Struktur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88058DF-7580-C88F-23F0-42941230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95" y="508090"/>
            <a:ext cx="4288568" cy="149279"/>
          </a:xfrm>
          <a:custGeom>
            <a:avLst/>
            <a:gdLst>
              <a:gd name="connsiteX0" fmla="*/ 0 w 6117427"/>
              <a:gd name="connsiteY0" fmla="*/ 0 h 149279"/>
              <a:gd name="connsiteX1" fmla="*/ 6117427 w 6117427"/>
              <a:gd name="connsiteY1" fmla="*/ 0 h 149279"/>
              <a:gd name="connsiteX2" fmla="*/ 6117427 w 6117427"/>
              <a:gd name="connsiteY2" fmla="*/ 149279 h 149279"/>
              <a:gd name="connsiteX3" fmla="*/ 0 w 611742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7427" h="149279">
                <a:moveTo>
                  <a:pt x="0" y="0"/>
                </a:moveTo>
                <a:lnTo>
                  <a:pt x="6117427" y="0"/>
                </a:lnTo>
                <a:lnTo>
                  <a:pt x="611742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2943-4565-9E0E-E9DB-5B7B417E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07749"/>
            <a:ext cx="4307405" cy="45720"/>
          </a:xfrm>
          <a:custGeom>
            <a:avLst/>
            <a:gdLst>
              <a:gd name="connsiteX0" fmla="*/ 0 w 6144298"/>
              <a:gd name="connsiteY0" fmla="*/ 0 h 45720"/>
              <a:gd name="connsiteX1" fmla="*/ 5021183 w 6144298"/>
              <a:gd name="connsiteY1" fmla="*/ 0 h 45720"/>
              <a:gd name="connsiteX2" fmla="*/ 5021183 w 6144298"/>
              <a:gd name="connsiteY2" fmla="*/ 1 h 45720"/>
              <a:gd name="connsiteX3" fmla="*/ 6144298 w 6144298"/>
              <a:gd name="connsiteY3" fmla="*/ 1 h 45720"/>
              <a:gd name="connsiteX4" fmla="*/ 6144298 w 6144298"/>
              <a:gd name="connsiteY4" fmla="*/ 45720 h 45720"/>
              <a:gd name="connsiteX5" fmla="*/ 1123115 w 6144298"/>
              <a:gd name="connsiteY5" fmla="*/ 45720 h 45720"/>
              <a:gd name="connsiteX6" fmla="*/ 1123115 w 6144298"/>
              <a:gd name="connsiteY6" fmla="*/ 45719 h 45720"/>
              <a:gd name="connsiteX7" fmla="*/ 0 w 6144298"/>
              <a:gd name="connsiteY7" fmla="*/ 45719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4298" h="45720">
                <a:moveTo>
                  <a:pt x="0" y="0"/>
                </a:moveTo>
                <a:lnTo>
                  <a:pt x="5021183" y="0"/>
                </a:lnTo>
                <a:lnTo>
                  <a:pt x="5021183" y="1"/>
                </a:lnTo>
                <a:lnTo>
                  <a:pt x="6144298" y="1"/>
                </a:lnTo>
                <a:lnTo>
                  <a:pt x="6144298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nhaltsplatzhalter 3" descr="Stock-Vektorgrafik „Ethernet Switch Icon“ | Adobe Stock">
            <a:extLst>
              <a:ext uri="{FF2B5EF4-FFF2-40B4-BE49-F238E27FC236}">
                <a16:creationId xmlns:a16="http://schemas.microsoft.com/office/drawing/2014/main" id="{15C69D58-E75A-D7F7-C04E-8F2BB1195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630" r="-1" b="6751"/>
          <a:stretch/>
        </p:blipFill>
        <p:spPr>
          <a:xfrm>
            <a:off x="5398477" y="508090"/>
            <a:ext cx="6271028" cy="574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30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1B7BE3-9A44-AB59-AB9C-D280F52F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952D35-4835-0C98-ABC7-6F117962E2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de-DE" dirty="0"/>
              <a:t>(notwendige) Vorkenntnisse</a:t>
            </a:r>
          </a:p>
          <a:p>
            <a:pPr marL="342900" indent="-342900">
              <a:buAutoNum type="arabicPeriod"/>
            </a:pPr>
            <a:r>
              <a:rPr lang="de-DE" dirty="0"/>
              <a:t>Animationen</a:t>
            </a:r>
          </a:p>
          <a:p>
            <a:pPr marL="342900" indent="-342900">
              <a:buAutoNum type="arabicPeriod"/>
            </a:pPr>
            <a:r>
              <a:rPr lang="de-DE" dirty="0"/>
              <a:t>Angular CLI</a:t>
            </a:r>
          </a:p>
          <a:p>
            <a:pPr marL="342900" indent="-342900">
              <a:buAutoNum type="arabicPeriod"/>
            </a:pPr>
            <a:r>
              <a:rPr lang="de-DE" dirty="0"/>
              <a:t>Control Flow</a:t>
            </a:r>
          </a:p>
          <a:p>
            <a:pPr marL="342900" indent="-342900">
              <a:buAutoNum type="arabicPeriod"/>
            </a:pPr>
            <a:r>
              <a:rPr lang="de-DE" dirty="0"/>
              <a:t>Routing</a:t>
            </a:r>
          </a:p>
          <a:p>
            <a:pPr marL="342900" indent="-342900">
              <a:buAutoNum type="arabicPeriod"/>
            </a:pPr>
            <a:r>
              <a:rPr lang="de-DE" dirty="0"/>
              <a:t>Signals</a:t>
            </a:r>
          </a:p>
        </p:txBody>
      </p:sp>
    </p:spTree>
    <p:extLst>
      <p:ext uri="{BB962C8B-B14F-4D97-AF65-F5344CB8AC3E}">
        <p14:creationId xmlns:p14="http://schemas.microsoft.com/office/powerpoint/2010/main" val="3736766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74A777-5D01-AE8F-B2CF-DCAA99047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 err="1">
                <a:latin typeface="Consolas"/>
              </a:rPr>
              <a:t>ngSwitch</a:t>
            </a:r>
            <a:r>
              <a:rPr lang="de-DE" b="0" dirty="0">
                <a:ea typeface="+mj-lt"/>
                <a:cs typeface="+mj-lt"/>
              </a:rPr>
              <a:t> Direktive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E1B6E34-5959-F796-D29E-1394E6A94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b="1" dirty="0">
                <a:ea typeface="+mn-lt"/>
                <a:cs typeface="+mn-lt"/>
              </a:rPr>
              <a:t>Verwendung</a:t>
            </a:r>
            <a:r>
              <a:rPr lang="de-DE" dirty="0">
                <a:ea typeface="+mn-lt"/>
                <a:cs typeface="+mn-lt"/>
              </a:rPr>
              <a:t>: Konditionierung von Templates.</a:t>
            </a:r>
            <a:endParaRPr lang="de-DE" dirty="0"/>
          </a:p>
          <a:p>
            <a:r>
              <a:rPr lang="de-DE" b="1" dirty="0">
                <a:ea typeface="+mn-lt"/>
                <a:cs typeface="+mn-lt"/>
              </a:rPr>
              <a:t>Funktionsweise</a:t>
            </a:r>
            <a:r>
              <a:rPr lang="de-DE" dirty="0">
                <a:ea typeface="+mn-lt"/>
                <a:cs typeface="+mn-lt"/>
              </a:rPr>
              <a:t>:</a:t>
            </a:r>
            <a:br>
              <a:rPr lang="de-DE" dirty="0">
                <a:ea typeface="+mn-lt"/>
                <a:cs typeface="+mn-lt"/>
              </a:rPr>
            </a:br>
            <a:r>
              <a:rPr lang="de-DE" dirty="0">
                <a:ea typeface="+mn-lt"/>
                <a:cs typeface="+mn-lt"/>
              </a:rPr>
              <a:t>Ausdruck in </a:t>
            </a:r>
            <a:r>
              <a:rPr lang="de-DE" err="1">
                <a:latin typeface="Consolas"/>
              </a:rPr>
              <a:t>ngSwitch</a:t>
            </a:r>
            <a:r>
              <a:rPr lang="de-DE" dirty="0">
                <a:ea typeface="+mn-lt"/>
                <a:cs typeface="+mn-lt"/>
              </a:rPr>
              <a:t>-Direktive wird mit den verschiedenen </a:t>
            </a:r>
            <a:r>
              <a:rPr lang="de-DE" err="1">
                <a:latin typeface="Consolas"/>
              </a:rPr>
              <a:t>ngSwitchCase</a:t>
            </a:r>
            <a:r>
              <a:rPr lang="de-DE" dirty="0">
                <a:ea typeface="+mn-lt"/>
                <a:cs typeface="+mn-lt"/>
              </a:rPr>
              <a:t>-Direktiven verglichen.</a:t>
            </a:r>
            <a:br>
              <a:rPr lang="de-DE" dirty="0">
                <a:ea typeface="+mn-lt"/>
                <a:cs typeface="+mn-lt"/>
              </a:rPr>
            </a:br>
            <a:r>
              <a:rPr lang="de-DE" dirty="0">
                <a:ea typeface="+mn-lt"/>
                <a:cs typeface="+mn-lt"/>
              </a:rPr>
              <a:t>Optional Verwendung von </a:t>
            </a:r>
            <a:r>
              <a:rPr lang="de-DE" err="1">
                <a:latin typeface="Consolas"/>
              </a:rPr>
              <a:t>ngSwitchDefault</a:t>
            </a:r>
            <a:r>
              <a:rPr lang="de-DE" dirty="0">
                <a:ea typeface="+mn-lt"/>
                <a:cs typeface="+mn-lt"/>
              </a:rPr>
              <a:t> </a:t>
            </a:r>
          </a:p>
          <a:p>
            <a:r>
              <a:rPr lang="de-DE" b="1" dirty="0">
                <a:ea typeface="+mn-lt"/>
                <a:cs typeface="+mn-lt"/>
              </a:rPr>
              <a:t>Syntax</a:t>
            </a:r>
            <a:r>
              <a:rPr lang="de-DE" dirty="0">
                <a:ea typeface="+mn-lt"/>
                <a:cs typeface="+mn-lt"/>
              </a:rPr>
              <a:t>:</a:t>
            </a:r>
            <a:br>
              <a:rPr lang="de-DE" dirty="0">
                <a:ea typeface="+mn-lt"/>
                <a:cs typeface="+mn-lt"/>
              </a:rPr>
            </a:br>
            <a:r>
              <a:rPr lang="de-DE" dirty="0">
                <a:latin typeface="Consolas"/>
                <a:ea typeface="+mn-lt"/>
                <a:cs typeface="+mn-lt"/>
              </a:rPr>
              <a:t>&lt;</a:t>
            </a:r>
            <a:r>
              <a:rPr lang="de-DE" dirty="0">
                <a:latin typeface="Consolas"/>
              </a:rPr>
              <a:t>div [</a:t>
            </a:r>
            <a:r>
              <a:rPr lang="de-DE" dirty="0" err="1">
                <a:latin typeface="Consolas"/>
              </a:rPr>
              <a:t>ngSwitch</a:t>
            </a:r>
            <a:r>
              <a:rPr lang="de-DE" dirty="0">
                <a:latin typeface="Consolas"/>
              </a:rPr>
              <a:t>]="</a:t>
            </a:r>
            <a:r>
              <a:rPr lang="de-DE" dirty="0" err="1">
                <a:latin typeface="Consolas"/>
              </a:rPr>
              <a:t>expression</a:t>
            </a:r>
            <a:r>
              <a:rPr lang="de-DE" dirty="0">
                <a:latin typeface="Consolas"/>
              </a:rPr>
              <a:t>"&gt;
  &lt;div *</a:t>
            </a:r>
            <a:r>
              <a:rPr lang="de-DE" dirty="0" err="1">
                <a:latin typeface="Consolas"/>
              </a:rPr>
              <a:t>ngSwitchCase</a:t>
            </a:r>
            <a:r>
              <a:rPr lang="de-DE" dirty="0">
                <a:latin typeface="Consolas"/>
              </a:rPr>
              <a:t>="'A'"&gt;Case A&lt;/div&gt;
  &lt;div *</a:t>
            </a:r>
            <a:r>
              <a:rPr lang="de-DE" dirty="0" err="1">
                <a:latin typeface="Consolas"/>
              </a:rPr>
              <a:t>ngSwitchCase</a:t>
            </a:r>
            <a:r>
              <a:rPr lang="de-DE" dirty="0">
                <a:latin typeface="Consolas"/>
              </a:rPr>
              <a:t>="'B'"&gt;Case B&lt;/div&gt;
  &lt;div *</a:t>
            </a:r>
            <a:r>
              <a:rPr lang="de-DE" dirty="0" err="1">
                <a:latin typeface="Consolas"/>
              </a:rPr>
              <a:t>ngSwitchDefault</a:t>
            </a:r>
            <a:r>
              <a:rPr lang="de-DE" dirty="0">
                <a:latin typeface="Consolas"/>
              </a:rPr>
              <a:t>&gt;Default Case&lt;/div&gt;
&lt;/div&gt;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6630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CE5C15-93BC-4530-5478-9FBC7A154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latin typeface="Consolas"/>
                <a:ea typeface="+mn-ea"/>
                <a:cs typeface="+mn-cs"/>
              </a:rPr>
              <a:t>@switch</a:t>
            </a:r>
            <a:r>
              <a:rPr lang="de-DE" dirty="0">
                <a:ea typeface="+mj-lt"/>
                <a:cs typeface="+mj-lt"/>
              </a:rPr>
              <a:t> Block (Angular 15+)</a:t>
            </a:r>
            <a:r>
              <a:rPr lang="de-DE" b="0" dirty="0">
                <a:ea typeface="+mj-lt"/>
                <a:cs typeface="+mj-lt"/>
              </a:rPr>
              <a:t>: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6A78D7-38A7-2FEF-AA00-5AD78D713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88046"/>
            <a:ext cx="11155680" cy="469601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de-DE" b="1" dirty="0">
                <a:ea typeface="+mn-lt"/>
                <a:cs typeface="+mn-lt"/>
              </a:rPr>
              <a:t>Verwendung</a:t>
            </a:r>
            <a:r>
              <a:rPr lang="de-DE" dirty="0">
                <a:ea typeface="+mn-lt"/>
                <a:cs typeface="+mn-lt"/>
              </a:rPr>
              <a:t>: </a:t>
            </a:r>
            <a:br>
              <a:rPr lang="de-DE" dirty="0">
                <a:ea typeface="+mn-lt"/>
                <a:cs typeface="+mn-lt"/>
              </a:rPr>
            </a:br>
            <a:r>
              <a:rPr lang="de-DE" dirty="0" err="1">
                <a:ea typeface="+mn-lt"/>
                <a:cs typeface="+mn-lt"/>
              </a:rPr>
              <a:t>Vereinfachtung</a:t>
            </a:r>
            <a:r>
              <a:rPr lang="de-DE" dirty="0">
                <a:ea typeface="+mn-lt"/>
                <a:cs typeface="+mn-lt"/>
              </a:rPr>
              <a:t> Handhabung</a:t>
            </a:r>
            <a:r>
              <a:rPr lang="de-DE" dirty="0">
                <a:latin typeface="Bierstadt"/>
              </a:rPr>
              <a:t> von Bedingungen durch </a:t>
            </a:r>
            <a:r>
              <a:rPr lang="de-DE" dirty="0">
                <a:latin typeface="Consolas"/>
              </a:rPr>
              <a:t>@switch</a:t>
            </a:r>
            <a:r>
              <a:rPr lang="de-DE" dirty="0">
                <a:ea typeface="+mn-lt"/>
                <a:cs typeface="+mn-lt"/>
              </a:rPr>
              <a:t>-Block in deklarativem Syntax</a:t>
            </a:r>
            <a:endParaRPr lang="de-DE" dirty="0"/>
          </a:p>
          <a:p>
            <a:r>
              <a:rPr lang="de-DE" b="1" dirty="0">
                <a:ea typeface="+mn-lt"/>
                <a:cs typeface="+mn-lt"/>
              </a:rPr>
              <a:t>Funktionsweise</a:t>
            </a:r>
            <a:r>
              <a:rPr lang="de-DE" dirty="0">
                <a:ea typeface="+mn-lt"/>
                <a:cs typeface="+mn-lt"/>
              </a:rPr>
              <a:t>:</a:t>
            </a:r>
            <a:br>
              <a:rPr lang="de-DE" dirty="0">
                <a:ea typeface="+mn-lt"/>
                <a:cs typeface="+mn-lt"/>
              </a:rPr>
            </a:br>
            <a:r>
              <a:rPr lang="de-DE" dirty="0">
                <a:ea typeface="+mn-lt"/>
                <a:cs typeface="+mn-lt"/>
              </a:rPr>
              <a:t>klarere und kompaktere Möglichkeit Bedingungen zu prüfen, ähnlich wie </a:t>
            </a:r>
            <a:r>
              <a:rPr lang="de-DE" dirty="0">
                <a:latin typeface="Consolas"/>
              </a:rPr>
              <a:t>switch</a:t>
            </a:r>
            <a:r>
              <a:rPr lang="de-DE" dirty="0">
                <a:ea typeface="+mn-lt"/>
                <a:cs typeface="+mn-lt"/>
              </a:rPr>
              <a:t>-Anweisungen in anderen Programmiersprachen.</a:t>
            </a:r>
            <a:endParaRPr lang="de-DE" dirty="0"/>
          </a:p>
          <a:p>
            <a:r>
              <a:rPr lang="de-DE" b="1" dirty="0">
                <a:ea typeface="+mn-lt"/>
                <a:cs typeface="+mn-lt"/>
              </a:rPr>
              <a:t>Syntax</a:t>
            </a:r>
            <a:r>
              <a:rPr lang="de-DE" dirty="0">
                <a:ea typeface="+mn-lt"/>
                <a:cs typeface="+mn-lt"/>
              </a:rPr>
              <a:t>:</a:t>
            </a:r>
            <a:br>
              <a:rPr lang="de-DE" dirty="0">
                <a:ea typeface="+mn-lt"/>
                <a:cs typeface="+mn-lt"/>
              </a:rPr>
            </a:br>
            <a:r>
              <a:rPr lang="de-DE" dirty="0">
                <a:latin typeface="Consolas"/>
                <a:ea typeface="+mn-lt"/>
                <a:cs typeface="+mn-lt"/>
              </a:rPr>
              <a:t>@</a:t>
            </a:r>
            <a:r>
              <a:rPr lang="de-DE" dirty="0">
                <a:latin typeface="Consolas"/>
              </a:rPr>
              <a:t>switch(expression)
  @case('A') Case A
  @case('B') Case B
  @default Default Case</a:t>
            </a:r>
            <a:endParaRPr lang="de-DE" dirty="0"/>
          </a:p>
          <a:p>
            <a:r>
              <a:rPr lang="de-DE" dirty="0"/>
              <a:t>Unterschiede:</a:t>
            </a:r>
            <a:endParaRPr lang="de-DE" dirty="0">
              <a:latin typeface="Consolas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b="1" dirty="0">
                <a:ea typeface="+mn-lt"/>
                <a:cs typeface="+mn-lt"/>
              </a:rPr>
              <a:t>Leistung</a:t>
            </a:r>
            <a:r>
              <a:rPr lang="de-DE" dirty="0">
                <a:ea typeface="+mn-lt"/>
                <a:cs typeface="+mn-lt"/>
              </a:rPr>
              <a:t>: Beide Varianten sind performant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b="1" dirty="0">
                <a:ea typeface="+mn-lt"/>
                <a:cs typeface="+mn-lt"/>
              </a:rPr>
              <a:t>Lesbarkeit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>
                <a:latin typeface="Consolas"/>
              </a:rPr>
              <a:t>@switch</a:t>
            </a:r>
            <a:r>
              <a:rPr lang="de-DE" dirty="0">
                <a:ea typeface="+mn-lt"/>
                <a:cs typeface="+mn-lt"/>
              </a:rPr>
              <a:t>-Block ist deklarativ und bietet erleichterte Lesbarkeit</a:t>
            </a:r>
            <a:endParaRPr lang="de-DE" dirty="0"/>
          </a:p>
          <a:p>
            <a:pPr lvl="1">
              <a:buFont typeface="Courier New" panose="020B0604020202020204" pitchFamily="34" charset="0"/>
              <a:buChar char="o"/>
            </a:pPr>
            <a:endParaRPr lang="de-DE" dirty="0">
              <a:latin typeface="Consolas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</p:txBody>
      </p:sp>
      <p:pic>
        <p:nvPicPr>
          <p:cNvPr id="5" name="Grafik 4" descr="Roter Pfeil Png Bilder - Kostenloser Download auf Freepik">
            <a:extLst>
              <a:ext uri="{FF2B5EF4-FFF2-40B4-BE49-F238E27FC236}">
                <a16:creationId xmlns:a16="http://schemas.microsoft.com/office/drawing/2014/main" id="{7D4C855F-9E96-653A-32DF-C60B30F97C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699" y="5791200"/>
            <a:ext cx="740569" cy="5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8457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8CBDF-9FF0-807B-3465-890023593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Migration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21283A-4FB2-4AF3-1B4D-117EBED85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995202"/>
            <a:ext cx="11155680" cy="435073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Migration bestehender Anwendungen muss nicht manuell erfolgen</a:t>
            </a:r>
            <a:endParaRPr lang="de-DE"/>
          </a:p>
          <a:p>
            <a:r>
              <a:rPr lang="de-DE" dirty="0">
                <a:ea typeface="+mn-lt"/>
                <a:cs typeface="+mn-lt"/>
              </a:rPr>
              <a:t>automatische Migration steht per Angular CLI bereit</a:t>
            </a:r>
            <a:br>
              <a:rPr lang="de-DE" sz="3000" dirty="0">
                <a:solidFill>
                  <a:srgbClr val="1C2330"/>
                </a:solidFill>
                <a:latin typeface="Noto Sans"/>
                <a:ea typeface="Noto Sans"/>
                <a:cs typeface="Noto Sans"/>
              </a:rPr>
            </a:br>
            <a:r>
              <a:rPr lang="de-DE" sz="1500" dirty="0" err="1">
                <a:latin typeface="Consolas"/>
              </a:rPr>
              <a:t>ng</a:t>
            </a:r>
            <a:r>
              <a:rPr lang="de-DE" sz="1500" dirty="0">
                <a:latin typeface="Consolas"/>
              </a:rPr>
              <a:t> g</a:t>
            </a:r>
            <a:r>
              <a:rPr lang="de-DE" sz="3000" dirty="0">
                <a:solidFill>
                  <a:srgbClr val="40404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de-DE" sz="1500" dirty="0">
                <a:latin typeface="Consolas"/>
              </a:rPr>
              <a:t>@angular/core:control-flow</a:t>
            </a:r>
          </a:p>
          <a:p>
            <a:endParaRPr lang="de-DE" sz="1700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324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12">
            <a:extLst>
              <a:ext uri="{FF2B5EF4-FFF2-40B4-BE49-F238E27FC236}">
                <a16:creationId xmlns:a16="http://schemas.microsoft.com/office/drawing/2014/main" id="{E73AF435-44C8-C44B-9352-ACFA393E2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E578A1C-7E2D-8390-FAE2-8731FCEC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7"/>
            <a:ext cx="4358503" cy="31379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000" dirty="0"/>
              <a:t>5. Routing</a:t>
            </a:r>
          </a:p>
        </p:txBody>
      </p:sp>
      <p:sp>
        <p:nvSpPr>
          <p:cNvPr id="22" name="Freeform: Shape 14">
            <a:extLst>
              <a:ext uri="{FF2B5EF4-FFF2-40B4-BE49-F238E27FC236}">
                <a16:creationId xmlns:a16="http://schemas.microsoft.com/office/drawing/2014/main" id="{288058DF-7580-C88F-23F0-42941230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95" y="508090"/>
            <a:ext cx="4288568" cy="149279"/>
          </a:xfrm>
          <a:custGeom>
            <a:avLst/>
            <a:gdLst>
              <a:gd name="connsiteX0" fmla="*/ 0 w 6117427"/>
              <a:gd name="connsiteY0" fmla="*/ 0 h 149279"/>
              <a:gd name="connsiteX1" fmla="*/ 6117427 w 6117427"/>
              <a:gd name="connsiteY1" fmla="*/ 0 h 149279"/>
              <a:gd name="connsiteX2" fmla="*/ 6117427 w 6117427"/>
              <a:gd name="connsiteY2" fmla="*/ 149279 h 149279"/>
              <a:gd name="connsiteX3" fmla="*/ 0 w 611742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7427" h="149279">
                <a:moveTo>
                  <a:pt x="0" y="0"/>
                </a:moveTo>
                <a:lnTo>
                  <a:pt x="6117427" y="0"/>
                </a:lnTo>
                <a:lnTo>
                  <a:pt x="611742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16">
            <a:extLst>
              <a:ext uri="{FF2B5EF4-FFF2-40B4-BE49-F238E27FC236}">
                <a16:creationId xmlns:a16="http://schemas.microsoft.com/office/drawing/2014/main" id="{43F82943-4565-9E0E-E9DB-5B7B417E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07749"/>
            <a:ext cx="4307405" cy="45720"/>
          </a:xfrm>
          <a:custGeom>
            <a:avLst/>
            <a:gdLst>
              <a:gd name="connsiteX0" fmla="*/ 0 w 6144298"/>
              <a:gd name="connsiteY0" fmla="*/ 0 h 45720"/>
              <a:gd name="connsiteX1" fmla="*/ 5021183 w 6144298"/>
              <a:gd name="connsiteY1" fmla="*/ 0 h 45720"/>
              <a:gd name="connsiteX2" fmla="*/ 5021183 w 6144298"/>
              <a:gd name="connsiteY2" fmla="*/ 1 h 45720"/>
              <a:gd name="connsiteX3" fmla="*/ 6144298 w 6144298"/>
              <a:gd name="connsiteY3" fmla="*/ 1 h 45720"/>
              <a:gd name="connsiteX4" fmla="*/ 6144298 w 6144298"/>
              <a:gd name="connsiteY4" fmla="*/ 45720 h 45720"/>
              <a:gd name="connsiteX5" fmla="*/ 1123115 w 6144298"/>
              <a:gd name="connsiteY5" fmla="*/ 45720 h 45720"/>
              <a:gd name="connsiteX6" fmla="*/ 1123115 w 6144298"/>
              <a:gd name="connsiteY6" fmla="*/ 45719 h 45720"/>
              <a:gd name="connsiteX7" fmla="*/ 0 w 6144298"/>
              <a:gd name="connsiteY7" fmla="*/ 45719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4298" h="45720">
                <a:moveTo>
                  <a:pt x="0" y="0"/>
                </a:moveTo>
                <a:lnTo>
                  <a:pt x="5021183" y="0"/>
                </a:lnTo>
                <a:lnTo>
                  <a:pt x="5021183" y="1"/>
                </a:lnTo>
                <a:lnTo>
                  <a:pt x="6144298" y="1"/>
                </a:lnTo>
                <a:lnTo>
                  <a:pt x="6144298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nhaltsplatzhalter 3" descr="routing Vector Icons free download in SVG, PNG Format">
            <a:extLst>
              <a:ext uri="{FF2B5EF4-FFF2-40B4-BE49-F238E27FC236}">
                <a16:creationId xmlns:a16="http://schemas.microsoft.com/office/drawing/2014/main" id="{D4805427-D754-45D1-6322-69B3D4EC72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7331" r="-1" b="1051"/>
          <a:stretch/>
        </p:blipFill>
        <p:spPr>
          <a:xfrm>
            <a:off x="5398477" y="508090"/>
            <a:ext cx="6271028" cy="574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1123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4084A9-7C1C-ED8D-7D00-261FE435E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C1CD43C-F41C-A855-454A-7579D9B515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Routing ermöglicht das </a:t>
            </a:r>
            <a:r>
              <a:rPr lang="de-DE" b="1" dirty="0">
                <a:ea typeface="+mn-lt"/>
                <a:cs typeface="+mn-lt"/>
              </a:rPr>
              <a:t>Navigieren zwischen Komponenten/Seiten</a:t>
            </a:r>
            <a:r>
              <a:rPr lang="de-DE" dirty="0">
                <a:ea typeface="+mn-lt"/>
                <a:cs typeface="+mn-lt"/>
              </a:rPr>
              <a:t>, ohne die Seite neu zu laden – also echtes </a:t>
            </a:r>
            <a:r>
              <a:rPr lang="de-DE" b="1" dirty="0">
                <a:ea typeface="+mn-lt"/>
                <a:cs typeface="+mn-lt"/>
              </a:rPr>
              <a:t>Single Page </a:t>
            </a:r>
            <a:r>
              <a:rPr lang="de-DE" b="1" dirty="0" err="1">
                <a:ea typeface="+mn-lt"/>
                <a:cs typeface="+mn-lt"/>
              </a:rPr>
              <a:t>Application</a:t>
            </a:r>
            <a:r>
              <a:rPr lang="de-DE" b="1" dirty="0">
                <a:ea typeface="+mn-lt"/>
                <a:cs typeface="+mn-lt"/>
              </a:rPr>
              <a:t> (SPA)</a:t>
            </a:r>
            <a:r>
              <a:rPr lang="de-DE" dirty="0">
                <a:ea typeface="+mn-lt"/>
                <a:cs typeface="+mn-lt"/>
              </a:rPr>
              <a:t>-Verhalten.</a:t>
            </a:r>
          </a:p>
          <a:p>
            <a:r>
              <a:rPr lang="de-DE" dirty="0">
                <a:ea typeface="+mn-lt"/>
                <a:cs typeface="+mn-lt"/>
              </a:rPr>
              <a:t>Keine Angular Anwendung ohne Routing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Wichtig für gute Architektur und gute Wartbarkeit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25312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ADF85-B703-6DF1-8631-109048790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62992"/>
          </a:xfrm>
        </p:spPr>
        <p:txBody>
          <a:bodyPr/>
          <a:lstStyle/>
          <a:p>
            <a:r>
              <a:rPr lang="de-DE" dirty="0" err="1"/>
              <a:t>Routes</a:t>
            </a:r>
            <a:r>
              <a:rPr lang="de-DE" dirty="0"/>
              <a:t>-Aufbau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66A2A2-7203-4112-9EF0-08C5E27E5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13" y="4369675"/>
            <a:ext cx="11155680" cy="167337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b="1" err="1">
                <a:ea typeface="+mn-lt"/>
                <a:cs typeface="+mn-lt"/>
              </a:rPr>
              <a:t>path</a:t>
            </a:r>
            <a:r>
              <a:rPr lang="de-DE" dirty="0">
                <a:ea typeface="+mn-lt"/>
                <a:cs typeface="+mn-lt"/>
              </a:rPr>
              <a:t>: URL-Teil</a:t>
            </a:r>
          </a:p>
          <a:p>
            <a:r>
              <a:rPr lang="de-DE" b="1" err="1">
                <a:ea typeface="+mn-lt"/>
                <a:cs typeface="+mn-lt"/>
              </a:rPr>
              <a:t>component</a:t>
            </a:r>
            <a:r>
              <a:rPr lang="de-DE" dirty="0">
                <a:ea typeface="+mn-lt"/>
                <a:cs typeface="+mn-lt"/>
              </a:rPr>
              <a:t>: Was angezeigt wird</a:t>
            </a:r>
          </a:p>
          <a:p>
            <a:r>
              <a:rPr lang="de-DE" b="1" err="1">
                <a:ea typeface="+mn-lt"/>
                <a:cs typeface="+mn-lt"/>
              </a:rPr>
              <a:t>redirectTo</a:t>
            </a:r>
            <a:r>
              <a:rPr lang="de-DE" dirty="0">
                <a:ea typeface="+mn-lt"/>
                <a:cs typeface="+mn-lt"/>
              </a:rPr>
              <a:t>: Weiterleitung</a:t>
            </a:r>
          </a:p>
          <a:p>
            <a:r>
              <a:rPr lang="de-DE" b="1" dirty="0">
                <a:ea typeface="+mn-lt"/>
                <a:cs typeface="+mn-lt"/>
              </a:rPr>
              <a:t>**</a:t>
            </a:r>
            <a:r>
              <a:rPr lang="de-DE" dirty="0">
                <a:ea typeface="+mn-lt"/>
                <a:cs typeface="+mn-lt"/>
              </a:rPr>
              <a:t>: Wildcard für 404-Seite</a:t>
            </a:r>
          </a:p>
          <a:p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D478C22A-F4C1-6DDF-4642-A4D0EE5C11F9}"/>
              </a:ext>
            </a:extLst>
          </p:cNvPr>
          <p:cNvSpPr txBox="1"/>
          <p:nvPr/>
        </p:nvSpPr>
        <p:spPr>
          <a:xfrm>
            <a:off x="520149" y="1930360"/>
            <a:ext cx="1115741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ea typeface="+mn-lt"/>
                <a:cs typeface="+mn-lt"/>
              </a:rPr>
              <a:t>// app-</a:t>
            </a:r>
            <a:r>
              <a:rPr lang="de-DE" dirty="0" err="1">
                <a:ea typeface="+mn-lt"/>
                <a:cs typeface="+mn-lt"/>
              </a:rPr>
              <a:t>routing.module.ts</a:t>
            </a:r>
            <a:endParaRPr lang="de-DE" dirty="0" err="1"/>
          </a:p>
          <a:p>
            <a:r>
              <a:rPr lang="de-DE" dirty="0" err="1">
                <a:ea typeface="+mn-lt"/>
                <a:cs typeface="+mn-lt"/>
              </a:rPr>
              <a:t>const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routes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Routes</a:t>
            </a:r>
            <a:r>
              <a:rPr lang="de-DE" dirty="0">
                <a:ea typeface="+mn-lt"/>
                <a:cs typeface="+mn-lt"/>
              </a:rPr>
              <a:t> = [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  { </a:t>
            </a:r>
            <a:r>
              <a:rPr lang="de-DE" dirty="0" err="1">
                <a:ea typeface="+mn-lt"/>
                <a:cs typeface="+mn-lt"/>
              </a:rPr>
              <a:t>path</a:t>
            </a:r>
            <a:r>
              <a:rPr lang="de-DE" dirty="0">
                <a:ea typeface="+mn-lt"/>
                <a:cs typeface="+mn-lt"/>
              </a:rPr>
              <a:t>: '</a:t>
            </a:r>
            <a:r>
              <a:rPr lang="de-DE" dirty="0" err="1">
                <a:ea typeface="+mn-lt"/>
                <a:cs typeface="+mn-lt"/>
              </a:rPr>
              <a:t>home</a:t>
            </a:r>
            <a:r>
              <a:rPr lang="de-DE" dirty="0">
                <a:ea typeface="+mn-lt"/>
                <a:cs typeface="+mn-lt"/>
              </a:rPr>
              <a:t>', </a:t>
            </a:r>
            <a:r>
              <a:rPr lang="de-DE" dirty="0" err="1">
                <a:ea typeface="+mn-lt"/>
                <a:cs typeface="+mn-lt"/>
              </a:rPr>
              <a:t>component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HomeComponent</a:t>
            </a:r>
            <a:r>
              <a:rPr lang="de-DE" dirty="0">
                <a:ea typeface="+mn-lt"/>
                <a:cs typeface="+mn-lt"/>
              </a:rPr>
              <a:t> },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  { </a:t>
            </a:r>
            <a:r>
              <a:rPr lang="de-DE" dirty="0" err="1">
                <a:ea typeface="+mn-lt"/>
                <a:cs typeface="+mn-lt"/>
              </a:rPr>
              <a:t>path</a:t>
            </a:r>
            <a:r>
              <a:rPr lang="de-DE" dirty="0">
                <a:ea typeface="+mn-lt"/>
                <a:cs typeface="+mn-lt"/>
              </a:rPr>
              <a:t>: '</a:t>
            </a:r>
            <a:r>
              <a:rPr lang="de-DE" dirty="0" err="1">
                <a:ea typeface="+mn-lt"/>
                <a:cs typeface="+mn-lt"/>
              </a:rPr>
              <a:t>about</a:t>
            </a:r>
            <a:r>
              <a:rPr lang="de-DE" dirty="0">
                <a:ea typeface="+mn-lt"/>
                <a:cs typeface="+mn-lt"/>
              </a:rPr>
              <a:t>', </a:t>
            </a:r>
            <a:r>
              <a:rPr lang="de-DE" dirty="0" err="1">
                <a:ea typeface="+mn-lt"/>
                <a:cs typeface="+mn-lt"/>
              </a:rPr>
              <a:t>component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AboutComponent</a:t>
            </a:r>
            <a:r>
              <a:rPr lang="de-DE" dirty="0">
                <a:ea typeface="+mn-lt"/>
                <a:cs typeface="+mn-lt"/>
              </a:rPr>
              <a:t> },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  { </a:t>
            </a:r>
            <a:r>
              <a:rPr lang="de-DE" dirty="0" err="1">
                <a:ea typeface="+mn-lt"/>
                <a:cs typeface="+mn-lt"/>
              </a:rPr>
              <a:t>path</a:t>
            </a:r>
            <a:r>
              <a:rPr lang="de-DE" dirty="0">
                <a:ea typeface="+mn-lt"/>
                <a:cs typeface="+mn-lt"/>
              </a:rPr>
              <a:t>: '', </a:t>
            </a:r>
            <a:r>
              <a:rPr lang="de-DE" dirty="0" err="1">
                <a:ea typeface="+mn-lt"/>
                <a:cs typeface="+mn-lt"/>
              </a:rPr>
              <a:t>redirectTo</a:t>
            </a:r>
            <a:r>
              <a:rPr lang="de-DE" dirty="0">
                <a:ea typeface="+mn-lt"/>
                <a:cs typeface="+mn-lt"/>
              </a:rPr>
              <a:t>: '</a:t>
            </a:r>
            <a:r>
              <a:rPr lang="de-DE" dirty="0" err="1">
                <a:ea typeface="+mn-lt"/>
                <a:cs typeface="+mn-lt"/>
              </a:rPr>
              <a:t>home</a:t>
            </a:r>
            <a:r>
              <a:rPr lang="de-DE" dirty="0">
                <a:ea typeface="+mn-lt"/>
                <a:cs typeface="+mn-lt"/>
              </a:rPr>
              <a:t>', </a:t>
            </a:r>
            <a:r>
              <a:rPr lang="de-DE" dirty="0" err="1">
                <a:ea typeface="+mn-lt"/>
                <a:cs typeface="+mn-lt"/>
              </a:rPr>
              <a:t>pathMatch</a:t>
            </a:r>
            <a:r>
              <a:rPr lang="de-DE" dirty="0">
                <a:ea typeface="+mn-lt"/>
                <a:cs typeface="+mn-lt"/>
              </a:rPr>
              <a:t>: '</a:t>
            </a:r>
            <a:r>
              <a:rPr lang="de-DE" dirty="0" err="1">
                <a:ea typeface="+mn-lt"/>
                <a:cs typeface="+mn-lt"/>
              </a:rPr>
              <a:t>full</a:t>
            </a:r>
            <a:r>
              <a:rPr lang="de-DE" dirty="0">
                <a:ea typeface="+mn-lt"/>
                <a:cs typeface="+mn-lt"/>
              </a:rPr>
              <a:t>' },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  { </a:t>
            </a:r>
            <a:r>
              <a:rPr lang="de-DE" dirty="0" err="1">
                <a:ea typeface="+mn-lt"/>
                <a:cs typeface="+mn-lt"/>
              </a:rPr>
              <a:t>path</a:t>
            </a:r>
            <a:r>
              <a:rPr lang="de-DE" dirty="0">
                <a:ea typeface="+mn-lt"/>
                <a:cs typeface="+mn-lt"/>
              </a:rPr>
              <a:t>: '**', </a:t>
            </a:r>
            <a:r>
              <a:rPr lang="de-DE" dirty="0" err="1">
                <a:ea typeface="+mn-lt"/>
                <a:cs typeface="+mn-lt"/>
              </a:rPr>
              <a:t>component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NotFoundComponent</a:t>
            </a:r>
            <a:r>
              <a:rPr lang="de-DE" dirty="0">
                <a:ea typeface="+mn-lt"/>
                <a:cs typeface="+mn-lt"/>
              </a:rPr>
              <a:t> }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];</a:t>
            </a:r>
            <a:endParaRPr lang="de-DE" dirty="0"/>
          </a:p>
          <a:p>
            <a:pPr algn="l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48434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125A5-A64D-79FE-C2D4-6208FB8E7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Geschachtelte Routen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BCC82A-6388-D089-A4BE-127158C94C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4075777"/>
            <a:ext cx="11155680" cy="22701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1C2330"/>
                </a:solidFill>
                <a:latin typeface="Noto Sans"/>
                <a:ea typeface="Noto Sans"/>
                <a:cs typeface="Noto Sans"/>
              </a:rPr>
              <a:t>Route mit </a:t>
            </a:r>
            <a:r>
              <a:rPr lang="de-DE" err="1">
                <a:solidFill>
                  <a:srgbClr val="1C2330"/>
                </a:solidFill>
                <a:latin typeface="Consolas"/>
              </a:rPr>
              <a:t>component</a:t>
            </a:r>
            <a:r>
              <a:rPr lang="de-DE" dirty="0">
                <a:solidFill>
                  <a:srgbClr val="1C2330"/>
                </a:solidFill>
                <a:latin typeface="Noto Sans"/>
                <a:ea typeface="Noto Sans"/>
                <a:cs typeface="Noto Sans"/>
              </a:rPr>
              <a:t> und </a:t>
            </a:r>
            <a:r>
              <a:rPr lang="de-DE" err="1">
                <a:solidFill>
                  <a:srgbClr val="1C2330"/>
                </a:solidFill>
                <a:latin typeface="Consolas"/>
              </a:rPr>
              <a:t>children</a:t>
            </a:r>
            <a:br>
              <a:rPr lang="de-DE" dirty="0">
                <a:latin typeface="Consolas"/>
              </a:rPr>
            </a:br>
            <a:r>
              <a:rPr lang="de-DE" dirty="0">
                <a:ea typeface="+mn-lt"/>
                <a:cs typeface="+mn-lt"/>
              </a:rPr>
              <a:t>- Template um Liste- bzw. Detail-Komponente herum</a:t>
            </a:r>
            <a:br>
              <a:rPr lang="de-DE" dirty="0"/>
            </a:br>
            <a:endParaRPr lang="de-DE">
              <a:solidFill>
                <a:srgbClr val="000000"/>
              </a:solidFill>
              <a:latin typeface="Bierstadt"/>
            </a:endParaRPr>
          </a:p>
          <a:p>
            <a:r>
              <a:rPr lang="en-US" err="1">
                <a:solidFill>
                  <a:srgbClr val="1C2330"/>
                </a:solidFill>
                <a:latin typeface="Consolas"/>
              </a:rPr>
              <a:t>MovieParentRouteComponent</a:t>
            </a:r>
            <a:r>
              <a:rPr lang="en-US" dirty="0">
                <a:solidFill>
                  <a:srgbClr val="1C2330"/>
                </a:solidFill>
                <a:latin typeface="Noto Sans"/>
                <a:ea typeface="Noto Sans"/>
                <a:cs typeface="Noto Sans"/>
              </a:rPr>
              <a:t> muss </a:t>
            </a:r>
            <a:r>
              <a:rPr lang="en-US" err="1">
                <a:solidFill>
                  <a:srgbClr val="1C2330"/>
                </a:solidFill>
                <a:latin typeface="Noto Sans"/>
                <a:ea typeface="Noto Sans"/>
                <a:cs typeface="Noto Sans"/>
              </a:rPr>
              <a:t>weiteres</a:t>
            </a:r>
            <a:r>
              <a:rPr lang="en-US" dirty="0">
                <a:solidFill>
                  <a:srgbClr val="1C2330"/>
                </a:solidFill>
                <a:latin typeface="Noto Sans"/>
                <a:ea typeface="Noto Sans"/>
                <a:cs typeface="Noto Sans"/>
              </a:rPr>
              <a:t> </a:t>
            </a:r>
            <a:r>
              <a:rPr lang="en-US" dirty="0">
                <a:solidFill>
                  <a:srgbClr val="1C2330"/>
                </a:solidFill>
                <a:latin typeface="Consolas"/>
              </a:rPr>
              <a:t>router-outlet</a:t>
            </a:r>
            <a:r>
              <a:rPr lang="en-US" dirty="0">
                <a:solidFill>
                  <a:srgbClr val="1C2330"/>
                </a:solidFill>
                <a:latin typeface="Noto Sans"/>
                <a:ea typeface="Noto Sans"/>
                <a:cs typeface="Noto Sans"/>
              </a:rPr>
              <a:t> </a:t>
            </a:r>
            <a:r>
              <a:rPr lang="en-US" err="1">
                <a:solidFill>
                  <a:srgbClr val="1C2330"/>
                </a:solidFill>
                <a:latin typeface="Noto Sans"/>
                <a:ea typeface="Noto Sans"/>
                <a:cs typeface="Noto Sans"/>
              </a:rPr>
              <a:t>enthalten</a:t>
            </a:r>
            <a:br>
              <a:rPr lang="en-US" dirty="0">
                <a:latin typeface="Noto Sans"/>
                <a:ea typeface="Noto Sans"/>
                <a:cs typeface="Noto Sans"/>
              </a:rPr>
            </a:br>
            <a:r>
              <a:rPr lang="en-US" dirty="0">
                <a:solidFill>
                  <a:srgbClr val="1C2330"/>
                </a:solidFill>
                <a:latin typeface="Consolas"/>
                <a:ea typeface="Noto Sans"/>
                <a:cs typeface="Noto Sans"/>
              </a:rPr>
              <a:t> - </a:t>
            </a:r>
            <a:r>
              <a:rPr lang="en-US" err="1">
                <a:solidFill>
                  <a:srgbClr val="1C2330"/>
                </a:solidFill>
                <a:latin typeface="Consolas"/>
                <a:ea typeface="Noto Sans"/>
                <a:cs typeface="Noto Sans"/>
              </a:rPr>
              <a:t>MovieParentRouteComponent</a:t>
            </a:r>
            <a:r>
              <a:rPr lang="en-US" dirty="0">
                <a:solidFill>
                  <a:srgbClr val="1C2330"/>
                </a:solidFill>
                <a:latin typeface="Noto Sans"/>
                <a:ea typeface="Noto Sans"/>
                <a:cs typeface="Noto Sans"/>
              </a:rPr>
              <a:t> </a:t>
            </a:r>
            <a:r>
              <a:rPr lang="en-US" err="1">
                <a:solidFill>
                  <a:srgbClr val="1C2330"/>
                </a:solidFill>
                <a:latin typeface="Noto Sans"/>
                <a:ea typeface="Noto Sans"/>
                <a:cs typeface="Noto Sans"/>
              </a:rPr>
              <a:t>wird</a:t>
            </a:r>
            <a:r>
              <a:rPr lang="en-US" dirty="0">
                <a:solidFill>
                  <a:srgbClr val="1C2330"/>
                </a:solidFill>
                <a:latin typeface="Noto Sans"/>
                <a:ea typeface="Noto Sans"/>
                <a:cs typeface="Noto Sans"/>
              </a:rPr>
              <a:t> in router-outlet von </a:t>
            </a:r>
            <a:r>
              <a:rPr lang="en-US" err="1">
                <a:solidFill>
                  <a:srgbClr val="1C2330"/>
                </a:solidFill>
                <a:latin typeface="Consolas"/>
              </a:rPr>
              <a:t>AppComponent</a:t>
            </a:r>
            <a:r>
              <a:rPr lang="en-US" dirty="0">
                <a:solidFill>
                  <a:srgbClr val="1C2330"/>
                </a:solidFill>
                <a:latin typeface="Noto Sans"/>
                <a:ea typeface="Noto Sans"/>
                <a:cs typeface="Noto Sans"/>
              </a:rPr>
              <a:t> </a:t>
            </a:r>
            <a:r>
              <a:rPr lang="en-US" err="1">
                <a:solidFill>
                  <a:srgbClr val="1C2330"/>
                </a:solidFill>
                <a:latin typeface="Noto Sans"/>
                <a:ea typeface="Noto Sans"/>
                <a:cs typeface="Noto Sans"/>
              </a:rPr>
              <a:t>eingefügt</a:t>
            </a:r>
            <a:br>
              <a:rPr lang="en-US" dirty="0">
                <a:latin typeface="Noto Sans"/>
                <a:ea typeface="Noto Sans"/>
                <a:cs typeface="Noto Sans"/>
              </a:rPr>
            </a:br>
            <a:r>
              <a:rPr lang="en-US" dirty="0">
                <a:solidFill>
                  <a:srgbClr val="1C2330"/>
                </a:solidFill>
                <a:latin typeface="Consolas"/>
                <a:ea typeface="Noto Sans"/>
                <a:cs typeface="Noto Sans"/>
              </a:rPr>
              <a:t> - </a:t>
            </a:r>
            <a:r>
              <a:rPr lang="en-US" err="1">
                <a:solidFill>
                  <a:srgbClr val="1C2330"/>
                </a:solidFill>
                <a:latin typeface="Consolas"/>
                <a:ea typeface="Noto Sans"/>
                <a:cs typeface="Noto Sans"/>
              </a:rPr>
              <a:t>ListRouteComponent</a:t>
            </a:r>
            <a:r>
              <a:rPr lang="en-US" dirty="0">
                <a:solidFill>
                  <a:srgbClr val="1C2330"/>
                </a:solidFill>
                <a:latin typeface="Noto Sans"/>
                <a:ea typeface="Noto Sans"/>
                <a:cs typeface="Noto Sans"/>
              </a:rPr>
              <a:t> </a:t>
            </a:r>
            <a:r>
              <a:rPr lang="en-US" err="1">
                <a:solidFill>
                  <a:srgbClr val="1C2330"/>
                </a:solidFill>
                <a:latin typeface="Noto Sans"/>
                <a:ea typeface="Noto Sans"/>
                <a:cs typeface="Noto Sans"/>
              </a:rPr>
              <a:t>wird</a:t>
            </a:r>
            <a:r>
              <a:rPr lang="en-US" dirty="0">
                <a:solidFill>
                  <a:srgbClr val="1C2330"/>
                </a:solidFill>
                <a:latin typeface="Noto Sans"/>
                <a:ea typeface="Noto Sans"/>
                <a:cs typeface="Noto Sans"/>
              </a:rPr>
              <a:t> in router-outlet von </a:t>
            </a:r>
            <a:r>
              <a:rPr lang="en-US" err="1">
                <a:solidFill>
                  <a:srgbClr val="1C2330"/>
                </a:solidFill>
                <a:latin typeface="Consolas"/>
              </a:rPr>
              <a:t>MovieParentRouteComponent</a:t>
            </a:r>
            <a:r>
              <a:rPr lang="en-US" dirty="0">
                <a:solidFill>
                  <a:srgbClr val="1C2330"/>
                </a:solidFill>
                <a:latin typeface="Noto Sans"/>
                <a:ea typeface="Noto Sans"/>
                <a:cs typeface="Noto Sans"/>
              </a:rPr>
              <a:t> </a:t>
            </a:r>
            <a:r>
              <a:rPr lang="en-US" err="1">
                <a:solidFill>
                  <a:srgbClr val="1C2330"/>
                </a:solidFill>
                <a:latin typeface="Noto Sans"/>
                <a:ea typeface="Noto Sans"/>
                <a:cs typeface="Noto Sans"/>
              </a:rPr>
              <a:t>eingefügt</a:t>
            </a:r>
            <a:endParaRPr lang="en-US">
              <a:solidFill>
                <a:srgbClr val="1C2330"/>
              </a:solidFill>
              <a:latin typeface="Noto Sans"/>
              <a:ea typeface="Noto Sans"/>
              <a:cs typeface="Noto Sans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FE1FC86-C505-3B7D-8467-B666455FCD6B}"/>
              </a:ext>
            </a:extLst>
          </p:cNvPr>
          <p:cNvSpPr txBox="1"/>
          <p:nvPr/>
        </p:nvSpPr>
        <p:spPr>
          <a:xfrm>
            <a:off x="521611" y="1822937"/>
            <a:ext cx="10048661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dirty="0">
                <a:ea typeface="+mn-lt"/>
                <a:cs typeface="+mn-lt"/>
              </a:rPr>
              <a:t>Route-Definition:</a:t>
            </a:r>
            <a:br>
              <a:rPr lang="de-DE" dirty="0">
                <a:ea typeface="+mn-lt"/>
                <a:cs typeface="+mn-lt"/>
              </a:rPr>
            </a:br>
            <a:r>
              <a:rPr lang="de-DE" dirty="0" err="1">
                <a:ea typeface="+mn-lt"/>
                <a:cs typeface="+mn-lt"/>
              </a:rPr>
              <a:t>const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routes</a:t>
            </a:r>
            <a:r>
              <a:rPr lang="de-DE" dirty="0">
                <a:ea typeface="+mn-lt"/>
                <a:cs typeface="+mn-lt"/>
              </a:rPr>
              <a:t> = [</a:t>
            </a:r>
          </a:p>
          <a:p>
            <a:r>
              <a:rPr lang="de-DE" dirty="0">
                <a:ea typeface="+mn-lt"/>
                <a:cs typeface="+mn-lt"/>
              </a:rPr>
              <a:t>  { </a:t>
            </a:r>
            <a:r>
              <a:rPr lang="de-DE" dirty="0" err="1">
                <a:ea typeface="+mn-lt"/>
                <a:cs typeface="+mn-lt"/>
              </a:rPr>
              <a:t>path</a:t>
            </a:r>
            <a:r>
              <a:rPr lang="de-DE" dirty="0">
                <a:ea typeface="+mn-lt"/>
                <a:cs typeface="+mn-lt"/>
              </a:rPr>
              <a:t>: 'movie', component: MovieParentRouteComponent, children: [</a:t>
            </a:r>
          </a:p>
          <a:p>
            <a:r>
              <a:rPr lang="de-DE" dirty="0">
                <a:ea typeface="+mn-lt"/>
                <a:cs typeface="+mn-lt"/>
              </a:rPr>
              <a:t>      { </a:t>
            </a:r>
            <a:r>
              <a:rPr lang="de-DE" dirty="0" err="1">
                <a:ea typeface="+mn-lt"/>
                <a:cs typeface="+mn-lt"/>
              </a:rPr>
              <a:t>path</a:t>
            </a:r>
            <a:r>
              <a:rPr lang="de-DE" dirty="0">
                <a:ea typeface="+mn-lt"/>
                <a:cs typeface="+mn-lt"/>
              </a:rPr>
              <a:t>: '', component: ListRouteComponent},</a:t>
            </a:r>
          </a:p>
          <a:p>
            <a:r>
              <a:rPr lang="de-DE" dirty="0">
                <a:ea typeface="+mn-lt"/>
                <a:cs typeface="+mn-lt"/>
              </a:rPr>
              <a:t>      { </a:t>
            </a:r>
            <a:r>
              <a:rPr lang="de-DE" dirty="0" err="1">
                <a:ea typeface="+mn-lt"/>
                <a:cs typeface="+mn-lt"/>
              </a:rPr>
              <a:t>path</a:t>
            </a:r>
            <a:r>
              <a:rPr lang="de-DE" dirty="0">
                <a:ea typeface="+mn-lt"/>
                <a:cs typeface="+mn-lt"/>
              </a:rPr>
              <a:t>: ':id', component: DetailRouteComponent},</a:t>
            </a:r>
          </a:p>
          <a:p>
            <a:r>
              <a:rPr lang="de-DE" dirty="0">
                <a:ea typeface="+mn-lt"/>
                <a:cs typeface="+mn-lt"/>
              </a:rPr>
              <a:t>    ]},</a:t>
            </a:r>
          </a:p>
          <a:p>
            <a:pPr algn="l"/>
            <a:r>
              <a:rPr lang="de-DE" dirty="0">
                <a:ea typeface="+mn-lt"/>
                <a:cs typeface="+mn-lt"/>
              </a:rPr>
              <a:t>];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84670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2B36B2-B81C-667F-13D7-D588CB82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Router-Outlet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4B79315-AECA-44FA-0474-CF05B774AC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013" y="2615778"/>
            <a:ext cx="11155680" cy="22185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Platzhalter im HTML, wo die jeweilige Komponente </a:t>
            </a:r>
            <a:r>
              <a:rPr lang="de-DE" b="1" dirty="0">
                <a:ea typeface="+mn-lt"/>
                <a:cs typeface="+mn-lt"/>
              </a:rPr>
              <a:t>eingeblendet</a:t>
            </a:r>
            <a:r>
              <a:rPr lang="de-DE" dirty="0">
                <a:ea typeface="+mn-lt"/>
                <a:cs typeface="+mn-lt"/>
              </a:rPr>
              <a:t> wird.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8CBEDF5-D977-3CF3-432B-12D0D2DB4658}"/>
              </a:ext>
            </a:extLst>
          </p:cNvPr>
          <p:cNvSpPr txBox="1"/>
          <p:nvPr/>
        </p:nvSpPr>
        <p:spPr>
          <a:xfrm>
            <a:off x="520390" y="1945267"/>
            <a:ext cx="111512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de-DE" dirty="0"/>
              <a:t>&lt;</a:t>
            </a:r>
            <a:r>
              <a:rPr lang="de-DE" dirty="0" err="1"/>
              <a:t>router</a:t>
            </a:r>
            <a:r>
              <a:rPr lang="de-DE" dirty="0"/>
              <a:t>-outlet&gt;&lt;/</a:t>
            </a:r>
            <a:r>
              <a:rPr lang="de-DE" dirty="0" err="1"/>
              <a:t>router</a:t>
            </a:r>
            <a:r>
              <a:rPr lang="de-DE" dirty="0"/>
              <a:t>-outlet&gt;</a:t>
            </a:r>
          </a:p>
        </p:txBody>
      </p:sp>
    </p:spTree>
    <p:extLst>
      <p:ext uri="{BB962C8B-B14F-4D97-AF65-F5344CB8AC3E}">
        <p14:creationId xmlns:p14="http://schemas.microsoft.com/office/powerpoint/2010/main" val="20865689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0311F0-DE69-72E9-F36F-D846534B3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Route-Navigation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6F49889-C546-9BA2-B635-45223EA4C9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de-DE" dirty="0">
                <a:ea typeface="+mn-lt"/>
                <a:cs typeface="+mn-lt"/>
              </a:rPr>
              <a:t>Navigieren ohne </a:t>
            </a:r>
            <a:r>
              <a:rPr lang="de-DE" dirty="0" err="1">
                <a:ea typeface="+mn-lt"/>
                <a:cs typeface="+mn-lt"/>
              </a:rPr>
              <a:t>Neuladen</a:t>
            </a:r>
            <a:r>
              <a:rPr lang="de-DE" dirty="0">
                <a:ea typeface="+mn-lt"/>
                <a:cs typeface="+mn-lt"/>
              </a:rPr>
              <a:t>: &lt;a </a:t>
            </a:r>
            <a:r>
              <a:rPr lang="de-DE" dirty="0" err="1">
                <a:ea typeface="+mn-lt"/>
                <a:cs typeface="+mn-lt"/>
              </a:rPr>
              <a:t>routerLink</a:t>
            </a:r>
            <a:r>
              <a:rPr lang="de-DE" dirty="0">
                <a:ea typeface="+mn-lt"/>
                <a:cs typeface="+mn-lt"/>
              </a:rPr>
              <a:t>="/</a:t>
            </a:r>
            <a:r>
              <a:rPr lang="de-DE" dirty="0" err="1">
                <a:ea typeface="+mn-lt"/>
                <a:cs typeface="+mn-lt"/>
              </a:rPr>
              <a:t>about</a:t>
            </a:r>
            <a:r>
              <a:rPr lang="de-DE" dirty="0">
                <a:ea typeface="+mn-lt"/>
                <a:cs typeface="+mn-lt"/>
              </a:rPr>
              <a:t>"&gt;Über uns&lt;/a&gt;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Oder im Code: </a:t>
            </a:r>
            <a:r>
              <a:rPr lang="de-DE" dirty="0" err="1">
                <a:ea typeface="+mn-lt"/>
                <a:cs typeface="+mn-lt"/>
              </a:rPr>
              <a:t>this.router.navigate</a:t>
            </a:r>
            <a:r>
              <a:rPr lang="de-DE" dirty="0">
                <a:ea typeface="+mn-lt"/>
                <a:cs typeface="+mn-lt"/>
              </a:rPr>
              <a:t>(['/</a:t>
            </a:r>
            <a:r>
              <a:rPr lang="de-DE" dirty="0" err="1">
                <a:ea typeface="+mn-lt"/>
                <a:cs typeface="+mn-lt"/>
              </a:rPr>
              <a:t>about</a:t>
            </a:r>
            <a:r>
              <a:rPr lang="de-DE" dirty="0">
                <a:ea typeface="+mn-lt"/>
                <a:cs typeface="+mn-lt"/>
              </a:rPr>
              <a:t>']). Oft im Zusammenhang mit Button-</a:t>
            </a:r>
            <a:r>
              <a:rPr lang="de-DE" dirty="0" err="1">
                <a:ea typeface="+mn-lt"/>
                <a:cs typeface="+mn-lt"/>
              </a:rPr>
              <a:t>Clicks</a:t>
            </a:r>
            <a:r>
              <a:rPr lang="de-DE" dirty="0">
                <a:ea typeface="+mn-lt"/>
                <a:cs typeface="+mn-lt"/>
              </a:rPr>
              <a:t>: (</a:t>
            </a:r>
            <a:r>
              <a:rPr lang="de-DE" dirty="0" err="1">
                <a:ea typeface="+mn-lt"/>
                <a:cs typeface="+mn-lt"/>
              </a:rPr>
              <a:t>click</a:t>
            </a:r>
            <a:r>
              <a:rPr lang="de-DE" dirty="0">
                <a:ea typeface="+mn-lt"/>
                <a:cs typeface="+mn-lt"/>
              </a:rPr>
              <a:t>)="</a:t>
            </a:r>
            <a:r>
              <a:rPr lang="de-DE" dirty="0" err="1">
                <a:ea typeface="+mn-lt"/>
                <a:cs typeface="+mn-lt"/>
              </a:rPr>
              <a:t>goToRouteX</a:t>
            </a:r>
            <a:r>
              <a:rPr lang="de-DE" dirty="0">
                <a:ea typeface="+mn-lt"/>
                <a:cs typeface="+mn-lt"/>
              </a:rPr>
              <a:t>()"</a:t>
            </a:r>
            <a:endParaRPr lang="de-DE" dirty="0"/>
          </a:p>
          <a:p>
            <a:r>
              <a:rPr lang="de-DE" dirty="0"/>
              <a:t>Mehr Beispiele und Möglichkeiten im Code</a:t>
            </a:r>
          </a:p>
          <a:p>
            <a:endParaRPr lang="de-DE" dirty="0"/>
          </a:p>
        </p:txBody>
      </p:sp>
      <p:pic>
        <p:nvPicPr>
          <p:cNvPr id="5" name="Grafik 4" descr="Roter Pfeil Png Bilder - Kostenloser Download auf Freepik">
            <a:extLst>
              <a:ext uri="{FF2B5EF4-FFF2-40B4-BE49-F238E27FC236}">
                <a16:creationId xmlns:a16="http://schemas.microsoft.com/office/drawing/2014/main" id="{B4F9A301-A528-9DAC-73B6-90C5FDA42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699" y="5791200"/>
            <a:ext cx="740569" cy="5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361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E784BD-18E1-14AB-4F3D-BE49B35CA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54618"/>
          </a:xfrm>
        </p:spPr>
        <p:txBody>
          <a:bodyPr>
            <a:normAutofit fontScale="90000"/>
          </a:bodyPr>
          <a:lstStyle/>
          <a:p>
            <a:r>
              <a:rPr lang="de-DE" dirty="0"/>
              <a:t>Früher(Modules) </a:t>
            </a:r>
            <a:r>
              <a:rPr lang="de-DE" dirty="0" err="1"/>
              <a:t>vs</a:t>
            </a:r>
            <a:r>
              <a:rPr lang="de-DE" dirty="0"/>
              <a:t> Heute(</a:t>
            </a:r>
            <a:r>
              <a:rPr lang="de-DE" dirty="0" err="1"/>
              <a:t>Standalone</a:t>
            </a:r>
            <a:r>
              <a:rPr lang="de-DE" dirty="0"/>
              <a:t>)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1421B140-A12F-6A13-3255-C8CCEB937F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8503819"/>
              </p:ext>
            </p:extLst>
          </p:nvPr>
        </p:nvGraphicFramePr>
        <p:xfrm>
          <a:off x="517921" y="1732359"/>
          <a:ext cx="11156949" cy="4968441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18983">
                  <a:extLst>
                    <a:ext uri="{9D8B030D-6E8A-4147-A177-3AD203B41FA5}">
                      <a16:colId xmlns:a16="http://schemas.microsoft.com/office/drawing/2014/main" val="4076255685"/>
                    </a:ext>
                  </a:extLst>
                </a:gridCol>
                <a:gridCol w="3718983">
                  <a:extLst>
                    <a:ext uri="{9D8B030D-6E8A-4147-A177-3AD203B41FA5}">
                      <a16:colId xmlns:a16="http://schemas.microsoft.com/office/drawing/2014/main" val="2330135068"/>
                    </a:ext>
                  </a:extLst>
                </a:gridCol>
                <a:gridCol w="3718983">
                  <a:extLst>
                    <a:ext uri="{9D8B030D-6E8A-4147-A177-3AD203B41FA5}">
                      <a16:colId xmlns:a16="http://schemas.microsoft.com/office/drawing/2014/main" val="3394466531"/>
                    </a:ext>
                  </a:extLst>
                </a:gridCol>
              </a:tblGrid>
              <a:tr h="845343">
                <a:tc>
                  <a:txBody>
                    <a:bodyPr/>
                    <a:lstStyle/>
                    <a:p>
                      <a:r>
                        <a:rPr lang="de-DE" dirty="0"/>
                        <a:t>Aspekt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Klassisch (</a:t>
                      </a:r>
                      <a:r>
                        <a:rPr lang="de-DE" dirty="0" err="1"/>
                        <a:t>NgModule</a:t>
                      </a:r>
                      <a:r>
                        <a:rPr lang="de-DE" dirty="0"/>
                        <a:t>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Modern (</a:t>
                      </a:r>
                      <a:r>
                        <a:rPr lang="de-DE" dirty="0" err="1"/>
                        <a:t>Standalone</a:t>
                      </a:r>
                      <a:r>
                        <a:rPr lang="de-DE" dirty="0"/>
                        <a:t>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8699583"/>
                  </a:ext>
                </a:extLst>
              </a:tr>
              <a:tr h="747138">
                <a:tc>
                  <a:txBody>
                    <a:bodyPr/>
                    <a:lstStyle/>
                    <a:p>
                      <a:r>
                        <a:rPr lang="de-DE" b="1" dirty="0"/>
                        <a:t>Struktur &amp; Organisation</a:t>
                      </a:r>
                      <a:endParaRPr lang="de-DE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Besser für große, modulare Projekte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Schlanker für kleine bis mittelgroße Apps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6809911"/>
                  </a:ext>
                </a:extLst>
              </a:tr>
              <a:tr h="843990">
                <a:tc>
                  <a:txBody>
                    <a:bodyPr/>
                    <a:lstStyle/>
                    <a:p>
                      <a:r>
                        <a:rPr lang="de-DE" b="1" dirty="0"/>
                        <a:t>Lernkurve</a:t>
                      </a:r>
                      <a:endParaRPr lang="de-DE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Vertraut, aber umfangreicher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Moderner, aber Umgewöhnung nötig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8976254"/>
                  </a:ext>
                </a:extLst>
              </a:tr>
              <a:tr h="843990">
                <a:tc>
                  <a:txBody>
                    <a:bodyPr/>
                    <a:lstStyle/>
                    <a:p>
                      <a:r>
                        <a:rPr lang="de-DE" b="1" dirty="0"/>
                        <a:t>Kompatibilität</a:t>
                      </a:r>
                      <a:endParaRPr lang="de-DE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Stabil, weit unterstützt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Teils inkompatibel mit älteren Libraries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1260014"/>
                  </a:ext>
                </a:extLst>
              </a:tr>
              <a:tr h="843990">
                <a:tc>
                  <a:txBody>
                    <a:bodyPr/>
                    <a:lstStyle/>
                    <a:p>
                      <a:r>
                        <a:rPr lang="de-DE" b="1" dirty="0"/>
                        <a:t>Flexibilität</a:t>
                      </a:r>
                      <a:endParaRPr lang="de-DE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Stark durch Modularchitektur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Schnell &amp; flexibel durch reduzierte Komplexität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723589"/>
                  </a:ext>
                </a:extLst>
              </a:tr>
              <a:tr h="843990">
                <a:tc>
                  <a:txBody>
                    <a:bodyPr/>
                    <a:lstStyle/>
                    <a:p>
                      <a:r>
                        <a:rPr lang="de-DE" b="1" dirty="0"/>
                        <a:t>Einsatzempfehlung</a:t>
                      </a:r>
                      <a:endParaRPr lang="de-DE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Große Teams, bestehende Codebasen, Langzeitpflege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Neue Projekte, kleine bis mittlere Teams, schnelles </a:t>
                      </a:r>
                      <a:r>
                        <a:rPr lang="de-DE" dirty="0" err="1"/>
                        <a:t>Prototyping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06062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690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7A7C490-FB0D-4946-BDB7-1CF2F58DA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18D9AB9-FF54-C7F6-4F3E-D0E880543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6117661" cy="3047327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marL="1143000" indent="-1143000">
              <a:buAutoNum type="arabicPeriod"/>
            </a:pPr>
            <a:r>
              <a:rPr lang="en-US" sz="6600" dirty="0"/>
              <a:t>(</a:t>
            </a:r>
            <a:r>
              <a:rPr lang="en-US" sz="6600" dirty="0" err="1"/>
              <a:t>notwendige</a:t>
            </a:r>
            <a:r>
              <a:rPr lang="en-US" sz="6600" dirty="0"/>
              <a:t>) </a:t>
            </a:r>
            <a:r>
              <a:rPr lang="en-US" sz="6600" dirty="0" err="1"/>
              <a:t>Vorkentnisse</a:t>
            </a:r>
            <a:endParaRPr lang="en-US" sz="66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61264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nhaltsplatzhalter 3" descr="Ultimate Coders">
            <a:extLst>
              <a:ext uri="{FF2B5EF4-FFF2-40B4-BE49-F238E27FC236}">
                <a16:creationId xmlns:a16="http://schemas.microsoft.com/office/drawing/2014/main" id="{848BD502-0631-60B1-3759-1C99F3E716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62949" y="1605155"/>
            <a:ext cx="4439999" cy="443999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261CD1D-C921-4DD4-B856-8EA1D71A4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49513" y="6209925"/>
            <a:ext cx="445472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5402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F0F762-AA78-F15C-6EA4-9FD71D35C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Beispiel (Früher)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E18953-0CFF-988A-DE43-9AEC52A11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729877"/>
            <a:ext cx="11155680" cy="461605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de-DE" dirty="0">
                <a:ea typeface="+mn-lt"/>
                <a:cs typeface="+mn-lt"/>
              </a:rPr>
              <a:t>// app-</a:t>
            </a:r>
            <a:r>
              <a:rPr lang="de-DE" dirty="0" err="1">
                <a:ea typeface="+mn-lt"/>
                <a:cs typeface="+mn-lt"/>
              </a:rPr>
              <a:t>routing.module.ts</a:t>
            </a:r>
          </a:p>
          <a:p>
            <a:pPr>
              <a:buNone/>
            </a:pPr>
            <a:r>
              <a:rPr lang="de-DE" dirty="0">
                <a:ea typeface="+mn-lt"/>
                <a:cs typeface="+mn-lt"/>
              </a:rPr>
              <a:t>@NgModule({</a:t>
            </a:r>
            <a:endParaRPr lang="de-DE" dirty="0"/>
          </a:p>
          <a:p>
            <a:pPr>
              <a:buNone/>
            </a:pPr>
            <a:r>
              <a:rPr lang="de-DE" dirty="0">
                <a:ea typeface="+mn-lt"/>
                <a:cs typeface="+mn-lt"/>
              </a:rPr>
              <a:t>  </a:t>
            </a:r>
            <a:r>
              <a:rPr lang="de-DE" dirty="0" err="1">
                <a:ea typeface="+mn-lt"/>
                <a:cs typeface="+mn-lt"/>
              </a:rPr>
              <a:t>imports</a:t>
            </a:r>
            <a:r>
              <a:rPr lang="de-DE" dirty="0">
                <a:ea typeface="+mn-lt"/>
                <a:cs typeface="+mn-lt"/>
              </a:rPr>
              <a:t>: [</a:t>
            </a:r>
            <a:r>
              <a:rPr lang="de-DE" dirty="0" err="1">
                <a:ea typeface="+mn-lt"/>
                <a:cs typeface="+mn-lt"/>
              </a:rPr>
              <a:t>RouterModule.forRoot</a:t>
            </a:r>
            <a:r>
              <a:rPr lang="de-DE" dirty="0">
                <a:ea typeface="+mn-lt"/>
                <a:cs typeface="+mn-lt"/>
              </a:rPr>
              <a:t>([</a:t>
            </a:r>
            <a:endParaRPr lang="de-DE" dirty="0"/>
          </a:p>
          <a:p>
            <a:pPr>
              <a:buNone/>
            </a:pPr>
            <a:r>
              <a:rPr lang="de-DE" dirty="0">
                <a:ea typeface="+mn-lt"/>
                <a:cs typeface="+mn-lt"/>
              </a:rPr>
              <a:t>    { </a:t>
            </a:r>
            <a:r>
              <a:rPr lang="de-DE" dirty="0" err="1">
                <a:ea typeface="+mn-lt"/>
                <a:cs typeface="+mn-lt"/>
              </a:rPr>
              <a:t>path</a:t>
            </a:r>
            <a:r>
              <a:rPr lang="de-DE" dirty="0">
                <a:ea typeface="+mn-lt"/>
                <a:cs typeface="+mn-lt"/>
              </a:rPr>
              <a:t>: '</a:t>
            </a:r>
            <a:r>
              <a:rPr lang="de-DE" dirty="0" err="1">
                <a:ea typeface="+mn-lt"/>
                <a:cs typeface="+mn-lt"/>
              </a:rPr>
              <a:t>home</a:t>
            </a:r>
            <a:r>
              <a:rPr lang="de-DE" dirty="0">
                <a:ea typeface="+mn-lt"/>
                <a:cs typeface="+mn-lt"/>
              </a:rPr>
              <a:t>', </a:t>
            </a:r>
            <a:r>
              <a:rPr lang="de-DE" dirty="0" err="1">
                <a:ea typeface="+mn-lt"/>
                <a:cs typeface="+mn-lt"/>
              </a:rPr>
              <a:t>component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HomeComponent</a:t>
            </a:r>
            <a:r>
              <a:rPr lang="de-DE" dirty="0">
                <a:ea typeface="+mn-lt"/>
                <a:cs typeface="+mn-lt"/>
              </a:rPr>
              <a:t> },</a:t>
            </a:r>
          </a:p>
          <a:p>
            <a:pPr>
              <a:buNone/>
            </a:pPr>
            <a:r>
              <a:rPr lang="de-DE" dirty="0">
                <a:ea typeface="+mn-lt"/>
                <a:cs typeface="+mn-lt"/>
              </a:rPr>
              <a:t>    { </a:t>
            </a:r>
            <a:r>
              <a:rPr lang="de-DE" dirty="0" err="1">
                <a:ea typeface="+mn-lt"/>
                <a:cs typeface="+mn-lt"/>
              </a:rPr>
              <a:t>path</a:t>
            </a:r>
            <a:r>
              <a:rPr lang="de-DE" dirty="0">
                <a:ea typeface="+mn-lt"/>
                <a:cs typeface="+mn-lt"/>
              </a:rPr>
              <a:t>: '</a:t>
            </a:r>
            <a:r>
              <a:rPr lang="de-DE" dirty="0" err="1">
                <a:ea typeface="+mn-lt"/>
                <a:cs typeface="+mn-lt"/>
              </a:rPr>
              <a:t>about</a:t>
            </a:r>
            <a:r>
              <a:rPr lang="de-DE" dirty="0">
                <a:ea typeface="+mn-lt"/>
                <a:cs typeface="+mn-lt"/>
              </a:rPr>
              <a:t>', </a:t>
            </a:r>
            <a:r>
              <a:rPr lang="de-DE" dirty="0" err="1">
                <a:ea typeface="+mn-lt"/>
                <a:cs typeface="+mn-lt"/>
              </a:rPr>
              <a:t>component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AboutComponent</a:t>
            </a:r>
            <a:r>
              <a:rPr lang="de-DE" dirty="0">
                <a:ea typeface="+mn-lt"/>
                <a:cs typeface="+mn-lt"/>
              </a:rPr>
              <a:t> },</a:t>
            </a:r>
          </a:p>
          <a:p>
            <a:pPr>
              <a:buNone/>
            </a:pPr>
            <a:r>
              <a:rPr lang="de-DE" dirty="0">
                <a:ea typeface="+mn-lt"/>
                <a:cs typeface="+mn-lt"/>
              </a:rPr>
              <a:t>    { </a:t>
            </a:r>
            <a:r>
              <a:rPr lang="de-DE" dirty="0" err="1">
                <a:ea typeface="+mn-lt"/>
                <a:cs typeface="+mn-lt"/>
              </a:rPr>
              <a:t>path</a:t>
            </a:r>
            <a:r>
              <a:rPr lang="de-DE" dirty="0">
                <a:ea typeface="+mn-lt"/>
                <a:cs typeface="+mn-lt"/>
              </a:rPr>
              <a:t>: '', </a:t>
            </a:r>
            <a:r>
              <a:rPr lang="de-DE" dirty="0" err="1">
                <a:ea typeface="+mn-lt"/>
                <a:cs typeface="+mn-lt"/>
              </a:rPr>
              <a:t>redirectTo</a:t>
            </a:r>
            <a:r>
              <a:rPr lang="de-DE" dirty="0">
                <a:ea typeface="+mn-lt"/>
                <a:cs typeface="+mn-lt"/>
              </a:rPr>
              <a:t>: '</a:t>
            </a:r>
            <a:r>
              <a:rPr lang="de-DE" dirty="0" err="1">
                <a:ea typeface="+mn-lt"/>
                <a:cs typeface="+mn-lt"/>
              </a:rPr>
              <a:t>home</a:t>
            </a:r>
            <a:r>
              <a:rPr lang="de-DE" dirty="0">
                <a:ea typeface="+mn-lt"/>
                <a:cs typeface="+mn-lt"/>
              </a:rPr>
              <a:t>', </a:t>
            </a:r>
            <a:r>
              <a:rPr lang="de-DE" dirty="0" err="1">
                <a:ea typeface="+mn-lt"/>
                <a:cs typeface="+mn-lt"/>
              </a:rPr>
              <a:t>pathMatch</a:t>
            </a:r>
            <a:r>
              <a:rPr lang="de-DE" dirty="0">
                <a:ea typeface="+mn-lt"/>
                <a:cs typeface="+mn-lt"/>
              </a:rPr>
              <a:t>: '</a:t>
            </a:r>
            <a:r>
              <a:rPr lang="de-DE" dirty="0" err="1">
                <a:ea typeface="+mn-lt"/>
                <a:cs typeface="+mn-lt"/>
              </a:rPr>
              <a:t>full</a:t>
            </a:r>
            <a:r>
              <a:rPr lang="de-DE" dirty="0">
                <a:ea typeface="+mn-lt"/>
                <a:cs typeface="+mn-lt"/>
              </a:rPr>
              <a:t>' }</a:t>
            </a:r>
          </a:p>
          <a:p>
            <a:pPr>
              <a:buNone/>
            </a:pPr>
            <a:r>
              <a:rPr lang="de-DE">
                <a:ea typeface="+mn-lt"/>
                <a:cs typeface="+mn-lt"/>
              </a:rPr>
              <a:t>  ])],</a:t>
            </a:r>
            <a:endParaRPr lang="de-DE"/>
          </a:p>
          <a:p>
            <a:pPr>
              <a:buNone/>
            </a:pPr>
            <a:r>
              <a:rPr lang="de-DE">
                <a:ea typeface="+mn-lt"/>
                <a:cs typeface="+mn-lt"/>
              </a:rPr>
              <a:t>  exports: [RouterModule]</a:t>
            </a:r>
          </a:p>
          <a:p>
            <a:pPr>
              <a:buNone/>
            </a:pPr>
            <a:r>
              <a:rPr lang="de-DE">
                <a:ea typeface="+mn-lt"/>
                <a:cs typeface="+mn-lt"/>
              </a:rPr>
              <a:t>})</a:t>
            </a:r>
          </a:p>
          <a:p>
            <a:pPr>
              <a:buNone/>
            </a:pPr>
            <a:r>
              <a:rPr lang="de-DE" dirty="0" err="1">
                <a:ea typeface="+mn-lt"/>
                <a:cs typeface="+mn-lt"/>
              </a:rPr>
              <a:t>export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class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AppRoutingModule</a:t>
            </a:r>
            <a:r>
              <a:rPr lang="de-DE" dirty="0">
                <a:ea typeface="+mn-lt"/>
                <a:cs typeface="+mn-lt"/>
              </a:rPr>
              <a:t> {}</a:t>
            </a:r>
          </a:p>
          <a:p>
            <a:pPr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666729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5E66F5-AA4A-9251-5BEA-9162078BE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Beispiel(Heute)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DC2D0C-AF7A-F926-86E8-766E4608A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106383"/>
            <a:ext cx="11155680" cy="4239553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buNone/>
            </a:pPr>
            <a:r>
              <a:rPr lang="de-DE" dirty="0">
                <a:ea typeface="+mn-lt"/>
                <a:cs typeface="+mn-lt"/>
              </a:rPr>
              <a:t>// </a:t>
            </a:r>
            <a:r>
              <a:rPr lang="de-DE" dirty="0" err="1">
                <a:ea typeface="+mn-lt"/>
                <a:cs typeface="+mn-lt"/>
              </a:rPr>
              <a:t>app.routes.ts</a:t>
            </a:r>
            <a:endParaRPr lang="de-DE" dirty="0" err="1"/>
          </a:p>
          <a:p>
            <a:pPr>
              <a:buNone/>
            </a:pPr>
            <a:r>
              <a:rPr lang="de-DE" dirty="0" err="1">
                <a:ea typeface="+mn-lt"/>
                <a:cs typeface="+mn-lt"/>
              </a:rPr>
              <a:t>export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const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routes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Routes</a:t>
            </a:r>
            <a:r>
              <a:rPr lang="de-DE" dirty="0">
                <a:ea typeface="+mn-lt"/>
                <a:cs typeface="+mn-lt"/>
              </a:rPr>
              <a:t> = [</a:t>
            </a:r>
            <a:endParaRPr lang="de-DE" dirty="0"/>
          </a:p>
          <a:p>
            <a:pPr>
              <a:buNone/>
            </a:pPr>
            <a:r>
              <a:rPr lang="de-DE" dirty="0">
                <a:ea typeface="+mn-lt"/>
                <a:cs typeface="+mn-lt"/>
              </a:rPr>
              <a:t>  { </a:t>
            </a:r>
            <a:r>
              <a:rPr lang="de-DE" dirty="0" err="1">
                <a:ea typeface="+mn-lt"/>
                <a:cs typeface="+mn-lt"/>
              </a:rPr>
              <a:t>path</a:t>
            </a:r>
            <a:r>
              <a:rPr lang="de-DE" dirty="0">
                <a:ea typeface="+mn-lt"/>
                <a:cs typeface="+mn-lt"/>
              </a:rPr>
              <a:t>: '</a:t>
            </a:r>
            <a:r>
              <a:rPr lang="de-DE" dirty="0" err="1">
                <a:ea typeface="+mn-lt"/>
                <a:cs typeface="+mn-lt"/>
              </a:rPr>
              <a:t>home</a:t>
            </a:r>
            <a:r>
              <a:rPr lang="de-DE" dirty="0">
                <a:ea typeface="+mn-lt"/>
                <a:cs typeface="+mn-lt"/>
              </a:rPr>
              <a:t>', </a:t>
            </a:r>
            <a:r>
              <a:rPr lang="de-DE" dirty="0" err="1">
                <a:ea typeface="+mn-lt"/>
                <a:cs typeface="+mn-lt"/>
              </a:rPr>
              <a:t>component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HomeComponent</a:t>
            </a:r>
            <a:r>
              <a:rPr lang="de-DE" dirty="0">
                <a:ea typeface="+mn-lt"/>
                <a:cs typeface="+mn-lt"/>
              </a:rPr>
              <a:t> },</a:t>
            </a:r>
            <a:endParaRPr lang="de-DE" dirty="0"/>
          </a:p>
          <a:p>
            <a:pPr>
              <a:buNone/>
            </a:pPr>
            <a:r>
              <a:rPr lang="de-DE" dirty="0">
                <a:ea typeface="+mn-lt"/>
                <a:cs typeface="+mn-lt"/>
              </a:rPr>
              <a:t>  { </a:t>
            </a:r>
            <a:r>
              <a:rPr lang="de-DE" dirty="0" err="1">
                <a:ea typeface="+mn-lt"/>
                <a:cs typeface="+mn-lt"/>
              </a:rPr>
              <a:t>path</a:t>
            </a:r>
            <a:r>
              <a:rPr lang="de-DE" dirty="0">
                <a:ea typeface="+mn-lt"/>
                <a:cs typeface="+mn-lt"/>
              </a:rPr>
              <a:t>: '</a:t>
            </a:r>
            <a:r>
              <a:rPr lang="de-DE" dirty="0" err="1">
                <a:ea typeface="+mn-lt"/>
                <a:cs typeface="+mn-lt"/>
              </a:rPr>
              <a:t>about</a:t>
            </a:r>
            <a:r>
              <a:rPr lang="de-DE" dirty="0">
                <a:ea typeface="+mn-lt"/>
                <a:cs typeface="+mn-lt"/>
              </a:rPr>
              <a:t>', </a:t>
            </a:r>
            <a:r>
              <a:rPr lang="de-DE" dirty="0" err="1">
                <a:ea typeface="+mn-lt"/>
                <a:cs typeface="+mn-lt"/>
              </a:rPr>
              <a:t>component</a:t>
            </a:r>
            <a:r>
              <a:rPr lang="de-DE" dirty="0">
                <a:ea typeface="+mn-lt"/>
                <a:cs typeface="+mn-lt"/>
              </a:rPr>
              <a:t>: </a:t>
            </a:r>
            <a:r>
              <a:rPr lang="de-DE" dirty="0" err="1">
                <a:ea typeface="+mn-lt"/>
                <a:cs typeface="+mn-lt"/>
              </a:rPr>
              <a:t>AboutComponent</a:t>
            </a:r>
            <a:r>
              <a:rPr lang="de-DE" dirty="0">
                <a:ea typeface="+mn-lt"/>
                <a:cs typeface="+mn-lt"/>
              </a:rPr>
              <a:t> },</a:t>
            </a:r>
            <a:endParaRPr lang="de-DE" dirty="0"/>
          </a:p>
          <a:p>
            <a:pPr>
              <a:buNone/>
            </a:pPr>
            <a:r>
              <a:rPr lang="de-DE" dirty="0">
                <a:ea typeface="+mn-lt"/>
                <a:cs typeface="+mn-lt"/>
              </a:rPr>
              <a:t>  { </a:t>
            </a:r>
            <a:r>
              <a:rPr lang="de-DE" dirty="0" err="1">
                <a:ea typeface="+mn-lt"/>
                <a:cs typeface="+mn-lt"/>
              </a:rPr>
              <a:t>path</a:t>
            </a:r>
            <a:r>
              <a:rPr lang="de-DE" dirty="0">
                <a:ea typeface="+mn-lt"/>
                <a:cs typeface="+mn-lt"/>
              </a:rPr>
              <a:t>: '', </a:t>
            </a:r>
            <a:r>
              <a:rPr lang="de-DE" dirty="0" err="1">
                <a:ea typeface="+mn-lt"/>
                <a:cs typeface="+mn-lt"/>
              </a:rPr>
              <a:t>redirectTo</a:t>
            </a:r>
            <a:r>
              <a:rPr lang="de-DE" dirty="0">
                <a:ea typeface="+mn-lt"/>
                <a:cs typeface="+mn-lt"/>
              </a:rPr>
              <a:t>: '</a:t>
            </a:r>
            <a:r>
              <a:rPr lang="de-DE" dirty="0" err="1">
                <a:ea typeface="+mn-lt"/>
                <a:cs typeface="+mn-lt"/>
              </a:rPr>
              <a:t>home</a:t>
            </a:r>
            <a:r>
              <a:rPr lang="de-DE" dirty="0">
                <a:ea typeface="+mn-lt"/>
                <a:cs typeface="+mn-lt"/>
              </a:rPr>
              <a:t>', </a:t>
            </a:r>
            <a:r>
              <a:rPr lang="de-DE" dirty="0" err="1">
                <a:ea typeface="+mn-lt"/>
                <a:cs typeface="+mn-lt"/>
              </a:rPr>
              <a:t>pathMatch</a:t>
            </a:r>
            <a:r>
              <a:rPr lang="de-DE" dirty="0">
                <a:ea typeface="+mn-lt"/>
                <a:cs typeface="+mn-lt"/>
              </a:rPr>
              <a:t>: '</a:t>
            </a:r>
            <a:r>
              <a:rPr lang="de-DE" dirty="0" err="1">
                <a:ea typeface="+mn-lt"/>
                <a:cs typeface="+mn-lt"/>
              </a:rPr>
              <a:t>full</a:t>
            </a:r>
            <a:r>
              <a:rPr lang="de-DE" dirty="0">
                <a:ea typeface="+mn-lt"/>
                <a:cs typeface="+mn-lt"/>
              </a:rPr>
              <a:t>' }</a:t>
            </a:r>
            <a:endParaRPr lang="de-DE" dirty="0"/>
          </a:p>
          <a:p>
            <a:pPr>
              <a:buNone/>
            </a:pPr>
            <a:r>
              <a:rPr lang="de-DE" dirty="0">
                <a:ea typeface="+mn-lt"/>
                <a:cs typeface="+mn-lt"/>
              </a:rPr>
              <a:t>];</a:t>
            </a:r>
            <a:endParaRPr lang="de-DE" dirty="0"/>
          </a:p>
          <a:p>
            <a:pPr>
              <a:buNone/>
            </a:pPr>
            <a:endParaRPr lang="de-DE"/>
          </a:p>
          <a:p>
            <a:pPr>
              <a:buNone/>
            </a:pPr>
            <a:r>
              <a:rPr lang="de-DE" dirty="0">
                <a:ea typeface="+mn-lt"/>
                <a:cs typeface="+mn-lt"/>
              </a:rPr>
              <a:t>// </a:t>
            </a:r>
            <a:r>
              <a:rPr lang="de-DE" err="1">
                <a:ea typeface="+mn-lt"/>
                <a:cs typeface="+mn-lt"/>
              </a:rPr>
              <a:t>main.ts</a:t>
            </a:r>
            <a:r>
              <a:rPr lang="de-DE" dirty="0">
                <a:ea typeface="+mn-lt"/>
                <a:cs typeface="+mn-lt"/>
              </a:rPr>
              <a:t> oder in der </a:t>
            </a:r>
            <a:r>
              <a:rPr lang="de-DE" err="1">
                <a:ea typeface="+mn-lt"/>
                <a:cs typeface="+mn-lt"/>
              </a:rPr>
              <a:t>app.config.ts</a:t>
            </a:r>
            <a:endParaRPr lang="de-DE" err="1"/>
          </a:p>
          <a:p>
            <a:pPr>
              <a:buNone/>
            </a:pPr>
            <a:r>
              <a:rPr lang="de-DE" dirty="0" err="1">
                <a:ea typeface="+mn-lt"/>
                <a:cs typeface="+mn-lt"/>
              </a:rPr>
              <a:t>bootstrapApplication</a:t>
            </a:r>
            <a:r>
              <a:rPr lang="de-DE" dirty="0">
                <a:ea typeface="+mn-lt"/>
                <a:cs typeface="+mn-lt"/>
              </a:rPr>
              <a:t>(</a:t>
            </a:r>
            <a:r>
              <a:rPr lang="de-DE" dirty="0" err="1">
                <a:ea typeface="+mn-lt"/>
                <a:cs typeface="+mn-lt"/>
              </a:rPr>
              <a:t>AppComponent</a:t>
            </a:r>
            <a:r>
              <a:rPr lang="de-DE" dirty="0">
                <a:ea typeface="+mn-lt"/>
                <a:cs typeface="+mn-lt"/>
              </a:rPr>
              <a:t>, {</a:t>
            </a:r>
            <a:endParaRPr lang="de-DE" dirty="0"/>
          </a:p>
          <a:p>
            <a:pPr>
              <a:buNone/>
            </a:pPr>
            <a:r>
              <a:rPr lang="de-DE" dirty="0">
                <a:ea typeface="+mn-lt"/>
                <a:cs typeface="+mn-lt"/>
              </a:rPr>
              <a:t>  </a:t>
            </a:r>
            <a:r>
              <a:rPr lang="de-DE" dirty="0" err="1">
                <a:ea typeface="+mn-lt"/>
                <a:cs typeface="+mn-lt"/>
              </a:rPr>
              <a:t>providers</a:t>
            </a:r>
            <a:r>
              <a:rPr lang="de-DE" dirty="0">
                <a:ea typeface="+mn-lt"/>
                <a:cs typeface="+mn-lt"/>
              </a:rPr>
              <a:t>: [</a:t>
            </a:r>
            <a:r>
              <a:rPr lang="de-DE" dirty="0" err="1">
                <a:ea typeface="+mn-lt"/>
                <a:cs typeface="+mn-lt"/>
              </a:rPr>
              <a:t>provideRouter</a:t>
            </a:r>
            <a:r>
              <a:rPr lang="de-DE" dirty="0">
                <a:ea typeface="+mn-lt"/>
                <a:cs typeface="+mn-lt"/>
              </a:rPr>
              <a:t>(</a:t>
            </a:r>
            <a:r>
              <a:rPr lang="de-DE" dirty="0" err="1">
                <a:ea typeface="+mn-lt"/>
                <a:cs typeface="+mn-lt"/>
              </a:rPr>
              <a:t>routes</a:t>
            </a:r>
            <a:r>
              <a:rPr lang="de-DE" dirty="0">
                <a:ea typeface="+mn-lt"/>
                <a:cs typeface="+mn-lt"/>
              </a:rPr>
              <a:t>)]</a:t>
            </a:r>
            <a:endParaRPr lang="de-DE" dirty="0"/>
          </a:p>
          <a:p>
            <a:pPr>
              <a:buNone/>
            </a:pPr>
            <a:r>
              <a:rPr lang="de-DE" dirty="0">
                <a:ea typeface="+mn-lt"/>
                <a:cs typeface="+mn-lt"/>
              </a:rPr>
              <a:t>});</a:t>
            </a:r>
            <a:endParaRPr lang="de-DE" dirty="0"/>
          </a:p>
          <a:p>
            <a:pPr>
              <a:buNone/>
            </a:pPr>
            <a:endParaRPr lang="de-DE" dirty="0">
              <a:ea typeface="+mn-lt"/>
              <a:cs typeface="+mn-lt"/>
            </a:endParaRP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4278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9FD560-C9C8-E537-0F0B-0D9A0CCB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/>
              <a:t>🧠</a:t>
            </a:r>
            <a:r>
              <a:rPr lang="de-DE" sz="1800" b="0" dirty="0"/>
              <a:t> </a:t>
            </a:r>
            <a:r>
              <a:rPr lang="de-DE" dirty="0"/>
              <a:t>Fazit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E48850-B531-D74B-ED71-B95194968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9270" y="2566702"/>
            <a:ext cx="11155680" cy="37673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endParaRPr lang="de-DE" dirty="0"/>
          </a:p>
          <a:p>
            <a:pPr marL="0" indent="0">
              <a:buNone/>
            </a:pPr>
            <a:endParaRPr lang="de-DE" dirty="0">
              <a:ea typeface="+mn-lt"/>
              <a:cs typeface="+mn-lt"/>
            </a:endParaRP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732049D-EDAD-1DCB-8338-3CDEB053D9EA}"/>
              </a:ext>
            </a:extLst>
          </p:cNvPr>
          <p:cNvSpPr txBox="1"/>
          <p:nvPr/>
        </p:nvSpPr>
        <p:spPr>
          <a:xfrm>
            <a:off x="521494" y="2444353"/>
            <a:ext cx="11160917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b="1" dirty="0"/>
              <a:t>Alter Stil</a:t>
            </a:r>
            <a:r>
              <a:rPr lang="de-DE" dirty="0"/>
              <a:t> bietet </a:t>
            </a:r>
            <a:r>
              <a:rPr lang="de-DE" b="1" dirty="0"/>
              <a:t>klare Strukturen und breite Kompatibilität</a:t>
            </a:r>
            <a:endParaRPr lang="de-DE" dirty="0"/>
          </a:p>
          <a:p>
            <a:pPr marL="285750" indent="-285750">
              <a:buFont typeface="Arial"/>
              <a:buChar char="•"/>
            </a:pPr>
            <a:r>
              <a:rPr lang="de-DE" dirty="0"/>
              <a:t>N</a:t>
            </a:r>
            <a:r>
              <a:rPr lang="de-DE" b="1" dirty="0"/>
              <a:t>euer Stil</a:t>
            </a:r>
            <a:r>
              <a:rPr lang="de-DE" dirty="0"/>
              <a:t> kommt mit </a:t>
            </a:r>
            <a:r>
              <a:rPr lang="de-DE" b="1" dirty="0"/>
              <a:t>weniger​ </a:t>
            </a:r>
            <a:r>
              <a:rPr lang="de-DE" b="1" dirty="0" err="1"/>
              <a:t>Boilerplate</a:t>
            </a:r>
            <a:r>
              <a:rPr lang="de-DE" b="1" dirty="0"/>
              <a:t> und besserer Performance</a:t>
            </a:r>
          </a:p>
          <a:p>
            <a:pPr marL="285750" indent="-285750">
              <a:buFont typeface="Arial"/>
              <a:buChar char="•"/>
            </a:pPr>
            <a:endParaRPr lang="de-DE" dirty="0"/>
          </a:p>
          <a:p>
            <a:r>
              <a:rPr lang="de-DE" dirty="0"/>
              <a:t>=&gt; </a:t>
            </a:r>
            <a:r>
              <a:rPr lang="de-DE" dirty="0" err="1"/>
              <a:t>Standalone</a:t>
            </a:r>
            <a:r>
              <a:rPr lang="de-DE" dirty="0"/>
              <a:t> Komponenten sind ideal für neue und leichtgewichtige Anwendungen</a:t>
            </a:r>
          </a:p>
          <a:p>
            <a:r>
              <a:rPr lang="de-DE" dirty="0"/>
              <a:t>Die Wahl hängt von </a:t>
            </a:r>
            <a:r>
              <a:rPr lang="de-DE" b="1" dirty="0"/>
              <a:t>Projektkontext, Teamgröße und Wartungsbedarf</a:t>
            </a:r>
            <a:r>
              <a:rPr lang="de-DE" dirty="0"/>
              <a:t> ab.</a:t>
            </a:r>
          </a:p>
        </p:txBody>
      </p:sp>
    </p:spTree>
    <p:extLst>
      <p:ext uri="{BB962C8B-B14F-4D97-AF65-F5344CB8AC3E}">
        <p14:creationId xmlns:p14="http://schemas.microsoft.com/office/powerpoint/2010/main" val="35855278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A09690-AE27-1FD5-B66F-3547258C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Lazy</a:t>
            </a:r>
            <a:r>
              <a:rPr lang="de-DE" dirty="0"/>
              <a:t> </a:t>
            </a:r>
            <a:r>
              <a:rPr lang="de-DE" dirty="0" err="1"/>
              <a:t>Loading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B5AE809-B846-822A-9CF9-94EFE9561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Zweck: Module erst Laden, wenn sie benötigt werden</a:t>
            </a:r>
          </a:p>
          <a:p>
            <a:r>
              <a:rPr lang="de-DE" dirty="0"/>
              <a:t>Nun auch mit </a:t>
            </a:r>
            <a:r>
              <a:rPr lang="de-DE" dirty="0" err="1"/>
              <a:t>Standalone</a:t>
            </a:r>
            <a:r>
              <a:rPr lang="de-DE" dirty="0"/>
              <a:t> Komponenten einfacher möglich.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94278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6469D576-13B1-5149-B045-544F2D5689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4364466"/>
              </p:ext>
            </p:extLst>
          </p:nvPr>
        </p:nvGraphicFramePr>
        <p:xfrm>
          <a:off x="517921" y="767953"/>
          <a:ext cx="11156950" cy="5739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78475">
                  <a:extLst>
                    <a:ext uri="{9D8B030D-6E8A-4147-A177-3AD203B41FA5}">
                      <a16:colId xmlns:a16="http://schemas.microsoft.com/office/drawing/2014/main" val="1499027906"/>
                    </a:ext>
                  </a:extLst>
                </a:gridCol>
                <a:gridCol w="5578475">
                  <a:extLst>
                    <a:ext uri="{9D8B030D-6E8A-4147-A177-3AD203B41FA5}">
                      <a16:colId xmlns:a16="http://schemas.microsoft.com/office/drawing/2014/main" val="72307618"/>
                    </a:ext>
                  </a:extLst>
                </a:gridCol>
              </a:tblGrid>
              <a:tr h="452437">
                <a:tc>
                  <a:txBody>
                    <a:bodyPr/>
                    <a:lstStyle/>
                    <a:p>
                      <a:pPr marL="285750" indent="-285750" algn="l" defTabSz="914400" rtl="0" eaLnBrk="1" latinLnBrk="0" hangingPunct="1">
                        <a:buFont typeface="Arial"/>
                        <a:buChar char="•"/>
                      </a:pPr>
                      <a:r>
                        <a:rPr lang="de-DE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Früher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Heute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0924906"/>
                  </a:ext>
                </a:extLst>
              </a:tr>
              <a:tr h="2086189">
                <a:tc>
                  <a:txBody>
                    <a:bodyPr/>
                    <a:lstStyle/>
                    <a:p>
                      <a:pPr marL="285750" lvl="0" indent="-285750" algn="l" defTabSz="914400" rtl="0" eaLnBrk="1" latinLnBrk="0" hangingPunct="1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de-DE" sz="1800" kern="1200" noProof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Lazy</a:t>
                      </a:r>
                      <a:r>
                        <a:rPr lang="de-DE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e-DE" sz="1800" kern="1200" noProof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Loading</a:t>
                      </a:r>
                      <a:r>
                        <a:rPr lang="de-DE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ausschließlich über </a:t>
                      </a:r>
                      <a:r>
                        <a:rPr lang="de-DE" sz="1800" kern="1200" noProof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ngModuls</a:t>
                      </a:r>
                      <a:r>
                        <a:rPr lang="de-DE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(Nicht über Komponenten)</a:t>
                      </a:r>
                      <a:endParaRPr lang="de-DE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85750" lvl="0" indent="-285750" algn="l" defTabSz="914400" rtl="0" eaLnBrk="1" latinLnBrk="0" hangingPunct="1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de-DE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Module in </a:t>
                      </a:r>
                      <a:r>
                        <a:rPr lang="de-DE" sz="1800" kern="1200" noProof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app.routes</a:t>
                      </a:r>
                      <a:r>
                        <a:rPr lang="de-DE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importieren</a:t>
                      </a:r>
                    </a:p>
                    <a:p>
                      <a:pPr marL="285750" lvl="0" indent="-285750" algn="l" defTabSz="914400" rtl="0" eaLnBrk="1" latinLnBrk="0" hangingPunct="1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de-DE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 </a:t>
                      </a:r>
                      <a:r>
                        <a:rPr lang="de-DE" sz="1800" kern="1200" noProof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loadChildren</a:t>
                      </a:r>
                      <a:r>
                        <a:rPr lang="de-DE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Sub-Module über </a:t>
                      </a:r>
                      <a:r>
                        <a:rPr lang="de-DE" sz="1800" kern="1200" noProof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</a:t>
                      </a:r>
                      <a:r>
                        <a:rPr lang="de-DE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() laden und im Callback Modul zurückgeben</a:t>
                      </a:r>
                    </a:p>
                    <a:p>
                      <a:pPr marL="285750" lvl="0" indent="-285750" algn="l" defTabSz="914400" rtl="0" eaLnBrk="1" latinLnBrk="0" hangingPunct="1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de-DE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Modul-</a:t>
                      </a:r>
                      <a:r>
                        <a:rPr lang="de-DE" sz="1800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Routes</a:t>
                      </a:r>
                      <a:r>
                        <a:rPr lang="de-DE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de-DE" sz="1800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ngModules</a:t>
                      </a:r>
                      <a:r>
                        <a:rPr lang="de-DE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über </a:t>
                      </a:r>
                      <a:r>
                        <a:rPr lang="de-DE" sz="1800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RouterModule.forChild</a:t>
                      </a:r>
                      <a:r>
                        <a:rPr lang="de-DE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 </a:t>
                      </a:r>
                      <a:r>
                        <a:rPr lang="de-DE" sz="1800" kern="1200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imports</a:t>
                      </a:r>
                      <a:r>
                        <a:rPr lang="de-DE" sz="1800" kern="1200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importieren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/>
                        <a:buChar char="•"/>
                      </a:pPr>
                      <a:r>
                        <a:rPr lang="de-DE" dirty="0"/>
                        <a:t>Komponente direkt im </a:t>
                      </a:r>
                      <a:r>
                        <a:rPr lang="de-DE" dirty="0" err="1"/>
                        <a:t>routing</a:t>
                      </a:r>
                      <a:r>
                        <a:rPr lang="de-DE" dirty="0"/>
                        <a:t> (</a:t>
                      </a:r>
                      <a:r>
                        <a:rPr lang="de-DE" dirty="0" err="1"/>
                        <a:t>app.routes.ts</a:t>
                      </a:r>
                      <a:r>
                        <a:rPr lang="de-DE" dirty="0"/>
                        <a:t>) </a:t>
                      </a:r>
                      <a:r>
                        <a:rPr lang="de-DE" dirty="0" err="1"/>
                        <a:t>lazy</a:t>
                      </a:r>
                      <a:r>
                        <a:rPr lang="de-DE" dirty="0"/>
                        <a:t> laden</a:t>
                      </a:r>
                    </a:p>
                    <a:p>
                      <a:pPr marL="285750" lvl="0" indent="-285750">
                        <a:buFont typeface="Arial"/>
                        <a:buChar char="•"/>
                      </a:pPr>
                      <a:r>
                        <a:rPr lang="de-DE" dirty="0"/>
                        <a:t>Importieren der Komponente</a:t>
                      </a:r>
                    </a:p>
                    <a:p>
                      <a:pPr marL="285750" lvl="0" indent="-285750" algn="l">
                        <a:buFont typeface="Arial"/>
                        <a:buChar char="•"/>
                      </a:pPr>
                      <a:r>
                        <a:rPr lang="de-DE" dirty="0"/>
                        <a:t>In </a:t>
                      </a:r>
                      <a:r>
                        <a:rPr lang="de-DE" dirty="0" err="1"/>
                        <a:t>loadChildren</a:t>
                      </a:r>
                      <a:r>
                        <a:rPr lang="de-DE" dirty="0"/>
                        <a:t> mittels </a:t>
                      </a:r>
                      <a:r>
                        <a:rPr lang="de-DE" dirty="0" err="1"/>
                        <a:t>import</a:t>
                      </a:r>
                      <a:r>
                        <a:rPr lang="de-DE" dirty="0"/>
                        <a:t>() laden und im Callback zurückgeben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1169716"/>
                  </a:ext>
                </a:extLst>
              </a:tr>
              <a:tr h="3061382">
                <a:tc>
                  <a:txBody>
                    <a:bodyPr/>
                    <a:lstStyle/>
                    <a:p>
                      <a:pPr marL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// </a:t>
                      </a:r>
                      <a:r>
                        <a:rPr lang="de-DE" sz="12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feature.module.ts</a:t>
                      </a:r>
                      <a:endParaRPr lang="de-DE" sz="1200" b="0" i="0" u="none" strike="noStrike" dirty="0" err="1">
                        <a:solidFill>
                          <a:srgbClr val="000000"/>
                        </a:solidFill>
                        <a:latin typeface="Bierstadt"/>
                      </a:endParaRPr>
                    </a:p>
                    <a:p>
                      <a:pPr marL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@NgModule({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latin typeface="Bierstadt"/>
                      </a:endParaRPr>
                    </a:p>
                    <a:p>
                      <a:pPr marL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  </a:t>
                      </a:r>
                      <a:r>
                        <a:rPr lang="de-DE" sz="12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declarations</a:t>
                      </a: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: [</a:t>
                      </a:r>
                      <a:r>
                        <a:rPr lang="de-DE" sz="12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FeatureComponent</a:t>
                      </a: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],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latin typeface="Bierstadt"/>
                      </a:endParaRPr>
                    </a:p>
                    <a:p>
                      <a:pPr marL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  </a:t>
                      </a:r>
                      <a:r>
                        <a:rPr lang="de-DE" sz="1200" b="0" i="0" u="none" strike="noStrike" noProof="0" err="1">
                          <a:solidFill>
                            <a:srgbClr val="000000"/>
                          </a:solidFill>
                          <a:latin typeface="Bierstadt"/>
                        </a:rPr>
                        <a:t>imports</a:t>
                      </a: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: [</a:t>
                      </a:r>
                      <a:r>
                        <a:rPr lang="de-DE" sz="1200" b="0" i="0" u="none" strike="noStrike" noProof="0" err="1">
                          <a:solidFill>
                            <a:srgbClr val="000000"/>
                          </a:solidFill>
                          <a:latin typeface="Bierstadt"/>
                        </a:rPr>
                        <a:t>CommonModule</a:t>
                      </a: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 </a:t>
                      </a:r>
                      <a:r>
                        <a:rPr lang="de-DE" sz="1200" b="0" i="0" u="none" strike="noStrike" noProof="0" err="1">
                          <a:solidFill>
                            <a:srgbClr val="000000"/>
                          </a:solidFill>
                          <a:latin typeface="Bierstadt"/>
                        </a:rPr>
                        <a:t>RouterModule.forChild</a:t>
                      </a: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([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latin typeface="Bierstadt"/>
                      </a:endParaRPr>
                    </a:p>
                    <a:p>
                      <a:pPr marL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    { </a:t>
                      </a:r>
                      <a:r>
                        <a:rPr lang="de-DE" sz="1200" b="0" i="0" u="none" strike="noStrike" noProof="0" err="1">
                          <a:solidFill>
                            <a:srgbClr val="000000"/>
                          </a:solidFill>
                          <a:latin typeface="Bierstadt"/>
                        </a:rPr>
                        <a:t>path</a:t>
                      </a: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: '', </a:t>
                      </a:r>
                      <a:r>
                        <a:rPr lang="de-DE" sz="1200" b="0" i="0" u="none" strike="noStrike" noProof="0" err="1">
                          <a:solidFill>
                            <a:srgbClr val="000000"/>
                          </a:solidFill>
                          <a:latin typeface="Bierstadt"/>
                        </a:rPr>
                        <a:t>component</a:t>
                      </a: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: </a:t>
                      </a:r>
                      <a:r>
                        <a:rPr lang="de-DE" sz="1200" b="0" i="0" u="none" strike="noStrike" noProof="0" err="1">
                          <a:solidFill>
                            <a:srgbClr val="000000"/>
                          </a:solidFill>
                          <a:latin typeface="Bierstadt"/>
                        </a:rPr>
                        <a:t>FeatureComponent</a:t>
                      </a: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}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latin typeface="Bierstadt"/>
                      </a:endParaRPr>
                    </a:p>
                    <a:p>
                      <a:pPr marL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  ])]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latin typeface="Bierstadt"/>
                      </a:endParaRPr>
                    </a:p>
                    <a:p>
                      <a:pPr marL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})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latin typeface="Bierstadt"/>
                      </a:endParaRPr>
                    </a:p>
                    <a:p>
                      <a:pPr marL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err="1">
                          <a:solidFill>
                            <a:srgbClr val="000000"/>
                          </a:solidFill>
                          <a:latin typeface="Bierstadt"/>
                        </a:rPr>
                        <a:t>export</a:t>
                      </a: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de-DE" sz="1200" b="0" i="0" u="none" strike="noStrike" noProof="0" err="1">
                          <a:solidFill>
                            <a:srgbClr val="000000"/>
                          </a:solidFill>
                          <a:latin typeface="Bierstadt"/>
                        </a:rPr>
                        <a:t>class</a:t>
                      </a: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de-DE" sz="1200" b="0" i="0" u="none" strike="noStrike" noProof="0" err="1">
                          <a:solidFill>
                            <a:srgbClr val="000000"/>
                          </a:solidFill>
                          <a:latin typeface="Bierstadt"/>
                        </a:rPr>
                        <a:t>FeatureModule</a:t>
                      </a: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{}</a:t>
                      </a:r>
                    </a:p>
                    <a:p>
                      <a:pPr marL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DE" sz="1200" b="0" i="0" u="none" strike="noStrike" noProof="0" dirty="0">
                        <a:solidFill>
                          <a:srgbClr val="000000"/>
                        </a:solidFill>
                        <a:latin typeface="Bierstadt"/>
                      </a:endParaRPr>
                    </a:p>
                    <a:p>
                      <a:pPr marL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// app-</a:t>
                      </a:r>
                      <a:r>
                        <a:rPr lang="de-DE" sz="12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routing.module.ts</a:t>
                      </a:r>
                      <a:endParaRPr lang="de-DE" sz="1200" b="0" i="0" u="none" strike="noStrike" dirty="0" err="1">
                        <a:solidFill>
                          <a:srgbClr val="000000"/>
                        </a:solidFill>
                        <a:latin typeface="Bierstadt"/>
                      </a:endParaRPr>
                    </a:p>
                    <a:p>
                      <a:pPr marL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const</a:t>
                      </a: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de-DE" sz="12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routes</a:t>
                      </a: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: </a:t>
                      </a:r>
                      <a:r>
                        <a:rPr lang="de-DE" sz="12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Routes</a:t>
                      </a: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= [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latin typeface="Bierstadt"/>
                      </a:endParaRPr>
                    </a:p>
                    <a:p>
                      <a:pPr marL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  { </a:t>
                      </a:r>
                      <a:r>
                        <a:rPr lang="de-DE" sz="12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path</a:t>
                      </a: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: 'feature', </a:t>
                      </a:r>
                      <a:r>
                        <a:rPr lang="de-DE" sz="12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loadChildren</a:t>
                      </a: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: () =&gt;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latin typeface="Bierstadt"/>
                      </a:endParaRPr>
                    </a:p>
                    <a:p>
                      <a:pPr marL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    </a:t>
                      </a:r>
                      <a:r>
                        <a:rPr lang="de-DE" sz="12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import</a:t>
                      </a: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('./feature/</a:t>
                      </a:r>
                      <a:r>
                        <a:rPr lang="de-DE" sz="12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feature.module</a:t>
                      </a: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').</a:t>
                      </a:r>
                      <a:r>
                        <a:rPr lang="de-DE" sz="12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then</a:t>
                      </a: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(m =&gt; </a:t>
                      </a:r>
                      <a:r>
                        <a:rPr lang="de-DE" sz="12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m.FeatureModule</a:t>
                      </a: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) }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latin typeface="Bierstadt"/>
                      </a:endParaRPr>
                    </a:p>
                    <a:p>
                      <a:pPr marL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];</a:t>
                      </a:r>
                      <a:endParaRPr lang="de-DE" sz="1200" b="0" i="0" u="none" strike="noStrike" dirty="0">
                        <a:solidFill>
                          <a:srgbClr val="000000"/>
                        </a:solidFill>
                        <a:latin typeface="Bierstad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// </a:t>
                      </a:r>
                      <a:r>
                        <a:rPr lang="de-DE" sz="12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feature.component.ts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@Component({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  </a:t>
                      </a:r>
                      <a:r>
                        <a:rPr lang="de-DE" sz="12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standalone</a:t>
                      </a: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: </a:t>
                      </a:r>
                      <a:r>
                        <a:rPr lang="de-DE" sz="12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true</a:t>
                      </a: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,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  </a:t>
                      </a:r>
                      <a:r>
                        <a:rPr lang="de-DE" sz="12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selector</a:t>
                      </a: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: 'app-feature',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  </a:t>
                      </a:r>
                      <a:r>
                        <a:rPr lang="de-DE" sz="1200" b="0" i="0" u="none" strike="noStrike" noProof="0" err="1">
                          <a:solidFill>
                            <a:srgbClr val="000000"/>
                          </a:solidFill>
                          <a:latin typeface="Bierstadt"/>
                        </a:rPr>
                        <a:t>templateUrl</a:t>
                      </a: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: './feature.component.html',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  </a:t>
                      </a:r>
                      <a:r>
                        <a:rPr lang="de-DE" sz="1200" b="0" i="0" u="none" strike="noStrike" noProof="0" err="1">
                          <a:solidFill>
                            <a:srgbClr val="000000"/>
                          </a:solidFill>
                          <a:latin typeface="Bierstadt"/>
                        </a:rPr>
                        <a:t>imports</a:t>
                      </a: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: [</a:t>
                      </a:r>
                      <a:r>
                        <a:rPr lang="de-DE" sz="1200" b="0" i="0" u="none" strike="noStrike" noProof="0" err="1">
                          <a:solidFill>
                            <a:srgbClr val="000000"/>
                          </a:solidFill>
                          <a:latin typeface="Bierstadt"/>
                        </a:rPr>
                        <a:t>CommonModule</a:t>
                      </a: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],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})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export</a:t>
                      </a: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de-DE" sz="12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class</a:t>
                      </a: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de-DE" sz="12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FeatureComponent</a:t>
                      </a: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{}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</a:br>
                      <a:r>
                        <a:rPr lang="de-DE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// 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app.routes.ts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(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oder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 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Bierstadt"/>
                        </a:rPr>
                        <a:t>app.config.ts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)</a:t>
                      </a:r>
                      <a:endParaRPr lang="de-DE" sz="1200" b="0" i="0" u="none" strike="noStrike" noProof="0" dirty="0">
                        <a:solidFill>
                          <a:srgbClr val="000000"/>
                        </a:solidFill>
                        <a:latin typeface="Bierstad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export const routes: Routes = [</a:t>
                      </a:r>
                      <a:endParaRPr lang="de-DE" sz="1200" b="0" i="0" u="none" strike="noStrike" noProof="0" dirty="0">
                        <a:solidFill>
                          <a:srgbClr val="000000"/>
                        </a:solidFill>
                        <a:latin typeface="Bierstad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  {</a:t>
                      </a:r>
                      <a:endParaRPr lang="de-DE" sz="1200" b="0" i="0" u="none" strike="noStrike" noProof="0" dirty="0">
                        <a:solidFill>
                          <a:srgbClr val="000000"/>
                        </a:solidFill>
                        <a:latin typeface="Bierstad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    path: 'feature',</a:t>
                      </a:r>
                      <a:endParaRPr lang="de-DE" sz="1200" b="0" i="0" u="none" strike="noStrike" noProof="0" dirty="0">
                        <a:solidFill>
                          <a:srgbClr val="000000"/>
                        </a:solidFill>
                        <a:latin typeface="Bierstad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    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  <a:latin typeface="Bierstadt"/>
                        </a:rPr>
                        <a:t>loadComponent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: () =&gt; import('./feature/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  <a:latin typeface="Bierstadt"/>
                        </a:rPr>
                        <a:t>feature.component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').then(m =&gt; </a:t>
                      </a:r>
                      <a:r>
                        <a:rPr lang="en-US" sz="1200" b="0" i="0" u="none" strike="noStrike" noProof="0" err="1">
                          <a:solidFill>
                            <a:srgbClr val="000000"/>
                          </a:solidFill>
                          <a:latin typeface="Bierstadt"/>
                        </a:rPr>
                        <a:t>m.FeatureComponent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)</a:t>
                      </a:r>
                      <a:endParaRPr lang="de-DE" sz="1200" b="0" i="0" u="none" strike="noStrike" noProof="0" dirty="0">
                        <a:solidFill>
                          <a:srgbClr val="000000"/>
                        </a:solidFill>
                        <a:latin typeface="Bierstadt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  }</a:t>
                      </a:r>
                      <a:endParaRPr lang="de-DE" sz="1200" b="0" i="0" u="none" strike="noStrike" noProof="0" dirty="0">
                        <a:solidFill>
                          <a:srgbClr val="000000"/>
                        </a:solidFill>
                        <a:latin typeface="Bierstadt"/>
                      </a:endParaRPr>
                    </a:p>
                    <a:p>
                      <a:pPr lvl="0"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];</a:t>
                      </a:r>
                      <a:endParaRPr lang="de-DE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0065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3557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32F6EE-F807-065E-7921-B89CBB00D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Route-Parameter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223BDF-BB5B-5DE7-0052-E2D63B747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961496"/>
            <a:ext cx="11155680" cy="43844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Bisher Parameter über </a:t>
            </a:r>
            <a:r>
              <a:rPr lang="de-DE" dirty="0" err="1">
                <a:solidFill>
                  <a:srgbClr val="1C2330"/>
                </a:solidFill>
                <a:ea typeface="+mn-lt"/>
                <a:cs typeface="+mn-lt"/>
              </a:rPr>
              <a:t>ActivatedRoute</a:t>
            </a:r>
            <a:r>
              <a:rPr lang="de-DE" dirty="0">
                <a:solidFill>
                  <a:srgbClr val="1C2330"/>
                </a:solidFill>
                <a:ea typeface="+mn-lt"/>
                <a:cs typeface="+mn-lt"/>
              </a:rPr>
              <a:t> abrufen</a:t>
            </a:r>
          </a:p>
          <a:p>
            <a:r>
              <a:rPr lang="de-DE" dirty="0">
                <a:solidFill>
                  <a:srgbClr val="1C2330"/>
                </a:solidFill>
              </a:rPr>
              <a:t>Ab Angular 16 über </a:t>
            </a:r>
            <a:r>
              <a:rPr lang="de-DE" dirty="0">
                <a:solidFill>
                  <a:srgbClr val="1C2330"/>
                </a:solidFill>
                <a:latin typeface="Noto Sans"/>
                <a:ea typeface="Noto Sans"/>
                <a:cs typeface="Noto Sans"/>
              </a:rPr>
              <a:t>@Inputs</a:t>
            </a:r>
          </a:p>
          <a:p>
            <a:pPr marL="0" indent="0">
              <a:buNone/>
            </a:pPr>
            <a:endParaRPr lang="de-DE" dirty="0">
              <a:solidFill>
                <a:srgbClr val="1C2330"/>
              </a:solidFill>
              <a:latin typeface="Noto Sans"/>
              <a:ea typeface="Noto Sans"/>
              <a:cs typeface="Noto Sans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E1626786-9D84-1297-517E-C8EA23ACC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951725"/>
              </p:ext>
            </p:extLst>
          </p:nvPr>
        </p:nvGraphicFramePr>
        <p:xfrm>
          <a:off x="632568" y="2874221"/>
          <a:ext cx="11085194" cy="32512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95937">
                  <a:extLst>
                    <a:ext uri="{9D8B030D-6E8A-4147-A177-3AD203B41FA5}">
                      <a16:colId xmlns:a16="http://schemas.microsoft.com/office/drawing/2014/main" val="214632615"/>
                    </a:ext>
                  </a:extLst>
                </a:gridCol>
                <a:gridCol w="5489257">
                  <a:extLst>
                    <a:ext uri="{9D8B030D-6E8A-4147-A177-3AD203B41FA5}">
                      <a16:colId xmlns:a16="http://schemas.microsoft.com/office/drawing/2014/main" val="4005210790"/>
                    </a:ext>
                  </a:extLst>
                </a:gridCol>
              </a:tblGrid>
              <a:tr h="31719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/>
                        <a:t>Früher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Heute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13489"/>
                  </a:ext>
                </a:extLst>
              </a:tr>
              <a:tr h="288547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latin typeface="Bierstadt"/>
                        </a:rPr>
                        <a:t>//File: </a:t>
                      </a:r>
                      <a:r>
                        <a:rPr lang="de-DE" sz="1200" b="0" i="0" u="none" strike="noStrike" noProof="0" err="1">
                          <a:latin typeface="Bierstadt"/>
                        </a:rPr>
                        <a:t>movie</a:t>
                      </a:r>
                      <a:r>
                        <a:rPr lang="de-DE" sz="1200" b="0" i="0" u="none" strike="noStrike" noProof="0" dirty="0">
                          <a:latin typeface="Bierstadt"/>
                        </a:rPr>
                        <a:t>-detail-</a:t>
                      </a:r>
                      <a:r>
                        <a:rPr lang="de-DE" sz="1200" b="0" i="0" u="none" strike="noStrike" noProof="0" err="1">
                          <a:latin typeface="Bierstadt"/>
                        </a:rPr>
                        <a:t>route.component.ts</a:t>
                      </a:r>
                      <a:endParaRPr lang="de-DE" sz="12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latin typeface="Bierstadt"/>
                        </a:rPr>
                        <a:t>@Component({</a:t>
                      </a:r>
                      <a:endParaRPr lang="de-DE" sz="12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latin typeface="Bierstadt"/>
                        </a:rPr>
                        <a:t>//  ...</a:t>
                      </a:r>
                      <a:endParaRPr lang="de-DE" sz="12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latin typeface="Bierstadt"/>
                        </a:rPr>
                        <a:t>})</a:t>
                      </a:r>
                      <a:endParaRPr lang="de-DE" sz="12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err="1">
                          <a:latin typeface="Bierstadt"/>
                        </a:rPr>
                        <a:t>export</a:t>
                      </a:r>
                      <a:r>
                        <a:rPr lang="de-DE" sz="1200" b="0" i="0" u="none" strike="noStrike" noProof="0" dirty="0">
                          <a:latin typeface="Bierstadt"/>
                        </a:rPr>
                        <a:t> </a:t>
                      </a:r>
                      <a:r>
                        <a:rPr lang="de-DE" sz="1200" b="0" i="0" u="none" strike="noStrike" noProof="0" err="1">
                          <a:latin typeface="Bierstadt"/>
                        </a:rPr>
                        <a:t>class</a:t>
                      </a:r>
                      <a:r>
                        <a:rPr lang="de-DE" sz="1200" b="0" i="0" u="none" strike="noStrike" noProof="0" dirty="0">
                          <a:latin typeface="Bierstadt"/>
                        </a:rPr>
                        <a:t> </a:t>
                      </a:r>
                      <a:r>
                        <a:rPr lang="de-DE" sz="1200" b="0" i="0" u="none" strike="noStrike" noProof="0" err="1">
                          <a:latin typeface="Bierstadt"/>
                        </a:rPr>
                        <a:t>MovieDetailRouteComponent</a:t>
                      </a:r>
                      <a:r>
                        <a:rPr lang="de-DE" sz="1200" b="0" i="0" u="none" strike="noStrike" noProof="0" dirty="0">
                          <a:latin typeface="Bierstadt"/>
                        </a:rPr>
                        <a:t> </a:t>
                      </a:r>
                      <a:r>
                        <a:rPr lang="de-DE" sz="1200" b="0" i="0" u="none" strike="noStrike" noProof="0" err="1">
                          <a:latin typeface="Bierstadt"/>
                        </a:rPr>
                        <a:t>implements</a:t>
                      </a:r>
                      <a:r>
                        <a:rPr lang="de-DE" sz="1200" b="0" i="0" u="none" strike="noStrike" noProof="0" dirty="0">
                          <a:latin typeface="Bierstadt"/>
                        </a:rPr>
                        <a:t> </a:t>
                      </a:r>
                      <a:r>
                        <a:rPr lang="de-DE" sz="1200" b="0" i="0" u="none" strike="noStrike" noProof="0" err="1">
                          <a:latin typeface="Bierstadt"/>
                        </a:rPr>
                        <a:t>OnInit</a:t>
                      </a:r>
                      <a:r>
                        <a:rPr lang="de-DE" sz="1200" b="0" i="0" u="none" strike="noStrike" noProof="0" dirty="0">
                          <a:latin typeface="Bierstadt"/>
                        </a:rPr>
                        <a:t> {</a:t>
                      </a:r>
                      <a:endParaRPr lang="de-DE" sz="12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latin typeface="Bierstadt"/>
                        </a:rPr>
                        <a:t>  </a:t>
                      </a:r>
                      <a:r>
                        <a:rPr lang="de-DE" sz="1200" b="0" i="0" u="none" strike="noStrike" noProof="0" err="1">
                          <a:latin typeface="Bierstadt"/>
                        </a:rPr>
                        <a:t>movieId</a:t>
                      </a:r>
                      <a:r>
                        <a:rPr lang="de-DE" sz="1200" b="0" i="0" u="none" strike="noStrike" noProof="0" dirty="0">
                          <a:latin typeface="Bierstadt"/>
                        </a:rPr>
                        <a:t>: </a:t>
                      </a:r>
                      <a:r>
                        <a:rPr lang="de-DE" sz="1200" b="0" i="0" u="none" strike="noStrike" noProof="0" err="1">
                          <a:latin typeface="Bierstadt"/>
                        </a:rPr>
                        <a:t>string</a:t>
                      </a:r>
                      <a:r>
                        <a:rPr lang="de-DE" sz="1200" b="0" i="0" u="none" strike="noStrike" noProof="0" dirty="0">
                          <a:latin typeface="Bierstadt"/>
                        </a:rPr>
                        <a:t> | null = null;</a:t>
                      </a:r>
                      <a:endParaRPr lang="de-DE" sz="12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DE" sz="12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latin typeface="Bierstadt"/>
                        </a:rPr>
                        <a:t>  </a:t>
                      </a:r>
                      <a:r>
                        <a:rPr lang="de-DE" sz="1200" b="0" i="0" u="none" strike="noStrike" noProof="0" err="1">
                          <a:latin typeface="Bierstadt"/>
                        </a:rPr>
                        <a:t>constructor</a:t>
                      </a:r>
                      <a:r>
                        <a:rPr lang="de-DE" sz="1200" b="0" i="0" u="none" strike="noStrike" noProof="0" dirty="0">
                          <a:latin typeface="Bierstadt"/>
                        </a:rPr>
                        <a:t>(private route: </a:t>
                      </a:r>
                      <a:r>
                        <a:rPr lang="de-DE" sz="1200" b="0" i="0" u="none" strike="noStrike" noProof="0" err="1">
                          <a:latin typeface="Bierstadt"/>
                        </a:rPr>
                        <a:t>ActivatedRoute</a:t>
                      </a:r>
                      <a:r>
                        <a:rPr lang="de-DE" sz="1200" b="0" i="0" u="none" strike="noStrike" noProof="0" dirty="0">
                          <a:latin typeface="Bierstadt"/>
                        </a:rPr>
                        <a:t>) { }</a:t>
                      </a:r>
                      <a:endParaRPr lang="de-DE" sz="12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DE" sz="12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latin typeface="Bierstadt"/>
                        </a:rPr>
                        <a:t>  </a:t>
                      </a:r>
                      <a:r>
                        <a:rPr lang="de-DE" sz="1200" b="0" i="0" u="none" strike="noStrike" noProof="0" err="1">
                          <a:latin typeface="Bierstadt"/>
                        </a:rPr>
                        <a:t>ngOnInit</a:t>
                      </a:r>
                      <a:r>
                        <a:rPr lang="de-DE" sz="1200" b="0" i="0" u="none" strike="noStrike" noProof="0" dirty="0">
                          <a:latin typeface="Bierstadt"/>
                        </a:rPr>
                        <a:t>(): </a:t>
                      </a:r>
                      <a:r>
                        <a:rPr lang="de-DE" sz="1200" b="0" i="0" u="none" strike="noStrike" noProof="0" err="1">
                          <a:latin typeface="Bierstadt"/>
                        </a:rPr>
                        <a:t>void</a:t>
                      </a:r>
                      <a:r>
                        <a:rPr lang="de-DE" sz="1200" b="0" i="0" u="none" strike="noStrike" noProof="0" dirty="0">
                          <a:latin typeface="Bierstadt"/>
                        </a:rPr>
                        <a:t> {</a:t>
                      </a:r>
                      <a:endParaRPr lang="de-DE" sz="12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latin typeface="Bierstadt"/>
                        </a:rPr>
                        <a:t>    </a:t>
                      </a:r>
                      <a:r>
                        <a:rPr lang="de-DE" sz="1200" b="0" i="0" u="none" strike="noStrike" noProof="0" err="1">
                          <a:latin typeface="Bierstadt"/>
                        </a:rPr>
                        <a:t>this.route.paramMap.subscribe</a:t>
                      </a:r>
                      <a:r>
                        <a:rPr lang="de-DE" sz="1200" b="0" i="0" u="none" strike="noStrike" noProof="0" dirty="0">
                          <a:latin typeface="Bierstadt"/>
                        </a:rPr>
                        <a:t>(</a:t>
                      </a:r>
                      <a:r>
                        <a:rPr lang="de-DE" sz="1200" b="0" i="0" u="none" strike="noStrike" noProof="0" err="1">
                          <a:latin typeface="Bierstadt"/>
                        </a:rPr>
                        <a:t>params</a:t>
                      </a:r>
                      <a:r>
                        <a:rPr lang="de-DE" sz="1200" b="0" i="0" u="none" strike="noStrike" noProof="0" dirty="0">
                          <a:latin typeface="Bierstadt"/>
                        </a:rPr>
                        <a:t> =&gt; {</a:t>
                      </a:r>
                      <a:endParaRPr lang="de-DE" sz="12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latin typeface="Bierstadt"/>
                        </a:rPr>
                        <a:t>      </a:t>
                      </a:r>
                      <a:r>
                        <a:rPr lang="de-DE" sz="1200" b="0" i="0" u="none" strike="noStrike" noProof="0" err="1">
                          <a:latin typeface="Bierstadt"/>
                        </a:rPr>
                        <a:t>this.movieId</a:t>
                      </a:r>
                      <a:r>
                        <a:rPr lang="de-DE" sz="1200" b="0" i="0" u="none" strike="noStrike" noProof="0" dirty="0">
                          <a:latin typeface="Bierstadt"/>
                        </a:rPr>
                        <a:t> = </a:t>
                      </a:r>
                      <a:r>
                        <a:rPr lang="de-DE" sz="1200" b="0" i="0" u="none" strike="noStrike" noProof="0" err="1">
                          <a:latin typeface="Bierstadt"/>
                        </a:rPr>
                        <a:t>params.get</a:t>
                      </a:r>
                      <a:r>
                        <a:rPr lang="de-DE" sz="1200" b="0" i="0" u="none" strike="noStrike" noProof="0" dirty="0">
                          <a:latin typeface="Bierstadt"/>
                        </a:rPr>
                        <a:t>('</a:t>
                      </a:r>
                      <a:r>
                        <a:rPr lang="de-DE" sz="1200" b="0" i="0" u="none" strike="noStrike" noProof="0" err="1">
                          <a:latin typeface="Bierstadt"/>
                        </a:rPr>
                        <a:t>id</a:t>
                      </a:r>
                      <a:r>
                        <a:rPr lang="de-DE" sz="1200" b="0" i="0" u="none" strike="noStrike" noProof="0" dirty="0">
                          <a:latin typeface="Bierstadt"/>
                        </a:rPr>
                        <a:t>');</a:t>
                      </a:r>
                      <a:endParaRPr lang="de-DE" sz="1200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latin typeface="Bierstadt"/>
                        </a:rPr>
                        <a:t>    });</a:t>
                      </a:r>
                      <a:endParaRPr lang="de-DE" sz="1200" dirty="0"/>
                    </a:p>
                    <a:p>
                      <a:pPr lvl="0">
                        <a:buNone/>
                      </a:pPr>
                      <a:r>
                        <a:rPr lang="de-DE" sz="1200" b="0" i="0" u="none" strike="noStrike" noProof="0" dirty="0">
                          <a:latin typeface="Bierstadt"/>
                        </a:rPr>
                        <a:t>  }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latin typeface="Bierstadt"/>
                        </a:rPr>
                        <a:t>//File: </a:t>
                      </a:r>
                      <a:r>
                        <a:rPr lang="de-DE" sz="1200" b="0" i="0" u="none" strike="noStrike" noProof="0" dirty="0" err="1">
                          <a:latin typeface="Bierstadt"/>
                        </a:rPr>
                        <a:t>movie</a:t>
                      </a:r>
                      <a:r>
                        <a:rPr lang="de-DE" sz="1200" b="0" i="0" u="none" strike="noStrike" noProof="0" dirty="0">
                          <a:latin typeface="Bierstadt"/>
                        </a:rPr>
                        <a:t>-detail-</a:t>
                      </a:r>
                      <a:r>
                        <a:rPr lang="de-DE" sz="1200" b="0" i="0" u="none" strike="noStrike" noProof="0" dirty="0" err="1">
                          <a:latin typeface="Bierstadt"/>
                        </a:rPr>
                        <a:t>route.component.ts</a:t>
                      </a:r>
                      <a:endParaRPr lang="de-DE" sz="12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latin typeface="Bierstadt"/>
                        </a:rPr>
                        <a:t>@Component({</a:t>
                      </a:r>
                      <a:endParaRPr lang="de-DE" sz="12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latin typeface="Bierstadt"/>
                        </a:rPr>
                        <a:t>//  ...</a:t>
                      </a:r>
                      <a:endParaRPr lang="de-DE" sz="12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latin typeface="Bierstadt"/>
                        </a:rPr>
                        <a:t>})</a:t>
                      </a:r>
                      <a:endParaRPr lang="de-DE" sz="12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err="1">
                          <a:latin typeface="Bierstadt"/>
                        </a:rPr>
                        <a:t>export</a:t>
                      </a:r>
                      <a:r>
                        <a:rPr lang="de-DE" sz="1200" b="0" i="0" u="none" strike="noStrike" noProof="0" dirty="0">
                          <a:latin typeface="Bierstadt"/>
                        </a:rPr>
                        <a:t> </a:t>
                      </a:r>
                      <a:r>
                        <a:rPr lang="de-DE" sz="1200" b="0" i="0" u="none" strike="noStrike" noProof="0" err="1">
                          <a:latin typeface="Bierstadt"/>
                        </a:rPr>
                        <a:t>class</a:t>
                      </a:r>
                      <a:r>
                        <a:rPr lang="de-DE" sz="1200" b="0" i="0" u="none" strike="noStrike" noProof="0" dirty="0">
                          <a:latin typeface="Bierstadt"/>
                        </a:rPr>
                        <a:t> </a:t>
                      </a:r>
                      <a:r>
                        <a:rPr lang="de-DE" sz="1200" b="0" i="0" u="none" strike="noStrike" noProof="0" err="1">
                          <a:latin typeface="Bierstadt"/>
                        </a:rPr>
                        <a:t>MovieDetailRouteComponent</a:t>
                      </a:r>
                      <a:r>
                        <a:rPr lang="de-DE" sz="1200" b="0" i="0" u="none" strike="noStrike" noProof="0" dirty="0">
                          <a:latin typeface="Bierstadt"/>
                        </a:rPr>
                        <a:t> {</a:t>
                      </a:r>
                      <a:endParaRPr lang="de-DE" sz="12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200" b="0" i="0" u="none" strike="noStrike" noProof="0" dirty="0">
                          <a:latin typeface="Bierstadt"/>
                        </a:rPr>
                        <a:t>  @Input() </a:t>
                      </a:r>
                      <a:r>
                        <a:rPr lang="de-DE" sz="1200" b="0" i="0" u="none" strike="noStrike" noProof="0" dirty="0" err="1">
                          <a:latin typeface="Bierstadt"/>
                        </a:rPr>
                        <a:t>id</a:t>
                      </a:r>
                      <a:r>
                        <a:rPr lang="de-DE" sz="1200" b="0" i="0" u="none" strike="noStrike" noProof="0" dirty="0">
                          <a:latin typeface="Bierstadt"/>
                        </a:rPr>
                        <a:t>: </a:t>
                      </a:r>
                      <a:r>
                        <a:rPr lang="de-DE" sz="1200" b="0" i="0" u="none" strike="noStrike" noProof="0" dirty="0" err="1">
                          <a:latin typeface="Bierstadt"/>
                        </a:rPr>
                        <a:t>string</a:t>
                      </a:r>
                      <a:r>
                        <a:rPr lang="de-DE" sz="1200" b="0" i="0" u="none" strike="noStrike" noProof="0" dirty="0">
                          <a:latin typeface="Bierstadt"/>
                        </a:rPr>
                        <a:t> | null = null;</a:t>
                      </a:r>
                      <a:endParaRPr lang="de-DE" sz="1200"/>
                    </a:p>
                    <a:p>
                      <a:pPr lvl="0">
                        <a:buNone/>
                      </a:pPr>
                      <a:r>
                        <a:rPr lang="de-DE" sz="1200" b="0" i="0" u="none" strike="noStrike" noProof="0" dirty="0">
                          <a:latin typeface="Bierstadt"/>
                        </a:rPr>
                        <a:t>}</a:t>
                      </a:r>
                      <a:endParaRPr lang="de-DE" sz="1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38756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4413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42554-8DE6-5A58-7008-7A88BE824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Mögliches Problem bei Parameter Abfrage ab Angular 16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C323B7C8-6C1E-2F59-2852-238C7B757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093138"/>
              </p:ext>
            </p:extLst>
          </p:nvPr>
        </p:nvGraphicFramePr>
        <p:xfrm>
          <a:off x="520700" y="2578100"/>
          <a:ext cx="11156950" cy="34747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578475">
                  <a:extLst>
                    <a:ext uri="{9D8B030D-6E8A-4147-A177-3AD203B41FA5}">
                      <a16:colId xmlns:a16="http://schemas.microsoft.com/office/drawing/2014/main" val="3562095045"/>
                    </a:ext>
                  </a:extLst>
                </a:gridCol>
                <a:gridCol w="5578475">
                  <a:extLst>
                    <a:ext uri="{9D8B030D-6E8A-4147-A177-3AD203B41FA5}">
                      <a16:colId xmlns:a16="http://schemas.microsoft.com/office/drawing/2014/main" val="2248558304"/>
                    </a:ext>
                  </a:extLst>
                </a:gridCol>
              </a:tblGrid>
              <a:tr h="282955"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endParaRPr lang="de-DE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solidFill>
                            <a:srgbClr val="808080"/>
                          </a:solidFill>
                          <a:effectLst/>
                        </a:rPr>
                        <a:t>//app-</a:t>
                      </a:r>
                      <a:r>
                        <a:rPr lang="de-DE" dirty="0" err="1">
                          <a:solidFill>
                            <a:srgbClr val="808080"/>
                          </a:solidFill>
                          <a:effectLst/>
                        </a:rPr>
                        <a:t>router.module.ts</a:t>
                      </a:r>
                      <a:endParaRPr lang="de-DE" dirty="0" err="1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422565"/>
                  </a:ext>
                </a:extLst>
              </a:tr>
              <a:tr h="282955"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endParaRPr lang="de-DE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5233416"/>
                  </a:ext>
                </a:extLst>
              </a:tr>
              <a:tr h="492891"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endParaRPr lang="de-DE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>
                          <a:solidFill>
                            <a:srgbClr val="A90D91"/>
                          </a:solidFill>
                          <a:effectLst/>
                        </a:rPr>
                        <a:t>import</a:t>
                      </a:r>
                      <a:r>
                        <a:rPr lang="de-DE" dirty="0">
                          <a:effectLst/>
                        </a:rPr>
                        <a:t> { </a:t>
                      </a:r>
                      <a:r>
                        <a:rPr lang="de-DE" dirty="0" err="1">
                          <a:effectLst/>
                        </a:rPr>
                        <a:t>provideRouter</a:t>
                      </a:r>
                      <a:r>
                        <a:rPr lang="de-DE" dirty="0">
                          <a:effectLst/>
                        </a:rPr>
                        <a:t>, </a:t>
                      </a:r>
                      <a:r>
                        <a:rPr lang="de-DE" dirty="0" err="1">
                          <a:effectLst/>
                        </a:rPr>
                        <a:t>withComponentInputBinding</a:t>
                      </a:r>
                      <a:r>
                        <a:rPr lang="de-DE" dirty="0">
                          <a:effectLst/>
                        </a:rPr>
                        <a:t> } </a:t>
                      </a:r>
                      <a:r>
                        <a:rPr lang="de-DE" dirty="0" err="1">
                          <a:solidFill>
                            <a:srgbClr val="A90D91"/>
                          </a:solidFill>
                          <a:effectLst/>
                        </a:rPr>
                        <a:t>from</a:t>
                      </a:r>
                      <a:r>
                        <a:rPr lang="de-DE" dirty="0">
                          <a:effectLst/>
                        </a:rPr>
                        <a:t> </a:t>
                      </a:r>
                      <a:r>
                        <a:rPr lang="de-DE" dirty="0">
                          <a:solidFill>
                            <a:srgbClr val="007400"/>
                          </a:solidFill>
                          <a:effectLst/>
                        </a:rPr>
                        <a:t>'@angular/</a:t>
                      </a:r>
                      <a:r>
                        <a:rPr lang="de-DE" dirty="0" err="1">
                          <a:solidFill>
                            <a:srgbClr val="007400"/>
                          </a:solidFill>
                          <a:effectLst/>
                        </a:rPr>
                        <a:t>router</a:t>
                      </a:r>
                      <a:r>
                        <a:rPr lang="de-DE" dirty="0">
                          <a:solidFill>
                            <a:srgbClr val="007400"/>
                          </a:solidFill>
                          <a:effectLst/>
                        </a:rPr>
                        <a:t>'</a:t>
                      </a:r>
                      <a:r>
                        <a:rPr lang="de-DE" dirty="0">
                          <a:effectLst/>
                        </a:rPr>
                        <a:t>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2256962"/>
                  </a:ext>
                </a:extLst>
              </a:tr>
              <a:tr h="282955"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endParaRPr lang="de-DE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>
                          <a:solidFill>
                            <a:srgbClr val="A90D91"/>
                          </a:solidFill>
                          <a:effectLst/>
                        </a:rPr>
                        <a:t>import</a:t>
                      </a:r>
                      <a:r>
                        <a:rPr lang="de-DE" dirty="0">
                          <a:effectLst/>
                        </a:rPr>
                        <a:t> { </a:t>
                      </a:r>
                      <a:r>
                        <a:rPr lang="de-DE" dirty="0" err="1">
                          <a:effectLst/>
                        </a:rPr>
                        <a:t>appRoutes</a:t>
                      </a:r>
                      <a:r>
                        <a:rPr lang="de-DE" dirty="0">
                          <a:effectLst/>
                        </a:rPr>
                        <a:t> } </a:t>
                      </a:r>
                      <a:r>
                        <a:rPr lang="de-DE" dirty="0" err="1">
                          <a:solidFill>
                            <a:srgbClr val="A90D91"/>
                          </a:solidFill>
                          <a:effectLst/>
                        </a:rPr>
                        <a:t>from</a:t>
                      </a:r>
                      <a:r>
                        <a:rPr lang="de-DE" dirty="0">
                          <a:effectLst/>
                        </a:rPr>
                        <a:t> </a:t>
                      </a:r>
                      <a:r>
                        <a:rPr lang="de-DE" dirty="0">
                          <a:solidFill>
                            <a:srgbClr val="007400"/>
                          </a:solidFill>
                          <a:effectLst/>
                        </a:rPr>
                        <a:t>'./app-</a:t>
                      </a:r>
                      <a:r>
                        <a:rPr lang="de-DE" dirty="0" err="1">
                          <a:solidFill>
                            <a:srgbClr val="007400"/>
                          </a:solidFill>
                          <a:effectLst/>
                        </a:rPr>
                        <a:t>routes</a:t>
                      </a:r>
                      <a:r>
                        <a:rPr lang="de-DE" dirty="0">
                          <a:solidFill>
                            <a:srgbClr val="007400"/>
                          </a:solidFill>
                          <a:effectLst/>
                        </a:rPr>
                        <a:t>'</a:t>
                      </a:r>
                      <a:endParaRPr lang="de-DE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03912"/>
                  </a:ext>
                </a:extLst>
              </a:tr>
              <a:tr h="282955"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endParaRPr lang="de-DE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de-DE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1756817"/>
                  </a:ext>
                </a:extLst>
              </a:tr>
              <a:tr h="282955"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endParaRPr lang="de-DE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>
                          <a:solidFill>
                            <a:srgbClr val="EB8500"/>
                          </a:solidFill>
                          <a:effectLst/>
                        </a:rPr>
                        <a:t>providers</a:t>
                      </a:r>
                      <a:r>
                        <a:rPr lang="de-DE" dirty="0">
                          <a:effectLst/>
                        </a:rPr>
                        <a:t>: [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9555625"/>
                  </a:ext>
                </a:extLst>
              </a:tr>
              <a:tr h="492891"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endParaRPr lang="de-DE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 err="1">
                          <a:solidFill>
                            <a:srgbClr val="0000FF"/>
                          </a:solidFill>
                          <a:effectLst/>
                        </a:rPr>
                        <a:t>provideRouter</a:t>
                      </a:r>
                      <a:r>
                        <a:rPr lang="de-DE" dirty="0">
                          <a:effectLst/>
                        </a:rPr>
                        <a:t>(</a:t>
                      </a:r>
                      <a:r>
                        <a:rPr lang="de-DE" dirty="0" err="1">
                          <a:effectLst/>
                        </a:rPr>
                        <a:t>appRoutes</a:t>
                      </a:r>
                      <a:r>
                        <a:rPr lang="de-DE" dirty="0">
                          <a:effectLst/>
                        </a:rPr>
                        <a:t>, </a:t>
                      </a:r>
                      <a:r>
                        <a:rPr lang="de-DE" dirty="0" err="1">
                          <a:solidFill>
                            <a:srgbClr val="0000FF"/>
                          </a:solidFill>
                          <a:effectLst/>
                        </a:rPr>
                        <a:t>withComponentInputBinding</a:t>
                      </a:r>
                      <a:r>
                        <a:rPr lang="de-DE" dirty="0">
                          <a:effectLst/>
                        </a:rPr>
                        <a:t>()),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2795017"/>
                  </a:ext>
                </a:extLst>
              </a:tr>
              <a:tr h="282955">
                <a:tc>
                  <a:txBody>
                    <a:bodyPr/>
                    <a:lstStyle/>
                    <a:p>
                      <a:pPr algn="r" fontAlgn="t">
                        <a:buNone/>
                      </a:pPr>
                      <a:endParaRPr lang="de-DE">
                        <a:effectLst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DE" dirty="0">
                          <a:effectLst/>
                        </a:rPr>
                        <a:t>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5646260"/>
                  </a:ext>
                </a:extLst>
              </a:tr>
            </a:tbl>
          </a:graphicData>
        </a:graphic>
      </p:graphicFrame>
      <p:sp>
        <p:nvSpPr>
          <p:cNvPr id="7" name="Textfeld 6">
            <a:extLst>
              <a:ext uri="{FF2B5EF4-FFF2-40B4-BE49-F238E27FC236}">
                <a16:creationId xmlns:a16="http://schemas.microsoft.com/office/drawing/2014/main" id="{0388756D-515B-9E82-01B1-A316D193ACEA}"/>
              </a:ext>
            </a:extLst>
          </p:cNvPr>
          <p:cNvSpPr txBox="1"/>
          <p:nvPr/>
        </p:nvSpPr>
        <p:spPr>
          <a:xfrm>
            <a:off x="238124" y="2579464"/>
            <a:ext cx="5617569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b="1" dirty="0" err="1">
                <a:solidFill>
                  <a:srgbClr val="1C233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</a:rPr>
              <a:t>Wichtig</a:t>
            </a:r>
            <a:r>
              <a:rPr lang="en-US" b="1" dirty="0">
                <a:solidFill>
                  <a:srgbClr val="1C233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</a:rPr>
              <a:t>:</a:t>
            </a:r>
            <a:r>
              <a:rPr lang="en-US" dirty="0">
                <a:solidFill>
                  <a:srgbClr val="1C233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</a:rPr>
              <a:t> </a:t>
            </a:r>
            <a:r>
              <a:rPr lang="en-US" dirty="0" err="1">
                <a:solidFill>
                  <a:srgbClr val="1C233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</a:rPr>
              <a:t>Aktivierung</a:t>
            </a:r>
            <a:r>
              <a:rPr lang="en-US" dirty="0">
                <a:solidFill>
                  <a:srgbClr val="1C233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</a:rPr>
              <a:t> des Features in </a:t>
            </a:r>
            <a:r>
              <a:rPr lang="en-US" dirty="0" err="1">
                <a:solidFill>
                  <a:srgbClr val="1C233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</a:rPr>
              <a:t>RouterModule</a:t>
            </a:r>
            <a:br>
              <a:rPr lang="en-US" dirty="0">
                <a:solidFill>
                  <a:srgbClr val="1C233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</a:rPr>
            </a:br>
            <a:endParaRPr lang="en-US">
              <a:latin typeface="Noto Sans"/>
              <a:ea typeface="Noto Sans"/>
              <a:cs typeface="Noto Sans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1C233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</a:rPr>
              <a:t>Router Features </a:t>
            </a:r>
            <a:r>
              <a:rPr lang="en-US" dirty="0" err="1">
                <a:solidFill>
                  <a:srgbClr val="1C233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</a:rPr>
              <a:t>müssen</a:t>
            </a:r>
            <a:r>
              <a:rPr lang="en-US" dirty="0">
                <a:solidFill>
                  <a:srgbClr val="1C233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</a:rPr>
              <a:t> </a:t>
            </a:r>
            <a:r>
              <a:rPr lang="en-US" dirty="0" err="1">
                <a:solidFill>
                  <a:srgbClr val="1C233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</a:rPr>
              <a:t>als</a:t>
            </a:r>
            <a:r>
              <a:rPr lang="en-US" dirty="0">
                <a:solidFill>
                  <a:srgbClr val="1C233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</a:rPr>
              <a:t> separate </a:t>
            </a:r>
            <a:r>
              <a:rPr lang="en-US" dirty="0" err="1">
                <a:solidFill>
                  <a:srgbClr val="1C233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</a:rPr>
              <a:t>Funktionen</a:t>
            </a:r>
            <a:r>
              <a:rPr lang="en-US" dirty="0">
                <a:solidFill>
                  <a:srgbClr val="1C233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</a:rPr>
              <a:t> an </a:t>
            </a:r>
            <a:r>
              <a:rPr lang="en-US" i="1" dirty="0" err="1">
                <a:solidFill>
                  <a:srgbClr val="1C233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</a:rPr>
              <a:t>provideRouter</a:t>
            </a:r>
            <a:r>
              <a:rPr lang="en-US" dirty="0">
                <a:solidFill>
                  <a:srgbClr val="1C233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</a:rPr>
              <a:t> </a:t>
            </a:r>
            <a:r>
              <a:rPr lang="en-US" dirty="0" err="1">
                <a:solidFill>
                  <a:srgbClr val="1C233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</a:rPr>
              <a:t>übergeben</a:t>
            </a:r>
            <a:r>
              <a:rPr lang="en-US" dirty="0">
                <a:solidFill>
                  <a:srgbClr val="1C233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</a:rPr>
              <a:t> </a:t>
            </a:r>
            <a:r>
              <a:rPr lang="en-US" dirty="0" err="1">
                <a:solidFill>
                  <a:srgbClr val="1C233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</a:rPr>
              <a:t>werden</a:t>
            </a:r>
            <a:br>
              <a:rPr lang="en-US" dirty="0">
                <a:solidFill>
                  <a:srgbClr val="1C233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</a:rPr>
            </a:br>
            <a:endParaRPr lang="en-US" dirty="0" err="1">
              <a:latin typeface="Noto Sans"/>
              <a:ea typeface="Noto Sans"/>
              <a:cs typeface="Noto Sans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 err="1">
                <a:solidFill>
                  <a:srgbClr val="1C233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</a:rPr>
              <a:t>withComponentInputBinding</a:t>
            </a:r>
            <a:r>
              <a:rPr lang="en-US" dirty="0">
                <a:solidFill>
                  <a:srgbClr val="1C233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</a:rPr>
              <a:t> </a:t>
            </a:r>
            <a:r>
              <a:rPr lang="en-US" dirty="0" err="1">
                <a:solidFill>
                  <a:srgbClr val="1C233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</a:rPr>
              <a:t>aktiviert</a:t>
            </a:r>
            <a:r>
              <a:rPr lang="en-US" dirty="0">
                <a:solidFill>
                  <a:srgbClr val="1C233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</a:rPr>
              <a:t> die </a:t>
            </a:r>
            <a:r>
              <a:rPr lang="en-US" dirty="0" err="1">
                <a:solidFill>
                  <a:srgbClr val="1C233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</a:rPr>
              <a:t>Datenübergabe</a:t>
            </a:r>
            <a:r>
              <a:rPr lang="en-US" dirty="0">
                <a:solidFill>
                  <a:srgbClr val="1C233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</a:rPr>
              <a:t> </a:t>
            </a:r>
            <a:r>
              <a:rPr lang="en-US" dirty="0" err="1">
                <a:solidFill>
                  <a:srgbClr val="1C233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</a:rPr>
              <a:t>über</a:t>
            </a:r>
            <a:r>
              <a:rPr lang="en-US" dirty="0">
                <a:solidFill>
                  <a:srgbClr val="1C233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</a:rPr>
              <a:t> @Inputs für alle </a:t>
            </a:r>
            <a:r>
              <a:rPr lang="en-US" dirty="0" err="1">
                <a:solidFill>
                  <a:srgbClr val="1C233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</a:rPr>
              <a:t>Routerdaten</a:t>
            </a:r>
            <a:r>
              <a:rPr lang="en-US" dirty="0">
                <a:solidFill>
                  <a:srgbClr val="1C233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</a:rPr>
              <a:t> (resolver, params, </a:t>
            </a:r>
            <a:r>
              <a:rPr lang="en-US" dirty="0" err="1">
                <a:solidFill>
                  <a:srgbClr val="1C233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</a:rPr>
              <a:t>queryparams</a:t>
            </a:r>
            <a:r>
              <a:rPr lang="en-US" dirty="0">
                <a:solidFill>
                  <a:srgbClr val="1C2330"/>
                </a:solidFill>
                <a:highlight>
                  <a:srgbClr val="FFFFFF"/>
                </a:highlight>
                <a:latin typeface="Noto Sans"/>
                <a:ea typeface="Noto Sans"/>
                <a:cs typeface="Noto Sans"/>
              </a:rPr>
              <a:t> und data)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49803C1-07F7-08CB-C1E9-BA6AC036D062}"/>
              </a:ext>
            </a:extLst>
          </p:cNvPr>
          <p:cNvSpPr txBox="1"/>
          <p:nvPr/>
        </p:nvSpPr>
        <p:spPr>
          <a:xfrm>
            <a:off x="529746" y="6039486"/>
            <a:ext cx="109733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b="1" dirty="0"/>
              <a:t>Anmerkung</a:t>
            </a:r>
            <a:r>
              <a:rPr lang="de-DE" dirty="0"/>
              <a:t>: Habe es nicht im Beispiel Projekt verwendet und es hat funktioniert (Angular 19)</a:t>
            </a:r>
          </a:p>
        </p:txBody>
      </p:sp>
      <p:pic>
        <p:nvPicPr>
          <p:cNvPr id="4" name="Grafik 3" descr="Roter Pfeil Png Bilder - Kostenloser Download auf Freepik">
            <a:extLst>
              <a:ext uri="{FF2B5EF4-FFF2-40B4-BE49-F238E27FC236}">
                <a16:creationId xmlns:a16="http://schemas.microsoft.com/office/drawing/2014/main" id="{E98ACE8F-631D-AD7F-E792-EB10897FF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699" y="5791200"/>
            <a:ext cx="740569" cy="5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360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0">
            <a:extLst>
              <a:ext uri="{FF2B5EF4-FFF2-40B4-BE49-F238E27FC236}">
                <a16:creationId xmlns:a16="http://schemas.microsoft.com/office/drawing/2014/main" id="{AD1BDCCC-E676-2A7E-BE11-2B8C23DB2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79D944-8663-C4E9-1618-B92F5708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115568"/>
          </a:xfrm>
        </p:spPr>
        <p:txBody>
          <a:bodyPr>
            <a:normAutofit/>
          </a:bodyPr>
          <a:lstStyle/>
          <a:p>
            <a:r>
              <a:rPr lang="de-DE" dirty="0"/>
              <a:t>6. Signals</a:t>
            </a:r>
          </a:p>
        </p:txBody>
      </p:sp>
      <p:sp>
        <p:nvSpPr>
          <p:cNvPr id="16" name="Freeform: Shape 12">
            <a:extLst>
              <a:ext uri="{FF2B5EF4-FFF2-40B4-BE49-F238E27FC236}">
                <a16:creationId xmlns:a16="http://schemas.microsoft.com/office/drawing/2014/main" id="{781C97B1-8A09-6383-8C65-A3B735778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nhaltsplatzhalter 3" descr="Angular Signals in 2025 - with Examples - IT Hero">
            <a:extLst>
              <a:ext uri="{FF2B5EF4-FFF2-40B4-BE49-F238E27FC236}">
                <a16:creationId xmlns:a16="http://schemas.microsoft.com/office/drawing/2014/main" id="{C98B03BD-ED11-2013-03E1-BA48CBCA9B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983" r="10861" b="2"/>
          <a:stretch/>
        </p:blipFill>
        <p:spPr>
          <a:xfrm>
            <a:off x="4746430" y="979306"/>
            <a:ext cx="7171893" cy="5368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530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91C600-E3AE-A14E-D8F2-C26EC9AF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🧠 Was sind Signals?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A0E5892-CB10-6BD9-2ADD-8CB504265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285750" indent="-285750"/>
            <a:r>
              <a:rPr lang="de-DE" dirty="0">
                <a:ea typeface="+mn-lt"/>
                <a:cs typeface="+mn-lt"/>
              </a:rPr>
              <a:t>Neue Reaktivitäts-API ab Angular v16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Alternative zu </a:t>
            </a:r>
            <a:r>
              <a:rPr lang="de-DE" dirty="0" err="1">
                <a:ea typeface="+mn-lt"/>
                <a:cs typeface="+mn-lt"/>
              </a:rPr>
              <a:t>RxJS</a:t>
            </a:r>
            <a:r>
              <a:rPr lang="de-DE" dirty="0">
                <a:ea typeface="+mn-lt"/>
                <a:cs typeface="+mn-lt"/>
              </a:rPr>
              <a:t> für lokalen und UI-nahen Zustand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Funktionieren ähnlich wie </a:t>
            </a:r>
            <a:r>
              <a:rPr lang="de-DE" dirty="0" err="1">
                <a:latin typeface="Consolas"/>
              </a:rPr>
              <a:t>useState</a:t>
            </a:r>
            <a:r>
              <a:rPr lang="de-DE" dirty="0">
                <a:ea typeface="+mn-lt"/>
                <a:cs typeface="+mn-lt"/>
              </a:rPr>
              <a:t> (React)/ </a:t>
            </a:r>
            <a:r>
              <a:rPr lang="de-DE" dirty="0" err="1">
                <a:latin typeface="Consolas"/>
              </a:rPr>
              <a:t>computed</a:t>
            </a:r>
            <a:r>
              <a:rPr lang="de-DE" dirty="0">
                <a:latin typeface="Consolas"/>
                <a:ea typeface="+mn-lt"/>
                <a:cs typeface="+mn-lt"/>
              </a:rPr>
              <a:t>(</a:t>
            </a:r>
            <a:r>
              <a:rPr lang="de-DE" dirty="0" err="1">
                <a:latin typeface="Consolas"/>
                <a:ea typeface="+mn-lt"/>
                <a:cs typeface="+mn-lt"/>
              </a:rPr>
              <a:t>VueJS</a:t>
            </a:r>
            <a:r>
              <a:rPr lang="de-DE" dirty="0">
                <a:latin typeface="Consolas"/>
                <a:ea typeface="+mn-lt"/>
                <a:cs typeface="+mn-lt"/>
              </a:rPr>
              <a:t>)</a:t>
            </a:r>
            <a:r>
              <a:rPr lang="de-DE" dirty="0">
                <a:ea typeface="+mn-lt"/>
                <a:cs typeface="+mn-lt"/>
              </a:rPr>
              <a:t> aus anderen Frameworks</a:t>
            </a:r>
            <a:endParaRPr lang="de-DE" dirty="0"/>
          </a:p>
          <a:p>
            <a:r>
              <a:rPr lang="de-DE" dirty="0"/>
              <a:t>Es handelt sich um Funktions-Wrapper</a:t>
            </a:r>
          </a:p>
          <a:p>
            <a:r>
              <a:rPr lang="de-DE" dirty="0"/>
              <a:t>Signals können …</a:t>
            </a:r>
            <a:br>
              <a:rPr lang="de-DE" dirty="0"/>
            </a:br>
            <a:r>
              <a:rPr lang="de-DE" dirty="0"/>
              <a:t>primitive und komplexe Datenstrukturen sein</a:t>
            </a:r>
            <a:br>
              <a:rPr lang="de-DE" dirty="0"/>
            </a:br>
            <a:r>
              <a:rPr lang="de-DE" dirty="0"/>
              <a:t>beschreibbar oder schreibgeschützt sein</a:t>
            </a:r>
            <a:br>
              <a:rPr lang="de-DE" dirty="0"/>
            </a:br>
            <a:r>
              <a:rPr lang="de-DE" dirty="0"/>
              <a:t>gesetzt oder berechnet werden</a:t>
            </a:r>
          </a:p>
          <a:p>
            <a:r>
              <a:rPr lang="de-DE" dirty="0"/>
              <a:t>Änderungen des Signal-Wertes =&gt; Benachrichtigung an Konsumenten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93896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78AA75-EAF4-BE31-2DFD-3070E341A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Übersicht</a:t>
            </a:r>
          </a:p>
        </p:txBody>
      </p:sp>
      <p:graphicFrame>
        <p:nvGraphicFramePr>
          <p:cNvPr id="6" name="Inhaltsplatzhalter 5">
            <a:extLst>
              <a:ext uri="{FF2B5EF4-FFF2-40B4-BE49-F238E27FC236}">
                <a16:creationId xmlns:a16="http://schemas.microsoft.com/office/drawing/2014/main" id="{43E140B4-4464-63A6-241E-CBE761219EA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46209"/>
              </p:ext>
            </p:extLst>
          </p:nvPr>
        </p:nvGraphicFramePr>
        <p:xfrm>
          <a:off x="520700" y="2578100"/>
          <a:ext cx="11156949" cy="39180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18983">
                  <a:extLst>
                    <a:ext uri="{9D8B030D-6E8A-4147-A177-3AD203B41FA5}">
                      <a16:colId xmlns:a16="http://schemas.microsoft.com/office/drawing/2014/main" val="259504759"/>
                    </a:ext>
                  </a:extLst>
                </a:gridCol>
                <a:gridCol w="3718983">
                  <a:extLst>
                    <a:ext uri="{9D8B030D-6E8A-4147-A177-3AD203B41FA5}">
                      <a16:colId xmlns:a16="http://schemas.microsoft.com/office/drawing/2014/main" val="3940240800"/>
                    </a:ext>
                  </a:extLst>
                </a:gridCol>
                <a:gridCol w="3718983">
                  <a:extLst>
                    <a:ext uri="{9D8B030D-6E8A-4147-A177-3AD203B41FA5}">
                      <a16:colId xmlns:a16="http://schemas.microsoft.com/office/drawing/2014/main" val="1225389508"/>
                    </a:ext>
                  </a:extLst>
                </a:gridCol>
              </a:tblGrid>
              <a:tr h="480283">
                <a:tc>
                  <a:txBody>
                    <a:bodyPr/>
                    <a:lstStyle/>
                    <a:p>
                      <a:r>
                        <a:rPr lang="de-DE" dirty="0"/>
                        <a:t>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Beschriebung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Beispiel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677374"/>
                  </a:ext>
                </a:extLst>
              </a:tr>
              <a:tr h="48028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 err="1">
                          <a:latin typeface="Consolas"/>
                        </a:rPr>
                        <a:t>signal</a:t>
                      </a:r>
                      <a:r>
                        <a:rPr lang="de-DE" dirty="0">
                          <a:latin typeface="Consolas"/>
                        </a:rPr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Bierstadt"/>
                        </a:rPr>
                        <a:t>Erstellt ein reaktives Signal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 dirty="0" err="1">
                          <a:solidFill>
                            <a:srgbClr val="000000"/>
                          </a:solidFill>
                          <a:latin typeface="Consolas"/>
                        </a:rPr>
                        <a:t>const</a:t>
                      </a: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 </a:t>
                      </a:r>
                      <a:r>
                        <a:rPr lang="de-DE" sz="1800" b="0" i="0" u="none" strike="noStrike" noProof="0" dirty="0" err="1">
                          <a:solidFill>
                            <a:srgbClr val="000000"/>
                          </a:solidFill>
                          <a:latin typeface="Consolas"/>
                        </a:rPr>
                        <a:t>counter</a:t>
                      </a: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 = </a:t>
                      </a:r>
                      <a:r>
                        <a:rPr lang="de-DE" sz="1800" b="0" i="0" u="none" strike="noStrike" noProof="0" dirty="0" err="1">
                          <a:solidFill>
                            <a:srgbClr val="000000"/>
                          </a:solidFill>
                          <a:latin typeface="Consolas"/>
                        </a:rPr>
                        <a:t>signal</a:t>
                      </a:r>
                      <a:r>
                        <a:rPr lang="de-DE" sz="1800" b="0" i="0" u="none" strike="noStrike" noProof="0" dirty="0">
                          <a:solidFill>
                            <a:srgbClr val="000000"/>
                          </a:solidFill>
                          <a:latin typeface="Consolas"/>
                        </a:rPr>
                        <a:t>(0);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646873"/>
                  </a:ext>
                </a:extLst>
              </a:tr>
              <a:tr h="48028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 err="1">
                          <a:latin typeface="Consolas"/>
                        </a:rPr>
                        <a:t>counter</a:t>
                      </a:r>
                      <a:r>
                        <a:rPr lang="de-DE" dirty="0">
                          <a:latin typeface="Consolas"/>
                        </a:rPr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Ruft den aktuellen Wert ab</a:t>
                      </a:r>
                      <a:endParaRPr lang="de-DE" dirty="0"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>
                          <a:latin typeface="Consolas"/>
                        </a:rPr>
                        <a:t>console.log(</a:t>
                      </a:r>
                      <a:r>
                        <a:rPr lang="de-DE" dirty="0" err="1">
                          <a:latin typeface="Consolas"/>
                        </a:rPr>
                        <a:t>counter</a:t>
                      </a:r>
                      <a:r>
                        <a:rPr lang="de-DE" dirty="0">
                          <a:latin typeface="Consolas"/>
                        </a:rPr>
                        <a:t>());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0614387"/>
                  </a:ext>
                </a:extLst>
              </a:tr>
              <a:tr h="48028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 err="1">
                          <a:latin typeface="Consolas"/>
                        </a:rPr>
                        <a:t>counter.set</a:t>
                      </a:r>
                      <a:r>
                        <a:rPr lang="de-DE" dirty="0">
                          <a:latin typeface="Consolas"/>
                        </a:rPr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Setzt einen neuen Wert</a:t>
                      </a:r>
                      <a:endParaRPr lang="de-DE" dirty="0"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 err="1">
                          <a:latin typeface="Consolas"/>
                        </a:rPr>
                        <a:t>counter.set</a:t>
                      </a:r>
                      <a:r>
                        <a:rPr lang="de-DE" dirty="0">
                          <a:latin typeface="Consolas"/>
                        </a:rPr>
                        <a:t>(5);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871812"/>
                  </a:ext>
                </a:extLst>
              </a:tr>
              <a:tr h="48028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 err="1">
                          <a:latin typeface="Consolas"/>
                        </a:rPr>
                        <a:t>counter.update</a:t>
                      </a:r>
                      <a:r>
                        <a:rPr lang="de-DE" dirty="0">
                          <a:latin typeface="Consolas"/>
                        </a:rPr>
                        <a:t>()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Aktualisiert Wert mit Funktion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 err="1">
                          <a:latin typeface="Consolas"/>
                        </a:rPr>
                        <a:t>counter.update</a:t>
                      </a:r>
                      <a:r>
                        <a:rPr lang="de-DE" dirty="0">
                          <a:latin typeface="Consolas"/>
                        </a:rPr>
                        <a:t>(v =&gt; v + 1);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942159"/>
                  </a:ext>
                </a:extLst>
              </a:tr>
              <a:tr h="83417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 err="1">
                          <a:latin typeface="Consolas"/>
                        </a:rPr>
                        <a:t>computed</a:t>
                      </a:r>
                      <a:r>
                        <a:rPr lang="de-DE" dirty="0">
                          <a:latin typeface="Consolas"/>
                        </a:rPr>
                        <a:t>()</a:t>
                      </a:r>
                      <a:endParaRPr lang="de-DE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DE" dirty="0"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Erzeugt abgeleitete Werte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 err="1">
                          <a:latin typeface="Consolas"/>
                        </a:rPr>
                        <a:t>const</a:t>
                      </a:r>
                      <a:r>
                        <a:rPr lang="de-DE" dirty="0">
                          <a:latin typeface="Consolas"/>
                        </a:rPr>
                        <a:t> </a:t>
                      </a:r>
                      <a:r>
                        <a:rPr lang="de-DE" dirty="0" err="1">
                          <a:latin typeface="Consolas"/>
                        </a:rPr>
                        <a:t>doubled</a:t>
                      </a:r>
                      <a:r>
                        <a:rPr lang="de-DE" dirty="0">
                          <a:latin typeface="Consolas"/>
                        </a:rPr>
                        <a:t> = </a:t>
                      </a:r>
                      <a:r>
                        <a:rPr lang="de-DE" dirty="0" err="1">
                          <a:latin typeface="Consolas"/>
                        </a:rPr>
                        <a:t>computed</a:t>
                      </a:r>
                      <a:r>
                        <a:rPr lang="de-DE" dirty="0">
                          <a:latin typeface="Consolas"/>
                        </a:rPr>
                        <a:t>(() =&gt; </a:t>
                      </a:r>
                      <a:r>
                        <a:rPr lang="de-DE" dirty="0" err="1">
                          <a:latin typeface="Consolas"/>
                        </a:rPr>
                        <a:t>counter</a:t>
                      </a:r>
                      <a:r>
                        <a:rPr lang="de-DE" dirty="0">
                          <a:latin typeface="Consolas"/>
                        </a:rPr>
                        <a:t>() * 2);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7721302"/>
                  </a:ext>
                </a:extLst>
              </a:tr>
              <a:tr h="682507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 err="1">
                          <a:latin typeface="Consolas"/>
                        </a:rPr>
                        <a:t>effect</a:t>
                      </a:r>
                      <a:r>
                        <a:rPr lang="de-DE" dirty="0">
                          <a:latin typeface="Consolas"/>
                        </a:rPr>
                        <a:t>()</a:t>
                      </a:r>
                      <a:endParaRPr lang="de-DE" dirty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de-DE" dirty="0">
                        <a:latin typeface="Consola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/>
                        <a:t>Reagiert auf Änderungen</a:t>
                      </a:r>
                    </a:p>
                    <a:p>
                      <a:pPr lvl="0">
                        <a:buNone/>
                      </a:pP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dirty="0" err="1">
                          <a:latin typeface="Consolas"/>
                        </a:rPr>
                        <a:t>effect</a:t>
                      </a:r>
                      <a:r>
                        <a:rPr lang="de-DE" dirty="0">
                          <a:latin typeface="Consolas"/>
                        </a:rPr>
                        <a:t>(() =&gt; console.log(</a:t>
                      </a:r>
                      <a:r>
                        <a:rPr lang="de-DE" dirty="0" err="1">
                          <a:latin typeface="Consolas"/>
                        </a:rPr>
                        <a:t>counter</a:t>
                      </a:r>
                      <a:r>
                        <a:rPr lang="de-DE" dirty="0">
                          <a:latin typeface="Consolas"/>
                        </a:rPr>
                        <a:t>()));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3774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1458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6DF226-4A6F-D0F0-EAF6-3434169F5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>
                <a:ea typeface="+mj-lt"/>
                <a:cs typeface="+mj-lt"/>
              </a:rPr>
              <a:t>🔧 </a:t>
            </a:r>
            <a:r>
              <a:rPr lang="de-DE" dirty="0">
                <a:ea typeface="+mj-lt"/>
                <a:cs typeface="+mj-lt"/>
              </a:rPr>
              <a:t>Technische Grundlagen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E6877C-3DD7-40B0-9BE4-9503B06B8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b="1" dirty="0" err="1">
                <a:ea typeface="+mn-lt"/>
                <a:cs typeface="+mn-lt"/>
              </a:rPr>
              <a:t>TypeScript</a:t>
            </a:r>
            <a:r>
              <a:rPr lang="de-DE" dirty="0">
                <a:ea typeface="+mn-lt"/>
                <a:cs typeface="+mn-lt"/>
              </a:rPr>
              <a:t> – sicherer Umgang mit Syntax und Typen</a:t>
            </a:r>
            <a:endParaRPr lang="de-DE" dirty="0"/>
          </a:p>
          <a:p>
            <a:r>
              <a:rPr lang="de-DE" b="1" dirty="0">
                <a:ea typeface="+mn-lt"/>
                <a:cs typeface="+mn-lt"/>
              </a:rPr>
              <a:t>Angular</a:t>
            </a:r>
            <a:r>
              <a:rPr lang="de-DE" dirty="0">
                <a:ea typeface="+mn-lt"/>
                <a:cs typeface="+mn-lt"/>
              </a:rPr>
              <a:t> – Verständnis der grundlegenden Architektur</a:t>
            </a:r>
            <a:endParaRPr lang="de-DE" dirty="0"/>
          </a:p>
          <a:p>
            <a:r>
              <a:rPr lang="de-DE" b="1" dirty="0">
                <a:ea typeface="+mn-lt"/>
                <a:cs typeface="+mn-lt"/>
              </a:rPr>
              <a:t>Konzepte:</a:t>
            </a:r>
            <a:r>
              <a:rPr lang="de-DE" dirty="0">
                <a:ea typeface="+mn-lt"/>
                <a:cs typeface="+mn-lt"/>
              </a:rPr>
              <a:t> </a:t>
            </a:r>
            <a:endParaRPr lang="de-DE" dirty="0"/>
          </a:p>
          <a:p>
            <a:pPr lvl="1"/>
            <a:r>
              <a:rPr lang="de-DE" dirty="0">
                <a:ea typeface="+mn-lt"/>
                <a:cs typeface="+mn-lt"/>
              </a:rPr>
              <a:t>Komponenten</a:t>
            </a:r>
            <a:endParaRPr lang="de-DE" dirty="0"/>
          </a:p>
          <a:p>
            <a:pPr lvl="1"/>
            <a:r>
              <a:rPr lang="de-DE" dirty="0">
                <a:ea typeface="+mn-lt"/>
                <a:cs typeface="+mn-lt"/>
              </a:rPr>
              <a:t>Services</a:t>
            </a:r>
            <a:endParaRPr lang="de-DE" dirty="0"/>
          </a:p>
          <a:p>
            <a:pPr lvl="1"/>
            <a:r>
              <a:rPr lang="de-DE" dirty="0">
                <a:ea typeface="+mn-lt"/>
                <a:cs typeface="+mn-lt"/>
              </a:rPr>
              <a:t>Pipes</a:t>
            </a:r>
            <a:endParaRPr lang="de-DE" dirty="0"/>
          </a:p>
          <a:p>
            <a:pPr lvl="1"/>
            <a:r>
              <a:rPr lang="de-DE" dirty="0">
                <a:ea typeface="+mn-lt"/>
                <a:cs typeface="+mn-lt"/>
              </a:rPr>
              <a:t>Routing</a:t>
            </a:r>
            <a:endParaRPr lang="de-DE" dirty="0"/>
          </a:p>
          <a:p>
            <a:endParaRPr lang="de-DE" dirty="0"/>
          </a:p>
        </p:txBody>
      </p:sp>
      <p:pic>
        <p:nvPicPr>
          <p:cNvPr id="5" name="Grafik 4" descr="Roter Pfeil Png Bilder - Kostenloser Download auf Freepik">
            <a:extLst>
              <a:ext uri="{FF2B5EF4-FFF2-40B4-BE49-F238E27FC236}">
                <a16:creationId xmlns:a16="http://schemas.microsoft.com/office/drawing/2014/main" id="{98ED7039-E601-1F66-2F67-BF8EEB360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699" y="5791200"/>
            <a:ext cx="740569" cy="5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8838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04869E-E360-0713-FEDB-BC005078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845928"/>
          </a:xfrm>
        </p:spPr>
        <p:txBody>
          <a:bodyPr/>
          <a:lstStyle/>
          <a:p>
            <a:r>
              <a:rPr lang="de-DE" b="0" dirty="0">
                <a:ea typeface="+mj-lt"/>
                <a:cs typeface="+mj-lt"/>
              </a:rPr>
              <a:t>✅</a:t>
            </a:r>
            <a:r>
              <a:rPr lang="de-DE" b="0" dirty="0"/>
              <a:t> </a:t>
            </a:r>
            <a:r>
              <a:rPr lang="de-DE" dirty="0"/>
              <a:t>Vorteile: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72116C-69AB-AEA7-5C04-8A3A66D04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961496"/>
            <a:ext cx="11155680" cy="43844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28600" indent="-228600">
              <a:buFont typeface=""/>
              <a:buChar char="•"/>
            </a:pPr>
            <a:r>
              <a:rPr lang="de-DE" dirty="0"/>
              <a:t>Kein </a:t>
            </a:r>
            <a:r>
              <a:rPr lang="de-DE" dirty="0" err="1"/>
              <a:t>RxJS</a:t>
            </a:r>
            <a:r>
              <a:rPr lang="de-DE" dirty="0"/>
              <a:t> notwendig für einfache Reaktivität</a:t>
            </a:r>
          </a:p>
          <a:p>
            <a:pPr marL="228600" indent="-228600">
              <a:buFont typeface=""/>
              <a:buChar char="•"/>
            </a:pPr>
            <a:r>
              <a:rPr lang="de-DE" dirty="0"/>
              <a:t>Leicht verständlich und deklarativ</a:t>
            </a:r>
          </a:p>
          <a:p>
            <a:pPr marL="228600" indent="-228600">
              <a:buFont typeface=""/>
              <a:buChar char="•"/>
            </a:pPr>
            <a:r>
              <a:rPr lang="de-DE" dirty="0"/>
              <a:t>Feingranulare Change </a:t>
            </a:r>
            <a:r>
              <a:rPr lang="de-DE" dirty="0" err="1"/>
              <a:t>Detection</a:t>
            </a:r>
            <a:r>
              <a:rPr lang="de-DE" dirty="0"/>
              <a:t> → bessere Performance</a:t>
            </a:r>
          </a:p>
          <a:p>
            <a:pPr>
              <a:buFont typeface=""/>
              <a:buChar char="•"/>
            </a:pPr>
            <a:r>
              <a:rPr lang="de-DE" dirty="0"/>
              <a:t>Ideal für lokale Zustände (z. B. Formulare, Counter, etc.)</a:t>
            </a:r>
            <a:br>
              <a:rPr lang="de-DE" dirty="0"/>
            </a:br>
            <a:br>
              <a:rPr lang="de-DE" dirty="0"/>
            </a:br>
            <a:br>
              <a:rPr lang="de-DE" dirty="0"/>
            </a:br>
            <a:endParaRPr lang="de-DE" dirty="0"/>
          </a:p>
          <a:p>
            <a:pPr marL="228600" indent="-228600">
              <a:buFont typeface=""/>
              <a:buChar char="•"/>
            </a:pPr>
            <a:r>
              <a:rPr lang="de-DE" dirty="0"/>
              <a:t>⚠️ Hinweise:</a:t>
            </a:r>
          </a:p>
          <a:p>
            <a:pPr lvl="1">
              <a:buFont typeface="Courier New"/>
              <a:buChar char="o"/>
            </a:pPr>
            <a:r>
              <a:rPr lang="de-DE" dirty="0">
                <a:ea typeface="+mn-lt"/>
                <a:cs typeface="+mn-lt"/>
              </a:rPr>
              <a:t>Noch kein Ersatz für komplexe Streams (z. B. HTTP, </a:t>
            </a:r>
            <a:r>
              <a:rPr lang="de-DE" dirty="0" err="1">
                <a:ea typeface="+mn-lt"/>
                <a:cs typeface="+mn-lt"/>
              </a:rPr>
              <a:t>WebSockets</a:t>
            </a:r>
            <a:r>
              <a:rPr lang="de-DE" dirty="0">
                <a:ea typeface="+mn-lt"/>
                <a:cs typeface="+mn-lt"/>
              </a:rPr>
              <a:t>)</a:t>
            </a:r>
            <a:endParaRPr lang="de-DE" dirty="0"/>
          </a:p>
          <a:p>
            <a:pPr lvl="1">
              <a:buFont typeface="Courier New"/>
              <a:buChar char="o"/>
            </a:pPr>
            <a:r>
              <a:rPr lang="de-DE" dirty="0">
                <a:ea typeface="+mn-lt"/>
                <a:cs typeface="+mn-lt"/>
              </a:rPr>
              <a:t>Teilweise Integration mit bestehenden Angular-Features noch im Aufbau</a:t>
            </a:r>
            <a:endParaRPr lang="de-DE" dirty="0"/>
          </a:p>
          <a:p>
            <a:pPr lvl="1">
              <a:buFont typeface="Courier New"/>
              <a:buChar char="o"/>
            </a:pPr>
            <a:r>
              <a:rPr lang="de-DE" dirty="0">
                <a:ea typeface="+mn-lt"/>
                <a:cs typeface="+mn-lt"/>
              </a:rPr>
              <a:t>Kombination mit </a:t>
            </a:r>
            <a:r>
              <a:rPr lang="de-DE" dirty="0" err="1">
                <a:ea typeface="+mn-lt"/>
                <a:cs typeface="+mn-lt"/>
              </a:rPr>
              <a:t>RxJS</a:t>
            </a:r>
            <a:r>
              <a:rPr lang="de-DE" dirty="0">
                <a:ea typeface="+mn-lt"/>
                <a:cs typeface="+mn-lt"/>
              </a:rPr>
              <a:t> weiterhin möglich</a:t>
            </a:r>
            <a:endParaRPr lang="de-DE" dirty="0"/>
          </a:p>
          <a:p>
            <a:pPr>
              <a:buFont typeface=""/>
              <a:buChar char="•"/>
            </a:pPr>
            <a:endParaRPr lang="de-DE" dirty="0"/>
          </a:p>
        </p:txBody>
      </p:sp>
      <p:pic>
        <p:nvPicPr>
          <p:cNvPr id="5" name="Grafik 4" descr="Roter Pfeil Png Bilder - Kostenloser Download auf Freepik">
            <a:extLst>
              <a:ext uri="{FF2B5EF4-FFF2-40B4-BE49-F238E27FC236}">
                <a16:creationId xmlns:a16="http://schemas.microsoft.com/office/drawing/2014/main" id="{B55EF1D5-CC26-3B61-A7F7-21B2D2401F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699" y="5791200"/>
            <a:ext cx="740569" cy="5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9945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20888B-4EA5-E0E8-6D52-7733E1E77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D1263E4-48D9-55DB-1990-12CFECACC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397649" cy="330376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/>
              <a:t>Vielen Dank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6B5A8BF-0680-F9A7-27B1-3971EC9347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DE14A1FF-3835-EC3C-BF9C-4B6B55D0E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04985" y="965741"/>
            <a:ext cx="5380268" cy="538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3250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420B39-2E42-F081-48FA-DDFD0DE49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Aussicht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40F783-CFAE-95B7-6D79-28273078A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err="1"/>
              <a:t>HTTPClient</a:t>
            </a:r>
            <a:endParaRPr lang="de-DE" dirty="0" err="1"/>
          </a:p>
          <a:p>
            <a:r>
              <a:rPr lang="de-DE" dirty="0" err="1"/>
              <a:t>Guards</a:t>
            </a:r>
          </a:p>
          <a:p>
            <a:r>
              <a:rPr lang="de-DE" dirty="0"/>
              <a:t>Komponenten Komposition</a:t>
            </a:r>
          </a:p>
          <a:p>
            <a:r>
              <a:rPr lang="de-DE"/>
              <a:t>Direktiven</a:t>
            </a:r>
            <a:endParaRPr lang="de-DE" dirty="0"/>
          </a:p>
          <a:p>
            <a:r>
              <a:rPr lang="de-DE" dirty="0"/>
              <a:t>Security</a:t>
            </a:r>
          </a:p>
          <a:p>
            <a:r>
              <a:rPr lang="de-DE" dirty="0"/>
              <a:t>Etc...</a:t>
            </a:r>
          </a:p>
        </p:txBody>
      </p:sp>
    </p:spTree>
    <p:extLst>
      <p:ext uri="{BB962C8B-B14F-4D97-AF65-F5344CB8AC3E}">
        <p14:creationId xmlns:p14="http://schemas.microsoft.com/office/powerpoint/2010/main" val="2147146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669642-351B-1B32-D0BD-23177CACE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>
                <a:ea typeface="+mj-lt"/>
                <a:cs typeface="+mj-lt"/>
              </a:rPr>
              <a:t>Praktische Erfahrung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5B46BC-6EC2-03D7-1187-FD3649169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📆 </a:t>
            </a:r>
            <a:r>
              <a:rPr lang="de-DE" b="1" dirty="0">
                <a:ea typeface="+mn-lt"/>
                <a:cs typeface="+mn-lt"/>
              </a:rPr>
              <a:t>Entwicklungserfahrung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Mindestens </a:t>
            </a:r>
            <a:r>
              <a:rPr lang="de-DE" b="1" dirty="0">
                <a:ea typeface="+mn-lt"/>
                <a:cs typeface="+mn-lt"/>
              </a:rPr>
              <a:t>2 Monate Praxis-Erfahrung</a:t>
            </a:r>
            <a:r>
              <a:rPr lang="de-DE" dirty="0">
                <a:ea typeface="+mn-lt"/>
                <a:cs typeface="+mn-lt"/>
              </a:rPr>
              <a:t> mit Angular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Erfahrung im </a:t>
            </a:r>
            <a:r>
              <a:rPr lang="de-DE" b="1" dirty="0">
                <a:ea typeface="+mn-lt"/>
                <a:cs typeface="+mn-lt"/>
              </a:rPr>
              <a:t>Erstellen kleiner bis mittlerer Anwendungen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Vertrautheit mit dem Angular CLI:</a:t>
            </a:r>
            <a:br>
              <a:rPr lang="de-DE" dirty="0">
                <a:ea typeface="+mn-lt"/>
                <a:cs typeface="+mn-lt"/>
              </a:rPr>
            </a:br>
            <a:r>
              <a:rPr lang="de-DE" dirty="0"/>
              <a:t>- Generierung von Komponenten (u.a.) [</a:t>
            </a:r>
            <a:r>
              <a:rPr lang="de-DE" dirty="0" err="1"/>
              <a:t>ng</a:t>
            </a:r>
            <a:r>
              <a:rPr lang="de-DE" dirty="0"/>
              <a:t> </a:t>
            </a:r>
            <a:r>
              <a:rPr lang="de-DE" dirty="0" err="1"/>
              <a:t>generate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-name]</a:t>
            </a:r>
          </a:p>
        </p:txBody>
      </p:sp>
    </p:spTree>
    <p:extLst>
      <p:ext uri="{BB962C8B-B14F-4D97-AF65-F5344CB8AC3E}">
        <p14:creationId xmlns:p14="http://schemas.microsoft.com/office/powerpoint/2010/main" val="3812427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FCC4AC-1425-037B-7715-26DE2CEE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0" dirty="0" err="1">
                <a:ea typeface="+mj-lt"/>
                <a:cs typeface="+mj-lt"/>
              </a:rPr>
              <a:t>Git</a:t>
            </a:r>
            <a:r>
              <a:rPr lang="de-DE" b="0" dirty="0">
                <a:ea typeface="+mj-lt"/>
                <a:cs typeface="+mj-lt"/>
              </a:rPr>
              <a:t>-Grundkenntnisse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205C351-5E7A-B6A3-1FC9-23A86FE7D7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</a:rPr>
              <a:t>📁 </a:t>
            </a:r>
            <a:r>
              <a:rPr lang="de-DE" b="1" dirty="0">
                <a:ea typeface="+mn-lt"/>
                <a:cs typeface="+mn-lt"/>
              </a:rPr>
              <a:t>Versionskontrolle mit </a:t>
            </a:r>
            <a:r>
              <a:rPr lang="de-DE" b="1" dirty="0" err="1">
                <a:ea typeface="+mn-lt"/>
                <a:cs typeface="+mn-lt"/>
              </a:rPr>
              <a:t>Git</a:t>
            </a:r>
            <a:endParaRPr lang="de-DE" dirty="0" err="1"/>
          </a:p>
          <a:p>
            <a:r>
              <a:rPr lang="de-DE" dirty="0">
                <a:ea typeface="+mn-lt"/>
                <a:cs typeface="+mn-lt"/>
              </a:rPr>
              <a:t>Grundfunktionen: </a:t>
            </a:r>
            <a:endParaRPr lang="de-DE" dirty="0"/>
          </a:p>
          <a:p>
            <a:pPr lvl="1"/>
            <a:r>
              <a:rPr lang="de-DE" dirty="0" err="1">
                <a:latin typeface="Consolas"/>
              </a:rPr>
              <a:t>git</a:t>
            </a:r>
            <a:r>
              <a:rPr lang="de-DE" dirty="0">
                <a:latin typeface="Consolas"/>
              </a:rPr>
              <a:t> </a:t>
            </a:r>
            <a:r>
              <a:rPr lang="de-DE" dirty="0" err="1">
                <a:latin typeface="Consolas"/>
              </a:rPr>
              <a:t>checkout</a:t>
            </a:r>
            <a:endParaRPr lang="de-DE" dirty="0" err="1"/>
          </a:p>
          <a:p>
            <a:pPr lvl="1"/>
            <a:r>
              <a:rPr lang="de-DE" dirty="0" err="1">
                <a:latin typeface="Consolas"/>
              </a:rPr>
              <a:t>git</a:t>
            </a:r>
            <a:r>
              <a:rPr lang="de-DE" dirty="0">
                <a:latin typeface="Consolas"/>
              </a:rPr>
              <a:t> </a:t>
            </a:r>
            <a:r>
              <a:rPr lang="de-DE" dirty="0" err="1">
                <a:latin typeface="Consolas"/>
              </a:rPr>
              <a:t>commit</a:t>
            </a:r>
            <a:endParaRPr lang="de-DE" dirty="0" err="1"/>
          </a:p>
          <a:p>
            <a:r>
              <a:rPr lang="de-DE" dirty="0">
                <a:ea typeface="+mn-lt"/>
                <a:cs typeface="+mn-lt"/>
              </a:rPr>
              <a:t>Arbeiten im Team mit </a:t>
            </a:r>
            <a:r>
              <a:rPr lang="de-DE" dirty="0" err="1">
                <a:ea typeface="+mn-lt"/>
                <a:cs typeface="+mn-lt"/>
              </a:rPr>
              <a:t>Git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Repositories</a:t>
            </a:r>
            <a:r>
              <a:rPr lang="de-DE" dirty="0">
                <a:ea typeface="+mn-lt"/>
                <a:cs typeface="+mn-lt"/>
              </a:rPr>
              <a:t>:</a:t>
            </a:r>
            <a:br>
              <a:rPr lang="de-DE" dirty="0">
                <a:ea typeface="+mn-lt"/>
                <a:cs typeface="+mn-lt"/>
              </a:rPr>
            </a:br>
            <a:r>
              <a:rPr lang="de-DE" dirty="0"/>
              <a:t>- </a:t>
            </a:r>
            <a:r>
              <a:rPr lang="de-DE" dirty="0" err="1"/>
              <a:t>Branching</a:t>
            </a:r>
            <a:br>
              <a:rPr lang="de-DE" dirty="0"/>
            </a:br>
            <a:r>
              <a:rPr lang="de-DE" dirty="0"/>
              <a:t>- etc.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3032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73AF435-44C8-C44B-9352-ACFA393E2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2C8122-7292-644D-0D8E-C45E2643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7"/>
            <a:ext cx="4358503" cy="31379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600"/>
              <a:t>2. Angular Animationen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88058DF-7580-C88F-23F0-429412309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2495" y="508090"/>
            <a:ext cx="4288568" cy="149279"/>
          </a:xfrm>
          <a:custGeom>
            <a:avLst/>
            <a:gdLst>
              <a:gd name="connsiteX0" fmla="*/ 0 w 6117427"/>
              <a:gd name="connsiteY0" fmla="*/ 0 h 149279"/>
              <a:gd name="connsiteX1" fmla="*/ 6117427 w 6117427"/>
              <a:gd name="connsiteY1" fmla="*/ 0 h 149279"/>
              <a:gd name="connsiteX2" fmla="*/ 6117427 w 6117427"/>
              <a:gd name="connsiteY2" fmla="*/ 149279 h 149279"/>
              <a:gd name="connsiteX3" fmla="*/ 0 w 6117427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117427" h="149279">
                <a:moveTo>
                  <a:pt x="0" y="0"/>
                </a:moveTo>
                <a:lnTo>
                  <a:pt x="6117427" y="0"/>
                </a:lnTo>
                <a:lnTo>
                  <a:pt x="6117427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2943-4565-9E0E-E9DB-5B7B417E6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07749"/>
            <a:ext cx="4307405" cy="45720"/>
          </a:xfrm>
          <a:custGeom>
            <a:avLst/>
            <a:gdLst>
              <a:gd name="connsiteX0" fmla="*/ 0 w 6144298"/>
              <a:gd name="connsiteY0" fmla="*/ 0 h 45720"/>
              <a:gd name="connsiteX1" fmla="*/ 5021183 w 6144298"/>
              <a:gd name="connsiteY1" fmla="*/ 0 h 45720"/>
              <a:gd name="connsiteX2" fmla="*/ 5021183 w 6144298"/>
              <a:gd name="connsiteY2" fmla="*/ 1 h 45720"/>
              <a:gd name="connsiteX3" fmla="*/ 6144298 w 6144298"/>
              <a:gd name="connsiteY3" fmla="*/ 1 h 45720"/>
              <a:gd name="connsiteX4" fmla="*/ 6144298 w 6144298"/>
              <a:gd name="connsiteY4" fmla="*/ 45720 h 45720"/>
              <a:gd name="connsiteX5" fmla="*/ 1123115 w 6144298"/>
              <a:gd name="connsiteY5" fmla="*/ 45720 h 45720"/>
              <a:gd name="connsiteX6" fmla="*/ 1123115 w 6144298"/>
              <a:gd name="connsiteY6" fmla="*/ 45719 h 45720"/>
              <a:gd name="connsiteX7" fmla="*/ 0 w 6144298"/>
              <a:gd name="connsiteY7" fmla="*/ 45719 h 45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144298" h="45720">
                <a:moveTo>
                  <a:pt x="0" y="0"/>
                </a:moveTo>
                <a:lnTo>
                  <a:pt x="5021183" y="0"/>
                </a:lnTo>
                <a:lnTo>
                  <a:pt x="5021183" y="1"/>
                </a:lnTo>
                <a:lnTo>
                  <a:pt x="6144298" y="1"/>
                </a:lnTo>
                <a:lnTo>
                  <a:pt x="6144298" y="45720"/>
                </a:lnTo>
                <a:lnTo>
                  <a:pt x="1123115" y="45720"/>
                </a:lnTo>
                <a:lnTo>
                  <a:pt x="112311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Inhaltsplatzhalter 3" descr="Free Animation Icon - Free Download Entertainment Icons | IconScout">
            <a:extLst>
              <a:ext uri="{FF2B5EF4-FFF2-40B4-BE49-F238E27FC236}">
                <a16:creationId xmlns:a16="http://schemas.microsoft.com/office/drawing/2014/main" id="{0661005A-F4C1-9FAA-EBBA-4D91A6546B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382" r="-1" b="-1"/>
          <a:stretch/>
        </p:blipFill>
        <p:spPr>
          <a:xfrm>
            <a:off x="5398477" y="508090"/>
            <a:ext cx="6271028" cy="574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91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F1EA96-13C2-0C77-6511-E1A9A6673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842" y="1092173"/>
            <a:ext cx="11155680" cy="46688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b="1" dirty="0">
                <a:ea typeface="+mn-lt"/>
                <a:cs typeface="+mn-lt"/>
              </a:rPr>
              <a:t>🧩 Technologische Eigenschaften:</a:t>
            </a:r>
            <a:br>
              <a:rPr lang="de-DE" b="1" dirty="0">
                <a:ea typeface="+mn-lt"/>
                <a:cs typeface="+mn-lt"/>
              </a:rPr>
            </a:br>
            <a:r>
              <a:rPr lang="de-DE" sz="2100" dirty="0">
                <a:ea typeface="+mn-lt"/>
                <a:cs typeface="+mn-lt"/>
              </a:rPr>
              <a:t> </a:t>
            </a:r>
            <a:r>
              <a:rPr lang="de-DE" sz="1600" dirty="0">
                <a:ea typeface="+mn-lt"/>
                <a:cs typeface="+mn-lt"/>
              </a:rPr>
              <a:t>→ Reines UI-Feature</a:t>
            </a:r>
            <a:br>
              <a:rPr lang="de-DE" sz="1600" dirty="0">
                <a:ea typeface="+mn-lt"/>
                <a:cs typeface="+mn-lt"/>
              </a:rPr>
            </a:br>
            <a:r>
              <a:rPr lang="de-DE" sz="1600" dirty="0">
                <a:ea typeface="+mn-lt"/>
                <a:cs typeface="+mn-lt"/>
              </a:rPr>
              <a:t> → basieren auf der Web </a:t>
            </a:r>
            <a:r>
              <a:rPr lang="de-DE" sz="1600" dirty="0" err="1">
                <a:ea typeface="+mn-lt"/>
                <a:cs typeface="+mn-lt"/>
              </a:rPr>
              <a:t>Animations</a:t>
            </a:r>
            <a:r>
              <a:rPr lang="de-DE" sz="1600" dirty="0">
                <a:ea typeface="+mn-lt"/>
                <a:cs typeface="+mn-lt"/>
              </a:rPr>
              <a:t> API</a:t>
            </a:r>
            <a:br>
              <a:rPr lang="de-DE" b="1" dirty="0">
                <a:ea typeface="+mn-lt"/>
                <a:cs typeface="+mn-lt"/>
              </a:rPr>
            </a:br>
            <a:endParaRPr lang="de-DE"/>
          </a:p>
          <a:p>
            <a:r>
              <a:rPr lang="de-DE" b="1" dirty="0">
                <a:ea typeface="+mn-lt"/>
                <a:cs typeface="+mn-lt"/>
              </a:rPr>
              <a:t>🌐 Browser-Kompatibilität:</a:t>
            </a:r>
            <a:br>
              <a:rPr lang="de-DE" b="1" dirty="0">
                <a:ea typeface="+mn-lt"/>
                <a:cs typeface="+mn-lt"/>
              </a:rPr>
            </a:br>
            <a:r>
              <a:rPr lang="de-DE" sz="1600" dirty="0">
                <a:ea typeface="+mn-lt"/>
                <a:cs typeface="+mn-lt"/>
              </a:rPr>
              <a:t> → Nativ: Chrome, Firefox</a:t>
            </a:r>
            <a:br>
              <a:rPr lang="de-DE" sz="1600" dirty="0">
                <a:ea typeface="+mn-lt"/>
                <a:cs typeface="+mn-lt"/>
              </a:rPr>
            </a:br>
            <a:r>
              <a:rPr lang="de-DE" sz="1600" dirty="0">
                <a:ea typeface="+mn-lt"/>
                <a:cs typeface="+mn-lt"/>
              </a:rPr>
              <a:t> → Mit </a:t>
            </a:r>
            <a:r>
              <a:rPr lang="de-DE" sz="1600" dirty="0" err="1">
                <a:ea typeface="+mn-lt"/>
                <a:cs typeface="+mn-lt"/>
              </a:rPr>
              <a:t>Polyfill</a:t>
            </a:r>
            <a:r>
              <a:rPr lang="de-DE" sz="1600" dirty="0">
                <a:ea typeface="+mn-lt"/>
                <a:cs typeface="+mn-lt"/>
              </a:rPr>
              <a:t>: Internet Explorer, Edge, Safari</a:t>
            </a:r>
            <a:br>
              <a:rPr lang="de-DE" b="1" dirty="0">
                <a:ea typeface="+mn-lt"/>
                <a:cs typeface="+mn-lt"/>
              </a:rPr>
            </a:br>
            <a:r>
              <a:rPr lang="de-DE" b="1" dirty="0">
                <a:ea typeface="+mn-lt"/>
                <a:cs typeface="+mn-lt"/>
              </a:rPr>
              <a:t> </a:t>
            </a:r>
            <a:endParaRPr lang="de-DE" dirty="0"/>
          </a:p>
          <a:p>
            <a:r>
              <a:rPr lang="de-DE" dirty="0">
                <a:ea typeface="+mn-lt"/>
                <a:cs typeface="+mn-lt"/>
              </a:rPr>
              <a:t>🧱 </a:t>
            </a:r>
            <a:r>
              <a:rPr lang="de-DE" b="1" dirty="0">
                <a:ea typeface="+mn-lt"/>
                <a:cs typeface="+mn-lt"/>
              </a:rPr>
              <a:t>Struktur &amp; Verwendung:</a:t>
            </a:r>
            <a:br>
              <a:rPr lang="de-DE" b="1" dirty="0">
                <a:ea typeface="+mn-lt"/>
                <a:cs typeface="+mn-lt"/>
              </a:rPr>
            </a:br>
            <a:r>
              <a:rPr lang="de-DE" sz="1600" dirty="0">
                <a:ea typeface="+mn-lt"/>
                <a:cs typeface="+mn-lt"/>
              </a:rPr>
              <a:t> → Definiert direkt in Angular-Komponenten</a:t>
            </a:r>
            <a:br>
              <a:rPr lang="de-DE" sz="1600" dirty="0">
                <a:ea typeface="+mn-lt"/>
                <a:cs typeface="+mn-lt"/>
              </a:rPr>
            </a:br>
            <a:r>
              <a:rPr lang="de-DE" sz="1600" dirty="0">
                <a:ea typeface="+mn-lt"/>
                <a:cs typeface="+mn-lt"/>
              </a:rPr>
              <a:t> → Eigene Angular API (Nicht über CSS)</a:t>
            </a:r>
            <a:br>
              <a:rPr lang="de-DE" sz="1600" dirty="0">
                <a:ea typeface="+mn-lt"/>
                <a:cs typeface="+mn-lt"/>
              </a:rPr>
            </a:br>
            <a:r>
              <a:rPr lang="de-DE" sz="1600" dirty="0">
                <a:ea typeface="+mn-lt"/>
                <a:cs typeface="+mn-lt"/>
              </a:rPr>
              <a:t> →  🚫 Keine Wiederverwendung bestehender CSS-Animationen möglich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76301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848A43-93A6-0DA7-609C-C9053EA11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Verwendung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A48CE8-493B-C00C-0635-4111113B4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800510"/>
            <a:ext cx="11155680" cy="47869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b="1" dirty="0">
                <a:ea typeface="+mn-lt"/>
                <a:cs typeface="+mn-lt"/>
              </a:rPr>
              <a:t>Animationsdefinition in "</a:t>
            </a:r>
            <a:r>
              <a:rPr lang="de-DE" dirty="0">
                <a:latin typeface="Consolas"/>
              </a:rPr>
              <a:t>@Components</a:t>
            </a:r>
            <a:r>
              <a:rPr lang="de-DE" b="1" dirty="0">
                <a:ea typeface="+mn-lt"/>
                <a:cs typeface="+mn-lt"/>
              </a:rPr>
              <a:t>–Decorator" unter "</a:t>
            </a:r>
            <a:r>
              <a:rPr lang="de-DE" b="1" err="1">
                <a:ea typeface="+mn-lt"/>
                <a:cs typeface="+mn-lt"/>
              </a:rPr>
              <a:t>animations</a:t>
            </a:r>
            <a:r>
              <a:rPr lang="de-DE" b="1" dirty="0">
                <a:ea typeface="+mn-lt"/>
                <a:cs typeface="+mn-lt"/>
              </a:rPr>
              <a:t>" in Form eines Arrays von Trigger-Definitionen:</a:t>
            </a:r>
          </a:p>
          <a:p>
            <a:r>
              <a:rPr lang="de-DE" dirty="0" err="1">
                <a:latin typeface="Consolas"/>
              </a:rPr>
              <a:t>trigger</a:t>
            </a:r>
            <a:r>
              <a:rPr lang="de-DE" dirty="0">
                <a:latin typeface="Consolas"/>
              </a:rPr>
              <a:t>()</a:t>
            </a:r>
            <a:r>
              <a:rPr lang="de-DE" b="1" dirty="0">
                <a:ea typeface="+mn-lt"/>
                <a:cs typeface="+mn-lt"/>
              </a:rPr>
              <a:t>: Angabe Animationsname und der </a:t>
            </a:r>
            <a:r>
              <a:rPr lang="de-DE" b="1" dirty="0" err="1">
                <a:ea typeface="+mn-lt"/>
                <a:cs typeface="+mn-lt"/>
              </a:rPr>
              <a:t>Anmationsstates</a:t>
            </a:r>
            <a:r>
              <a:rPr lang="de-DE" b="1" dirty="0">
                <a:ea typeface="+mn-lt"/>
                <a:cs typeface="+mn-lt"/>
              </a:rPr>
              <a:t>.</a:t>
            </a:r>
            <a:br>
              <a:rPr lang="en-US" dirty="0"/>
            </a:br>
            <a:r>
              <a:rPr lang="de-DE" b="1" dirty="0" err="1">
                <a:ea typeface="+mn-lt"/>
                <a:cs typeface="+mn-lt"/>
              </a:rPr>
              <a:t>Animationsstates</a:t>
            </a:r>
            <a:r>
              <a:rPr lang="de-DE" b="1" dirty="0">
                <a:ea typeface="+mn-lt"/>
                <a:cs typeface="+mn-lt"/>
              </a:rPr>
              <a:t> in Form von Arrays.</a:t>
            </a:r>
          </a:p>
          <a:p>
            <a:r>
              <a:rPr lang="de-DE" err="1">
                <a:latin typeface="Consolas"/>
              </a:rPr>
              <a:t>state</a:t>
            </a:r>
            <a:r>
              <a:rPr lang="de-DE" dirty="0">
                <a:latin typeface="Consolas"/>
              </a:rPr>
              <a:t>()</a:t>
            </a:r>
            <a:r>
              <a:rPr lang="de-DE" b="1" dirty="0">
                <a:ea typeface="+mn-lt"/>
                <a:cs typeface="+mn-lt"/>
              </a:rPr>
              <a:t>:</a:t>
            </a:r>
            <a:r>
              <a:rPr lang="de-DE" sz="2100" b="1" dirty="0">
                <a:ea typeface="+mn-lt"/>
                <a:cs typeface="+mn-lt"/>
              </a:rPr>
              <a:t> </a:t>
            </a:r>
            <a:r>
              <a:rPr lang="de-DE" b="1" dirty="0">
                <a:ea typeface="+mn-lt"/>
                <a:cs typeface="+mn-lt"/>
              </a:rPr>
              <a:t>Angabe Zustandsname (z. B. "open", "</a:t>
            </a:r>
            <a:r>
              <a:rPr lang="de-DE" b="1" err="1">
                <a:ea typeface="+mn-lt"/>
                <a:cs typeface="+mn-lt"/>
              </a:rPr>
              <a:t>closed</a:t>
            </a:r>
            <a:r>
              <a:rPr lang="de-DE" b="1" dirty="0">
                <a:ea typeface="+mn-lt"/>
                <a:cs typeface="+mn-lt"/>
              </a:rPr>
              <a:t>") und dessen CSS-Stile.</a:t>
            </a:r>
          </a:p>
          <a:p>
            <a:r>
              <a:rPr lang="de-DE" dirty="0">
                <a:latin typeface="Consolas"/>
              </a:rPr>
              <a:t>style()</a:t>
            </a:r>
            <a:r>
              <a:rPr lang="de-DE" b="1" dirty="0">
                <a:ea typeface="+mn-lt"/>
                <a:cs typeface="+mn-lt"/>
              </a:rPr>
              <a:t>:</a:t>
            </a:r>
            <a:r>
              <a:rPr lang="de-DE" sz="2100" b="1" dirty="0">
                <a:ea typeface="+mn-lt"/>
                <a:cs typeface="+mn-lt"/>
              </a:rPr>
              <a:t> </a:t>
            </a:r>
            <a:r>
              <a:rPr lang="de-DE" b="1" dirty="0">
                <a:ea typeface="+mn-lt"/>
                <a:cs typeface="+mn-lt"/>
              </a:rPr>
              <a:t>CSS-Eigenschaften des Zustands in JS-</a:t>
            </a:r>
            <a:r>
              <a:rPr lang="de-DE" b="1" err="1">
                <a:ea typeface="+mn-lt"/>
                <a:cs typeface="+mn-lt"/>
              </a:rPr>
              <a:t>Object</a:t>
            </a:r>
            <a:endParaRPr lang="de-DE" b="1">
              <a:ea typeface="+mn-lt"/>
              <a:cs typeface="+mn-lt"/>
            </a:endParaRPr>
          </a:p>
          <a:p>
            <a:r>
              <a:rPr lang="de-DE" err="1">
                <a:latin typeface="Consolas"/>
              </a:rPr>
              <a:t>transition</a:t>
            </a:r>
            <a:r>
              <a:rPr lang="de-DE" dirty="0">
                <a:latin typeface="Consolas"/>
              </a:rPr>
              <a:t>()</a:t>
            </a:r>
            <a:r>
              <a:rPr lang="de-DE" b="1" dirty="0">
                <a:ea typeface="+mn-lt"/>
                <a:cs typeface="+mn-lt"/>
              </a:rPr>
              <a:t>: Angabe Übergang von einem Zustand zum anderen, inklusive Dauer und Timing.</a:t>
            </a:r>
          </a:p>
          <a:p>
            <a:r>
              <a:rPr lang="de-DE" err="1">
                <a:latin typeface="Consolas"/>
              </a:rPr>
              <a:t>animate</a:t>
            </a:r>
            <a:r>
              <a:rPr lang="de-DE" dirty="0">
                <a:latin typeface="Consolas"/>
              </a:rPr>
              <a:t>():</a:t>
            </a:r>
            <a:r>
              <a:rPr lang="de-DE" sz="2100" b="1" dirty="0">
                <a:ea typeface="+mn-lt"/>
                <a:cs typeface="+mn-lt"/>
              </a:rPr>
              <a:t> </a:t>
            </a:r>
            <a:r>
              <a:rPr lang="de-DE" b="1" dirty="0">
                <a:ea typeface="+mn-lt"/>
                <a:cs typeface="+mn-lt"/>
              </a:rPr>
              <a:t>Angabe Dauer und Timing-Funktion der Animation (z. B. "300ms </a:t>
            </a:r>
            <a:r>
              <a:rPr lang="de-DE" b="1" err="1">
                <a:ea typeface="+mn-lt"/>
                <a:cs typeface="+mn-lt"/>
              </a:rPr>
              <a:t>ease</a:t>
            </a:r>
            <a:r>
              <a:rPr lang="de-DE" b="1" dirty="0">
                <a:ea typeface="+mn-lt"/>
                <a:cs typeface="+mn-lt"/>
              </a:rPr>
              <a:t>-in").</a:t>
            </a:r>
          </a:p>
          <a:p>
            <a:r>
              <a:rPr lang="de-DE" b="1" dirty="0">
                <a:ea typeface="+mn-lt"/>
                <a:cs typeface="+mn-lt"/>
              </a:rPr>
              <a:t>Etc.</a:t>
            </a:r>
          </a:p>
          <a:p>
            <a:endParaRPr lang="de-DE" dirty="0"/>
          </a:p>
        </p:txBody>
      </p:sp>
      <p:pic>
        <p:nvPicPr>
          <p:cNvPr id="7" name="Grafik 6" descr="Roter Pfeil Png Bilder - Kostenloser Download auf Freepik">
            <a:extLst>
              <a:ext uri="{FF2B5EF4-FFF2-40B4-BE49-F238E27FC236}">
                <a16:creationId xmlns:a16="http://schemas.microsoft.com/office/drawing/2014/main" id="{3B7832E6-1053-5E24-8EA8-1C6C779E9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4699" y="5791200"/>
            <a:ext cx="740569" cy="55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932438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42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42</vt:i4>
      </vt:variant>
    </vt:vector>
  </HeadingPairs>
  <TitlesOfParts>
    <vt:vector size="43" baseType="lpstr">
      <vt:lpstr>GestaltVTI</vt:lpstr>
      <vt:lpstr>Angular Advanced</vt:lpstr>
      <vt:lpstr>Übersicht</vt:lpstr>
      <vt:lpstr>(notwendige) Vorkentnisse</vt:lpstr>
      <vt:lpstr>🔧 Technische Grundlagen</vt:lpstr>
      <vt:lpstr>Praktische Erfahrung</vt:lpstr>
      <vt:lpstr>Git-Grundkenntnisse</vt:lpstr>
      <vt:lpstr>2. Angular Animationen</vt:lpstr>
      <vt:lpstr>PowerPoint-Präsentation</vt:lpstr>
      <vt:lpstr>Verwendung</vt:lpstr>
      <vt:lpstr>3. Angular CLI</vt:lpstr>
      <vt:lpstr>PowerPoint-Präsentation</vt:lpstr>
      <vt:lpstr>4. Control Flow</vt:lpstr>
      <vt:lpstr>If-Else-Strukturen</vt:lpstr>
      <vt:lpstr>PowerPoint-Präsentation</vt:lpstr>
      <vt:lpstr>PowerPoint-Präsentation</vt:lpstr>
      <vt:lpstr>For-Schleife</vt:lpstr>
      <vt:lpstr>Altes System: *ngFor</vt:lpstr>
      <vt:lpstr>Neues System: @for (ab Angular 17)</vt:lpstr>
      <vt:lpstr>Switch-Case-Struktur</vt:lpstr>
      <vt:lpstr>ngSwitch Direktive</vt:lpstr>
      <vt:lpstr>@switch Block (Angular 15+):</vt:lpstr>
      <vt:lpstr>Migration</vt:lpstr>
      <vt:lpstr>5. Routing</vt:lpstr>
      <vt:lpstr>Motivation</vt:lpstr>
      <vt:lpstr>Routes-Aufbau</vt:lpstr>
      <vt:lpstr>Geschachtelte Routen</vt:lpstr>
      <vt:lpstr>Router-Outlet</vt:lpstr>
      <vt:lpstr>Route-Navigation</vt:lpstr>
      <vt:lpstr>Früher(Modules) vs Heute(Standalone)</vt:lpstr>
      <vt:lpstr>Beispiel (Früher)</vt:lpstr>
      <vt:lpstr>Beispiel(Heute)</vt:lpstr>
      <vt:lpstr>🧠 Fazit</vt:lpstr>
      <vt:lpstr>Lazy Loading</vt:lpstr>
      <vt:lpstr>PowerPoint-Präsentation</vt:lpstr>
      <vt:lpstr>Route-Parameter</vt:lpstr>
      <vt:lpstr>Mögliches Problem bei Parameter Abfrage ab Angular 16</vt:lpstr>
      <vt:lpstr>6. Signals</vt:lpstr>
      <vt:lpstr>🧠 Was sind Signals?</vt:lpstr>
      <vt:lpstr>Übersicht</vt:lpstr>
      <vt:lpstr>✅ Vorteile:</vt:lpstr>
      <vt:lpstr>Vielen Dank</vt:lpstr>
      <vt:lpstr>Aussicht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1027</cp:revision>
  <dcterms:created xsi:type="dcterms:W3CDTF">2025-05-06T07:46:16Z</dcterms:created>
  <dcterms:modified xsi:type="dcterms:W3CDTF">2025-05-16T09:53:55Z</dcterms:modified>
</cp:coreProperties>
</file>