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EB9"/>
    <a:srgbClr val="A62A74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1A4AF-D4A9-42D7-B95A-960ED81212B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08B2D-E457-490F-B80E-B952451E74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11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  <p:sp>
        <p:nvSpPr>
          <p:cNvPr id="717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261A7F-E3BA-4036-915C-C9DE301C3772}" type="slidenum">
              <a:rPr lang="en-US" altLang="tr-TR" sz="1200" smtClean="0">
                <a:ea typeface="MS PGothic" panose="020B0600070205080204" pitchFamily="34" charset="-128"/>
              </a:rPr>
              <a:pPr/>
              <a:t>1</a:t>
            </a:fld>
            <a:endParaRPr lang="en-US" altLang="tr-TR" sz="12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877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9398189-A32A-4CCA-8309-C3F26466D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02491AF4-BFAE-4EC9-8B35-C128FA00C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4765AC71-44F4-402D-808E-D32513C3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AFCDCB4B-2E0F-4E74-BC95-319D6D0E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101784A-ECAF-4627-B552-010EB4DA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451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0015F8CE-CBBC-409A-A9A3-9A4CD923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497B7608-291F-4471-9E54-B6AF5AC5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3FC6F37A-B0E8-4C90-BD46-C5A208CD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60B8B880-A1B4-462E-A3F2-31ADE73B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AF9969DD-12B5-4434-9F49-9F7D8B8E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0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456AFC5C-4430-44F6-87BA-C3ED47ED3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59C0C1E3-844F-4132-AA4D-89014960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EFAE6F3B-5FC1-4FDB-9F46-D49324C1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7E6A992E-1472-49A8-A268-80011B49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D66EE31-33EC-4D9E-B3E3-5B021D61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69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8CD8E89-B97C-45A3-ACBF-73DC0792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1F2F510-FBDB-4872-B761-0F80A4DB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808DDCF1-2E64-475F-B9F8-837559B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D98D2A15-9410-4107-9EB8-6DC4AF23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B37E0DBB-71AB-40AD-BF56-8EFD1859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163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F159CE7-310C-4AE8-B947-A266EECC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752BEEDB-1B32-40B8-B9B9-D9A8123C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08F1D8E2-0EB9-4D38-9BAC-23F88FC8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674A7124-683B-4BD3-B58F-C62A3DA0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A23E87D2-A2D4-43F8-B110-EF4B4603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07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567C4E9-9448-4BBE-A865-9AC34FE5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47558E03-F3C7-469A-B2B6-76727028D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C9BCA467-1553-4407-BD98-07A0940AE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8C7A6C93-38E7-4599-9163-42312DFD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1E10FED8-A0A2-4B3D-9B1F-BEEF8AA8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9C1A452A-B8A8-477C-BCB6-15EF97C3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24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EC408BAC-6AFF-4EE4-99FE-268D9AC7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168EB786-1562-4243-A9F5-389CA4FD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5C3FC876-AB1F-4270-82AF-E42C1A61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FDB4DA35-7D99-44D9-A278-BD6A218CC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FF831D9D-93D2-4E87-A9ED-901803DCD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8FB1C83F-8F62-476F-B7CE-ECD789A7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063DEC96-AA1D-4362-85EE-A6873DCD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A0612146-9039-43B7-AD27-C6E5F435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0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ED28794-4121-4F00-A1F6-DD1FB3BD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C5E53A5B-895A-4E23-B106-D2752B4D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4B7B10D8-8265-4745-8A24-59B98493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47096E8A-EB36-454A-8205-800F5D47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665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0183A69D-1C83-4883-933C-C82A21D7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CD6A69CD-1B7F-4631-959F-FB8FFD7E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D9BE7225-ACF3-496E-AC4B-545F73CA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218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8C0F79B-04F7-44C7-AEF8-2CB0A641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38FBC15B-3647-4814-A0D6-CBC9F611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C3488B5B-23D1-4C0E-88B0-AF57E6623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9FC13E73-4FEE-4FFF-AB1A-5A3EE970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C6E10A19-32B7-41C3-A65C-C5525BC8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306E98AE-610F-4B94-9356-67E6BFA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1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930F6D7-D120-4B5E-AD09-5413E621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DC114E8B-0E31-4D41-AFD8-E88DD6766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ADD44073-DC9B-4866-A4C7-CC1E82097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D3A1AD85-2CB4-4044-BC4C-C1F805AB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CE9D8744-BFCA-4B9F-8842-82D7D40A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8900EEAF-6225-462A-B491-4AE3BEE5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3FCD247D-F571-41EA-958F-C4D166E0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3909A01F-2E8A-412C-886E-AB94ED9C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E7764347-BEFD-40D2-BF22-025E60EF3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0D44-155D-4A53-863E-D0257C6ADAA1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A9D8C860-7895-4634-ABA8-A2272BA5A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3867A19-C190-459E-98CF-FC1CE9A1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5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447800"/>
            <a:ext cx="7772400" cy="1143000"/>
          </a:xfrm>
        </p:spPr>
        <p:txBody>
          <a:bodyPr>
            <a:normAutofit/>
          </a:bodyPr>
          <a:lstStyle/>
          <a:p>
            <a:r>
              <a:rPr lang="tr-TR" altLang="tr-TR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Z-</a:t>
            </a:r>
            <a:r>
              <a:rPr lang="en-US" altLang="tr-TR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tr-TR" altLang="tr-TR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4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altLang="tr-TR" sz="4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95600"/>
            <a:ext cx="7696200" cy="1752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tr-TR" dirty="0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Prof. Adnan </a:t>
            </a:r>
            <a:r>
              <a:rPr lang="en-US" altLang="tr-TR" dirty="0" err="1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Kavak</a:t>
            </a:r>
            <a:r>
              <a:rPr lang="en-US" altLang="tr-TR" dirty="0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tr-TR" dirty="0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Computer Engineering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tr-TR" dirty="0" err="1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Kocaeli</a:t>
            </a:r>
            <a:r>
              <a:rPr lang="en-US" altLang="tr-TR" dirty="0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University</a:t>
            </a:r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152400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400" b="0" i="1" dirty="0">
                <a:solidFill>
                  <a:srgbClr val="C20EB9"/>
                </a:solidFill>
                <a:ea typeface="MS PGothic" panose="020B0600070205080204" pitchFamily="34" charset="-128"/>
              </a:rPr>
              <a:t>Signals and Systems                           Fall 20</a:t>
            </a:r>
            <a:r>
              <a:rPr lang="tr-TR" altLang="tr-TR" sz="2400" b="0" i="1" smtClean="0">
                <a:solidFill>
                  <a:srgbClr val="C20EB9"/>
                </a:solidFill>
                <a:ea typeface="MS PGothic" panose="020B0600070205080204" pitchFamily="34" charset="-128"/>
              </a:rPr>
              <a:t>23</a:t>
            </a:r>
            <a:endParaRPr lang="en-US" altLang="tr-TR" sz="2400" b="0" dirty="0">
              <a:solidFill>
                <a:srgbClr val="C20EB9"/>
              </a:solidFill>
              <a:ea typeface="MS PGothic" panose="020B0600070205080204" pitchFamily="34" charset="-128"/>
            </a:endParaRPr>
          </a:p>
        </p:txBody>
      </p:sp>
      <p:sp>
        <p:nvSpPr>
          <p:cNvPr id="6150" name="TextBox 1"/>
          <p:cNvSpPr txBox="1">
            <a:spLocks noChangeArrowheads="1"/>
          </p:cNvSpPr>
          <p:nvPr/>
        </p:nvSpPr>
        <p:spPr bwMode="auto">
          <a:xfrm>
            <a:off x="1600200" y="48006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000" b="0">
                <a:solidFill>
                  <a:srgbClr val="0000FF"/>
                </a:solidFill>
                <a:ea typeface="MS PGothic" panose="020B0600070205080204" pitchFamily="34" charset="-128"/>
              </a:rPr>
              <a:t>Textbook: Linear Systems and Signals, B.P. Lathi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099733" y="53530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tr-TR" altLang="tr-TR" sz="2000" b="0" i="1" dirty="0" err="1">
                <a:solidFill>
                  <a:srgbClr val="0000FF"/>
                </a:solidFill>
              </a:rPr>
              <a:t>These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example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slides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are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initially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prepared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by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7030A0"/>
                </a:solidFill>
              </a:rPr>
              <a:t>Nabat</a:t>
            </a:r>
            <a:r>
              <a:rPr lang="tr-TR" altLang="tr-TR" sz="2000" b="0" i="1" dirty="0">
                <a:solidFill>
                  <a:srgbClr val="7030A0"/>
                </a:solidFill>
              </a:rPr>
              <a:t> </a:t>
            </a:r>
            <a:r>
              <a:rPr lang="tr-TR" altLang="tr-TR" sz="2000" b="0" i="1" dirty="0" err="1">
                <a:solidFill>
                  <a:srgbClr val="7030A0"/>
                </a:solidFill>
              </a:rPr>
              <a:t>Hangeldiyeva</a:t>
            </a:r>
            <a:r>
              <a:rPr lang="tr-TR" altLang="tr-TR" sz="2000" b="0" i="1" dirty="0">
                <a:solidFill>
                  <a:srgbClr val="7030A0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using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the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class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tr-TR" altLang="tr-TR" sz="2000" b="0" i="1" dirty="0" err="1">
                <a:solidFill>
                  <a:srgbClr val="0000FF"/>
                </a:solidFill>
              </a:rPr>
              <a:t>notes</a:t>
            </a:r>
            <a:r>
              <a:rPr lang="tr-TR" altLang="tr-TR" sz="2000" b="0" i="1" dirty="0">
                <a:solidFill>
                  <a:srgbClr val="0000FF"/>
                </a:solidFill>
              </a:rPr>
              <a:t> of 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Prof.Dr.Adnan</a:t>
            </a:r>
            <a:r>
              <a:rPr lang="tr-TR" altLang="tr-TR" sz="2000" b="0" i="1" dirty="0">
                <a:solidFill>
                  <a:srgbClr val="0000FF"/>
                </a:solidFill>
              </a:rPr>
              <a:t> Kavak </a:t>
            </a:r>
            <a:endParaRPr lang="en-US" altLang="tr-TR" sz="2000" b="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DFDB75A-1D25-466E-BE3D-95E110C8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820"/>
            <a:ext cx="9144000" cy="888642"/>
          </a:xfrm>
        </p:spPr>
        <p:txBody>
          <a:bodyPr>
            <a:normAutofit fontScale="90000"/>
          </a:bodyPr>
          <a:lstStyle/>
          <a:p>
            <a:r>
              <a:rPr lang="tr-TR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tr-TR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tr-TR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tr-TR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="" xmlns:a16="http://schemas.microsoft.com/office/drawing/2014/main" id="{C3768B49-46EE-452F-8779-EDC758395F67}"/>
                  </a:ext>
                </a:extLst>
              </p:cNvPr>
              <p:cNvSpPr txBox="1"/>
              <p:nvPr/>
            </p:nvSpPr>
            <p:spPr>
              <a:xfrm>
                <a:off x="927278" y="1442433"/>
                <a:ext cx="4229043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sub>
                              </m:sSub>
                            </m:e>
                          </m:groupCh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68B49-46EE-452F-8779-EDC75839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78" y="1442433"/>
                <a:ext cx="4229043" cy="755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="" xmlns:a16="http://schemas.microsoft.com/office/drawing/2014/main" id="{2C863D46-1B89-4C94-8F7E-E7E7DFFCF846}"/>
                  </a:ext>
                </a:extLst>
              </p:cNvPr>
              <p:cNvSpPr txBox="1"/>
              <p:nvPr/>
            </p:nvSpPr>
            <p:spPr>
              <a:xfrm>
                <a:off x="5102619" y="1467075"/>
                <a:ext cx="3460124" cy="778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2C863D46-1B89-4C94-8F7E-E7E7DFFCF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19" y="1467075"/>
                <a:ext cx="3460124" cy="778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="" xmlns:a16="http://schemas.microsoft.com/office/drawing/2014/main" id="{CD1CBA1B-538A-4BC7-88D8-31812BC3CAAE}"/>
                  </a:ext>
                </a:extLst>
              </p:cNvPr>
              <p:cNvSpPr/>
              <p:nvPr/>
            </p:nvSpPr>
            <p:spPr>
              <a:xfrm>
                <a:off x="847928" y="2713345"/>
                <a:ext cx="8952259" cy="493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=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tr-TR" dirty="0"/>
                  <a:t> =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𝑧𝑏</m:t>
                                </m:r>
                              </m:e>
                              <m:sup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tr-T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𝑧𝑏</m:t>
                                </m:r>
                              </m:e>
                              <m:sup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tr-T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CD1CBA1B-538A-4BC7-88D8-31812BC3C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28" y="2713345"/>
                <a:ext cx="8952259" cy="493981"/>
              </a:xfrm>
              <a:prstGeom prst="rect">
                <a:avLst/>
              </a:prstGeom>
              <a:blipFill>
                <a:blip r:embed="rId4"/>
                <a:stretch>
                  <a:fillRect l="-613" t="-106173" b="-16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ağ Ayraç 6">
            <a:extLst>
              <a:ext uri="{FF2B5EF4-FFF2-40B4-BE49-F238E27FC236}">
                <a16:creationId xmlns="" xmlns:a16="http://schemas.microsoft.com/office/drawing/2014/main" id="{FA71E309-E9B6-42D1-A54F-2E346A82B10D}"/>
              </a:ext>
            </a:extLst>
          </p:cNvPr>
          <p:cNvSpPr/>
          <p:nvPr/>
        </p:nvSpPr>
        <p:spPr>
          <a:xfrm rot="5400000">
            <a:off x="6980773" y="2965084"/>
            <a:ext cx="537774" cy="976504"/>
          </a:xfrm>
          <a:prstGeom prst="rightBrace">
            <a:avLst>
              <a:gd name="adj1" fmla="val 8333"/>
              <a:gd name="adj2" fmla="val 488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="" xmlns:a16="http://schemas.microsoft.com/office/drawing/2014/main" id="{E826B1BC-665B-422B-A673-1BBC66654E02}"/>
                  </a:ext>
                </a:extLst>
              </p:cNvPr>
              <p:cNvSpPr txBox="1"/>
              <p:nvPr/>
            </p:nvSpPr>
            <p:spPr>
              <a:xfrm>
                <a:off x="6832681" y="3838120"/>
                <a:ext cx="11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E826B1BC-665B-422B-A673-1BBC6665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681" y="3838120"/>
                <a:ext cx="1106265" cy="276999"/>
              </a:xfrm>
              <a:prstGeom prst="rect">
                <a:avLst/>
              </a:prstGeom>
              <a:blipFill>
                <a:blip r:embed="rId5"/>
                <a:stretch>
                  <a:fillRect t="-4444" r="-4420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>
                <a:extLst>
                  <a:ext uri="{FF2B5EF4-FFF2-40B4-BE49-F238E27FC236}">
                    <a16:creationId xmlns="" xmlns:a16="http://schemas.microsoft.com/office/drawing/2014/main" id="{927A0967-41F2-48C9-AFA9-0D80D632B10F}"/>
                  </a:ext>
                </a:extLst>
              </p:cNvPr>
              <p:cNvSpPr/>
              <p:nvPr/>
            </p:nvSpPr>
            <p:spPr>
              <a:xfrm>
                <a:off x="847928" y="3670253"/>
                <a:ext cx="186384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927A0967-41F2-48C9-AFA9-0D80D632B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28" y="3670253"/>
                <a:ext cx="1863844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="" xmlns:a16="http://schemas.microsoft.com/office/drawing/2014/main" id="{622399DA-DBE9-428D-85D8-63A08C621359}"/>
                  </a:ext>
                </a:extLst>
              </p:cNvPr>
              <p:cNvSpPr txBox="1"/>
              <p:nvPr/>
            </p:nvSpPr>
            <p:spPr>
              <a:xfrm>
                <a:off x="1115854" y="4661709"/>
                <a:ext cx="1327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𝑅𝑜𝑐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622399DA-DBE9-428D-85D8-63A08C621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54" y="4661709"/>
                <a:ext cx="1327991" cy="276999"/>
              </a:xfrm>
              <a:prstGeom prst="rect">
                <a:avLst/>
              </a:prstGeom>
              <a:blipFill>
                <a:blip r:embed="rId7"/>
                <a:stretch>
                  <a:fillRect l="-3670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Düz Ok Bağlayıcısı 13">
            <a:extLst>
              <a:ext uri="{FF2B5EF4-FFF2-40B4-BE49-F238E27FC236}">
                <a16:creationId xmlns="" xmlns:a16="http://schemas.microsoft.com/office/drawing/2014/main" id="{46C2244F-0B7A-48ED-B3E9-CB76BA6B61ED}"/>
              </a:ext>
            </a:extLst>
          </p:cNvPr>
          <p:cNvCxnSpPr>
            <a:cxnSpLocks/>
          </p:cNvCxnSpPr>
          <p:nvPr/>
        </p:nvCxnSpPr>
        <p:spPr>
          <a:xfrm>
            <a:off x="8562742" y="4652534"/>
            <a:ext cx="30668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="" xmlns:a16="http://schemas.microsoft.com/office/drawing/2014/main" id="{4E66DCEB-E71D-4048-B2CD-FDBFF94638FF}"/>
              </a:ext>
            </a:extLst>
          </p:cNvPr>
          <p:cNvCxnSpPr>
            <a:cxnSpLocks/>
          </p:cNvCxnSpPr>
          <p:nvPr/>
        </p:nvCxnSpPr>
        <p:spPr>
          <a:xfrm flipV="1">
            <a:off x="10096182" y="3396116"/>
            <a:ext cx="0" cy="2422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39251CE1-6612-4360-A675-C1087DA9C5A2}"/>
              </a:ext>
            </a:extLst>
          </p:cNvPr>
          <p:cNvSpPr/>
          <p:nvPr/>
        </p:nvSpPr>
        <p:spPr>
          <a:xfrm>
            <a:off x="9432190" y="4021470"/>
            <a:ext cx="1327985" cy="1262128"/>
          </a:xfrm>
          <a:prstGeom prst="ellipse">
            <a:avLst/>
          </a:prstGeom>
          <a:solidFill>
            <a:srgbClr val="CCECF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Roc</a:t>
            </a:r>
            <a:r>
              <a:rPr lang="tr-TR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9019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8F5C8CAA-98F4-4009-9392-655E8002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 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="" xmlns:a16="http://schemas.microsoft.com/office/drawing/2014/main" id="{F40DCFB0-D6AF-480B-A8B7-CF10B91ADCA2}"/>
                  </a:ext>
                </a:extLst>
              </p:cNvPr>
              <p:cNvSpPr txBox="1"/>
              <p:nvPr/>
            </p:nvSpPr>
            <p:spPr>
              <a:xfrm>
                <a:off x="838200" y="1455312"/>
                <a:ext cx="3020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F40DCFB0-D6AF-480B-A8B7-CF10B91A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5312"/>
                <a:ext cx="3020186" cy="276999"/>
              </a:xfrm>
              <a:prstGeom prst="rect">
                <a:avLst/>
              </a:prstGeom>
              <a:blipFill>
                <a:blip r:embed="rId2"/>
                <a:stretch>
                  <a:fillRect l="-60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="" xmlns:a16="http://schemas.microsoft.com/office/drawing/2014/main" id="{4DC72F61-5161-4DD0-A29D-E7D94F499EB2}"/>
                  </a:ext>
                </a:extLst>
              </p:cNvPr>
              <p:cNvSpPr/>
              <p:nvPr/>
            </p:nvSpPr>
            <p:spPr>
              <a:xfrm>
                <a:off x="838200" y="1904931"/>
                <a:ext cx="1095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4DC72F61-5161-4DD0-A29D-E7D94F49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4931"/>
                <a:ext cx="10950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="" xmlns:a16="http://schemas.microsoft.com/office/drawing/2014/main" id="{C09F05C7-13B0-40B9-9EA4-5463CBC3E6FA}"/>
                  </a:ext>
                </a:extLst>
              </p:cNvPr>
              <p:cNvSpPr/>
              <p:nvPr/>
            </p:nvSpPr>
            <p:spPr>
              <a:xfrm>
                <a:off x="729740" y="2446883"/>
                <a:ext cx="2407006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tr-TR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C09F05C7-13B0-40B9-9EA4-5463CBC3E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0" y="2446883"/>
                <a:ext cx="2407006" cy="484941"/>
              </a:xfrm>
              <a:prstGeom prst="rect">
                <a:avLst/>
              </a:prstGeom>
              <a:blipFill>
                <a:blip r:embed="rId4"/>
                <a:stretch>
                  <a:fillRect l="-2278" b="-75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="" xmlns:a16="http://schemas.microsoft.com/office/drawing/2014/main" id="{02C0DEFF-582C-4507-8740-07340CF087EB}"/>
                  </a:ext>
                </a:extLst>
              </p:cNvPr>
              <p:cNvSpPr txBox="1"/>
              <p:nvPr/>
            </p:nvSpPr>
            <p:spPr>
              <a:xfrm>
                <a:off x="838200" y="3104444"/>
                <a:ext cx="8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02C0DEFF-582C-4507-8740-07340CF08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04444"/>
                <a:ext cx="896464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>
                <a:extLst>
                  <a:ext uri="{FF2B5EF4-FFF2-40B4-BE49-F238E27FC236}">
                    <a16:creationId xmlns="" xmlns:a16="http://schemas.microsoft.com/office/drawing/2014/main" id="{742FDC53-6D60-48D1-A410-41F68E9903DF}"/>
                  </a:ext>
                </a:extLst>
              </p:cNvPr>
              <p:cNvSpPr/>
              <p:nvPr/>
            </p:nvSpPr>
            <p:spPr>
              <a:xfrm>
                <a:off x="2234578" y="3040685"/>
                <a:ext cx="1077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742FDC53-6D60-48D1-A410-41F68E990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78" y="3040685"/>
                <a:ext cx="10773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>
                <a:extLst>
                  <a:ext uri="{FF2B5EF4-FFF2-40B4-BE49-F238E27FC236}">
                    <a16:creationId xmlns="" xmlns:a16="http://schemas.microsoft.com/office/drawing/2014/main" id="{7ABA6EEC-2C7D-4646-8F6C-C6EFB3CCCF44}"/>
                  </a:ext>
                </a:extLst>
              </p:cNvPr>
              <p:cNvSpPr/>
              <p:nvPr/>
            </p:nvSpPr>
            <p:spPr>
              <a:xfrm>
                <a:off x="555086" y="3727824"/>
                <a:ext cx="20426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𝑅𝑜𝑐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7ABA6EEC-2C7D-4646-8F6C-C6EFB3CCC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6" y="3727824"/>
                <a:ext cx="204267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="" xmlns:a16="http://schemas.microsoft.com/office/drawing/2014/main" id="{C72F1701-03EE-4626-A6D6-7DF535E9AC9F}"/>
                  </a:ext>
                </a:extLst>
              </p:cNvPr>
              <p:cNvSpPr txBox="1"/>
              <p:nvPr/>
            </p:nvSpPr>
            <p:spPr>
              <a:xfrm>
                <a:off x="918831" y="4374155"/>
                <a:ext cx="2325958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𝑒𝑟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b="0" dirty="0"/>
              </a:p>
              <a:p>
                <a:r>
                  <a:rPr lang="tr-TR" dirty="0"/>
                  <a:t>Kesişim bölgesi yok</a:t>
                </a:r>
              </a:p>
              <a:p>
                <a:r>
                  <a:rPr lang="tr-TR" b="0" dirty="0" err="1"/>
                  <a:t>Roc</a:t>
                </a:r>
                <a:r>
                  <a:rPr lang="tr-TR" b="0" dirty="0"/>
                  <a:t> yok</a:t>
                </a:r>
              </a:p>
              <a:p>
                <a:r>
                  <a:rPr lang="tr-TR" dirty="0"/>
                  <a:t>Z- dönüşümü </a:t>
                </a:r>
                <a:r>
                  <a:rPr lang="tr-TR" dirty="0" smtClean="0"/>
                  <a:t>bulunamaz</a:t>
                </a:r>
                <a:endParaRPr lang="tr-TR" b="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C72F1701-03EE-4626-A6D6-7DF535E9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31" y="4374155"/>
                <a:ext cx="2325958" cy="1661993"/>
              </a:xfrm>
              <a:prstGeom prst="rect">
                <a:avLst/>
              </a:prstGeom>
              <a:blipFill>
                <a:blip r:embed="rId8"/>
                <a:stretch>
                  <a:fillRect l="-6299" t="-368" r="-551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Düz Ok Bağlayıcısı 10">
            <a:extLst>
              <a:ext uri="{FF2B5EF4-FFF2-40B4-BE49-F238E27FC236}">
                <a16:creationId xmlns="" xmlns:a16="http://schemas.microsoft.com/office/drawing/2014/main" id="{46AACDDC-D80A-4B6D-A34B-81C60838E068}"/>
              </a:ext>
            </a:extLst>
          </p:cNvPr>
          <p:cNvCxnSpPr>
            <a:cxnSpLocks/>
          </p:cNvCxnSpPr>
          <p:nvPr/>
        </p:nvCxnSpPr>
        <p:spPr>
          <a:xfrm>
            <a:off x="4984124" y="3429000"/>
            <a:ext cx="5512158" cy="138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="" xmlns:a16="http://schemas.microsoft.com/office/drawing/2014/main" id="{55592D13-1BF2-4E14-BE8A-EAD1141BDFB8}"/>
              </a:ext>
            </a:extLst>
          </p:cNvPr>
          <p:cNvCxnSpPr>
            <a:cxnSpLocks/>
          </p:cNvCxnSpPr>
          <p:nvPr/>
        </p:nvCxnSpPr>
        <p:spPr>
          <a:xfrm flipV="1">
            <a:off x="7597680" y="1455312"/>
            <a:ext cx="0" cy="3786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FB3B992-5EF1-4899-9370-9EE264FA013A}"/>
              </a:ext>
            </a:extLst>
          </p:cNvPr>
          <p:cNvSpPr/>
          <p:nvPr/>
        </p:nvSpPr>
        <p:spPr>
          <a:xfrm>
            <a:off x="7059007" y="3033280"/>
            <a:ext cx="1077346" cy="92988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C4EFA18D-186F-4B2D-A8E0-165608E4E39D}"/>
              </a:ext>
            </a:extLst>
          </p:cNvPr>
          <p:cNvSpPr/>
          <p:nvPr/>
        </p:nvSpPr>
        <p:spPr>
          <a:xfrm>
            <a:off x="6528747" y="2603812"/>
            <a:ext cx="2137865" cy="192727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Serbest Form: Şekil 32">
            <a:extLst>
              <a:ext uri="{FF2B5EF4-FFF2-40B4-BE49-F238E27FC236}">
                <a16:creationId xmlns="" xmlns:a16="http://schemas.microsoft.com/office/drawing/2014/main" id="{64C3807E-B984-46F2-B1B4-966AA8B94DAF}"/>
              </a:ext>
            </a:extLst>
          </p:cNvPr>
          <p:cNvSpPr/>
          <p:nvPr/>
        </p:nvSpPr>
        <p:spPr>
          <a:xfrm>
            <a:off x="6536882" y="3552136"/>
            <a:ext cx="941628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Serbest Form: Şekil 36">
            <a:extLst>
              <a:ext uri="{FF2B5EF4-FFF2-40B4-BE49-F238E27FC236}">
                <a16:creationId xmlns="" xmlns:a16="http://schemas.microsoft.com/office/drawing/2014/main" id="{666B6E9A-0553-4CBB-8BAA-A9C328C9C5FF}"/>
              </a:ext>
            </a:extLst>
          </p:cNvPr>
          <p:cNvSpPr/>
          <p:nvPr/>
        </p:nvSpPr>
        <p:spPr>
          <a:xfrm rot="15966418">
            <a:off x="7663980" y="3633482"/>
            <a:ext cx="941628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Serbest Form: Şekil 37">
            <a:extLst>
              <a:ext uri="{FF2B5EF4-FFF2-40B4-BE49-F238E27FC236}">
                <a16:creationId xmlns="" xmlns:a16="http://schemas.microsoft.com/office/drawing/2014/main" id="{45FE1409-3431-471B-99AD-CB77B4A07B29}"/>
              </a:ext>
            </a:extLst>
          </p:cNvPr>
          <p:cNvSpPr/>
          <p:nvPr/>
        </p:nvSpPr>
        <p:spPr>
          <a:xfrm rot="5168388">
            <a:off x="6589500" y="2608696"/>
            <a:ext cx="941628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Serbest Form: Şekil 38">
            <a:extLst>
              <a:ext uri="{FF2B5EF4-FFF2-40B4-BE49-F238E27FC236}">
                <a16:creationId xmlns="" xmlns:a16="http://schemas.microsoft.com/office/drawing/2014/main" id="{D1DC4579-1C25-4435-AA7C-B42EEB3DBA7A}"/>
              </a:ext>
            </a:extLst>
          </p:cNvPr>
          <p:cNvSpPr/>
          <p:nvPr/>
        </p:nvSpPr>
        <p:spPr>
          <a:xfrm rot="10800000">
            <a:off x="7663894" y="2535925"/>
            <a:ext cx="941628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5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1F9AC817-54DC-47F3-9C9C-C935CC5F9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955" y="660042"/>
            <a:ext cx="9848045" cy="940158"/>
          </a:xfrm>
        </p:spPr>
        <p:txBody>
          <a:bodyPr>
            <a:normAutofit fontScale="90000"/>
          </a:bodyPr>
          <a:lstStyle/>
          <a:p>
            <a:r>
              <a:rPr lang="tr-TR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Sıfır Kutup Gösterimi ve Kararlılık</a:t>
            </a:r>
            <a:br>
              <a:rPr lang="tr-TR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="" xmlns:a16="http://schemas.microsoft.com/office/drawing/2014/main" id="{F270A5B5-9408-49B5-840D-265A03D62EB3}"/>
                  </a:ext>
                </a:extLst>
              </p:cNvPr>
              <p:cNvSpPr txBox="1"/>
              <p:nvPr/>
            </p:nvSpPr>
            <p:spPr>
              <a:xfrm>
                <a:off x="819955" y="1673991"/>
                <a:ext cx="1262460" cy="57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F270A5B5-9408-49B5-840D-265A03D6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" y="1673991"/>
                <a:ext cx="1262460" cy="5787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="" xmlns:a16="http://schemas.microsoft.com/office/drawing/2014/main" id="{992B040F-20B9-4CBC-A07D-7FF175D95B65}"/>
                  </a:ext>
                </a:extLst>
              </p:cNvPr>
              <p:cNvSpPr/>
              <p:nvPr/>
            </p:nvSpPr>
            <p:spPr>
              <a:xfrm>
                <a:off x="2974261" y="1597834"/>
                <a:ext cx="4520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 Köklere x(z)’</a:t>
                </a:r>
                <a:r>
                  <a:rPr lang="tr-TR" dirty="0" err="1"/>
                  <a:t>nin</a:t>
                </a:r>
                <a:r>
                  <a:rPr lang="tr-TR" dirty="0"/>
                  <a:t>  sıfırları (</a:t>
                </a:r>
                <a:r>
                  <a:rPr lang="tr-TR" dirty="0" err="1"/>
                  <a:t>zeros</a:t>
                </a:r>
                <a:r>
                  <a:rPr lang="tr-TR" dirty="0"/>
                  <a:t>) denir</a:t>
                </a:r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992B040F-20B9-4CBC-A07D-7FF175D95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261" y="1597834"/>
                <a:ext cx="4520084" cy="369332"/>
              </a:xfrm>
              <a:prstGeom prst="rect">
                <a:avLst/>
              </a:prstGeom>
              <a:blipFill>
                <a:blip r:embed="rId3"/>
                <a:stretch>
                  <a:fillRect t="-8197" r="-270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="" xmlns:a16="http://schemas.microsoft.com/office/drawing/2014/main" id="{9D32DD3C-7B89-405B-AB95-C022BE2D6DBD}"/>
                  </a:ext>
                </a:extLst>
              </p:cNvPr>
              <p:cNvSpPr/>
              <p:nvPr/>
            </p:nvSpPr>
            <p:spPr>
              <a:xfrm>
                <a:off x="2963731" y="1935898"/>
                <a:ext cx="60933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 smtClean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𝑘𝑙𝑒𝑟𝑒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𝑛𝑖𝑛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𝑘𝑢𝑡𝑢𝑝𝑙𝑎𝑟𝚤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𝑝𝑜𝑙𝑒𝑠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𝑑𝑒𝑛𝑖𝑟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9D32DD3C-7B89-405B-AB95-C022BE2D6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31" y="1935898"/>
                <a:ext cx="6093372" cy="369332"/>
              </a:xfrm>
              <a:prstGeom prst="rect">
                <a:avLst/>
              </a:prstGeom>
              <a:blipFill>
                <a:blip r:embed="rId4"/>
                <a:stretch>
                  <a:fillRect l="-800" t="-10000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>
                <a:extLst>
                  <a:ext uri="{FF2B5EF4-FFF2-40B4-BE49-F238E27FC236}">
                    <a16:creationId xmlns="" xmlns:a16="http://schemas.microsoft.com/office/drawing/2014/main" id="{44860E65-2CA4-4F11-B513-2C972B8950D9}"/>
                  </a:ext>
                </a:extLst>
              </p:cNvPr>
              <p:cNvSpPr/>
              <p:nvPr/>
            </p:nvSpPr>
            <p:spPr>
              <a:xfrm>
                <a:off x="678507" y="2402797"/>
                <a:ext cx="4678910" cy="651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𝑠𝚤𝑓𝚤𝑟𝑙𝑎𝑟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44860E65-2CA4-4F11-B513-2C972B895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7" y="2402797"/>
                <a:ext cx="4678910" cy="65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="" xmlns:a16="http://schemas.microsoft.com/office/drawing/2014/main" id="{0FD6C58F-C00C-4696-8E51-2CA949E35C26}"/>
                  </a:ext>
                </a:extLst>
              </p:cNvPr>
              <p:cNvSpPr txBox="1"/>
              <p:nvPr/>
            </p:nvSpPr>
            <p:spPr>
              <a:xfrm>
                <a:off x="828706" y="3221912"/>
                <a:ext cx="2413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 smtClean="0"/>
                  <a:t>Kutuplar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,   </m:t>
                    </m:r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0FD6C58F-C00C-4696-8E51-2CA949E35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06" y="3221912"/>
                <a:ext cx="2413674" cy="276999"/>
              </a:xfrm>
              <a:prstGeom prst="rect">
                <a:avLst/>
              </a:prstGeom>
              <a:blipFill>
                <a:blip r:embed="rId6"/>
                <a:stretch>
                  <a:fillRect l="-6061" t="-28889" r="-3030" b="-5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Düz Ok Bağlayıcısı 8">
            <a:extLst>
              <a:ext uri="{FF2B5EF4-FFF2-40B4-BE49-F238E27FC236}">
                <a16:creationId xmlns="" xmlns:a16="http://schemas.microsoft.com/office/drawing/2014/main" id="{B7191856-9153-428B-89AF-DAB4F46C081C}"/>
              </a:ext>
            </a:extLst>
          </p:cNvPr>
          <p:cNvCxnSpPr>
            <a:cxnSpLocks/>
          </p:cNvCxnSpPr>
          <p:nvPr/>
        </p:nvCxnSpPr>
        <p:spPr>
          <a:xfrm>
            <a:off x="9011584" y="2571159"/>
            <a:ext cx="2429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="" xmlns:a16="http://schemas.microsoft.com/office/drawing/2014/main" id="{D0726E2C-3D5A-4EEB-A780-6147E68E19FA}"/>
              </a:ext>
            </a:extLst>
          </p:cNvPr>
          <p:cNvCxnSpPr>
            <a:cxnSpLocks/>
          </p:cNvCxnSpPr>
          <p:nvPr/>
        </p:nvCxnSpPr>
        <p:spPr>
          <a:xfrm flipV="1">
            <a:off x="9907506" y="1594524"/>
            <a:ext cx="0" cy="1755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D4E69FA1-3885-4E64-B16F-7BD71E98A5A6}"/>
              </a:ext>
            </a:extLst>
          </p:cNvPr>
          <p:cNvSpPr/>
          <p:nvPr/>
        </p:nvSpPr>
        <p:spPr>
          <a:xfrm>
            <a:off x="10584617" y="2432654"/>
            <a:ext cx="308433" cy="276999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8AF133FB-F6F9-4158-B8FE-8979C09A010E}"/>
              </a:ext>
            </a:extLst>
          </p:cNvPr>
          <p:cNvSpPr/>
          <p:nvPr/>
        </p:nvSpPr>
        <p:spPr>
          <a:xfrm>
            <a:off x="9905155" y="2432665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4D1EBFB-CD6F-4E0B-9FEE-12EF9A3FAB64}"/>
              </a:ext>
            </a:extLst>
          </p:cNvPr>
          <p:cNvSpPr/>
          <p:nvPr/>
        </p:nvSpPr>
        <p:spPr>
          <a:xfrm>
            <a:off x="10293025" y="2476198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56534792-0C12-4EF2-88BD-715B229AED70}"/>
              </a:ext>
            </a:extLst>
          </p:cNvPr>
          <p:cNvSpPr/>
          <p:nvPr/>
        </p:nvSpPr>
        <p:spPr>
          <a:xfrm>
            <a:off x="10136484" y="2722546"/>
            <a:ext cx="566669" cy="31884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9FDDDE1C-C53B-4302-8E7B-A659AB435123}"/>
              </a:ext>
            </a:extLst>
          </p:cNvPr>
          <p:cNvSpPr/>
          <p:nvPr/>
        </p:nvSpPr>
        <p:spPr>
          <a:xfrm>
            <a:off x="9973488" y="2762175"/>
            <a:ext cx="272573" cy="27699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ED90F938-F58F-498C-A69B-9958CE2179B3}"/>
              </a:ext>
            </a:extLst>
          </p:cNvPr>
          <p:cNvSpPr/>
          <p:nvPr/>
        </p:nvSpPr>
        <p:spPr>
          <a:xfrm>
            <a:off x="8711058" y="1074794"/>
            <a:ext cx="3524518" cy="76955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Kompleks Z dönüşümü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21214D1-5251-4400-BCDF-06FA0CB6FEBB}"/>
              </a:ext>
            </a:extLst>
          </p:cNvPr>
          <p:cNvSpPr/>
          <p:nvPr/>
        </p:nvSpPr>
        <p:spPr>
          <a:xfrm>
            <a:off x="10444869" y="2748210"/>
            <a:ext cx="564523" cy="27697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ikdörtgen 20">
                <a:extLst>
                  <a:ext uri="{FF2B5EF4-FFF2-40B4-BE49-F238E27FC236}">
                    <a16:creationId xmlns="" xmlns:a16="http://schemas.microsoft.com/office/drawing/2014/main" id="{5B405183-0D6E-4A9D-A682-4566AA4E433D}"/>
                  </a:ext>
                </a:extLst>
              </p:cNvPr>
              <p:cNvSpPr/>
              <p:nvPr/>
            </p:nvSpPr>
            <p:spPr>
              <a:xfrm>
                <a:off x="9973488" y="4919123"/>
                <a:ext cx="757585" cy="386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1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10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1100" dirty="0"/>
              </a:p>
            </p:txBody>
          </p:sp>
        </mc:Choice>
        <mc:Fallback xmlns=""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5B405183-0D6E-4A9D-A682-4566AA4E4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488" y="4919123"/>
                <a:ext cx="757585" cy="3860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Düz Ok Bağlayıcısı 27">
            <a:extLst>
              <a:ext uri="{FF2B5EF4-FFF2-40B4-BE49-F238E27FC236}">
                <a16:creationId xmlns="" xmlns:a16="http://schemas.microsoft.com/office/drawing/2014/main" id="{D23CD853-215F-492F-84C5-10A5E3B69EE1}"/>
              </a:ext>
            </a:extLst>
          </p:cNvPr>
          <p:cNvCxnSpPr>
            <a:cxnSpLocks/>
          </p:cNvCxnSpPr>
          <p:nvPr/>
        </p:nvCxnSpPr>
        <p:spPr>
          <a:xfrm>
            <a:off x="8498741" y="4970443"/>
            <a:ext cx="3162692" cy="106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="" xmlns:a16="http://schemas.microsoft.com/office/drawing/2014/main" id="{26A21311-B013-434A-8239-BE83697AF20B}"/>
              </a:ext>
            </a:extLst>
          </p:cNvPr>
          <p:cNvCxnSpPr>
            <a:cxnSpLocks/>
          </p:cNvCxnSpPr>
          <p:nvPr/>
        </p:nvCxnSpPr>
        <p:spPr>
          <a:xfrm flipV="1">
            <a:off x="9905155" y="3869263"/>
            <a:ext cx="68333" cy="208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120951AF-0E4C-4034-B55A-581D77AC16AC}"/>
              </a:ext>
            </a:extLst>
          </p:cNvPr>
          <p:cNvSpPr/>
          <p:nvPr/>
        </p:nvSpPr>
        <p:spPr>
          <a:xfrm>
            <a:off x="9570470" y="4632379"/>
            <a:ext cx="737701" cy="67612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D7861027-14F5-4B10-ACF6-904679459604}"/>
              </a:ext>
            </a:extLst>
          </p:cNvPr>
          <p:cNvSpPr/>
          <p:nvPr/>
        </p:nvSpPr>
        <p:spPr>
          <a:xfrm>
            <a:off x="9216865" y="4215223"/>
            <a:ext cx="1444910" cy="1534146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2" name="Serbest Form: Şekil 31">
            <a:extLst>
              <a:ext uri="{FF2B5EF4-FFF2-40B4-BE49-F238E27FC236}">
                <a16:creationId xmlns="" xmlns:a16="http://schemas.microsoft.com/office/drawing/2014/main" id="{9146ECF4-2122-4587-AF6B-E2267C16AB32}"/>
              </a:ext>
            </a:extLst>
          </p:cNvPr>
          <p:cNvSpPr/>
          <p:nvPr/>
        </p:nvSpPr>
        <p:spPr>
          <a:xfrm>
            <a:off x="8619382" y="5303429"/>
            <a:ext cx="941628" cy="1113040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Serbest Form: Şekil 32">
            <a:extLst>
              <a:ext uri="{FF2B5EF4-FFF2-40B4-BE49-F238E27FC236}">
                <a16:creationId xmlns="" xmlns:a16="http://schemas.microsoft.com/office/drawing/2014/main" id="{A46489C8-629C-4E40-A3EF-E5B38B33B6DD}"/>
              </a:ext>
            </a:extLst>
          </p:cNvPr>
          <p:cNvSpPr/>
          <p:nvPr/>
        </p:nvSpPr>
        <p:spPr>
          <a:xfrm rot="15966418">
            <a:off x="10287292" y="5366988"/>
            <a:ext cx="1127306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Serbest Form: Şekil 33">
            <a:extLst>
              <a:ext uri="{FF2B5EF4-FFF2-40B4-BE49-F238E27FC236}">
                <a16:creationId xmlns="" xmlns:a16="http://schemas.microsoft.com/office/drawing/2014/main" id="{EAA12112-43A6-4448-84C5-AE6F5ABB3161}"/>
              </a:ext>
            </a:extLst>
          </p:cNvPr>
          <p:cNvSpPr/>
          <p:nvPr/>
        </p:nvSpPr>
        <p:spPr>
          <a:xfrm rot="5168388">
            <a:off x="8541013" y="3678212"/>
            <a:ext cx="1127306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Serbest Form: Şekil 34">
            <a:extLst>
              <a:ext uri="{FF2B5EF4-FFF2-40B4-BE49-F238E27FC236}">
                <a16:creationId xmlns="" xmlns:a16="http://schemas.microsoft.com/office/drawing/2014/main" id="{FFA10F7E-B641-4A84-9DF2-9731A9705DEE}"/>
              </a:ext>
            </a:extLst>
          </p:cNvPr>
          <p:cNvSpPr/>
          <p:nvPr/>
        </p:nvSpPr>
        <p:spPr>
          <a:xfrm rot="10800000">
            <a:off x="10291845" y="3593694"/>
            <a:ext cx="941628" cy="1113040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>
            <a:extLst>
              <a:ext uri="{FF2B5EF4-FFF2-40B4-BE49-F238E27FC236}">
                <a16:creationId xmlns="" xmlns:a16="http://schemas.microsoft.com/office/drawing/2014/main" id="{2029C242-81BB-4F35-88EF-1F971F21245D}"/>
              </a:ext>
            </a:extLst>
          </p:cNvPr>
          <p:cNvSpPr/>
          <p:nvPr/>
        </p:nvSpPr>
        <p:spPr>
          <a:xfrm>
            <a:off x="365797" y="3571767"/>
            <a:ext cx="4378814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 smtClean="0"/>
              <a:t>Bir </a:t>
            </a:r>
            <a:r>
              <a:rPr lang="tr-TR" dirty="0"/>
              <a:t>sistemin kararlığını (</a:t>
            </a:r>
            <a:r>
              <a:rPr lang="tr-TR" dirty="0" err="1" smtClean="0"/>
              <a:t>stability</a:t>
            </a:r>
            <a:r>
              <a:rPr lang="tr-TR" dirty="0" smtClean="0"/>
              <a:t>) </a:t>
            </a:r>
            <a:r>
              <a:rPr lang="tr-TR" dirty="0"/>
              <a:t>belirleyen sistemin kutuplarıdır</a:t>
            </a:r>
          </a:p>
          <a:p>
            <a:pPr algn="ctr"/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Dikdörtgen 48">
                <a:extLst>
                  <a:ext uri="{FF2B5EF4-FFF2-40B4-BE49-F238E27FC236}">
                    <a16:creationId xmlns="" xmlns:a16="http://schemas.microsoft.com/office/drawing/2014/main" id="{96DC114E-21E2-4B9C-9450-0D927F53F184}"/>
                  </a:ext>
                </a:extLst>
              </p:cNvPr>
              <p:cNvSpPr/>
              <p:nvPr/>
            </p:nvSpPr>
            <p:spPr>
              <a:xfrm>
                <a:off x="10542142" y="5009539"/>
                <a:ext cx="6176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11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10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tr-TR" sz="1100" dirty="0"/>
              </a:p>
            </p:txBody>
          </p:sp>
        </mc:Choice>
        <mc:Fallback xmlns="">
          <p:sp>
            <p:nvSpPr>
              <p:cNvPr id="49" name="Dikdörtgen 48">
                <a:extLst>
                  <a:ext uri="{FF2B5EF4-FFF2-40B4-BE49-F238E27FC236}">
                    <a16:creationId xmlns:a16="http://schemas.microsoft.com/office/drawing/2014/main" id="{96DC114E-21E2-4B9C-9450-0D927F53F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142" y="5009539"/>
                <a:ext cx="61760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Dikdörtgen 49">
                <a:extLst>
                  <a:ext uri="{FF2B5EF4-FFF2-40B4-BE49-F238E27FC236}">
                    <a16:creationId xmlns="" xmlns:a16="http://schemas.microsoft.com/office/drawing/2014/main" id="{73401361-C4A7-4EAD-A935-948E61B3067C}"/>
                  </a:ext>
                </a:extLst>
              </p:cNvPr>
              <p:cNvSpPr/>
              <p:nvPr/>
            </p:nvSpPr>
            <p:spPr>
              <a:xfrm>
                <a:off x="5183711" y="2782604"/>
                <a:ext cx="44175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ğ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𝑡𝑎𝑟𝑎𝑓𝑙𝚤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𝑠𝑖𝑛𝑦𝑎𝑙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𝑜𝑙𝑑𝑢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𝑏𝑖𝑙𝑖𝑛𝑖𝑦𝑜𝑟</m:t>
                      </m:r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  <a:p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Roc|z</a:t>
                </a:r>
                <a:r>
                  <a:rPr lang="tr-TR" dirty="0">
                    <a:solidFill>
                      <a:schemeClr val="tx1"/>
                    </a:solidFill>
                  </a:rPr>
                  <a:t>|&gt;4</a:t>
                </a:r>
              </a:p>
            </p:txBody>
          </p:sp>
        </mc:Choice>
        <mc:Fallback xmlns="">
          <p:sp>
            <p:nvSpPr>
              <p:cNvPr id="50" name="Dikdörtgen 49">
                <a:extLst>
                  <a:ext uri="{FF2B5EF4-FFF2-40B4-BE49-F238E27FC236}">
                    <a16:creationId xmlns:a16="http://schemas.microsoft.com/office/drawing/2014/main" id="{73401361-C4A7-4EAD-A935-948E61B30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711" y="2782604"/>
                <a:ext cx="4417556" cy="646331"/>
              </a:xfrm>
              <a:prstGeom prst="rect">
                <a:avLst/>
              </a:prstGeom>
              <a:blipFill>
                <a:blip r:embed="rId9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ikdörtgen 50">
            <a:extLst>
              <a:ext uri="{FF2B5EF4-FFF2-40B4-BE49-F238E27FC236}">
                <a16:creationId xmlns="" xmlns:a16="http://schemas.microsoft.com/office/drawing/2014/main" id="{9ECC05CE-F699-428C-9DEC-158DF23EC712}"/>
              </a:ext>
            </a:extLst>
          </p:cNvPr>
          <p:cNvSpPr/>
          <p:nvPr/>
        </p:nvSpPr>
        <p:spPr>
          <a:xfrm>
            <a:off x="351306" y="41430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Kural</a:t>
            </a:r>
            <a:r>
              <a:rPr lang="tr-TR" dirty="0"/>
              <a:t> :Birim çember yakınsama bölgesi içinde kalıyorsa bu sistem kararlıdır</a:t>
            </a:r>
          </a:p>
          <a:p>
            <a:r>
              <a:rPr lang="tr-TR" dirty="0"/>
              <a:t>Ya da Sistemin tüm kutupları birim çemberin içinde kalıyorsa bu sistem kararlıdır.</a:t>
            </a:r>
          </a:p>
        </p:txBody>
      </p:sp>
      <p:sp>
        <p:nvSpPr>
          <p:cNvPr id="52" name="Dikdörtgen 51">
            <a:extLst>
              <a:ext uri="{FF2B5EF4-FFF2-40B4-BE49-F238E27FC236}">
                <a16:creationId xmlns="" xmlns:a16="http://schemas.microsoft.com/office/drawing/2014/main" id="{57A5753C-575D-4946-94D9-2BB1B8E8F9C8}"/>
              </a:ext>
            </a:extLst>
          </p:cNvPr>
          <p:cNvSpPr/>
          <p:nvPr/>
        </p:nvSpPr>
        <p:spPr>
          <a:xfrm>
            <a:off x="406110" y="53034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H(Z) </a:t>
            </a:r>
            <a:r>
              <a:rPr lang="tr-TR" dirty="0" smtClean="0"/>
              <a:t>sistemin </a:t>
            </a:r>
            <a:r>
              <a:rPr lang="tr-TR" dirty="0"/>
              <a:t>transfer fonksiyonu</a:t>
            </a:r>
          </a:p>
          <a:p>
            <a:r>
              <a:rPr lang="tr-TR" dirty="0"/>
              <a:t>X[n] sınırlı bir sinyal ise ve sistem kararlı ise y[n]’de sınırlı bir sinyal olur.</a:t>
            </a:r>
          </a:p>
          <a:p>
            <a:r>
              <a:rPr lang="tr-TR" dirty="0"/>
              <a:t>Sınırlı Giriş Sınırlı Çıkış (</a:t>
            </a:r>
            <a:r>
              <a:rPr lang="tr-TR" dirty="0" err="1" smtClean="0"/>
              <a:t>BiBO</a:t>
            </a:r>
            <a:r>
              <a:rPr lang="tr-TR" dirty="0" smtClean="0"/>
              <a:t>) Kararlılığı</a:t>
            </a:r>
            <a:endParaRPr lang="tr-TR" dirty="0"/>
          </a:p>
        </p:txBody>
      </p:sp>
      <p:sp>
        <p:nvSpPr>
          <p:cNvPr id="53" name="Dikdörtgen 52">
            <a:extLst>
              <a:ext uri="{FF2B5EF4-FFF2-40B4-BE49-F238E27FC236}">
                <a16:creationId xmlns="" xmlns:a16="http://schemas.microsoft.com/office/drawing/2014/main" id="{19F17DCB-97E8-41F6-8FC1-7602FA45B371}"/>
              </a:ext>
            </a:extLst>
          </p:cNvPr>
          <p:cNvSpPr/>
          <p:nvPr/>
        </p:nvSpPr>
        <p:spPr>
          <a:xfrm>
            <a:off x="6556914" y="6077337"/>
            <a:ext cx="8047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H[n]</a:t>
            </a:r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="" xmlns:a16="http://schemas.microsoft.com/office/drawing/2014/main" id="{B2FD53B8-BFC1-4C51-A4F5-B572FC397A89}"/>
              </a:ext>
            </a:extLst>
          </p:cNvPr>
          <p:cNvCxnSpPr>
            <a:cxnSpLocks/>
          </p:cNvCxnSpPr>
          <p:nvPr/>
        </p:nvCxnSpPr>
        <p:spPr>
          <a:xfrm>
            <a:off x="5814556" y="6425758"/>
            <a:ext cx="2429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kdörtgen 55">
            <a:extLst>
              <a:ext uri="{FF2B5EF4-FFF2-40B4-BE49-F238E27FC236}">
                <a16:creationId xmlns="" xmlns:a16="http://schemas.microsoft.com/office/drawing/2014/main" id="{01EB33BD-5335-4AFB-871C-9292966C184B}"/>
              </a:ext>
            </a:extLst>
          </p:cNvPr>
          <p:cNvSpPr/>
          <p:nvPr/>
        </p:nvSpPr>
        <p:spPr>
          <a:xfrm>
            <a:off x="5853690" y="5988760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X[n]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Dikdörtgen 56">
                <a:extLst>
                  <a:ext uri="{FF2B5EF4-FFF2-40B4-BE49-F238E27FC236}">
                    <a16:creationId xmlns="" xmlns:a16="http://schemas.microsoft.com/office/drawing/2014/main" id="{5CE7C23A-A03D-4897-94B6-EDC8EC27B192}"/>
                  </a:ext>
                </a:extLst>
              </p:cNvPr>
              <p:cNvSpPr/>
              <p:nvPr/>
            </p:nvSpPr>
            <p:spPr>
              <a:xfrm>
                <a:off x="7497146" y="5978427"/>
                <a:ext cx="668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7" name="Dikdörtgen 56">
                <a:extLst>
                  <a:ext uri="{FF2B5EF4-FFF2-40B4-BE49-F238E27FC236}">
                    <a16:creationId xmlns:a16="http://schemas.microsoft.com/office/drawing/2014/main" id="{5CE7C23A-A03D-4897-94B6-EDC8EC27B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146" y="5978427"/>
                <a:ext cx="66870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4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97C81F6-325D-4B77-9E0F-15419CF4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tr-TR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="" xmlns:a16="http://schemas.microsoft.com/office/drawing/2014/main" id="{A1C5B302-C79D-47AD-869F-DC9D734168CC}"/>
              </a:ext>
            </a:extLst>
          </p:cNvPr>
          <p:cNvCxnSpPr>
            <a:cxnSpLocks/>
          </p:cNvCxnSpPr>
          <p:nvPr/>
        </p:nvCxnSpPr>
        <p:spPr>
          <a:xfrm>
            <a:off x="9011584" y="2571159"/>
            <a:ext cx="2429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="" xmlns:a16="http://schemas.microsoft.com/office/drawing/2014/main" id="{37154444-3E2D-4505-A382-7643F6BCA3BA}"/>
              </a:ext>
            </a:extLst>
          </p:cNvPr>
          <p:cNvCxnSpPr>
            <a:cxnSpLocks/>
          </p:cNvCxnSpPr>
          <p:nvPr/>
        </p:nvCxnSpPr>
        <p:spPr>
          <a:xfrm flipV="1">
            <a:off x="9907506" y="1594524"/>
            <a:ext cx="0" cy="1755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67CCE50-3705-4F5B-A978-0DDB3338C885}"/>
              </a:ext>
            </a:extLst>
          </p:cNvPr>
          <p:cNvSpPr/>
          <p:nvPr/>
        </p:nvSpPr>
        <p:spPr>
          <a:xfrm>
            <a:off x="9750402" y="2419041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D9AC6D2F-7390-4290-B830-679241143AB0}"/>
              </a:ext>
            </a:extLst>
          </p:cNvPr>
          <p:cNvSpPr/>
          <p:nvPr/>
        </p:nvSpPr>
        <p:spPr>
          <a:xfrm>
            <a:off x="9429567" y="2506107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1B00C68-7955-4A75-8DA8-5F072EADFC19}"/>
              </a:ext>
            </a:extLst>
          </p:cNvPr>
          <p:cNvSpPr/>
          <p:nvPr/>
        </p:nvSpPr>
        <p:spPr>
          <a:xfrm>
            <a:off x="9236378" y="2712173"/>
            <a:ext cx="566669" cy="31884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87E27E79-B4FA-4560-A455-3355F52C4E33}"/>
              </a:ext>
            </a:extLst>
          </p:cNvPr>
          <p:cNvSpPr/>
          <p:nvPr/>
        </p:nvSpPr>
        <p:spPr>
          <a:xfrm>
            <a:off x="9973488" y="2762175"/>
            <a:ext cx="272573" cy="27699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="" xmlns:a16="http://schemas.microsoft.com/office/drawing/2014/main" id="{A05A8CF5-31D1-46A8-8468-933248EC9A0D}"/>
                  </a:ext>
                </a:extLst>
              </p:cNvPr>
              <p:cNvSpPr txBox="1"/>
              <p:nvPr/>
            </p:nvSpPr>
            <p:spPr>
              <a:xfrm>
                <a:off x="1390918" y="1838966"/>
                <a:ext cx="324877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A05A8CF5-31D1-46A8-8468-933248EC9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18" y="1838966"/>
                <a:ext cx="324877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ikdörtgen 20">
                <a:extLst>
                  <a:ext uri="{FF2B5EF4-FFF2-40B4-BE49-F238E27FC236}">
                    <a16:creationId xmlns="" xmlns:a16="http://schemas.microsoft.com/office/drawing/2014/main" id="{86243AED-BEE5-4B10-996C-9A048C697B95}"/>
                  </a:ext>
                </a:extLst>
              </p:cNvPr>
              <p:cNvSpPr/>
              <p:nvPr/>
            </p:nvSpPr>
            <p:spPr>
              <a:xfrm>
                <a:off x="1365852" y="2472028"/>
                <a:ext cx="2046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=−1→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𝑠𝚤𝑓𝚤𝑟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86243AED-BEE5-4B10-996C-9A048C697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852" y="2472028"/>
                <a:ext cx="204620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Dikdörtgen 21">
                <a:extLst>
                  <a:ext uri="{FF2B5EF4-FFF2-40B4-BE49-F238E27FC236}">
                    <a16:creationId xmlns="" xmlns:a16="http://schemas.microsoft.com/office/drawing/2014/main" id="{9B5EF6F1-F459-4443-AB33-5279F1E51C01}"/>
                  </a:ext>
                </a:extLst>
              </p:cNvPr>
              <p:cNvSpPr/>
              <p:nvPr/>
            </p:nvSpPr>
            <p:spPr>
              <a:xfrm>
                <a:off x="1313626" y="2841360"/>
                <a:ext cx="2133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𝑘𝑢𝑡𝑢𝑝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9B5EF6F1-F459-4443-AB33-5279F1E51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626" y="2841360"/>
                <a:ext cx="213302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ikdörtgen 22">
            <a:extLst>
              <a:ext uri="{FF2B5EF4-FFF2-40B4-BE49-F238E27FC236}">
                <a16:creationId xmlns="" xmlns:a16="http://schemas.microsoft.com/office/drawing/2014/main" id="{6EC6945E-E517-4587-8975-1A0E705DAF6E}"/>
              </a:ext>
            </a:extLst>
          </p:cNvPr>
          <p:cNvSpPr/>
          <p:nvPr/>
        </p:nvSpPr>
        <p:spPr>
          <a:xfrm>
            <a:off x="1313626" y="3305019"/>
            <a:ext cx="2715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Roc</a:t>
            </a:r>
            <a:r>
              <a:rPr lang="tr-TR" dirty="0"/>
              <a:t> : 0 hariç tüm Z düzlemi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>
                <a:extLst>
                  <a:ext uri="{FF2B5EF4-FFF2-40B4-BE49-F238E27FC236}">
                    <a16:creationId xmlns="" xmlns:a16="http://schemas.microsoft.com/office/drawing/2014/main" id="{1606ACD0-06F6-47EA-887B-613BEE4EC223}"/>
                  </a:ext>
                </a:extLst>
              </p:cNvPr>
              <p:cNvSpPr txBox="1"/>
              <p:nvPr/>
            </p:nvSpPr>
            <p:spPr>
              <a:xfrm>
                <a:off x="1313626" y="3893154"/>
                <a:ext cx="411260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func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1606ACD0-06F6-47EA-887B-613BEE4E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626" y="3893154"/>
                <a:ext cx="4112601" cy="312650"/>
              </a:xfrm>
              <a:prstGeom prst="rect">
                <a:avLst/>
              </a:prstGeom>
              <a:blipFill>
                <a:blip r:embed="rId5"/>
                <a:stretch>
                  <a:fillRect l="-889" t="-3922" r="-296" b="-274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ikdörtgen 24">
                <a:extLst>
                  <a:ext uri="{FF2B5EF4-FFF2-40B4-BE49-F238E27FC236}">
                    <a16:creationId xmlns="" xmlns:a16="http://schemas.microsoft.com/office/drawing/2014/main" id="{B3177AEA-EF8B-4B24-81DE-C61503116490}"/>
                  </a:ext>
                </a:extLst>
              </p:cNvPr>
              <p:cNvSpPr/>
              <p:nvPr/>
            </p:nvSpPr>
            <p:spPr>
              <a:xfrm>
                <a:off x="1169286" y="4491025"/>
                <a:ext cx="3692036" cy="444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ra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B3177AEA-EF8B-4B24-81DE-C61503116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86" y="4491025"/>
                <a:ext cx="3692036" cy="4444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18EFF83-74AF-4D0D-82DD-EBDB34BA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="" xmlns:a16="http://schemas.microsoft.com/office/drawing/2014/main" id="{A0DC783B-14B7-4E8D-8BDB-9601F0639C3E}"/>
                  </a:ext>
                </a:extLst>
              </p:cNvPr>
              <p:cNvSpPr txBox="1"/>
              <p:nvPr/>
            </p:nvSpPr>
            <p:spPr>
              <a:xfrm>
                <a:off x="2635790" y="1284630"/>
                <a:ext cx="5499279" cy="1131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/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−1]−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</a:endParaRPr>
              </a:p>
              <a:p>
                <a:endParaRPr lang="tr-T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𝐺𝑖𝑟𝑖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ş 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𝚤𝑘𝚤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ş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𝑖𝑙𝑖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𝑘𝑖𝑠𝑖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𝑦𝑢𝑘𝑎𝑟𝑑𝑎𝑘𝑖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𝑓𝑎𝑟𝑘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𝑑𝑒𝑛𝑘𝑙𝑒𝑚𝑖𝑦𝑙𝑒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𝑣𝑒𝑟𝑖𝑙𝑒𝑛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𝑠𝑖𝑠𝑡𝑒𝑚𝑖𝑛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𝑓𝑜𝑛𝑘𝑠𝑖𝑦𝑜𝑛𝑢𝑛𝑢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𝑏𝑢𝑙𝑢𝑛𝑢𝑧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A0DC783B-14B7-4E8D-8BDB-9601F063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790" y="1284630"/>
                <a:ext cx="5499279" cy="1131977"/>
              </a:xfrm>
              <a:prstGeom prst="rect">
                <a:avLst/>
              </a:prstGeom>
              <a:blipFill>
                <a:blip r:embed="rId2"/>
                <a:stretch>
                  <a:fillRect l="-665" r="-1774" b="-81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="" xmlns:a16="http://schemas.microsoft.com/office/drawing/2014/main" id="{628E0C54-7C76-49CB-B194-2823113DEABA}"/>
                  </a:ext>
                </a:extLst>
              </p:cNvPr>
              <p:cNvSpPr txBox="1"/>
              <p:nvPr/>
            </p:nvSpPr>
            <p:spPr>
              <a:xfrm>
                <a:off x="2786129" y="2665926"/>
                <a:ext cx="519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28E0C54-7C76-49CB-B194-2823113DE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129" y="2665926"/>
                <a:ext cx="5198603" cy="276999"/>
              </a:xfrm>
              <a:prstGeom prst="rect">
                <a:avLst/>
              </a:prstGeom>
              <a:blipFill>
                <a:blip r:embed="rId3"/>
                <a:stretch>
                  <a:fillRect l="-703" t="-4348" b="-239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="" xmlns:a16="http://schemas.microsoft.com/office/drawing/2014/main" id="{A0DDAFCA-A1F3-4112-9341-209224510AFC}"/>
                  </a:ext>
                </a:extLst>
              </p:cNvPr>
              <p:cNvSpPr/>
              <p:nvPr/>
            </p:nvSpPr>
            <p:spPr>
              <a:xfrm>
                <a:off x="2786129" y="3197246"/>
                <a:ext cx="4109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A0DDAFCA-A1F3-4112-9341-20922451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129" y="3197246"/>
                <a:ext cx="410997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6837ABA8-3288-46FE-8846-D27E0CB1E227}"/>
              </a:ext>
            </a:extLst>
          </p:cNvPr>
          <p:cNvSpPr/>
          <p:nvPr/>
        </p:nvSpPr>
        <p:spPr>
          <a:xfrm>
            <a:off x="4470536" y="3915076"/>
            <a:ext cx="8047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H[n]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="" xmlns:a16="http://schemas.microsoft.com/office/drawing/2014/main" id="{385C5F6A-C0F1-4F93-937E-9FC6BC86204F}"/>
              </a:ext>
            </a:extLst>
          </p:cNvPr>
          <p:cNvCxnSpPr>
            <a:cxnSpLocks/>
          </p:cNvCxnSpPr>
          <p:nvPr/>
        </p:nvCxnSpPr>
        <p:spPr>
          <a:xfrm>
            <a:off x="3728178" y="4263497"/>
            <a:ext cx="2429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1FED1E6C-676C-47C5-80AE-44EB61108B27}"/>
              </a:ext>
            </a:extLst>
          </p:cNvPr>
          <p:cNvSpPr/>
          <p:nvPr/>
        </p:nvSpPr>
        <p:spPr>
          <a:xfrm>
            <a:off x="3767312" y="3826499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X[n]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>
                <a:extLst>
                  <a:ext uri="{FF2B5EF4-FFF2-40B4-BE49-F238E27FC236}">
                    <a16:creationId xmlns="" xmlns:a16="http://schemas.microsoft.com/office/drawing/2014/main" id="{D6300E43-F816-4FC3-B9B8-AF3F06371D42}"/>
                  </a:ext>
                </a:extLst>
              </p:cNvPr>
              <p:cNvSpPr/>
              <p:nvPr/>
            </p:nvSpPr>
            <p:spPr>
              <a:xfrm>
                <a:off x="5410768" y="3816166"/>
                <a:ext cx="668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Dikdörtgen 10">
                <a:extLst>
                  <a:ext uri="{FF2B5EF4-FFF2-40B4-BE49-F238E27FC236}">
                    <a16:creationId xmlns:a16="http://schemas.microsoft.com/office/drawing/2014/main" id="{D6300E43-F816-4FC3-B9B8-AF3F06371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768" y="3816166"/>
                <a:ext cx="66870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>
                <a:extLst>
                  <a:ext uri="{FF2B5EF4-FFF2-40B4-BE49-F238E27FC236}">
                    <a16:creationId xmlns="" xmlns:a16="http://schemas.microsoft.com/office/drawing/2014/main" id="{4230C902-F656-4DB7-A209-361BC2DE7DF1}"/>
                  </a:ext>
                </a:extLst>
              </p:cNvPr>
              <p:cNvSpPr txBox="1"/>
              <p:nvPr/>
            </p:nvSpPr>
            <p:spPr>
              <a:xfrm>
                <a:off x="2982209" y="4771677"/>
                <a:ext cx="3131755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</m:den>
                      </m:f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4230C902-F656-4DB7-A209-361BC2DE7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09" y="4771677"/>
                <a:ext cx="3131755" cy="595035"/>
              </a:xfrm>
              <a:prstGeom prst="rect">
                <a:avLst/>
              </a:prstGeom>
              <a:blipFill>
                <a:blip r:embed="rId6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74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07ACACA1-154E-4EED-8A30-D80BF7C1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="" xmlns:a16="http://schemas.microsoft.com/office/drawing/2014/main" id="{AB55FB2C-E89D-4105-8DC2-156194BA460C}"/>
                  </a:ext>
                </a:extLst>
              </p:cNvPr>
              <p:cNvSpPr txBox="1"/>
              <p:nvPr/>
            </p:nvSpPr>
            <p:spPr>
              <a:xfrm>
                <a:off x="838200" y="967643"/>
                <a:ext cx="239225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+0,4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−0,8</m:t>
                              </m:r>
                            </m:e>
                          </m:d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AB55FB2C-E89D-4105-8DC2-156194BA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67643"/>
                <a:ext cx="2392257" cy="576761"/>
              </a:xfrm>
              <a:prstGeom prst="rect">
                <a:avLst/>
              </a:prstGeom>
              <a:blipFill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="" xmlns:a16="http://schemas.microsoft.com/office/drawing/2014/main" id="{0BC3D5E6-F4BC-4711-BEE7-EB405A03A8F2}"/>
                  </a:ext>
                </a:extLst>
              </p:cNvPr>
              <p:cNvSpPr/>
              <p:nvPr/>
            </p:nvSpPr>
            <p:spPr>
              <a:xfrm>
                <a:off x="721597" y="2372938"/>
                <a:ext cx="2625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0,8               ,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0BC3D5E6-F4BC-4711-BEE7-EB405A03A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97" y="2372938"/>
                <a:ext cx="26254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="" xmlns:a16="http://schemas.microsoft.com/office/drawing/2014/main" id="{F4B29D19-1EA0-4009-BF93-0F6CF3C926EA}"/>
                  </a:ext>
                </a:extLst>
              </p:cNvPr>
              <p:cNvSpPr/>
              <p:nvPr/>
            </p:nvSpPr>
            <p:spPr>
              <a:xfrm>
                <a:off x="787758" y="2757943"/>
                <a:ext cx="2411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0       ,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− 0,4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F4B29D19-1EA0-4009-BF93-0F6CF3C9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58" y="2757943"/>
                <a:ext cx="241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Ok Bağlayıcısı 6">
            <a:extLst>
              <a:ext uri="{FF2B5EF4-FFF2-40B4-BE49-F238E27FC236}">
                <a16:creationId xmlns="" xmlns:a16="http://schemas.microsoft.com/office/drawing/2014/main" id="{5CE4F49B-B92B-4527-B413-889DA35EA74E}"/>
              </a:ext>
            </a:extLst>
          </p:cNvPr>
          <p:cNvCxnSpPr>
            <a:cxnSpLocks/>
          </p:cNvCxnSpPr>
          <p:nvPr/>
        </p:nvCxnSpPr>
        <p:spPr>
          <a:xfrm>
            <a:off x="6295701" y="2525056"/>
            <a:ext cx="34938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>
            <a:extLst>
              <a:ext uri="{FF2B5EF4-FFF2-40B4-BE49-F238E27FC236}">
                <a16:creationId xmlns="" xmlns:a16="http://schemas.microsoft.com/office/drawing/2014/main" id="{2DEF53B0-C5F7-4871-B364-DA1099F2AD80}"/>
              </a:ext>
            </a:extLst>
          </p:cNvPr>
          <p:cNvCxnSpPr>
            <a:cxnSpLocks/>
          </p:cNvCxnSpPr>
          <p:nvPr/>
        </p:nvCxnSpPr>
        <p:spPr>
          <a:xfrm flipV="1">
            <a:off x="7589309" y="1470218"/>
            <a:ext cx="0" cy="1755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DFB8E0B-B815-474F-AD9B-7783FB7A2E48}"/>
              </a:ext>
            </a:extLst>
          </p:cNvPr>
          <p:cNvSpPr/>
          <p:nvPr/>
        </p:nvSpPr>
        <p:spPr>
          <a:xfrm>
            <a:off x="7492006" y="2430095"/>
            <a:ext cx="194606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638C49D4-A84E-4E70-B5F2-01B70AF7F7AD}"/>
              </a:ext>
            </a:extLst>
          </p:cNvPr>
          <p:cNvSpPr/>
          <p:nvPr/>
        </p:nvSpPr>
        <p:spPr>
          <a:xfrm>
            <a:off x="6621973" y="2460004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D072062A-8198-4194-8E42-7C2ED6DA68FA}"/>
              </a:ext>
            </a:extLst>
          </p:cNvPr>
          <p:cNvSpPr/>
          <p:nvPr/>
        </p:nvSpPr>
        <p:spPr>
          <a:xfrm>
            <a:off x="6298085" y="2677738"/>
            <a:ext cx="863888" cy="31884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-0,4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5E3089BB-7A4D-442D-928D-EBDF59D4A960}"/>
              </a:ext>
            </a:extLst>
          </p:cNvPr>
          <p:cNvSpPr/>
          <p:nvPr/>
        </p:nvSpPr>
        <p:spPr>
          <a:xfrm>
            <a:off x="7322404" y="2589179"/>
            <a:ext cx="272573" cy="27699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="" xmlns:a16="http://schemas.microsoft.com/office/drawing/2014/main" id="{0638C339-242D-42FE-A94E-801A636FA235}"/>
              </a:ext>
            </a:extLst>
          </p:cNvPr>
          <p:cNvSpPr/>
          <p:nvPr/>
        </p:nvSpPr>
        <p:spPr>
          <a:xfrm>
            <a:off x="721597" y="1811104"/>
            <a:ext cx="3116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a) Sıfır ve kutupları bulunuz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0C59CE67-7EF7-48A6-9210-95A0DB07E48E}"/>
              </a:ext>
            </a:extLst>
          </p:cNvPr>
          <p:cNvSpPr/>
          <p:nvPr/>
        </p:nvSpPr>
        <p:spPr>
          <a:xfrm>
            <a:off x="8891148" y="2371870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E83BC3C-7343-457F-9019-52DE43EEDC91}"/>
              </a:ext>
            </a:extLst>
          </p:cNvPr>
          <p:cNvSpPr/>
          <p:nvPr/>
        </p:nvSpPr>
        <p:spPr>
          <a:xfrm>
            <a:off x="8113948" y="2371870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="" xmlns:a16="http://schemas.microsoft.com/office/drawing/2014/main" id="{65522B15-547B-4416-B1FE-4E26A44C6CFC}"/>
              </a:ext>
            </a:extLst>
          </p:cNvPr>
          <p:cNvSpPr/>
          <p:nvPr/>
        </p:nvSpPr>
        <p:spPr>
          <a:xfrm>
            <a:off x="8050673" y="2633736"/>
            <a:ext cx="476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0,8</a:t>
            </a:r>
          </a:p>
          <a:p>
            <a:pPr algn="ctr"/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="" xmlns:a16="http://schemas.microsoft.com/office/drawing/2014/main" id="{9CA4F1F1-2DB9-4EB9-BB76-B5B8396DB6A2}"/>
              </a:ext>
            </a:extLst>
          </p:cNvPr>
          <p:cNvSpPr/>
          <p:nvPr/>
        </p:nvSpPr>
        <p:spPr>
          <a:xfrm>
            <a:off x="8915237" y="2677738"/>
            <a:ext cx="301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2</a:t>
            </a:r>
          </a:p>
          <a:p>
            <a:pPr algn="ctr"/>
            <a:endParaRPr lang="tr-TR" dirty="0"/>
          </a:p>
        </p:txBody>
      </p:sp>
      <p:sp>
        <p:nvSpPr>
          <p:cNvPr id="26" name="Dikdörtgen 25">
            <a:extLst>
              <a:ext uri="{FF2B5EF4-FFF2-40B4-BE49-F238E27FC236}">
                <a16:creationId xmlns="" xmlns:a16="http://schemas.microsoft.com/office/drawing/2014/main" id="{5EAFB1B5-9DC0-410F-AD84-3B44EBF980ED}"/>
              </a:ext>
            </a:extLst>
          </p:cNvPr>
          <p:cNvSpPr/>
          <p:nvPr/>
        </p:nvSpPr>
        <p:spPr>
          <a:xfrm>
            <a:off x="500446" y="3363403"/>
            <a:ext cx="700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b)  x[n] </a:t>
            </a:r>
            <a:r>
              <a:rPr lang="tr-TR" dirty="0" smtClean="0"/>
              <a:t>sağ </a:t>
            </a:r>
            <a:r>
              <a:rPr lang="tr-TR" dirty="0"/>
              <a:t>taraflı  bir sinyal ise </a:t>
            </a:r>
            <a:r>
              <a:rPr lang="tr-TR" dirty="0" err="1"/>
              <a:t>Roc’u</a:t>
            </a:r>
            <a:r>
              <a:rPr lang="tr-TR" dirty="0"/>
              <a:t> kompleks Z düzleminde gösteriniz ?</a:t>
            </a:r>
          </a:p>
        </p:txBody>
      </p:sp>
      <p:sp>
        <p:nvSpPr>
          <p:cNvPr id="38" name="Dikdörtgen 37">
            <a:extLst>
              <a:ext uri="{FF2B5EF4-FFF2-40B4-BE49-F238E27FC236}">
                <a16:creationId xmlns="" xmlns:a16="http://schemas.microsoft.com/office/drawing/2014/main" id="{53D62A1D-B378-45F7-9FF0-ED5D9635F933}"/>
              </a:ext>
            </a:extLst>
          </p:cNvPr>
          <p:cNvSpPr/>
          <p:nvPr/>
        </p:nvSpPr>
        <p:spPr>
          <a:xfrm>
            <a:off x="1323793" y="5321888"/>
            <a:ext cx="757585" cy="386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-0,4</a:t>
            </a:r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="" xmlns:a16="http://schemas.microsoft.com/office/drawing/2014/main" id="{411F064D-085D-4705-800E-5E8536268E84}"/>
              </a:ext>
            </a:extLst>
          </p:cNvPr>
          <p:cNvCxnSpPr>
            <a:cxnSpLocks/>
          </p:cNvCxnSpPr>
          <p:nvPr/>
        </p:nvCxnSpPr>
        <p:spPr>
          <a:xfrm>
            <a:off x="838200" y="5326387"/>
            <a:ext cx="3162692" cy="106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="" xmlns:a16="http://schemas.microsoft.com/office/drawing/2014/main" id="{0BBEFFDB-8825-4CCE-B412-07FCC1BAA024}"/>
              </a:ext>
            </a:extLst>
          </p:cNvPr>
          <p:cNvCxnSpPr>
            <a:cxnSpLocks/>
          </p:cNvCxnSpPr>
          <p:nvPr/>
        </p:nvCxnSpPr>
        <p:spPr>
          <a:xfrm flipV="1">
            <a:off x="2089995" y="4211957"/>
            <a:ext cx="68333" cy="208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F5550462-637A-4F9D-9D2C-B6B8E147C3A2}"/>
              </a:ext>
            </a:extLst>
          </p:cNvPr>
          <p:cNvSpPr/>
          <p:nvPr/>
        </p:nvSpPr>
        <p:spPr>
          <a:xfrm>
            <a:off x="1755310" y="4975073"/>
            <a:ext cx="737701" cy="67612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0E7F5A77-8297-47A9-A352-FDDEB4FFB3DA}"/>
              </a:ext>
            </a:extLst>
          </p:cNvPr>
          <p:cNvSpPr/>
          <p:nvPr/>
        </p:nvSpPr>
        <p:spPr>
          <a:xfrm>
            <a:off x="1401705" y="4557917"/>
            <a:ext cx="1444910" cy="1534146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3" name="Serbest Form: Şekil 42">
            <a:extLst>
              <a:ext uri="{FF2B5EF4-FFF2-40B4-BE49-F238E27FC236}">
                <a16:creationId xmlns="" xmlns:a16="http://schemas.microsoft.com/office/drawing/2014/main" id="{13AC6A81-F0E4-4C04-8767-9DE1C2AD54A9}"/>
              </a:ext>
            </a:extLst>
          </p:cNvPr>
          <p:cNvSpPr/>
          <p:nvPr/>
        </p:nvSpPr>
        <p:spPr>
          <a:xfrm>
            <a:off x="804222" y="5646123"/>
            <a:ext cx="941628" cy="1113040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Serbest Form: Şekil 43">
            <a:extLst>
              <a:ext uri="{FF2B5EF4-FFF2-40B4-BE49-F238E27FC236}">
                <a16:creationId xmlns="" xmlns:a16="http://schemas.microsoft.com/office/drawing/2014/main" id="{47A23A05-94F7-433B-BEAA-B3A73BBAF7C6}"/>
              </a:ext>
            </a:extLst>
          </p:cNvPr>
          <p:cNvSpPr/>
          <p:nvPr/>
        </p:nvSpPr>
        <p:spPr>
          <a:xfrm rot="15966418">
            <a:off x="2559213" y="5590619"/>
            <a:ext cx="893161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Serbest Form: Şekil 44">
            <a:extLst>
              <a:ext uri="{FF2B5EF4-FFF2-40B4-BE49-F238E27FC236}">
                <a16:creationId xmlns="" xmlns:a16="http://schemas.microsoft.com/office/drawing/2014/main" id="{7B9F68BF-D3D9-4662-84E4-45AC4BAFA703}"/>
              </a:ext>
            </a:extLst>
          </p:cNvPr>
          <p:cNvSpPr/>
          <p:nvPr/>
        </p:nvSpPr>
        <p:spPr>
          <a:xfrm rot="5168388">
            <a:off x="725853" y="4020906"/>
            <a:ext cx="1127306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Serbest Form: Şekil 45">
            <a:extLst>
              <a:ext uri="{FF2B5EF4-FFF2-40B4-BE49-F238E27FC236}">
                <a16:creationId xmlns="" xmlns:a16="http://schemas.microsoft.com/office/drawing/2014/main" id="{9581D50B-EE2E-44C8-8517-28A3CA6EEC4F}"/>
              </a:ext>
            </a:extLst>
          </p:cNvPr>
          <p:cNvSpPr/>
          <p:nvPr/>
        </p:nvSpPr>
        <p:spPr>
          <a:xfrm rot="10800000">
            <a:off x="2476685" y="3936388"/>
            <a:ext cx="941628" cy="1113040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>
            <a:extLst>
              <a:ext uri="{FF2B5EF4-FFF2-40B4-BE49-F238E27FC236}">
                <a16:creationId xmlns="" xmlns:a16="http://schemas.microsoft.com/office/drawing/2014/main" id="{5AD393BE-AB8B-46BD-8C12-79D117853D72}"/>
              </a:ext>
            </a:extLst>
          </p:cNvPr>
          <p:cNvSpPr/>
          <p:nvPr/>
        </p:nvSpPr>
        <p:spPr>
          <a:xfrm>
            <a:off x="2364271" y="5439273"/>
            <a:ext cx="364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0,8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E15EABF1-B120-4963-9119-2DD290821C84}"/>
              </a:ext>
            </a:extLst>
          </p:cNvPr>
          <p:cNvSpPr/>
          <p:nvPr/>
        </p:nvSpPr>
        <p:spPr>
          <a:xfrm>
            <a:off x="1674241" y="5254523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ABE412EF-CB45-4C25-A0C7-85DEC0FFCC78}"/>
              </a:ext>
            </a:extLst>
          </p:cNvPr>
          <p:cNvSpPr/>
          <p:nvPr/>
        </p:nvSpPr>
        <p:spPr>
          <a:xfrm>
            <a:off x="2033690" y="5249739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63945C92-6E81-4B61-ACFE-BEDE7C5627D6}"/>
              </a:ext>
            </a:extLst>
          </p:cNvPr>
          <p:cNvSpPr/>
          <p:nvPr/>
        </p:nvSpPr>
        <p:spPr>
          <a:xfrm>
            <a:off x="2327821" y="5213738"/>
            <a:ext cx="349864" cy="36356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663065F8-3BF2-4B25-988D-C7A4B08FEEC7}"/>
              </a:ext>
            </a:extLst>
          </p:cNvPr>
          <p:cNvSpPr/>
          <p:nvPr/>
        </p:nvSpPr>
        <p:spPr>
          <a:xfrm>
            <a:off x="2688686" y="5237930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53" name="Dikdörtgen 52">
            <a:extLst>
              <a:ext uri="{FF2B5EF4-FFF2-40B4-BE49-F238E27FC236}">
                <a16:creationId xmlns="" xmlns:a16="http://schemas.microsoft.com/office/drawing/2014/main" id="{479E425A-B5E6-463A-8FAC-A40C735C5221}"/>
              </a:ext>
            </a:extLst>
          </p:cNvPr>
          <p:cNvSpPr/>
          <p:nvPr/>
        </p:nvSpPr>
        <p:spPr>
          <a:xfrm>
            <a:off x="2837055" y="5425199"/>
            <a:ext cx="25680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100" dirty="0"/>
              <a:t>2</a:t>
            </a:r>
          </a:p>
          <a:p>
            <a:pPr algn="ctr"/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Metin kutusu 76">
                <a:extLst>
                  <a:ext uri="{FF2B5EF4-FFF2-40B4-BE49-F238E27FC236}">
                    <a16:creationId xmlns="" xmlns:a16="http://schemas.microsoft.com/office/drawing/2014/main" id="{8A83AC5E-61BA-4780-A312-52779B4F9770}"/>
                  </a:ext>
                </a:extLst>
              </p:cNvPr>
              <p:cNvSpPr txBox="1"/>
              <p:nvPr/>
            </p:nvSpPr>
            <p:spPr>
              <a:xfrm>
                <a:off x="1376788" y="1064053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7" name="Metin kutusu 76">
                <a:extLst>
                  <a:ext uri="{FF2B5EF4-FFF2-40B4-BE49-F238E27FC236}">
                    <a16:creationId xmlns:a16="http://schemas.microsoft.com/office/drawing/2014/main" id="{8A83AC5E-61BA-4780-A312-52779B4F9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88" y="1064053"/>
                <a:ext cx="181139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Düz Ok Bağlayıcısı 77">
            <a:extLst>
              <a:ext uri="{FF2B5EF4-FFF2-40B4-BE49-F238E27FC236}">
                <a16:creationId xmlns="" xmlns:a16="http://schemas.microsoft.com/office/drawing/2014/main" id="{1FF4BC1D-2512-4809-88F8-87BC3E788CD7}"/>
              </a:ext>
            </a:extLst>
          </p:cNvPr>
          <p:cNvCxnSpPr>
            <a:cxnSpLocks/>
          </p:cNvCxnSpPr>
          <p:nvPr/>
        </p:nvCxnSpPr>
        <p:spPr>
          <a:xfrm>
            <a:off x="7492006" y="4970279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Dikdörtgen 78">
            <a:extLst>
              <a:ext uri="{FF2B5EF4-FFF2-40B4-BE49-F238E27FC236}">
                <a16:creationId xmlns="" xmlns:a16="http://schemas.microsoft.com/office/drawing/2014/main" id="{9A1D9FD0-B66B-4801-97CA-26F494BF6239}"/>
              </a:ext>
            </a:extLst>
          </p:cNvPr>
          <p:cNvSpPr/>
          <p:nvPr/>
        </p:nvSpPr>
        <p:spPr>
          <a:xfrm>
            <a:off x="9682588" y="5106523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p:cxnSp>
        <p:nvCxnSpPr>
          <p:cNvPr id="80" name="Düz Bağlayıcı 79">
            <a:extLst>
              <a:ext uri="{FF2B5EF4-FFF2-40B4-BE49-F238E27FC236}">
                <a16:creationId xmlns="" xmlns:a16="http://schemas.microsoft.com/office/drawing/2014/main" id="{8AA926E4-9864-4B27-9C47-416EDC7803F1}"/>
              </a:ext>
            </a:extLst>
          </p:cNvPr>
          <p:cNvCxnSpPr>
            <a:cxnSpLocks/>
          </p:cNvCxnSpPr>
          <p:nvPr/>
        </p:nvCxnSpPr>
        <p:spPr>
          <a:xfrm flipV="1">
            <a:off x="9566521" y="4982558"/>
            <a:ext cx="28692" cy="93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kış Çizelgesi: Bağlayıcı 81">
            <a:extLst>
              <a:ext uri="{FF2B5EF4-FFF2-40B4-BE49-F238E27FC236}">
                <a16:creationId xmlns="" xmlns:a16="http://schemas.microsoft.com/office/drawing/2014/main" id="{E130ABB2-754A-4AC4-B3BB-32D59E1111B1}"/>
              </a:ext>
            </a:extLst>
          </p:cNvPr>
          <p:cNvSpPr/>
          <p:nvPr/>
        </p:nvSpPr>
        <p:spPr>
          <a:xfrm>
            <a:off x="8986223" y="5483326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Akış Çizelgesi: Bağlayıcı 84">
            <a:extLst>
              <a:ext uri="{FF2B5EF4-FFF2-40B4-BE49-F238E27FC236}">
                <a16:creationId xmlns="" xmlns:a16="http://schemas.microsoft.com/office/drawing/2014/main" id="{567465A2-A4E0-482E-B3C8-945B3E234F40}"/>
              </a:ext>
            </a:extLst>
          </p:cNvPr>
          <p:cNvSpPr/>
          <p:nvPr/>
        </p:nvSpPr>
        <p:spPr>
          <a:xfrm>
            <a:off x="8778524" y="537980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Akış Çizelgesi: Bağlayıcı 85">
            <a:extLst>
              <a:ext uri="{FF2B5EF4-FFF2-40B4-BE49-F238E27FC236}">
                <a16:creationId xmlns="" xmlns:a16="http://schemas.microsoft.com/office/drawing/2014/main" id="{A198C6A5-886E-4E62-B736-EF342C1CEA10}"/>
              </a:ext>
            </a:extLst>
          </p:cNvPr>
          <p:cNvSpPr/>
          <p:nvPr/>
        </p:nvSpPr>
        <p:spPr>
          <a:xfrm>
            <a:off x="9155669" y="564535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7" name="Düz Bağlayıcı 86">
            <a:extLst>
              <a:ext uri="{FF2B5EF4-FFF2-40B4-BE49-F238E27FC236}">
                <a16:creationId xmlns="" xmlns:a16="http://schemas.microsoft.com/office/drawing/2014/main" id="{EB259716-B2F0-4882-A0A7-A827D24BC2F6}"/>
              </a:ext>
            </a:extLst>
          </p:cNvPr>
          <p:cNvCxnSpPr>
            <a:cxnSpLocks/>
          </p:cNvCxnSpPr>
          <p:nvPr/>
        </p:nvCxnSpPr>
        <p:spPr>
          <a:xfrm flipH="1" flipV="1">
            <a:off x="9396537" y="4958549"/>
            <a:ext cx="538" cy="871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Düz Bağlayıcı 87">
            <a:extLst>
              <a:ext uri="{FF2B5EF4-FFF2-40B4-BE49-F238E27FC236}">
                <a16:creationId xmlns="" xmlns:a16="http://schemas.microsoft.com/office/drawing/2014/main" id="{E2E7B909-DB92-411B-BB5C-47F1A7CF83AF}"/>
              </a:ext>
            </a:extLst>
          </p:cNvPr>
          <p:cNvCxnSpPr>
            <a:cxnSpLocks/>
          </p:cNvCxnSpPr>
          <p:nvPr/>
        </p:nvCxnSpPr>
        <p:spPr>
          <a:xfrm flipV="1">
            <a:off x="9227591" y="4985160"/>
            <a:ext cx="0" cy="709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üz Bağlayıcı 88">
            <a:extLst>
              <a:ext uri="{FF2B5EF4-FFF2-40B4-BE49-F238E27FC236}">
                <a16:creationId xmlns="" xmlns:a16="http://schemas.microsoft.com/office/drawing/2014/main" id="{CB50E897-07AC-40DB-9BAA-3C148D3EA160}"/>
              </a:ext>
            </a:extLst>
          </p:cNvPr>
          <p:cNvCxnSpPr>
            <a:cxnSpLocks/>
          </p:cNvCxnSpPr>
          <p:nvPr/>
        </p:nvCxnSpPr>
        <p:spPr>
          <a:xfrm flipH="1" flipV="1">
            <a:off x="9024757" y="4942271"/>
            <a:ext cx="10470" cy="5938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Düz Bağlayıcı 89">
            <a:extLst>
              <a:ext uri="{FF2B5EF4-FFF2-40B4-BE49-F238E27FC236}">
                <a16:creationId xmlns="" xmlns:a16="http://schemas.microsoft.com/office/drawing/2014/main" id="{FD163E01-D1D4-41B2-8604-CBD11FF9612E}"/>
              </a:ext>
            </a:extLst>
          </p:cNvPr>
          <p:cNvCxnSpPr>
            <a:cxnSpLocks/>
          </p:cNvCxnSpPr>
          <p:nvPr/>
        </p:nvCxnSpPr>
        <p:spPr>
          <a:xfrm flipH="1" flipV="1">
            <a:off x="8854773" y="4971377"/>
            <a:ext cx="1076" cy="4645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kış Çizelgesi: Bağlayıcı 95">
            <a:extLst>
              <a:ext uri="{FF2B5EF4-FFF2-40B4-BE49-F238E27FC236}">
                <a16:creationId xmlns="" xmlns:a16="http://schemas.microsoft.com/office/drawing/2014/main" id="{A6FC3E66-3932-4552-B702-58404ADD1DC6}"/>
              </a:ext>
            </a:extLst>
          </p:cNvPr>
          <p:cNvSpPr/>
          <p:nvPr/>
        </p:nvSpPr>
        <p:spPr>
          <a:xfrm>
            <a:off x="8639660" y="4917400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Akış Çizelgesi: Bağlayıcı 98">
            <a:extLst>
              <a:ext uri="{FF2B5EF4-FFF2-40B4-BE49-F238E27FC236}">
                <a16:creationId xmlns="" xmlns:a16="http://schemas.microsoft.com/office/drawing/2014/main" id="{7D15FB59-883F-44B0-BB60-CA05B3FBF995}"/>
              </a:ext>
            </a:extLst>
          </p:cNvPr>
          <p:cNvSpPr/>
          <p:nvPr/>
        </p:nvSpPr>
        <p:spPr>
          <a:xfrm>
            <a:off x="9344488" y="5726374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Akış Çizelgesi: Bağlayıcı 99">
            <a:extLst>
              <a:ext uri="{FF2B5EF4-FFF2-40B4-BE49-F238E27FC236}">
                <a16:creationId xmlns="" xmlns:a16="http://schemas.microsoft.com/office/drawing/2014/main" id="{EFF1E9AB-0DC6-4684-9048-457F874A933B}"/>
              </a:ext>
            </a:extLst>
          </p:cNvPr>
          <p:cNvSpPr/>
          <p:nvPr/>
        </p:nvSpPr>
        <p:spPr>
          <a:xfrm>
            <a:off x="9511588" y="584298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2" name="Düz Ok Bağlayıcısı 101">
            <a:extLst>
              <a:ext uri="{FF2B5EF4-FFF2-40B4-BE49-F238E27FC236}">
                <a16:creationId xmlns="" xmlns:a16="http://schemas.microsoft.com/office/drawing/2014/main" id="{49EEA365-F94F-4C05-9FC3-77368B09A0E2}"/>
              </a:ext>
            </a:extLst>
          </p:cNvPr>
          <p:cNvCxnSpPr>
            <a:cxnSpLocks/>
          </p:cNvCxnSpPr>
          <p:nvPr/>
        </p:nvCxnSpPr>
        <p:spPr>
          <a:xfrm flipV="1">
            <a:off x="8648756" y="4211957"/>
            <a:ext cx="56243" cy="19906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Metin kutusu 109">
                <a:extLst>
                  <a:ext uri="{FF2B5EF4-FFF2-40B4-BE49-F238E27FC236}">
                    <a16:creationId xmlns="" xmlns:a16="http://schemas.microsoft.com/office/drawing/2014/main" id="{FBCBD2DF-0FB1-4C6D-BA41-3692702275C2}"/>
                  </a:ext>
                </a:extLst>
              </p:cNvPr>
              <p:cNvSpPr txBox="1"/>
              <p:nvPr/>
            </p:nvSpPr>
            <p:spPr>
              <a:xfrm>
                <a:off x="8854773" y="4196777"/>
                <a:ext cx="1770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0,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0" name="Metin kutusu 109">
                <a:extLst>
                  <a:ext uri="{FF2B5EF4-FFF2-40B4-BE49-F238E27FC236}">
                    <a16:creationId xmlns:a16="http://schemas.microsoft.com/office/drawing/2014/main" id="{FBCBD2DF-0FB1-4C6D-BA41-36927022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773" y="4196777"/>
                <a:ext cx="1770100" cy="276999"/>
              </a:xfrm>
              <a:prstGeom prst="rect">
                <a:avLst/>
              </a:prstGeom>
              <a:blipFill>
                <a:blip r:embed="rId6"/>
                <a:stretch>
                  <a:fillRect l="-2759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0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ikdörtgen 91">
            <a:extLst>
              <a:ext uri="{FF2B5EF4-FFF2-40B4-BE49-F238E27FC236}">
                <a16:creationId xmlns="" xmlns:a16="http://schemas.microsoft.com/office/drawing/2014/main" id="{683851B2-9F50-4A94-80D4-60B50E984756}"/>
              </a:ext>
            </a:extLst>
          </p:cNvPr>
          <p:cNvSpPr/>
          <p:nvPr/>
        </p:nvSpPr>
        <p:spPr>
          <a:xfrm>
            <a:off x="497983" y="5429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c)  x[n] sol taraflı  bir sinyal ise </a:t>
            </a:r>
            <a:r>
              <a:rPr lang="tr-TR" dirty="0" err="1"/>
              <a:t>Roc’u</a:t>
            </a:r>
            <a:r>
              <a:rPr lang="tr-TR" dirty="0"/>
              <a:t> kompleks Z düzleminde gösteriniz?</a:t>
            </a:r>
          </a:p>
        </p:txBody>
      </p:sp>
      <p:cxnSp>
        <p:nvCxnSpPr>
          <p:cNvPr id="123" name="Düz Ok Bağlayıcısı 122">
            <a:extLst>
              <a:ext uri="{FF2B5EF4-FFF2-40B4-BE49-F238E27FC236}">
                <a16:creationId xmlns="" xmlns:a16="http://schemas.microsoft.com/office/drawing/2014/main" id="{1C50B50F-66A9-4F94-B178-B826E2DCC4DA}"/>
              </a:ext>
            </a:extLst>
          </p:cNvPr>
          <p:cNvCxnSpPr>
            <a:cxnSpLocks/>
          </p:cNvCxnSpPr>
          <p:nvPr/>
        </p:nvCxnSpPr>
        <p:spPr>
          <a:xfrm>
            <a:off x="6400948" y="2417456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Dikdörtgen 123">
            <a:extLst>
              <a:ext uri="{FF2B5EF4-FFF2-40B4-BE49-F238E27FC236}">
                <a16:creationId xmlns="" xmlns:a16="http://schemas.microsoft.com/office/drawing/2014/main" id="{34C505AD-25BB-4A76-8C48-3A0AD9EB1947}"/>
              </a:ext>
            </a:extLst>
          </p:cNvPr>
          <p:cNvSpPr/>
          <p:nvPr/>
        </p:nvSpPr>
        <p:spPr>
          <a:xfrm>
            <a:off x="8591530" y="2553700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p:cxnSp>
        <p:nvCxnSpPr>
          <p:cNvPr id="125" name="Düz Bağlayıcı 124">
            <a:extLst>
              <a:ext uri="{FF2B5EF4-FFF2-40B4-BE49-F238E27FC236}">
                <a16:creationId xmlns="" xmlns:a16="http://schemas.microsoft.com/office/drawing/2014/main" id="{F598142E-C242-450B-B70A-155F31142BCD}"/>
              </a:ext>
            </a:extLst>
          </p:cNvPr>
          <p:cNvCxnSpPr>
            <a:cxnSpLocks/>
          </p:cNvCxnSpPr>
          <p:nvPr/>
        </p:nvCxnSpPr>
        <p:spPr>
          <a:xfrm flipV="1">
            <a:off x="6709335" y="2403753"/>
            <a:ext cx="28692" cy="93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kış Çizelgesi: Bağlayıcı 125">
            <a:extLst>
              <a:ext uri="{FF2B5EF4-FFF2-40B4-BE49-F238E27FC236}">
                <a16:creationId xmlns="" xmlns:a16="http://schemas.microsoft.com/office/drawing/2014/main" id="{EF21B52A-8139-4CDC-9463-BDF929491944}"/>
              </a:ext>
            </a:extLst>
          </p:cNvPr>
          <p:cNvSpPr/>
          <p:nvPr/>
        </p:nvSpPr>
        <p:spPr>
          <a:xfrm>
            <a:off x="7215607" y="294381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7" name="Akış Çizelgesi: Bağlayıcı 126">
            <a:extLst>
              <a:ext uri="{FF2B5EF4-FFF2-40B4-BE49-F238E27FC236}">
                <a16:creationId xmlns="" xmlns:a16="http://schemas.microsoft.com/office/drawing/2014/main" id="{AE4214DD-5380-44F7-874B-3071B02397D8}"/>
              </a:ext>
            </a:extLst>
          </p:cNvPr>
          <p:cNvSpPr/>
          <p:nvPr/>
        </p:nvSpPr>
        <p:spPr>
          <a:xfrm>
            <a:off x="7365381" y="2828353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8" name="Akış Çizelgesi: Bağlayıcı 127">
            <a:extLst>
              <a:ext uri="{FF2B5EF4-FFF2-40B4-BE49-F238E27FC236}">
                <a16:creationId xmlns="" xmlns:a16="http://schemas.microsoft.com/office/drawing/2014/main" id="{1F8C41D8-D4F2-4FCC-8BD1-BEA1EABD0925}"/>
              </a:ext>
            </a:extLst>
          </p:cNvPr>
          <p:cNvSpPr/>
          <p:nvPr/>
        </p:nvSpPr>
        <p:spPr>
          <a:xfrm>
            <a:off x="7018779" y="304090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9" name="Düz Bağlayıcı 128">
            <a:extLst>
              <a:ext uri="{FF2B5EF4-FFF2-40B4-BE49-F238E27FC236}">
                <a16:creationId xmlns="" xmlns:a16="http://schemas.microsoft.com/office/drawing/2014/main" id="{BDAEB4DE-DCDB-495D-BF85-83A737CC189F}"/>
              </a:ext>
            </a:extLst>
          </p:cNvPr>
          <p:cNvCxnSpPr>
            <a:cxnSpLocks/>
          </p:cNvCxnSpPr>
          <p:nvPr/>
        </p:nvCxnSpPr>
        <p:spPr>
          <a:xfrm flipH="1" flipV="1">
            <a:off x="6898041" y="2403753"/>
            <a:ext cx="538" cy="871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>
            <a:extLst>
              <a:ext uri="{FF2B5EF4-FFF2-40B4-BE49-F238E27FC236}">
                <a16:creationId xmlns="" xmlns:a16="http://schemas.microsoft.com/office/drawing/2014/main" id="{69C2C409-2113-4B9B-A430-700D2D4E2A68}"/>
              </a:ext>
            </a:extLst>
          </p:cNvPr>
          <p:cNvCxnSpPr>
            <a:cxnSpLocks/>
          </p:cNvCxnSpPr>
          <p:nvPr/>
        </p:nvCxnSpPr>
        <p:spPr>
          <a:xfrm flipV="1">
            <a:off x="7067586" y="2405726"/>
            <a:ext cx="0" cy="709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>
            <a:extLst>
              <a:ext uri="{FF2B5EF4-FFF2-40B4-BE49-F238E27FC236}">
                <a16:creationId xmlns="" xmlns:a16="http://schemas.microsoft.com/office/drawing/2014/main" id="{A890B3FA-3C59-4B55-9662-6E7B6CBAFA88}"/>
              </a:ext>
            </a:extLst>
          </p:cNvPr>
          <p:cNvCxnSpPr>
            <a:cxnSpLocks/>
          </p:cNvCxnSpPr>
          <p:nvPr/>
        </p:nvCxnSpPr>
        <p:spPr>
          <a:xfrm flipH="1" flipV="1">
            <a:off x="7239196" y="2414471"/>
            <a:ext cx="10470" cy="5938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="" xmlns:a16="http://schemas.microsoft.com/office/drawing/2014/main" id="{0F299300-0AFB-4D67-9449-CA639141A957}"/>
              </a:ext>
            </a:extLst>
          </p:cNvPr>
          <p:cNvCxnSpPr>
            <a:cxnSpLocks/>
          </p:cNvCxnSpPr>
          <p:nvPr/>
        </p:nvCxnSpPr>
        <p:spPr>
          <a:xfrm flipH="1" flipV="1">
            <a:off x="7403144" y="2431160"/>
            <a:ext cx="1076" cy="4645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kış Çizelgesi: Bağlayıcı 132">
            <a:extLst>
              <a:ext uri="{FF2B5EF4-FFF2-40B4-BE49-F238E27FC236}">
                <a16:creationId xmlns="" xmlns:a16="http://schemas.microsoft.com/office/drawing/2014/main" id="{97BEE887-536D-4F18-858E-5D4979DEF51B}"/>
              </a:ext>
            </a:extLst>
          </p:cNvPr>
          <p:cNvSpPr/>
          <p:nvPr/>
        </p:nvSpPr>
        <p:spPr>
          <a:xfrm>
            <a:off x="7548602" y="2364577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4" name="Akış Çizelgesi: Bağlayıcı 133">
            <a:extLst>
              <a:ext uri="{FF2B5EF4-FFF2-40B4-BE49-F238E27FC236}">
                <a16:creationId xmlns="" xmlns:a16="http://schemas.microsoft.com/office/drawing/2014/main" id="{DE731569-E44E-4437-9E01-8C24F87FEA11}"/>
              </a:ext>
            </a:extLst>
          </p:cNvPr>
          <p:cNvSpPr/>
          <p:nvPr/>
        </p:nvSpPr>
        <p:spPr>
          <a:xfrm>
            <a:off x="6851240" y="3165824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Akış Çizelgesi: Bağlayıcı 134">
            <a:extLst>
              <a:ext uri="{FF2B5EF4-FFF2-40B4-BE49-F238E27FC236}">
                <a16:creationId xmlns="" xmlns:a16="http://schemas.microsoft.com/office/drawing/2014/main" id="{E8F3C7DE-5557-44FB-A9C7-A54B39C76216}"/>
              </a:ext>
            </a:extLst>
          </p:cNvPr>
          <p:cNvSpPr/>
          <p:nvPr/>
        </p:nvSpPr>
        <p:spPr>
          <a:xfrm>
            <a:off x="6657286" y="326696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6" name="Düz Ok Bağlayıcısı 135">
            <a:extLst>
              <a:ext uri="{FF2B5EF4-FFF2-40B4-BE49-F238E27FC236}">
                <a16:creationId xmlns="" xmlns:a16="http://schemas.microsoft.com/office/drawing/2014/main" id="{4BCF2936-4C32-4143-8678-E86741BEB163}"/>
              </a:ext>
            </a:extLst>
          </p:cNvPr>
          <p:cNvCxnSpPr>
            <a:cxnSpLocks/>
          </p:cNvCxnSpPr>
          <p:nvPr/>
        </p:nvCxnSpPr>
        <p:spPr>
          <a:xfrm flipV="1">
            <a:off x="7557698" y="1659134"/>
            <a:ext cx="56243" cy="19906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Metin kutusu 136">
                <a:extLst>
                  <a:ext uri="{FF2B5EF4-FFF2-40B4-BE49-F238E27FC236}">
                    <a16:creationId xmlns="" xmlns:a16="http://schemas.microsoft.com/office/drawing/2014/main" id="{D6DCC76C-9E4F-4AE4-A41A-8FA920735944}"/>
                  </a:ext>
                </a:extLst>
              </p:cNvPr>
              <p:cNvSpPr txBox="1"/>
              <p:nvPr/>
            </p:nvSpPr>
            <p:spPr>
              <a:xfrm>
                <a:off x="7284574" y="1314013"/>
                <a:ext cx="2539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Metin kutusu 136">
                <a:extLst>
                  <a:ext uri="{FF2B5EF4-FFF2-40B4-BE49-F238E27FC236}">
                    <a16:creationId xmlns:a16="http://schemas.microsoft.com/office/drawing/2014/main" id="{D6DCC76C-9E4F-4AE4-A41A-8FA92073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74" y="1314013"/>
                <a:ext cx="2539541" cy="276999"/>
              </a:xfrm>
              <a:prstGeom prst="rect">
                <a:avLst/>
              </a:prstGeom>
              <a:blipFill>
                <a:blip r:embed="rId2"/>
                <a:stretch>
                  <a:fillRect l="-2878" t="-4444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Dikdörtgen 152">
            <a:extLst>
              <a:ext uri="{FF2B5EF4-FFF2-40B4-BE49-F238E27FC236}">
                <a16:creationId xmlns="" xmlns:a16="http://schemas.microsoft.com/office/drawing/2014/main" id="{DD200053-3360-4653-89D1-94183379D0B3}"/>
              </a:ext>
            </a:extLst>
          </p:cNvPr>
          <p:cNvSpPr/>
          <p:nvPr/>
        </p:nvSpPr>
        <p:spPr>
          <a:xfrm>
            <a:off x="495201" y="3816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d)  x[n] sol taraflı  bir sinyal ise </a:t>
            </a:r>
            <a:r>
              <a:rPr lang="tr-TR" dirty="0" err="1"/>
              <a:t>Roc’u</a:t>
            </a:r>
            <a:r>
              <a:rPr lang="tr-TR" dirty="0"/>
              <a:t> kompleks Z düzleminde gösteriniz? </a:t>
            </a:r>
          </a:p>
        </p:txBody>
      </p:sp>
      <p:sp>
        <p:nvSpPr>
          <p:cNvPr id="169" name="Dikdörtgen 168">
            <a:extLst>
              <a:ext uri="{FF2B5EF4-FFF2-40B4-BE49-F238E27FC236}">
                <a16:creationId xmlns="" xmlns:a16="http://schemas.microsoft.com/office/drawing/2014/main" id="{D683B2AA-B243-4D2E-A49E-B2B383451B67}"/>
              </a:ext>
            </a:extLst>
          </p:cNvPr>
          <p:cNvSpPr/>
          <p:nvPr/>
        </p:nvSpPr>
        <p:spPr>
          <a:xfrm>
            <a:off x="1840349" y="5667481"/>
            <a:ext cx="757585" cy="386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-0,4</a:t>
            </a:r>
          </a:p>
        </p:txBody>
      </p:sp>
      <p:cxnSp>
        <p:nvCxnSpPr>
          <p:cNvPr id="170" name="Düz Ok Bağlayıcısı 169">
            <a:extLst>
              <a:ext uri="{FF2B5EF4-FFF2-40B4-BE49-F238E27FC236}">
                <a16:creationId xmlns="" xmlns:a16="http://schemas.microsoft.com/office/drawing/2014/main" id="{7F515B09-870F-4ABC-82F7-F28C3A1E92F8}"/>
              </a:ext>
            </a:extLst>
          </p:cNvPr>
          <p:cNvCxnSpPr>
            <a:cxnSpLocks/>
          </p:cNvCxnSpPr>
          <p:nvPr/>
        </p:nvCxnSpPr>
        <p:spPr>
          <a:xfrm>
            <a:off x="1354756" y="5671980"/>
            <a:ext cx="3162692" cy="106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Düz Ok Bağlayıcısı 170">
            <a:extLst>
              <a:ext uri="{FF2B5EF4-FFF2-40B4-BE49-F238E27FC236}">
                <a16:creationId xmlns="" xmlns:a16="http://schemas.microsoft.com/office/drawing/2014/main" id="{377D07CD-7176-425C-B5B4-92C6FC865B60}"/>
              </a:ext>
            </a:extLst>
          </p:cNvPr>
          <p:cNvCxnSpPr>
            <a:cxnSpLocks/>
          </p:cNvCxnSpPr>
          <p:nvPr/>
        </p:nvCxnSpPr>
        <p:spPr>
          <a:xfrm flipV="1">
            <a:off x="2606551" y="4557550"/>
            <a:ext cx="68333" cy="208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="" xmlns:a16="http://schemas.microsoft.com/office/drawing/2014/main" id="{54348752-53C0-4573-B5A9-559E7B62B4A6}"/>
              </a:ext>
            </a:extLst>
          </p:cNvPr>
          <p:cNvSpPr/>
          <p:nvPr/>
        </p:nvSpPr>
        <p:spPr>
          <a:xfrm>
            <a:off x="2271967" y="5329417"/>
            <a:ext cx="737701" cy="67612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3" name="Oval 172">
            <a:extLst>
              <a:ext uri="{FF2B5EF4-FFF2-40B4-BE49-F238E27FC236}">
                <a16:creationId xmlns="" xmlns:a16="http://schemas.microsoft.com/office/drawing/2014/main" id="{1BCA0F14-B29D-4070-A193-BF5B89D38A5F}"/>
              </a:ext>
            </a:extLst>
          </p:cNvPr>
          <p:cNvSpPr/>
          <p:nvPr/>
        </p:nvSpPr>
        <p:spPr>
          <a:xfrm>
            <a:off x="1918261" y="4903510"/>
            <a:ext cx="1444910" cy="1534146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4" name="Serbest Form: Şekil 173">
            <a:extLst>
              <a:ext uri="{FF2B5EF4-FFF2-40B4-BE49-F238E27FC236}">
                <a16:creationId xmlns="" xmlns:a16="http://schemas.microsoft.com/office/drawing/2014/main" id="{2EA4B98D-9E09-4B13-B52B-BC1CB9BBEA77}"/>
              </a:ext>
            </a:extLst>
          </p:cNvPr>
          <p:cNvSpPr/>
          <p:nvPr/>
        </p:nvSpPr>
        <p:spPr>
          <a:xfrm>
            <a:off x="1951064" y="5760287"/>
            <a:ext cx="616175" cy="667581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5" name="Serbest Form: Şekil 174">
            <a:extLst>
              <a:ext uri="{FF2B5EF4-FFF2-40B4-BE49-F238E27FC236}">
                <a16:creationId xmlns="" xmlns:a16="http://schemas.microsoft.com/office/drawing/2014/main" id="{D985C4E0-C0A3-4A2E-BE15-535FC44B6861}"/>
              </a:ext>
            </a:extLst>
          </p:cNvPr>
          <p:cNvSpPr/>
          <p:nvPr/>
        </p:nvSpPr>
        <p:spPr>
          <a:xfrm rot="16992126">
            <a:off x="2703440" y="5865539"/>
            <a:ext cx="619454" cy="396431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6" name="Serbest Form: Şekil 175">
            <a:extLst>
              <a:ext uri="{FF2B5EF4-FFF2-40B4-BE49-F238E27FC236}">
                <a16:creationId xmlns="" xmlns:a16="http://schemas.microsoft.com/office/drawing/2014/main" id="{185F9318-80C7-4800-881F-08C02B06C194}"/>
              </a:ext>
            </a:extLst>
          </p:cNvPr>
          <p:cNvSpPr/>
          <p:nvPr/>
        </p:nvSpPr>
        <p:spPr>
          <a:xfrm rot="5168388">
            <a:off x="1937894" y="5026295"/>
            <a:ext cx="577708" cy="526249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7" name="Serbest Form: Şekil 176">
            <a:extLst>
              <a:ext uri="{FF2B5EF4-FFF2-40B4-BE49-F238E27FC236}">
                <a16:creationId xmlns="" xmlns:a16="http://schemas.microsoft.com/office/drawing/2014/main" id="{BAB0DB69-F5A6-4814-8CE4-06142CD291CE}"/>
              </a:ext>
            </a:extLst>
          </p:cNvPr>
          <p:cNvSpPr/>
          <p:nvPr/>
        </p:nvSpPr>
        <p:spPr>
          <a:xfrm rot="10800000">
            <a:off x="2669915" y="4903510"/>
            <a:ext cx="627853" cy="645261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8" name="Dikdörtgen 177">
            <a:extLst>
              <a:ext uri="{FF2B5EF4-FFF2-40B4-BE49-F238E27FC236}">
                <a16:creationId xmlns="" xmlns:a16="http://schemas.microsoft.com/office/drawing/2014/main" id="{DF16BC89-AA48-4371-A6FA-E3418743F321}"/>
              </a:ext>
            </a:extLst>
          </p:cNvPr>
          <p:cNvSpPr/>
          <p:nvPr/>
        </p:nvSpPr>
        <p:spPr>
          <a:xfrm>
            <a:off x="2880827" y="5784866"/>
            <a:ext cx="364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0,8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="" xmlns:a16="http://schemas.microsoft.com/office/drawing/2014/main" id="{AC12BC25-138B-45AC-8422-647C025174BC}"/>
              </a:ext>
            </a:extLst>
          </p:cNvPr>
          <p:cNvSpPr/>
          <p:nvPr/>
        </p:nvSpPr>
        <p:spPr>
          <a:xfrm>
            <a:off x="2190797" y="5600116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0" name="Oval 179">
            <a:extLst>
              <a:ext uri="{FF2B5EF4-FFF2-40B4-BE49-F238E27FC236}">
                <a16:creationId xmlns="" xmlns:a16="http://schemas.microsoft.com/office/drawing/2014/main" id="{7366DE00-6D68-435E-975B-96A1CED60D9C}"/>
              </a:ext>
            </a:extLst>
          </p:cNvPr>
          <p:cNvSpPr/>
          <p:nvPr/>
        </p:nvSpPr>
        <p:spPr>
          <a:xfrm>
            <a:off x="2550246" y="5595332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1" name="Oval 180">
            <a:extLst>
              <a:ext uri="{FF2B5EF4-FFF2-40B4-BE49-F238E27FC236}">
                <a16:creationId xmlns="" xmlns:a16="http://schemas.microsoft.com/office/drawing/2014/main" id="{B5B60E0C-A6B0-493F-A182-F882A3CD92BC}"/>
              </a:ext>
            </a:extLst>
          </p:cNvPr>
          <p:cNvSpPr/>
          <p:nvPr/>
        </p:nvSpPr>
        <p:spPr>
          <a:xfrm>
            <a:off x="2844377" y="5559331"/>
            <a:ext cx="349864" cy="36356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="" xmlns:a16="http://schemas.microsoft.com/office/drawing/2014/main" id="{FF2178C3-02DB-4B21-A44F-53D4A025F78F}"/>
              </a:ext>
            </a:extLst>
          </p:cNvPr>
          <p:cNvSpPr/>
          <p:nvPr/>
        </p:nvSpPr>
        <p:spPr>
          <a:xfrm>
            <a:off x="3205242" y="5583523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183" name="Dikdörtgen 182">
            <a:extLst>
              <a:ext uri="{FF2B5EF4-FFF2-40B4-BE49-F238E27FC236}">
                <a16:creationId xmlns="" xmlns:a16="http://schemas.microsoft.com/office/drawing/2014/main" id="{FC6CD337-C9A7-49C5-8F52-1F8E02A5CC74}"/>
              </a:ext>
            </a:extLst>
          </p:cNvPr>
          <p:cNvSpPr/>
          <p:nvPr/>
        </p:nvSpPr>
        <p:spPr>
          <a:xfrm>
            <a:off x="3353611" y="5770792"/>
            <a:ext cx="25680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100" dirty="0"/>
              <a:t>2</a:t>
            </a:r>
          </a:p>
          <a:p>
            <a:pPr algn="ctr"/>
            <a:endParaRPr lang="tr-TR" dirty="0"/>
          </a:p>
        </p:txBody>
      </p:sp>
      <p:sp>
        <p:nvSpPr>
          <p:cNvPr id="240" name="Dikdörtgen 239">
            <a:extLst>
              <a:ext uri="{FF2B5EF4-FFF2-40B4-BE49-F238E27FC236}">
                <a16:creationId xmlns="" xmlns:a16="http://schemas.microsoft.com/office/drawing/2014/main" id="{830B82BC-DEC8-489C-8B39-B4AD42574CF8}"/>
              </a:ext>
            </a:extLst>
          </p:cNvPr>
          <p:cNvSpPr/>
          <p:nvPr/>
        </p:nvSpPr>
        <p:spPr>
          <a:xfrm>
            <a:off x="1434840" y="2169298"/>
            <a:ext cx="757585" cy="386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-0,4</a:t>
            </a:r>
          </a:p>
        </p:txBody>
      </p:sp>
      <p:cxnSp>
        <p:nvCxnSpPr>
          <p:cNvPr id="241" name="Düz Ok Bağlayıcısı 240">
            <a:extLst>
              <a:ext uri="{FF2B5EF4-FFF2-40B4-BE49-F238E27FC236}">
                <a16:creationId xmlns="" xmlns:a16="http://schemas.microsoft.com/office/drawing/2014/main" id="{431E7F77-EF61-47DE-8B37-6FDDDC8713BC}"/>
              </a:ext>
            </a:extLst>
          </p:cNvPr>
          <p:cNvCxnSpPr>
            <a:cxnSpLocks/>
          </p:cNvCxnSpPr>
          <p:nvPr/>
        </p:nvCxnSpPr>
        <p:spPr>
          <a:xfrm>
            <a:off x="949247" y="2173797"/>
            <a:ext cx="3162692" cy="106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="" xmlns:a16="http://schemas.microsoft.com/office/drawing/2014/main" id="{5F14EFF3-5548-4018-AC5C-C10F43659678}"/>
              </a:ext>
            </a:extLst>
          </p:cNvPr>
          <p:cNvSpPr/>
          <p:nvPr/>
        </p:nvSpPr>
        <p:spPr>
          <a:xfrm>
            <a:off x="1866357" y="1822483"/>
            <a:ext cx="737701" cy="67612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3" name="Oval 242">
            <a:extLst>
              <a:ext uri="{FF2B5EF4-FFF2-40B4-BE49-F238E27FC236}">
                <a16:creationId xmlns="" xmlns:a16="http://schemas.microsoft.com/office/drawing/2014/main" id="{9177CD5A-11BB-4390-8AA3-5CCF6AB28D99}"/>
              </a:ext>
            </a:extLst>
          </p:cNvPr>
          <p:cNvSpPr/>
          <p:nvPr/>
        </p:nvSpPr>
        <p:spPr>
          <a:xfrm>
            <a:off x="1512752" y="1405327"/>
            <a:ext cx="1444910" cy="1534146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4" name="Serbest Form: Şekil 243">
            <a:extLst>
              <a:ext uri="{FF2B5EF4-FFF2-40B4-BE49-F238E27FC236}">
                <a16:creationId xmlns="" xmlns:a16="http://schemas.microsoft.com/office/drawing/2014/main" id="{3744BE21-7CCE-4362-9379-64307FFE96BE}"/>
              </a:ext>
            </a:extLst>
          </p:cNvPr>
          <p:cNvSpPr/>
          <p:nvPr/>
        </p:nvSpPr>
        <p:spPr>
          <a:xfrm>
            <a:off x="1916386" y="2184022"/>
            <a:ext cx="265977" cy="338413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5" name="Serbest Form: Şekil 244">
            <a:extLst>
              <a:ext uri="{FF2B5EF4-FFF2-40B4-BE49-F238E27FC236}">
                <a16:creationId xmlns="" xmlns:a16="http://schemas.microsoft.com/office/drawing/2014/main" id="{CE1842FB-571C-4103-92D8-6457DD63DD55}"/>
              </a:ext>
            </a:extLst>
          </p:cNvPr>
          <p:cNvSpPr/>
          <p:nvPr/>
        </p:nvSpPr>
        <p:spPr>
          <a:xfrm rot="15966418">
            <a:off x="2238401" y="2189356"/>
            <a:ext cx="343669" cy="302730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6" name="Serbest Form: Şekil 245">
            <a:extLst>
              <a:ext uri="{FF2B5EF4-FFF2-40B4-BE49-F238E27FC236}">
                <a16:creationId xmlns="" xmlns:a16="http://schemas.microsoft.com/office/drawing/2014/main" id="{EB5D0A8A-5091-47DA-B115-5D33B6D2B8D5}"/>
              </a:ext>
            </a:extLst>
          </p:cNvPr>
          <p:cNvSpPr/>
          <p:nvPr/>
        </p:nvSpPr>
        <p:spPr>
          <a:xfrm rot="5168388">
            <a:off x="1880444" y="1862369"/>
            <a:ext cx="383904" cy="317377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7" name="Serbest Form: Şekil 246">
            <a:extLst>
              <a:ext uri="{FF2B5EF4-FFF2-40B4-BE49-F238E27FC236}">
                <a16:creationId xmlns="" xmlns:a16="http://schemas.microsoft.com/office/drawing/2014/main" id="{664118C3-E06B-42FA-80E9-518D011E02C3}"/>
              </a:ext>
            </a:extLst>
          </p:cNvPr>
          <p:cNvSpPr/>
          <p:nvPr/>
        </p:nvSpPr>
        <p:spPr>
          <a:xfrm rot="10800000">
            <a:off x="2251636" y="1765736"/>
            <a:ext cx="336236" cy="491511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8" name="Dikdörtgen 247">
            <a:extLst>
              <a:ext uri="{FF2B5EF4-FFF2-40B4-BE49-F238E27FC236}">
                <a16:creationId xmlns="" xmlns:a16="http://schemas.microsoft.com/office/drawing/2014/main" id="{227822FF-AD59-4B50-A298-94E25CBF2B3E}"/>
              </a:ext>
            </a:extLst>
          </p:cNvPr>
          <p:cNvSpPr/>
          <p:nvPr/>
        </p:nvSpPr>
        <p:spPr>
          <a:xfrm>
            <a:off x="2475318" y="2286683"/>
            <a:ext cx="364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0,8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="" xmlns:a16="http://schemas.microsoft.com/office/drawing/2014/main" id="{EB44EB49-DBD0-477C-8CEB-A21F61087A5E}"/>
              </a:ext>
            </a:extLst>
          </p:cNvPr>
          <p:cNvSpPr/>
          <p:nvPr/>
        </p:nvSpPr>
        <p:spPr>
          <a:xfrm>
            <a:off x="1785288" y="2101933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0" name="Oval 249">
            <a:extLst>
              <a:ext uri="{FF2B5EF4-FFF2-40B4-BE49-F238E27FC236}">
                <a16:creationId xmlns="" xmlns:a16="http://schemas.microsoft.com/office/drawing/2014/main" id="{23B054E7-3848-4286-A775-73243A1C4723}"/>
              </a:ext>
            </a:extLst>
          </p:cNvPr>
          <p:cNvSpPr/>
          <p:nvPr/>
        </p:nvSpPr>
        <p:spPr>
          <a:xfrm>
            <a:off x="2144737" y="2097149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1" name="Oval 250">
            <a:extLst>
              <a:ext uri="{FF2B5EF4-FFF2-40B4-BE49-F238E27FC236}">
                <a16:creationId xmlns="" xmlns:a16="http://schemas.microsoft.com/office/drawing/2014/main" id="{AEE0B316-833E-41DA-82D5-11DCF4E3E45A}"/>
              </a:ext>
            </a:extLst>
          </p:cNvPr>
          <p:cNvSpPr/>
          <p:nvPr/>
        </p:nvSpPr>
        <p:spPr>
          <a:xfrm>
            <a:off x="2438868" y="2061148"/>
            <a:ext cx="349864" cy="36356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="" xmlns:a16="http://schemas.microsoft.com/office/drawing/2014/main" id="{DA01DA88-D06F-488A-A424-5A3D33A68059}"/>
              </a:ext>
            </a:extLst>
          </p:cNvPr>
          <p:cNvSpPr/>
          <p:nvPr/>
        </p:nvSpPr>
        <p:spPr>
          <a:xfrm>
            <a:off x="2799733" y="2085340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253" name="Dikdörtgen 252">
            <a:extLst>
              <a:ext uri="{FF2B5EF4-FFF2-40B4-BE49-F238E27FC236}">
                <a16:creationId xmlns="" xmlns:a16="http://schemas.microsoft.com/office/drawing/2014/main" id="{581674CB-CD4B-44BC-8A1B-F4239A33B460}"/>
              </a:ext>
            </a:extLst>
          </p:cNvPr>
          <p:cNvSpPr/>
          <p:nvPr/>
        </p:nvSpPr>
        <p:spPr>
          <a:xfrm>
            <a:off x="2948102" y="2272609"/>
            <a:ext cx="25680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100" dirty="0"/>
              <a:t>2</a:t>
            </a:r>
          </a:p>
          <a:p>
            <a:pPr algn="ctr"/>
            <a:endParaRPr lang="tr-TR" dirty="0"/>
          </a:p>
        </p:txBody>
      </p:sp>
      <p:cxnSp>
        <p:nvCxnSpPr>
          <p:cNvPr id="269" name="Düz Ok Bağlayıcısı 268">
            <a:extLst>
              <a:ext uri="{FF2B5EF4-FFF2-40B4-BE49-F238E27FC236}">
                <a16:creationId xmlns="" xmlns:a16="http://schemas.microsoft.com/office/drawing/2014/main" id="{42402BE0-C539-43AA-AAFD-E5FBAF1E37D5}"/>
              </a:ext>
            </a:extLst>
          </p:cNvPr>
          <p:cNvCxnSpPr>
            <a:cxnSpLocks/>
          </p:cNvCxnSpPr>
          <p:nvPr/>
        </p:nvCxnSpPr>
        <p:spPr>
          <a:xfrm flipV="1">
            <a:off x="2203406" y="1078001"/>
            <a:ext cx="68333" cy="208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Düz Ok Bağlayıcısı 269">
            <a:extLst>
              <a:ext uri="{FF2B5EF4-FFF2-40B4-BE49-F238E27FC236}">
                <a16:creationId xmlns="" xmlns:a16="http://schemas.microsoft.com/office/drawing/2014/main" id="{5F18B6B5-CC51-467C-8C02-E7C7A7ACB54E}"/>
              </a:ext>
            </a:extLst>
          </p:cNvPr>
          <p:cNvCxnSpPr>
            <a:cxnSpLocks/>
          </p:cNvCxnSpPr>
          <p:nvPr/>
        </p:nvCxnSpPr>
        <p:spPr>
          <a:xfrm flipH="1" flipV="1">
            <a:off x="7978903" y="4158594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Düz Ok Bağlayıcısı 270">
            <a:extLst>
              <a:ext uri="{FF2B5EF4-FFF2-40B4-BE49-F238E27FC236}">
                <a16:creationId xmlns="" xmlns:a16="http://schemas.microsoft.com/office/drawing/2014/main" id="{A29130E8-C316-4018-A144-6714021EBBB5}"/>
              </a:ext>
            </a:extLst>
          </p:cNvPr>
          <p:cNvCxnSpPr>
            <a:cxnSpLocks/>
          </p:cNvCxnSpPr>
          <p:nvPr/>
        </p:nvCxnSpPr>
        <p:spPr>
          <a:xfrm flipV="1">
            <a:off x="6950740" y="5874704"/>
            <a:ext cx="2477035" cy="66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2" name="Dikdörtgen 271">
            <a:extLst>
              <a:ext uri="{FF2B5EF4-FFF2-40B4-BE49-F238E27FC236}">
                <a16:creationId xmlns="" xmlns:a16="http://schemas.microsoft.com/office/drawing/2014/main" id="{D521582E-155A-46F0-B25F-4647070A4379}"/>
              </a:ext>
            </a:extLst>
          </p:cNvPr>
          <p:cNvSpPr/>
          <p:nvPr/>
        </p:nvSpPr>
        <p:spPr>
          <a:xfrm>
            <a:off x="7942947" y="5801992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273" name="Dikdörtgen 272">
            <a:extLst>
              <a:ext uri="{FF2B5EF4-FFF2-40B4-BE49-F238E27FC236}">
                <a16:creationId xmlns="" xmlns:a16="http://schemas.microsoft.com/office/drawing/2014/main" id="{10C84CED-5D62-44A1-ACA2-A039CD895245}"/>
              </a:ext>
            </a:extLst>
          </p:cNvPr>
          <p:cNvSpPr/>
          <p:nvPr/>
        </p:nvSpPr>
        <p:spPr>
          <a:xfrm>
            <a:off x="9155176" y="5851876"/>
            <a:ext cx="450760" cy="3982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p:sp>
        <p:nvSpPr>
          <p:cNvPr id="274" name="Dikdörtgen 273">
            <a:extLst>
              <a:ext uri="{FF2B5EF4-FFF2-40B4-BE49-F238E27FC236}">
                <a16:creationId xmlns="" xmlns:a16="http://schemas.microsoft.com/office/drawing/2014/main" id="{1308B71E-BBD1-498C-9054-AFC8CD795140}"/>
              </a:ext>
            </a:extLst>
          </p:cNvPr>
          <p:cNvSpPr/>
          <p:nvPr/>
        </p:nvSpPr>
        <p:spPr>
          <a:xfrm>
            <a:off x="7891430" y="4078169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0,8&lt;|z|&lt;2</a:t>
            </a:r>
          </a:p>
        </p:txBody>
      </p:sp>
      <p:cxnSp>
        <p:nvCxnSpPr>
          <p:cNvPr id="275" name="Düz Bağlayıcı 274">
            <a:extLst>
              <a:ext uri="{FF2B5EF4-FFF2-40B4-BE49-F238E27FC236}">
                <a16:creationId xmlns="" xmlns:a16="http://schemas.microsoft.com/office/drawing/2014/main" id="{3D36C707-AC1E-46DF-A1D3-E7B8ED0EDACF}"/>
              </a:ext>
            </a:extLst>
          </p:cNvPr>
          <p:cNvCxnSpPr>
            <a:cxnSpLocks/>
          </p:cNvCxnSpPr>
          <p:nvPr/>
        </p:nvCxnSpPr>
        <p:spPr>
          <a:xfrm flipV="1">
            <a:off x="7978903" y="4683870"/>
            <a:ext cx="0" cy="1197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Düz Bağlayıcı 275">
            <a:extLst>
              <a:ext uri="{FF2B5EF4-FFF2-40B4-BE49-F238E27FC236}">
                <a16:creationId xmlns="" xmlns:a16="http://schemas.microsoft.com/office/drawing/2014/main" id="{CC92CE4D-F98B-449C-B755-5ED23F1EAF59}"/>
              </a:ext>
            </a:extLst>
          </p:cNvPr>
          <p:cNvCxnSpPr>
            <a:cxnSpLocks/>
          </p:cNvCxnSpPr>
          <p:nvPr/>
        </p:nvCxnSpPr>
        <p:spPr>
          <a:xfrm flipV="1">
            <a:off x="7862995" y="4868208"/>
            <a:ext cx="0" cy="1006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Düz Bağlayıcı 276">
            <a:extLst>
              <a:ext uri="{FF2B5EF4-FFF2-40B4-BE49-F238E27FC236}">
                <a16:creationId xmlns="" xmlns:a16="http://schemas.microsoft.com/office/drawing/2014/main" id="{DDD470EF-D8D0-46E4-9126-F6ED87EEACB0}"/>
              </a:ext>
            </a:extLst>
          </p:cNvPr>
          <p:cNvCxnSpPr>
            <a:cxnSpLocks/>
          </p:cNvCxnSpPr>
          <p:nvPr/>
        </p:nvCxnSpPr>
        <p:spPr>
          <a:xfrm flipV="1">
            <a:off x="7493798" y="5552898"/>
            <a:ext cx="0" cy="328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Düz Bağlayıcı 277">
            <a:extLst>
              <a:ext uri="{FF2B5EF4-FFF2-40B4-BE49-F238E27FC236}">
                <a16:creationId xmlns="" xmlns:a16="http://schemas.microsoft.com/office/drawing/2014/main" id="{CA662547-1833-45BD-B9CE-AB4E6A7BD9C2}"/>
              </a:ext>
            </a:extLst>
          </p:cNvPr>
          <p:cNvCxnSpPr>
            <a:cxnSpLocks/>
          </p:cNvCxnSpPr>
          <p:nvPr/>
        </p:nvCxnSpPr>
        <p:spPr>
          <a:xfrm flipV="1">
            <a:off x="8232188" y="5003157"/>
            <a:ext cx="0" cy="871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Düz Bağlayıcı 278">
            <a:extLst>
              <a:ext uri="{FF2B5EF4-FFF2-40B4-BE49-F238E27FC236}">
                <a16:creationId xmlns="" xmlns:a16="http://schemas.microsoft.com/office/drawing/2014/main" id="{86660FB5-C777-40C7-8C85-73C9F3CA42CB}"/>
              </a:ext>
            </a:extLst>
          </p:cNvPr>
          <p:cNvCxnSpPr>
            <a:cxnSpLocks/>
          </p:cNvCxnSpPr>
          <p:nvPr/>
        </p:nvCxnSpPr>
        <p:spPr>
          <a:xfrm flipV="1">
            <a:off x="8088375" y="4868208"/>
            <a:ext cx="0" cy="1006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Düz Bağlayıcı 279">
            <a:extLst>
              <a:ext uri="{FF2B5EF4-FFF2-40B4-BE49-F238E27FC236}">
                <a16:creationId xmlns="" xmlns:a16="http://schemas.microsoft.com/office/drawing/2014/main" id="{160DD3B4-A56A-474F-8E70-30EBA007C898}"/>
              </a:ext>
            </a:extLst>
          </p:cNvPr>
          <p:cNvCxnSpPr>
            <a:cxnSpLocks/>
          </p:cNvCxnSpPr>
          <p:nvPr/>
        </p:nvCxnSpPr>
        <p:spPr>
          <a:xfrm flipV="1">
            <a:off x="7637614" y="5231092"/>
            <a:ext cx="0" cy="6436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Düz Bağlayıcı 280">
            <a:extLst>
              <a:ext uri="{FF2B5EF4-FFF2-40B4-BE49-F238E27FC236}">
                <a16:creationId xmlns="" xmlns:a16="http://schemas.microsoft.com/office/drawing/2014/main" id="{9FCE8CC0-8D56-4491-B2E4-7D600061372A}"/>
              </a:ext>
            </a:extLst>
          </p:cNvPr>
          <p:cNvCxnSpPr>
            <a:cxnSpLocks/>
          </p:cNvCxnSpPr>
          <p:nvPr/>
        </p:nvCxnSpPr>
        <p:spPr>
          <a:xfrm flipH="1" flipV="1">
            <a:off x="8373855" y="5282596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Düz Bağlayıcı 281">
            <a:extLst>
              <a:ext uri="{FF2B5EF4-FFF2-40B4-BE49-F238E27FC236}">
                <a16:creationId xmlns="" xmlns:a16="http://schemas.microsoft.com/office/drawing/2014/main" id="{020819F7-E722-4DBA-96D3-040727FB25AD}"/>
              </a:ext>
            </a:extLst>
          </p:cNvPr>
          <p:cNvCxnSpPr/>
          <p:nvPr/>
        </p:nvCxnSpPr>
        <p:spPr>
          <a:xfrm flipV="1">
            <a:off x="7751377" y="5003157"/>
            <a:ext cx="0" cy="871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Düz Bağlayıcı 282">
            <a:extLst>
              <a:ext uri="{FF2B5EF4-FFF2-40B4-BE49-F238E27FC236}">
                <a16:creationId xmlns="" xmlns:a16="http://schemas.microsoft.com/office/drawing/2014/main" id="{C4BC4B6E-A4E1-4A93-B117-1FEFF65377C6}"/>
              </a:ext>
            </a:extLst>
          </p:cNvPr>
          <p:cNvCxnSpPr>
            <a:cxnSpLocks/>
          </p:cNvCxnSpPr>
          <p:nvPr/>
        </p:nvCxnSpPr>
        <p:spPr>
          <a:xfrm flipV="1">
            <a:off x="7375742" y="5717110"/>
            <a:ext cx="0" cy="164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Düz Bağlayıcı 283">
            <a:extLst>
              <a:ext uri="{FF2B5EF4-FFF2-40B4-BE49-F238E27FC236}">
                <a16:creationId xmlns="" xmlns:a16="http://schemas.microsoft.com/office/drawing/2014/main" id="{5B32B9DC-72AD-490B-8B93-63B9C5A66414}"/>
              </a:ext>
            </a:extLst>
          </p:cNvPr>
          <p:cNvCxnSpPr>
            <a:cxnSpLocks/>
          </p:cNvCxnSpPr>
          <p:nvPr/>
        </p:nvCxnSpPr>
        <p:spPr>
          <a:xfrm flipV="1">
            <a:off x="8494058" y="5552898"/>
            <a:ext cx="0" cy="3284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Düz Bağlayıcı 284">
            <a:extLst>
              <a:ext uri="{FF2B5EF4-FFF2-40B4-BE49-F238E27FC236}">
                <a16:creationId xmlns="" xmlns:a16="http://schemas.microsoft.com/office/drawing/2014/main" id="{C511F049-93FF-4B51-A76D-EE23831B0238}"/>
              </a:ext>
            </a:extLst>
          </p:cNvPr>
          <p:cNvCxnSpPr>
            <a:cxnSpLocks/>
          </p:cNvCxnSpPr>
          <p:nvPr/>
        </p:nvCxnSpPr>
        <p:spPr>
          <a:xfrm flipV="1">
            <a:off x="8614262" y="5717110"/>
            <a:ext cx="0" cy="164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Akış Çizelgesi: Bağlayıcı 285">
            <a:extLst>
              <a:ext uri="{FF2B5EF4-FFF2-40B4-BE49-F238E27FC236}">
                <a16:creationId xmlns="" xmlns:a16="http://schemas.microsoft.com/office/drawing/2014/main" id="{41A0C74F-6878-42D7-9A68-DF5F6E88B9FA}"/>
              </a:ext>
            </a:extLst>
          </p:cNvPr>
          <p:cNvSpPr/>
          <p:nvPr/>
        </p:nvSpPr>
        <p:spPr>
          <a:xfrm>
            <a:off x="7926854" y="457764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7" name="Akış Çizelgesi: Bağlayıcı 286">
            <a:extLst>
              <a:ext uri="{FF2B5EF4-FFF2-40B4-BE49-F238E27FC236}">
                <a16:creationId xmlns="" xmlns:a16="http://schemas.microsoft.com/office/drawing/2014/main" id="{31EBFAC4-A6D5-4D44-83F5-8C00790E6D56}"/>
              </a:ext>
            </a:extLst>
          </p:cNvPr>
          <p:cNvSpPr/>
          <p:nvPr/>
        </p:nvSpPr>
        <p:spPr>
          <a:xfrm>
            <a:off x="8036855" y="4705295"/>
            <a:ext cx="104097" cy="1771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8" name="Akış Çizelgesi: Bağlayıcı 287">
            <a:extLst>
              <a:ext uri="{FF2B5EF4-FFF2-40B4-BE49-F238E27FC236}">
                <a16:creationId xmlns="" xmlns:a16="http://schemas.microsoft.com/office/drawing/2014/main" id="{7D950950-2BF3-47B2-A2A3-5EBB73013DBD}"/>
              </a:ext>
            </a:extLst>
          </p:cNvPr>
          <p:cNvSpPr/>
          <p:nvPr/>
        </p:nvSpPr>
        <p:spPr>
          <a:xfrm>
            <a:off x="8180138" y="489532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9" name="Akış Çizelgesi: Bağlayıcı 288">
            <a:extLst>
              <a:ext uri="{FF2B5EF4-FFF2-40B4-BE49-F238E27FC236}">
                <a16:creationId xmlns="" xmlns:a16="http://schemas.microsoft.com/office/drawing/2014/main" id="{B45D594A-8A0F-4322-86F8-C4A38310DEE1}"/>
              </a:ext>
            </a:extLst>
          </p:cNvPr>
          <p:cNvSpPr/>
          <p:nvPr/>
        </p:nvSpPr>
        <p:spPr>
          <a:xfrm>
            <a:off x="8323954" y="511289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0" name="Akış Çizelgesi: Bağlayıcı 289">
            <a:extLst>
              <a:ext uri="{FF2B5EF4-FFF2-40B4-BE49-F238E27FC236}">
                <a16:creationId xmlns="" xmlns:a16="http://schemas.microsoft.com/office/drawing/2014/main" id="{7440D581-24F2-446A-8538-6663572E1E7D}"/>
              </a:ext>
            </a:extLst>
          </p:cNvPr>
          <p:cNvSpPr/>
          <p:nvPr/>
        </p:nvSpPr>
        <p:spPr>
          <a:xfrm>
            <a:off x="8446301" y="5406190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1" name="Akış Çizelgesi: Bağlayıcı 290">
            <a:extLst>
              <a:ext uri="{FF2B5EF4-FFF2-40B4-BE49-F238E27FC236}">
                <a16:creationId xmlns="" xmlns:a16="http://schemas.microsoft.com/office/drawing/2014/main" id="{BAD3B286-D802-4726-9135-6FFA24EBCC55}"/>
              </a:ext>
            </a:extLst>
          </p:cNvPr>
          <p:cNvSpPr/>
          <p:nvPr/>
        </p:nvSpPr>
        <p:spPr>
          <a:xfrm>
            <a:off x="8560064" y="5558592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2" name="Akış Çizelgesi: Bağlayıcı 291">
            <a:extLst>
              <a:ext uri="{FF2B5EF4-FFF2-40B4-BE49-F238E27FC236}">
                <a16:creationId xmlns="" xmlns:a16="http://schemas.microsoft.com/office/drawing/2014/main" id="{A42718A7-14D3-418D-A279-258206F68789}"/>
              </a:ext>
            </a:extLst>
          </p:cNvPr>
          <p:cNvSpPr/>
          <p:nvPr/>
        </p:nvSpPr>
        <p:spPr>
          <a:xfrm>
            <a:off x="7321549" y="5569323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3" name="Akış Çizelgesi: Bağlayıcı 292">
            <a:extLst>
              <a:ext uri="{FF2B5EF4-FFF2-40B4-BE49-F238E27FC236}">
                <a16:creationId xmlns="" xmlns:a16="http://schemas.microsoft.com/office/drawing/2014/main" id="{3243DE57-E651-429C-A827-A051BADA0C92}"/>
              </a:ext>
            </a:extLst>
          </p:cNvPr>
          <p:cNvSpPr/>
          <p:nvPr/>
        </p:nvSpPr>
        <p:spPr>
          <a:xfrm>
            <a:off x="7448188" y="5386871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4" name="Akış Çizelgesi: Bağlayıcı 293">
            <a:extLst>
              <a:ext uri="{FF2B5EF4-FFF2-40B4-BE49-F238E27FC236}">
                <a16:creationId xmlns="" xmlns:a16="http://schemas.microsoft.com/office/drawing/2014/main" id="{D77E7C43-1C56-4493-A478-113599A2E058}"/>
              </a:ext>
            </a:extLst>
          </p:cNvPr>
          <p:cNvSpPr/>
          <p:nvPr/>
        </p:nvSpPr>
        <p:spPr>
          <a:xfrm>
            <a:off x="7819530" y="4727904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5" name="Akış Çizelgesi: Bağlayıcı 294">
            <a:extLst>
              <a:ext uri="{FF2B5EF4-FFF2-40B4-BE49-F238E27FC236}">
                <a16:creationId xmlns="" xmlns:a16="http://schemas.microsoft.com/office/drawing/2014/main" id="{49182859-B37D-4400-9592-616217CF1E29}"/>
              </a:ext>
            </a:extLst>
          </p:cNvPr>
          <p:cNvSpPr/>
          <p:nvPr/>
        </p:nvSpPr>
        <p:spPr>
          <a:xfrm>
            <a:off x="7701475" y="4880304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6" name="Akış Çizelgesi: Bağlayıcı 295">
            <a:extLst>
              <a:ext uri="{FF2B5EF4-FFF2-40B4-BE49-F238E27FC236}">
                <a16:creationId xmlns="" xmlns:a16="http://schemas.microsoft.com/office/drawing/2014/main" id="{99A35283-E09A-4768-90C6-951C6406BC3A}"/>
              </a:ext>
            </a:extLst>
          </p:cNvPr>
          <p:cNvSpPr/>
          <p:nvPr/>
        </p:nvSpPr>
        <p:spPr>
          <a:xfrm>
            <a:off x="7583418" y="5097090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7" name="Akış Çizelgesi: Bağlayıcı 296">
            <a:extLst>
              <a:ext uri="{FF2B5EF4-FFF2-40B4-BE49-F238E27FC236}">
                <a16:creationId xmlns="" xmlns:a16="http://schemas.microsoft.com/office/drawing/2014/main" id="{3F5BA22C-7369-4F67-93FD-8BA38ADE3A50}"/>
              </a:ext>
            </a:extLst>
          </p:cNvPr>
          <p:cNvSpPr/>
          <p:nvPr/>
        </p:nvSpPr>
        <p:spPr>
          <a:xfrm>
            <a:off x="7113338" y="576035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8" name="Akış Çizelgesi: Bağlayıcı 297">
            <a:extLst>
              <a:ext uri="{FF2B5EF4-FFF2-40B4-BE49-F238E27FC236}">
                <a16:creationId xmlns="" xmlns:a16="http://schemas.microsoft.com/office/drawing/2014/main" id="{49E206DA-647F-4631-802C-FA521603DC09}"/>
              </a:ext>
            </a:extLst>
          </p:cNvPr>
          <p:cNvSpPr/>
          <p:nvPr/>
        </p:nvSpPr>
        <p:spPr>
          <a:xfrm>
            <a:off x="8708171" y="5771087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74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288</Words>
  <Application>Microsoft Office PowerPoint</Application>
  <PresentationFormat>Geniş ekran</PresentationFormat>
  <Paragraphs>112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Cambria Math</vt:lpstr>
      <vt:lpstr>Times New Roman</vt:lpstr>
      <vt:lpstr>Office Teması</vt:lpstr>
      <vt:lpstr>Z-Transform Examples</vt:lpstr>
      <vt:lpstr>Z-Transform Examples Example 1</vt:lpstr>
      <vt:lpstr>                               Example 2   </vt:lpstr>
      <vt:lpstr>Sıfır Kutup Gösterimi ve Kararlılık Example 3</vt:lpstr>
      <vt:lpstr>                             Example 4</vt:lpstr>
      <vt:lpstr>                             Example 5</vt:lpstr>
      <vt:lpstr>                              Example 6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Kompleks Z Dönüşümü Example 1</dc:title>
  <dc:creator>Ahmet</dc:creator>
  <cp:lastModifiedBy>Toshıba</cp:lastModifiedBy>
  <cp:revision>24</cp:revision>
  <dcterms:created xsi:type="dcterms:W3CDTF">2020-01-04T10:20:26Z</dcterms:created>
  <dcterms:modified xsi:type="dcterms:W3CDTF">2023-11-01T08:59:35Z</dcterms:modified>
</cp:coreProperties>
</file>