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5" r:id="rId3"/>
    <p:sldId id="380" r:id="rId4"/>
    <p:sldId id="381" r:id="rId5"/>
    <p:sldId id="382" r:id="rId6"/>
    <p:sldId id="383" r:id="rId7"/>
    <p:sldId id="360" r:id="rId8"/>
    <p:sldId id="379" r:id="rId9"/>
    <p:sldId id="378" r:id="rId10"/>
    <p:sldId id="384" r:id="rId11"/>
    <p:sldId id="361" r:id="rId12"/>
    <p:sldId id="385" r:id="rId13"/>
    <p:sldId id="386" r:id="rId14"/>
    <p:sldId id="387" r:id="rId15"/>
    <p:sldId id="388" r:id="rId16"/>
    <p:sldId id="389" r:id="rId17"/>
    <p:sldId id="362" r:id="rId18"/>
    <p:sldId id="363" r:id="rId19"/>
    <p:sldId id="368" r:id="rId20"/>
    <p:sldId id="369" r:id="rId21"/>
    <p:sldId id="365" r:id="rId22"/>
    <p:sldId id="367" r:id="rId23"/>
    <p:sldId id="372" r:id="rId24"/>
    <p:sldId id="373" r:id="rId2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107"/>
    <a:srgbClr val="EB070B"/>
    <a:srgbClr val="C32A10"/>
    <a:srgbClr val="008000"/>
    <a:srgbClr val="800040"/>
    <a:srgbClr val="FFCF8D"/>
    <a:srgbClr val="FFF50B"/>
    <a:srgbClr val="FF0101"/>
    <a:srgbClr val="99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200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C1538-8C06-C145-B348-B6B904A0B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6889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427538"/>
            <a:ext cx="505618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808DF4-B55E-EC42-B023-904EB67A61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6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8DF4-B55E-EC42-B023-904EB67A61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25E6C7D9-E153-A246-A118-12F94377C0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F0256674-A60C-E94E-9F9F-1C820431A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881BF9C-558B-2145-8DFD-3FA67EFD8A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48456A70-0021-B84E-925B-88B7CCC4D2F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33EDC96D-55DE-CA44-A250-A00E3EA1FE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95762E6C-DE49-564A-8C5A-CB9F777757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B41D315A-3C59-1141-9ADA-E7C044A046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A4D5F681-E361-EC4F-A31C-2C64434285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1-</a:t>
            </a:r>
            <a:fld id="{8B3C100E-1D49-9B4B-9283-CFA0E9FD43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98833C8E-FE58-5C4B-9D16-66EC237C2A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7728885-51BE-1D4A-AD7E-30D0C367F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dirty="0"/>
              <a:t>1-</a:t>
            </a:r>
            <a:fld id="{B4EAA76D-941B-F24A-9A99-FA0C585D582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CC00C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9144000" cy="1143000"/>
          </a:xfrm>
        </p:spPr>
        <p:txBody>
          <a:bodyPr/>
          <a:lstStyle/>
          <a:p>
            <a:r>
              <a:rPr lang="en-US" sz="3200" dirty="0">
                <a:latin typeface="Times New Roman" charset="0"/>
              </a:rPr>
              <a:t>Signals and Classifications of Signals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95600"/>
            <a:ext cx="7696200" cy="1752600"/>
          </a:xfrm>
        </p:spPr>
        <p:txBody>
          <a:bodyPr/>
          <a:lstStyle/>
          <a:p>
            <a:r>
              <a:rPr lang="en-US" sz="2400" dirty="0">
                <a:latin typeface="Times New Roman" charset="0"/>
              </a:rPr>
              <a:t>Prof. Dr. Adnan </a:t>
            </a:r>
            <a:r>
              <a:rPr lang="en-US" sz="2400" dirty="0" err="1">
                <a:latin typeface="Times New Roman" charset="0"/>
              </a:rPr>
              <a:t>Kavak</a:t>
            </a:r>
            <a:r>
              <a:rPr lang="en-US" sz="2400" dirty="0">
                <a:latin typeface="Times New Roman" charset="0"/>
              </a:rPr>
              <a:t> </a:t>
            </a:r>
          </a:p>
          <a:p>
            <a:r>
              <a:rPr lang="en-US" sz="2400" dirty="0">
                <a:latin typeface="Times New Roman" charset="0"/>
              </a:rPr>
              <a:t>Computer Engineering</a:t>
            </a:r>
          </a:p>
          <a:p>
            <a:r>
              <a:rPr lang="en-US" sz="2400" dirty="0" err="1">
                <a:latin typeface="Times New Roman" charset="0"/>
              </a:rPr>
              <a:t>Kocaeli</a:t>
            </a:r>
            <a:r>
              <a:rPr lang="en-US" sz="2400" dirty="0">
                <a:latin typeface="Times New Roman" charset="0"/>
              </a:rPr>
              <a:t> University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00CC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i="1" dirty="0"/>
              <a:t>Signals and Systems                           Fall 20</a:t>
            </a:r>
            <a:r>
              <a:rPr lang="tr-TR" sz="2400" b="0" i="1" dirty="0" smtClean="0"/>
              <a:t>22</a:t>
            </a:r>
            <a:endParaRPr lang="en-US" sz="2400" b="0" dirty="0"/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0" y="5410200"/>
            <a:ext cx="9144000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00CC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0" i="1" dirty="0">
                <a:solidFill>
                  <a:srgbClr val="0000FF"/>
                </a:solidFill>
              </a:rPr>
              <a:t>This slides are used in EE313 course at the University of Texas at  Austin.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0" i="1" dirty="0">
                <a:solidFill>
                  <a:srgbClr val="0000FF"/>
                </a:solidFill>
              </a:rPr>
              <a:t>They are adopted in this course with Courtesy of Prof. Brian L. Evans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4800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Textbook: Linear Systems and Signals, B.P. </a:t>
            </a:r>
            <a:r>
              <a:rPr lang="en-US" dirty="0" err="1">
                <a:solidFill>
                  <a:srgbClr val="0000FF"/>
                </a:solidFill>
              </a:rPr>
              <a:t>Lathi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938655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762000"/>
          </a:xfrm>
        </p:spPr>
        <p:txBody>
          <a:bodyPr/>
          <a:lstStyle/>
          <a:p>
            <a:r>
              <a:rPr lang="en-US" sz="3200" dirty="0">
                <a:latin typeface="Times New Roman" charset="0"/>
              </a:rPr>
              <a:t>Deterministic vs. Random Signals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r>
              <a:rPr lang="en-US" dirty="0"/>
              <a:t>1-</a:t>
            </a:r>
            <a:fld id="{48456A70-0021-B84E-925B-88B7CCC4D2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57912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C00CC"/>
                </a:solidFill>
              </a:rPr>
              <a:t>flipnumber</a:t>
            </a:r>
            <a:r>
              <a:rPr lang="en-US" sz="1600" dirty="0">
                <a:solidFill>
                  <a:srgbClr val="CC00CC"/>
                </a:solidFill>
              </a:rPr>
              <a:t> = 1:10;</a:t>
            </a:r>
          </a:p>
          <a:p>
            <a:r>
              <a:rPr lang="en-US" sz="1600" dirty="0">
                <a:solidFill>
                  <a:srgbClr val="CC00CC"/>
                </a:solidFill>
              </a:rPr>
              <a:t>y = sign(</a:t>
            </a:r>
            <a:r>
              <a:rPr lang="en-US" sz="1600" dirty="0" err="1">
                <a:solidFill>
                  <a:srgbClr val="CC00CC"/>
                </a:solidFill>
              </a:rPr>
              <a:t>randn</a:t>
            </a:r>
            <a:r>
              <a:rPr lang="en-US" sz="1600" dirty="0">
                <a:solidFill>
                  <a:srgbClr val="CC00CC"/>
                </a:solidFill>
              </a:rPr>
              <a:t>(10,1));</a:t>
            </a:r>
          </a:p>
          <a:p>
            <a:r>
              <a:rPr lang="en-US" sz="1600" dirty="0">
                <a:solidFill>
                  <a:srgbClr val="CC00CC"/>
                </a:solidFill>
              </a:rPr>
              <a:t>stem(</a:t>
            </a:r>
            <a:r>
              <a:rPr lang="en-US" sz="1600" dirty="0" err="1">
                <a:solidFill>
                  <a:srgbClr val="CC00CC"/>
                </a:solidFill>
              </a:rPr>
              <a:t>flipnumber</a:t>
            </a:r>
            <a:r>
              <a:rPr lang="en-US" sz="1600" dirty="0">
                <a:solidFill>
                  <a:srgbClr val="CC00CC"/>
                </a:solidFill>
              </a:rPr>
              <a:t>, y);</a:t>
            </a: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152400" y="2971800"/>
            <a:ext cx="495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latin typeface="Times New Roman" charset="0"/>
              </a:rPr>
              <a:t>Random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Cannot be predicted exactly or described by a formula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Probability distribution of amplitude values can be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3366FF"/>
                </a:solidFill>
              </a:rPr>
              <a:t>Example</a:t>
            </a:r>
            <a:r>
              <a:rPr lang="en-US" dirty="0">
                <a:solidFill>
                  <a:srgbClr val="3366FF"/>
                </a:solidFill>
              </a:rPr>
              <a:t>: Flipping coin 10 times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rgbClr val="3366FF"/>
                </a:solidFill>
              </a:rPr>
              <a:t>Matlab</a:t>
            </a:r>
            <a:r>
              <a:rPr lang="en-US" dirty="0">
                <a:solidFill>
                  <a:srgbClr val="3366FF"/>
                </a:solidFill>
              </a:rPr>
              <a:t> code: uniform distribution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29200" y="3657599"/>
            <a:ext cx="3733800" cy="1524001"/>
            <a:chOff x="5029200" y="4953000"/>
            <a:chExt cx="3733800" cy="1524001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5181600" y="5867400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5562600" y="51816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8153400" y="5957888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flip</a:t>
              </a:r>
            </a:p>
          </p:txBody>
        </p:sp>
        <p:grpSp>
          <p:nvGrpSpPr>
            <p:cNvPr id="33" name="Group 9"/>
            <p:cNvGrpSpPr>
              <a:grpSpLocks/>
            </p:cNvGrpSpPr>
            <p:nvPr/>
          </p:nvGrpSpPr>
          <p:grpSpPr bwMode="auto">
            <a:xfrm>
              <a:off x="6019800" y="5448300"/>
              <a:ext cx="76200" cy="419100"/>
              <a:chOff x="1200" y="1272"/>
              <a:chExt cx="48" cy="264"/>
            </a:xfrm>
          </p:grpSpPr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11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5791200" y="5867400"/>
              <a:ext cx="76200" cy="428625"/>
              <a:chOff x="1200" y="1536"/>
              <a:chExt cx="48" cy="270"/>
            </a:xfrm>
          </p:grpSpPr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14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5486400" y="5486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5486400" y="6248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5029200" y="6110288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-1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51054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1</a:t>
              </a:r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6477000" y="5867400"/>
              <a:ext cx="76200" cy="428625"/>
              <a:chOff x="1200" y="1536"/>
              <a:chExt cx="48" cy="270"/>
            </a:xfrm>
          </p:grpSpPr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21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22"/>
            <p:cNvGrpSpPr>
              <a:grpSpLocks/>
            </p:cNvGrpSpPr>
            <p:nvPr/>
          </p:nvGrpSpPr>
          <p:grpSpPr bwMode="auto">
            <a:xfrm>
              <a:off x="6248400" y="5448300"/>
              <a:ext cx="76200" cy="419100"/>
              <a:chOff x="1200" y="1272"/>
              <a:chExt cx="48" cy="264"/>
            </a:xfrm>
          </p:grpSpPr>
          <p:sp>
            <p:nvSpPr>
              <p:cNvPr id="62" name="Line 23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" name="Group 25"/>
            <p:cNvGrpSpPr>
              <a:grpSpLocks/>
            </p:cNvGrpSpPr>
            <p:nvPr/>
          </p:nvGrpSpPr>
          <p:grpSpPr bwMode="auto">
            <a:xfrm>
              <a:off x="6705600" y="5448300"/>
              <a:ext cx="76200" cy="419100"/>
              <a:chOff x="1200" y="1272"/>
              <a:chExt cx="48" cy="264"/>
            </a:xfrm>
          </p:grpSpPr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28"/>
            <p:cNvGrpSpPr>
              <a:grpSpLocks/>
            </p:cNvGrpSpPr>
            <p:nvPr/>
          </p:nvGrpSpPr>
          <p:grpSpPr bwMode="auto">
            <a:xfrm>
              <a:off x="6934200" y="5867400"/>
              <a:ext cx="76200" cy="428625"/>
              <a:chOff x="1200" y="1536"/>
              <a:chExt cx="48" cy="270"/>
            </a:xfrm>
          </p:grpSpPr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30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31"/>
            <p:cNvGrpSpPr>
              <a:grpSpLocks/>
            </p:cNvGrpSpPr>
            <p:nvPr/>
          </p:nvGrpSpPr>
          <p:grpSpPr bwMode="auto">
            <a:xfrm>
              <a:off x="7239000" y="5867400"/>
              <a:ext cx="76200" cy="428625"/>
              <a:chOff x="1200" y="1536"/>
              <a:chExt cx="48" cy="270"/>
            </a:xfrm>
          </p:grpSpPr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33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" name="Group 34"/>
            <p:cNvGrpSpPr>
              <a:grpSpLocks/>
            </p:cNvGrpSpPr>
            <p:nvPr/>
          </p:nvGrpSpPr>
          <p:grpSpPr bwMode="auto">
            <a:xfrm>
              <a:off x="7543800" y="5448300"/>
              <a:ext cx="76200" cy="419100"/>
              <a:chOff x="1200" y="1272"/>
              <a:chExt cx="48" cy="264"/>
            </a:xfrm>
          </p:grpSpPr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36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37"/>
            <p:cNvGrpSpPr>
              <a:grpSpLocks/>
            </p:cNvGrpSpPr>
            <p:nvPr/>
          </p:nvGrpSpPr>
          <p:grpSpPr bwMode="auto">
            <a:xfrm>
              <a:off x="7772400" y="5448300"/>
              <a:ext cx="76200" cy="419100"/>
              <a:chOff x="2448" y="1272"/>
              <a:chExt cx="48" cy="264"/>
            </a:xfrm>
          </p:grpSpPr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39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43"/>
            <p:cNvGrpSpPr>
              <a:grpSpLocks/>
            </p:cNvGrpSpPr>
            <p:nvPr/>
          </p:nvGrpSpPr>
          <p:grpSpPr bwMode="auto">
            <a:xfrm>
              <a:off x="8001000" y="5448300"/>
              <a:ext cx="76200" cy="419100"/>
              <a:chOff x="2448" y="1272"/>
              <a:chExt cx="48" cy="264"/>
            </a:xfrm>
          </p:grpSpPr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45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562600" y="49530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Trial #1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5257800"/>
            <a:ext cx="3733800" cy="1518453"/>
            <a:chOff x="76200" y="4806147"/>
            <a:chExt cx="3733800" cy="1518453"/>
          </a:xfrm>
        </p:grpSpPr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09600" y="5029199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3200400" y="5805487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flip</a:t>
              </a:r>
            </a:p>
          </p:txBody>
        </p:sp>
        <p:grpSp>
          <p:nvGrpSpPr>
            <p:cNvPr id="77" name="Group 9"/>
            <p:cNvGrpSpPr>
              <a:grpSpLocks/>
            </p:cNvGrpSpPr>
            <p:nvPr/>
          </p:nvGrpSpPr>
          <p:grpSpPr bwMode="auto">
            <a:xfrm>
              <a:off x="1066800" y="5295899"/>
              <a:ext cx="76200" cy="419100"/>
              <a:chOff x="1200" y="1272"/>
              <a:chExt cx="48" cy="264"/>
            </a:xfrm>
          </p:grpSpPr>
          <p:sp>
            <p:nvSpPr>
              <p:cNvPr id="112" name="Line 10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" name="Group 12"/>
            <p:cNvGrpSpPr>
              <a:grpSpLocks/>
            </p:cNvGrpSpPr>
            <p:nvPr/>
          </p:nvGrpSpPr>
          <p:grpSpPr bwMode="auto">
            <a:xfrm>
              <a:off x="1295400" y="5714999"/>
              <a:ext cx="76200" cy="428625"/>
              <a:chOff x="1200" y="1536"/>
              <a:chExt cx="48" cy="270"/>
            </a:xfrm>
          </p:grpSpPr>
          <p:sp>
            <p:nvSpPr>
              <p:cNvPr id="110" name="Line 13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533400" y="533399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533400" y="609599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76200" y="5957887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-1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152400" y="5181599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1</a:t>
              </a:r>
            </a:p>
          </p:txBody>
        </p:sp>
        <p:grpSp>
          <p:nvGrpSpPr>
            <p:cNvPr id="83" name="Group 19"/>
            <p:cNvGrpSpPr>
              <a:grpSpLocks/>
            </p:cNvGrpSpPr>
            <p:nvPr/>
          </p:nvGrpSpPr>
          <p:grpSpPr bwMode="auto">
            <a:xfrm>
              <a:off x="1752600" y="5714999"/>
              <a:ext cx="76200" cy="428625"/>
              <a:chOff x="1200" y="1536"/>
              <a:chExt cx="48" cy="270"/>
            </a:xfrm>
          </p:grpSpPr>
          <p:sp>
            <p:nvSpPr>
              <p:cNvPr id="108" name="Line 20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Oval 21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1524000" y="5295899"/>
              <a:ext cx="76200" cy="419100"/>
              <a:chOff x="1200" y="1272"/>
              <a:chExt cx="48" cy="264"/>
            </a:xfrm>
          </p:grpSpPr>
          <p:sp>
            <p:nvSpPr>
              <p:cNvPr id="106" name="Line 23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Oval 24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25"/>
            <p:cNvGrpSpPr>
              <a:grpSpLocks/>
            </p:cNvGrpSpPr>
            <p:nvPr/>
          </p:nvGrpSpPr>
          <p:grpSpPr bwMode="auto">
            <a:xfrm>
              <a:off x="2286000" y="5295899"/>
              <a:ext cx="76200" cy="419100"/>
              <a:chOff x="1200" y="1272"/>
              <a:chExt cx="48" cy="264"/>
            </a:xfrm>
          </p:grpSpPr>
          <p:sp>
            <p:nvSpPr>
              <p:cNvPr id="104" name="Line 26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Oval 27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28"/>
            <p:cNvGrpSpPr>
              <a:grpSpLocks/>
            </p:cNvGrpSpPr>
            <p:nvPr/>
          </p:nvGrpSpPr>
          <p:grpSpPr bwMode="auto">
            <a:xfrm>
              <a:off x="1981200" y="5714999"/>
              <a:ext cx="76200" cy="428625"/>
              <a:chOff x="1200" y="1536"/>
              <a:chExt cx="48" cy="270"/>
            </a:xfrm>
          </p:grpSpPr>
          <p:sp>
            <p:nvSpPr>
              <p:cNvPr id="102" name="Line 29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Oval 30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31"/>
            <p:cNvGrpSpPr>
              <a:grpSpLocks/>
            </p:cNvGrpSpPr>
            <p:nvPr/>
          </p:nvGrpSpPr>
          <p:grpSpPr bwMode="auto">
            <a:xfrm>
              <a:off x="2590800" y="5714999"/>
              <a:ext cx="76200" cy="428625"/>
              <a:chOff x="1200" y="1536"/>
              <a:chExt cx="48" cy="270"/>
            </a:xfrm>
          </p:grpSpPr>
          <p:sp>
            <p:nvSpPr>
              <p:cNvPr id="100" name="Line 32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Oval 33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37"/>
            <p:cNvGrpSpPr>
              <a:grpSpLocks/>
            </p:cNvGrpSpPr>
            <p:nvPr/>
          </p:nvGrpSpPr>
          <p:grpSpPr bwMode="auto">
            <a:xfrm>
              <a:off x="2819400" y="5295899"/>
              <a:ext cx="76200" cy="419100"/>
              <a:chOff x="2448" y="1272"/>
              <a:chExt cx="48" cy="264"/>
            </a:xfrm>
          </p:grpSpPr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43"/>
            <p:cNvGrpSpPr>
              <a:grpSpLocks/>
            </p:cNvGrpSpPr>
            <p:nvPr/>
          </p:nvGrpSpPr>
          <p:grpSpPr bwMode="auto">
            <a:xfrm>
              <a:off x="3048000" y="5295899"/>
              <a:ext cx="76200" cy="419100"/>
              <a:chOff x="2448" y="1272"/>
              <a:chExt cx="48" cy="264"/>
            </a:xfrm>
          </p:grpSpPr>
          <p:sp>
            <p:nvSpPr>
              <p:cNvPr id="94" name="Line 44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5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9"/>
            <p:cNvGrpSpPr>
              <a:grpSpLocks/>
            </p:cNvGrpSpPr>
            <p:nvPr/>
          </p:nvGrpSpPr>
          <p:grpSpPr bwMode="auto">
            <a:xfrm>
              <a:off x="838200" y="5295899"/>
              <a:ext cx="76200" cy="419100"/>
              <a:chOff x="1200" y="1272"/>
              <a:chExt cx="48" cy="264"/>
            </a:xfrm>
          </p:grpSpPr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Oval 11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12477" y="4806147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Trial #2</a:t>
              </a:r>
            </a:p>
          </p:txBody>
        </p:sp>
        <p:sp>
          <p:nvSpPr>
            <p:cNvPr id="118" name="Line 6"/>
            <p:cNvSpPr>
              <a:spLocks noChangeShapeType="1"/>
            </p:cNvSpPr>
            <p:nvPr/>
          </p:nvSpPr>
          <p:spPr bwMode="auto">
            <a:xfrm>
              <a:off x="228600" y="5715000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4343400" cy="12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latin typeface="Times New Roman" charset="0"/>
              </a:rPr>
              <a:t>Deterministic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Mathematically described, e.g.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 err="1"/>
              <a:t>cos</a:t>
            </a:r>
            <a:r>
              <a:rPr lang="en-US" dirty="0"/>
              <a:t>(2 </a:t>
            </a:r>
            <a:r>
              <a:rPr lang="en-US" dirty="0">
                <a:latin typeface="Symbol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)</a:t>
            </a:r>
            <a:endParaRPr lang="en-US" baseline="30000" dirty="0"/>
          </a:p>
        </p:txBody>
      </p:sp>
      <p:pic>
        <p:nvPicPr>
          <p:cNvPr id="88" name="Picture 87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4267200" y="1066800"/>
            <a:ext cx="42622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533400"/>
          </a:xfrm>
        </p:spPr>
        <p:txBody>
          <a:bodyPr/>
          <a:lstStyle/>
          <a:p>
            <a:r>
              <a:rPr lang="en-US" sz="3200" dirty="0"/>
              <a:t>Periodic vs. Aperiodic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5762E6C-DE49-564A-8C5A-CB9F777757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signal x(t) is </a:t>
            </a:r>
            <a:r>
              <a:rPr lang="en-US" b="1" dirty="0"/>
              <a:t>periodic</a:t>
            </a:r>
            <a:r>
              <a:rPr lang="en-US" dirty="0"/>
              <a:t> if  for some positive constant T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x(t)=x(t+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dirty="0"/>
              <a:t>)  for all t,</a:t>
            </a:r>
          </a:p>
          <a:p>
            <a:r>
              <a:rPr lang="en-US" dirty="0"/>
              <a:t>     Otherwise x(t) is aperiodic.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smallest value of </a:t>
            </a:r>
            <a:r>
              <a:rPr lang="en-US" b="1" i="1" dirty="0">
                <a:solidFill>
                  <a:srgbClr val="FF0000"/>
                </a:solidFill>
              </a:rPr>
              <a:t>T</a:t>
            </a:r>
            <a:r>
              <a:rPr lang="en-US" b="1" i="1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 that satisfies </a:t>
            </a:r>
            <a:r>
              <a:rPr lang="en-US" dirty="0" err="1"/>
              <a:t>perodicity</a:t>
            </a:r>
            <a:r>
              <a:rPr lang="en-US" dirty="0"/>
              <a:t> condition of this equation is the </a:t>
            </a:r>
            <a:r>
              <a:rPr lang="en-US" b="1" i="1" dirty="0">
                <a:solidFill>
                  <a:srgbClr val="FF0000"/>
                </a:solidFill>
              </a:rPr>
              <a:t>fundamental period </a:t>
            </a:r>
            <a:r>
              <a:rPr lang="en-US" dirty="0"/>
              <a:t>of x(t).</a:t>
            </a:r>
          </a:p>
          <a:p>
            <a:pPr marL="342900" indent="-342900">
              <a:buFont typeface="Arial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Fundamental frequency:  f</a:t>
            </a:r>
            <a:r>
              <a:rPr lang="en-US" b="1" i="1" baseline="-25000" dirty="0">
                <a:solidFill>
                  <a:srgbClr val="FF0000"/>
                </a:solidFill>
              </a:rPr>
              <a:t>0</a:t>
            </a:r>
            <a:r>
              <a:rPr lang="en-US" b="1" i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i="1" dirty="0">
                <a:solidFill>
                  <a:srgbClr val="FF0000"/>
                </a:solidFill>
              </a:rPr>
              <a:t>/T</a:t>
            </a:r>
            <a:r>
              <a:rPr lang="en-US" b="1" i="1" baseline="-25000" dirty="0">
                <a:solidFill>
                  <a:srgbClr val="FF0000"/>
                </a:solidFill>
              </a:rPr>
              <a:t>0</a:t>
            </a:r>
            <a:r>
              <a:rPr lang="en-US" b="1" i="1" dirty="0">
                <a:solidFill>
                  <a:srgbClr val="FF0000"/>
                </a:solidFill>
              </a:rPr>
              <a:t>  (unit is Hertz –Hz)</a:t>
            </a:r>
          </a:p>
        </p:txBody>
      </p:sp>
      <p:pic>
        <p:nvPicPr>
          <p:cNvPr id="9" name="Picture 8" descr="periodic-signa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8724900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/>
          <a:lstStyle/>
          <a:p>
            <a:r>
              <a:rPr lang="en-US" sz="3200" dirty="0"/>
              <a:t>Even vs. Odd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1-</a:t>
            </a:r>
            <a:fld id="{95762E6C-DE49-564A-8C5A-CB9F777757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762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signal x(t) is said to be  </a:t>
            </a:r>
            <a:r>
              <a:rPr lang="en-US" b="1" dirty="0"/>
              <a:t>even </a:t>
            </a:r>
            <a:r>
              <a:rPr lang="en-US" dirty="0"/>
              <a:t>signal if  </a:t>
            </a:r>
            <a:r>
              <a:rPr lang="en-US" b="1" dirty="0"/>
              <a:t>x(t)=x(-t)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signal x(t) is said to be  </a:t>
            </a:r>
            <a:r>
              <a:rPr lang="en-US" b="1" dirty="0"/>
              <a:t>odd</a:t>
            </a:r>
            <a:r>
              <a:rPr lang="en-US" dirty="0"/>
              <a:t> signal if  </a:t>
            </a:r>
            <a:r>
              <a:rPr lang="en-US" b="1" dirty="0"/>
              <a:t>x(t)= - x(-t)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Any signal x(t) can be decomposed into even (</a:t>
            </a:r>
            <a:r>
              <a:rPr lang="en-US" dirty="0" err="1"/>
              <a:t>x</a:t>
            </a:r>
            <a:r>
              <a:rPr lang="en-US" baseline="-25000" dirty="0" err="1"/>
              <a:t>e</a:t>
            </a:r>
            <a:r>
              <a:rPr lang="en-US" dirty="0"/>
              <a:t>(t)) and odd x</a:t>
            </a:r>
            <a:r>
              <a:rPr lang="en-US" baseline="-25000" dirty="0"/>
              <a:t>o</a:t>
            </a:r>
            <a:r>
              <a:rPr lang="en-US" dirty="0"/>
              <a:t>(t) parts</a:t>
            </a:r>
          </a:p>
          <a:p>
            <a:r>
              <a:rPr lang="en-US" dirty="0"/>
              <a:t>			</a:t>
            </a:r>
            <a:r>
              <a:rPr lang="en-US" dirty="0" err="1"/>
              <a:t>x</a:t>
            </a:r>
            <a:r>
              <a:rPr lang="en-US" baseline="-25000" dirty="0" err="1"/>
              <a:t>e</a:t>
            </a:r>
            <a:r>
              <a:rPr lang="en-US" dirty="0"/>
              <a:t>(t)=(1/2)[x(t)+x(-t))]</a:t>
            </a:r>
          </a:p>
          <a:p>
            <a:r>
              <a:rPr lang="en-US" dirty="0"/>
              <a:t>			x</a:t>
            </a:r>
            <a:r>
              <a:rPr lang="en-US" baseline="-25000" dirty="0"/>
              <a:t>o</a:t>
            </a:r>
            <a:r>
              <a:rPr lang="en-US" dirty="0"/>
              <a:t>(t)=(1/2)[x(t)-x(-t))]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sig_evenodd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80732"/>
            <a:ext cx="5168900" cy="350106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>
            <a:off x="1600200" y="4953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781800" y="502920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5334000"/>
            <a:ext cx="162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signal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6179" y="5410200"/>
            <a:ext cx="152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signal</a:t>
            </a:r>
          </a:p>
        </p:txBody>
      </p:sp>
    </p:spTree>
    <p:extLst>
      <p:ext uri="{BB962C8B-B14F-4D97-AF65-F5344CB8AC3E}">
        <p14:creationId xmlns:p14="http://schemas.microsoft.com/office/powerpoint/2010/main" val="220293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/>
          <a:lstStyle/>
          <a:p>
            <a:r>
              <a:rPr lang="en-US" sz="3200" dirty="0"/>
              <a:t>Energy vs. Power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1-</a:t>
            </a:r>
            <a:fld id="{95762E6C-DE49-564A-8C5A-CB9F777757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762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Size of signal x(t) 			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5493"/>
            <a:ext cx="6781800" cy="46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/>
          <a:lstStyle/>
          <a:p>
            <a:r>
              <a:rPr lang="en-US" sz="3200" dirty="0"/>
              <a:t>Energy vs. Power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1-</a:t>
            </a:r>
            <a:fld id="{95762E6C-DE49-564A-8C5A-CB9F777757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0"/>
            <a:ext cx="792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If amplitude of x(t) does not approach zero as time goes to infinity, we should measure power  </a:t>
            </a:r>
            <a:r>
              <a:rPr lang="en-US" i="1" dirty="0" err="1"/>
              <a:t>P</a:t>
            </a:r>
            <a:r>
              <a:rPr lang="en-US" i="1" baseline="-25000" dirty="0" err="1"/>
              <a:t>x</a:t>
            </a:r>
            <a:r>
              <a:rPr lang="en-US" dirty="0"/>
              <a:t> of x(t) instead: 	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9842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457200"/>
          </a:xfrm>
        </p:spPr>
        <p:txBody>
          <a:bodyPr/>
          <a:lstStyle/>
          <a:p>
            <a:r>
              <a:rPr lang="en-US" sz="3200" dirty="0"/>
              <a:t>Energy vs. Power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5762E6C-DE49-564A-8C5A-CB9F7777570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4" y="1066800"/>
            <a:ext cx="734329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Signal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362200"/>
          </a:xfrm>
        </p:spPr>
        <p:txBody>
          <a:bodyPr/>
          <a:lstStyle/>
          <a:p>
            <a:r>
              <a:rPr lang="en-US" dirty="0"/>
              <a:t>Mathematical form:  </a:t>
            </a:r>
            <a:r>
              <a:rPr lang="en-US" i="1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Symbol" charset="2"/>
                <a:cs typeface="Symbol" charset="2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Symbol" charset="2"/>
                <a:cs typeface="Symbol" charset="2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chemeClr val="tx1"/>
                </a:solidFill>
                <a:latin typeface="Symbol" charset="2"/>
                <a:cs typeface="Symbol" charset="2"/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amplitude/magnitude</a:t>
            </a:r>
          </a:p>
          <a:p>
            <a:pPr marL="457200" lvl="1" indent="0">
              <a:buNone/>
            </a:pP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is frequency in rad/s where </a:t>
            </a: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b="1" dirty="0">
                <a:latin typeface="Symbol" charset="2"/>
                <a:cs typeface="Symbol" charset="2"/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2 </a:t>
            </a:r>
            <a:r>
              <a:rPr lang="en-US" b="1" dirty="0">
                <a:solidFill>
                  <a:schemeClr val="tx1"/>
                </a:solidFill>
                <a:latin typeface="Symbol" charset="2"/>
                <a:cs typeface="Symbol" charset="2"/>
              </a:rPr>
              <a:t>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i="1" baseline="-25000" dirty="0">
                <a:cs typeface="Symbol" charset="2"/>
              </a:rPr>
              <a:t>0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i="1" baseline="-25000" dirty="0">
                <a:cs typeface="Symbol" charset="2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is in cycles/s or Hz</a:t>
            </a:r>
          </a:p>
          <a:p>
            <a:pPr marL="457200" lvl="1" indent="0">
              <a:buNone/>
            </a:pPr>
            <a:r>
              <a:rPr lang="en-US" dirty="0">
                <a:latin typeface="Symbol" charset="2"/>
                <a:cs typeface="Symbol" charset="2"/>
              </a:rPr>
              <a:t>f</a:t>
            </a:r>
            <a:r>
              <a:rPr lang="en-US" dirty="0"/>
              <a:t> i</a:t>
            </a:r>
            <a:r>
              <a:rPr lang="en-US" dirty="0">
                <a:solidFill>
                  <a:schemeClr val="tx1"/>
                </a:solidFill>
              </a:rPr>
              <a:t>s phase shift in radians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1-</a:t>
            </a:r>
            <a:fld id="{95762E6C-DE49-564A-8C5A-CB9F7777570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6298602" y="1685390"/>
            <a:ext cx="2769198" cy="23532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010400" y="4038600"/>
            <a:ext cx="2057400" cy="2211527"/>
            <a:chOff x="7162800" y="4038600"/>
            <a:chExt cx="2057400" cy="2211527"/>
          </a:xfrm>
        </p:grpSpPr>
        <p:sp>
          <p:nvSpPr>
            <p:cNvPr id="11" name="TextBox 10"/>
            <p:cNvSpPr txBox="1"/>
            <p:nvPr/>
          </p:nvSpPr>
          <p:spPr>
            <a:xfrm>
              <a:off x="7162800" y="4495800"/>
              <a:ext cx="19812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00CC"/>
                  </a:solidFill>
                </a:rPr>
                <a:t>f0 = 440; </a:t>
              </a:r>
            </a:p>
            <a:p>
              <a:r>
                <a:rPr lang="en-US" sz="1800" dirty="0" err="1">
                  <a:solidFill>
                    <a:srgbClr val="CC00CC"/>
                  </a:solidFill>
                </a:rPr>
                <a:t>fs</a:t>
              </a:r>
              <a:r>
                <a:rPr lang="en-US" sz="1800" dirty="0">
                  <a:solidFill>
                    <a:srgbClr val="CC00CC"/>
                  </a:solidFill>
                </a:rPr>
                <a:t> = 8000; </a:t>
              </a:r>
            </a:p>
            <a:p>
              <a:r>
                <a:rPr lang="en-US" sz="1800" dirty="0" err="1">
                  <a:solidFill>
                    <a:srgbClr val="CC00CC"/>
                  </a:solidFill>
                </a:rPr>
                <a:t>Ts</a:t>
              </a:r>
              <a:r>
                <a:rPr lang="en-US" sz="1800" dirty="0">
                  <a:solidFill>
                    <a:srgbClr val="CC00CC"/>
                  </a:solidFill>
                </a:rPr>
                <a:t> = 1/</a:t>
              </a:r>
              <a:r>
                <a:rPr lang="en-US" sz="1800" dirty="0" err="1">
                  <a:solidFill>
                    <a:srgbClr val="CC00CC"/>
                  </a:solidFill>
                </a:rPr>
                <a:t>fs</a:t>
              </a:r>
              <a:r>
                <a:rPr lang="en-US" sz="1800" dirty="0">
                  <a:solidFill>
                    <a:srgbClr val="CC00CC"/>
                  </a:solidFill>
                </a:rPr>
                <a:t>;</a:t>
              </a:r>
            </a:p>
            <a:p>
              <a:r>
                <a:rPr lang="en-US" sz="1800" dirty="0">
                  <a:solidFill>
                    <a:srgbClr val="CC00CC"/>
                  </a:solidFill>
                </a:rPr>
                <a:t>t = 0 : </a:t>
              </a:r>
              <a:r>
                <a:rPr lang="en-US" sz="1800" dirty="0" err="1">
                  <a:solidFill>
                    <a:srgbClr val="CC00CC"/>
                  </a:solidFill>
                </a:rPr>
                <a:t>Ts</a:t>
              </a:r>
              <a:r>
                <a:rPr lang="en-US" sz="1800" dirty="0">
                  <a:solidFill>
                    <a:srgbClr val="CC00CC"/>
                  </a:solidFill>
                </a:rPr>
                <a:t> : 3; 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x = cos(2*</a:t>
              </a:r>
              <a:r>
                <a:rPr lang="it-IT" sz="1800" dirty="0" err="1">
                  <a:solidFill>
                    <a:srgbClr val="CC00CC"/>
                  </a:solidFill>
                </a:rPr>
                <a:t>pi</a:t>
              </a:r>
              <a:r>
                <a:rPr lang="it-IT" sz="1800" dirty="0">
                  <a:solidFill>
                    <a:srgbClr val="CC00CC"/>
                  </a:solidFill>
                </a:rPr>
                <a:t>*f0*t);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sound(x, </a:t>
              </a:r>
              <a:r>
                <a:rPr lang="it-IT" sz="1800" dirty="0" err="1">
                  <a:solidFill>
                    <a:srgbClr val="CC00CC"/>
                  </a:solidFill>
                </a:rPr>
                <a:t>fs</a:t>
              </a:r>
              <a:r>
                <a:rPr lang="it-IT" sz="1800" dirty="0">
                  <a:solidFill>
                    <a:srgbClr val="CC00CC"/>
                  </a:solidFill>
                </a:rPr>
                <a:t>);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4038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0000FF"/>
                  </a:solidFill>
                </a:rPr>
                <a:t>Play As Audio</a:t>
              </a:r>
            </a:p>
          </p:txBody>
        </p:sp>
      </p:grp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457200" y="3733800"/>
            <a:ext cx="6553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Smallest period: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= 1 /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Symbol" charset="2"/>
                <a:cs typeface="Symbol" charset="2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Symbol" charset="2"/>
              <a:cs typeface="Symbol" charset="2"/>
            </a:endParaRPr>
          </a:p>
          <a:p>
            <a:pPr marL="457200" lvl="1" indent="0">
              <a:buFontTx/>
              <a:buNone/>
            </a:pPr>
            <a:r>
              <a:rPr lang="en-US" dirty="0">
                <a:cs typeface="Symbol" charset="2"/>
              </a:rPr>
              <a:t>Signal </a:t>
            </a:r>
            <a:r>
              <a:rPr lang="en-US" i="1" dirty="0">
                <a:cs typeface="Symbol" charset="2"/>
              </a:rPr>
              <a:t>x</a:t>
            </a:r>
            <a:r>
              <a:rPr lang="en-US" dirty="0">
                <a:cs typeface="Symbol" charset="2"/>
              </a:rPr>
              <a:t>(</a:t>
            </a:r>
            <a:r>
              <a:rPr lang="en-US" i="1" dirty="0">
                <a:cs typeface="Symbol" charset="2"/>
              </a:rPr>
              <a:t>t</a:t>
            </a:r>
            <a:r>
              <a:rPr lang="en-US" dirty="0">
                <a:cs typeface="Symbol" charset="2"/>
              </a:rPr>
              <a:t>) has period </a:t>
            </a:r>
            <a:r>
              <a:rPr lang="en-US" i="1" dirty="0">
                <a:cs typeface="Symbol" charset="2"/>
              </a:rPr>
              <a:t>T</a:t>
            </a:r>
            <a:r>
              <a:rPr lang="en-US" dirty="0">
                <a:cs typeface="Symbol" charset="2"/>
              </a:rPr>
              <a:t> if </a:t>
            </a:r>
            <a:r>
              <a:rPr lang="en-US" i="1" dirty="0">
                <a:cs typeface="Symbol" charset="2"/>
              </a:rPr>
              <a:t>x</a:t>
            </a:r>
            <a:r>
              <a:rPr lang="en-US" dirty="0">
                <a:cs typeface="Symbol" charset="2"/>
              </a:rPr>
              <a:t>(</a:t>
            </a:r>
            <a:r>
              <a:rPr lang="en-US" i="1" dirty="0" err="1">
                <a:cs typeface="Symbol" charset="2"/>
              </a:rPr>
              <a:t>t</a:t>
            </a:r>
            <a:r>
              <a:rPr lang="en-US" dirty="0" err="1">
                <a:cs typeface="Symbol" charset="2"/>
              </a:rPr>
              <a:t>+</a:t>
            </a:r>
            <a:r>
              <a:rPr lang="en-US" i="1" dirty="0" err="1">
                <a:cs typeface="Symbol" charset="2"/>
              </a:rPr>
              <a:t>T</a:t>
            </a:r>
            <a:r>
              <a:rPr lang="en-US" dirty="0">
                <a:cs typeface="Symbol" charset="2"/>
              </a:rPr>
              <a:t>) = </a:t>
            </a:r>
            <a:r>
              <a:rPr lang="en-US" i="1" dirty="0">
                <a:cs typeface="Symbol" charset="2"/>
              </a:rPr>
              <a:t>x</a:t>
            </a:r>
            <a:r>
              <a:rPr lang="en-US" dirty="0">
                <a:cs typeface="Symbol" charset="2"/>
              </a:rPr>
              <a:t>(</a:t>
            </a:r>
            <a:r>
              <a:rPr lang="en-US" i="1" dirty="0">
                <a:cs typeface="Symbol" charset="2"/>
              </a:rPr>
              <a:t>t</a:t>
            </a:r>
            <a:r>
              <a:rPr lang="en-US" dirty="0">
                <a:cs typeface="Symbol" charset="2"/>
              </a:rPr>
              <a:t>) for all </a:t>
            </a:r>
            <a:r>
              <a:rPr lang="en-US" i="1" dirty="0">
                <a:cs typeface="Symbol" charset="2"/>
              </a:rPr>
              <a:t>t</a:t>
            </a:r>
          </a:p>
          <a:p>
            <a:pPr marL="457200" lvl="1" indent="0">
              <a:buFontTx/>
              <a:buNone/>
            </a:pPr>
            <a:r>
              <a:rPr lang="en-US" dirty="0">
                <a:cs typeface="Symbol" charset="2"/>
              </a:rPr>
              <a:t>Using property </a:t>
            </a:r>
            <a:r>
              <a:rPr lang="en-US" dirty="0" err="1">
                <a:cs typeface="Symbol" charset="2"/>
              </a:rPr>
              <a:t>cos</a:t>
            </a:r>
            <a:r>
              <a:rPr lang="en-US" dirty="0">
                <a:cs typeface="Symbol" charset="2"/>
              </a:rPr>
              <a:t>(</a:t>
            </a:r>
            <a:r>
              <a:rPr lang="en-US" i="1" dirty="0">
                <a:cs typeface="Symbol" charset="2"/>
              </a:rPr>
              <a:t>x</a:t>
            </a:r>
            <a:r>
              <a:rPr lang="en-US" dirty="0">
                <a:cs typeface="Symbol" charset="2"/>
              </a:rPr>
              <a:t> + 2</a:t>
            </a:r>
            <a:r>
              <a:rPr lang="en-US" dirty="0">
                <a:latin typeface="Symbol" charset="2"/>
                <a:cs typeface="Symbol" charset="2"/>
              </a:rPr>
              <a:t>p</a:t>
            </a:r>
            <a:r>
              <a:rPr lang="en-US" dirty="0">
                <a:cs typeface="Symbol" charset="2"/>
              </a:rPr>
              <a:t>) = </a:t>
            </a:r>
            <a:r>
              <a:rPr lang="en-US" dirty="0" err="1">
                <a:cs typeface="Symbol" charset="2"/>
              </a:rPr>
              <a:t>cos</a:t>
            </a:r>
            <a:r>
              <a:rPr lang="en-US" dirty="0">
                <a:cs typeface="Symbol" charset="2"/>
              </a:rPr>
              <a:t>(</a:t>
            </a:r>
            <a:r>
              <a:rPr lang="en-US" i="1" dirty="0">
                <a:cs typeface="Symbol" charset="2"/>
              </a:rPr>
              <a:t>x</a:t>
            </a:r>
            <a:r>
              <a:rPr lang="en-US" dirty="0">
                <a:cs typeface="Symbol" charset="2"/>
              </a:rPr>
              <a:t>),</a:t>
            </a:r>
          </a:p>
          <a:p>
            <a:pPr marL="1131570" lvl="2" indent="-274320">
              <a:buFontTx/>
              <a:buNone/>
            </a:pPr>
            <a:r>
              <a:rPr lang="en-US" sz="2000" dirty="0" err="1">
                <a:cs typeface="Symbol" charset="2"/>
              </a:rPr>
              <a:t>cos</a:t>
            </a:r>
            <a:r>
              <a:rPr lang="en-US" sz="2000" dirty="0">
                <a:cs typeface="Symbol" charset="2"/>
              </a:rPr>
              <a:t>(2</a:t>
            </a:r>
            <a:r>
              <a:rPr lang="en-US" sz="2000" dirty="0">
                <a:latin typeface="Symbol" charset="2"/>
                <a:cs typeface="Symbol" charset="2"/>
              </a:rPr>
              <a:t>p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r>
              <a:rPr lang="en-US" sz="2000" dirty="0">
                <a:cs typeface="Symbol" charset="2"/>
              </a:rPr>
              <a:t> (</a:t>
            </a:r>
            <a:r>
              <a:rPr lang="en-US" sz="2000" i="1" dirty="0">
                <a:cs typeface="Symbol" charset="2"/>
              </a:rPr>
              <a:t>t</a:t>
            </a:r>
            <a:r>
              <a:rPr lang="en-US" sz="2000" dirty="0">
                <a:cs typeface="Symbol" charset="2"/>
              </a:rPr>
              <a:t> + </a:t>
            </a:r>
            <a:r>
              <a:rPr lang="en-US" sz="2000" i="1" dirty="0">
                <a:cs typeface="Symbol" charset="2"/>
              </a:rPr>
              <a:t>T</a:t>
            </a:r>
            <a:r>
              <a:rPr lang="en-US" sz="2000" dirty="0">
                <a:cs typeface="Symbol" charset="2"/>
              </a:rPr>
              <a:t>)) = </a:t>
            </a:r>
            <a:r>
              <a:rPr lang="en-US" sz="2000" dirty="0" err="1">
                <a:cs typeface="Symbol" charset="2"/>
              </a:rPr>
              <a:t>cos</a:t>
            </a:r>
            <a:r>
              <a:rPr lang="en-US" sz="2000" dirty="0">
                <a:cs typeface="Symbol" charset="2"/>
              </a:rPr>
              <a:t>(2</a:t>
            </a:r>
            <a:r>
              <a:rPr lang="en-US" sz="2000" dirty="0">
                <a:latin typeface="Symbol" charset="2"/>
                <a:cs typeface="Symbol" charset="2"/>
              </a:rPr>
              <a:t>p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t</a:t>
            </a:r>
            <a:r>
              <a:rPr lang="en-US" sz="2000" dirty="0">
                <a:cs typeface="Symbol" charset="2"/>
              </a:rPr>
              <a:t> + 2</a:t>
            </a:r>
            <a:r>
              <a:rPr lang="en-US" sz="2000" dirty="0">
                <a:latin typeface="Symbol" charset="2"/>
                <a:cs typeface="Symbol" charset="2"/>
              </a:rPr>
              <a:t>p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T</a:t>
            </a:r>
            <a:r>
              <a:rPr lang="en-US" sz="2000" dirty="0">
                <a:cs typeface="Symbol" charset="2"/>
              </a:rPr>
              <a:t>) = </a:t>
            </a:r>
            <a:r>
              <a:rPr lang="en-US" sz="2000" dirty="0" err="1">
                <a:cs typeface="Symbol" charset="2"/>
              </a:rPr>
              <a:t>cos</a:t>
            </a:r>
            <a:r>
              <a:rPr lang="en-US" sz="2000" dirty="0">
                <a:cs typeface="Symbol" charset="2"/>
              </a:rPr>
              <a:t>(2</a:t>
            </a:r>
            <a:r>
              <a:rPr lang="en-US" sz="2000" dirty="0">
                <a:latin typeface="Symbol" charset="2"/>
                <a:cs typeface="Symbol" charset="2"/>
              </a:rPr>
              <a:t>p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t</a:t>
            </a:r>
            <a:r>
              <a:rPr lang="en-US" sz="2000" dirty="0">
                <a:cs typeface="Symbol" charset="2"/>
              </a:rPr>
              <a:t>)</a:t>
            </a:r>
          </a:p>
          <a:p>
            <a:pPr marL="1131570" lvl="2" indent="-274320">
              <a:buFontTx/>
              <a:buNone/>
            </a:pPr>
            <a:r>
              <a:rPr lang="en-US" sz="2000" dirty="0">
                <a:cs typeface="Symbol" charset="2"/>
              </a:rPr>
              <a:t>when 2</a:t>
            </a:r>
            <a:r>
              <a:rPr lang="en-US" sz="2000" dirty="0">
                <a:latin typeface="Symbol" charset="2"/>
                <a:cs typeface="Symbol" charset="2"/>
              </a:rPr>
              <a:t>p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r>
              <a:rPr lang="en-US" sz="2000" dirty="0">
                <a:cs typeface="Symbol" charset="2"/>
              </a:rPr>
              <a:t> </a:t>
            </a:r>
            <a:r>
              <a:rPr lang="en-US" sz="2000" i="1" dirty="0">
                <a:cs typeface="Symbol" charset="2"/>
              </a:rPr>
              <a:t>T = </a:t>
            </a:r>
            <a:r>
              <a:rPr lang="en-US" sz="2000" dirty="0">
                <a:cs typeface="Symbol" charset="2"/>
              </a:rPr>
              <a:t>2</a:t>
            </a:r>
            <a:r>
              <a:rPr lang="en-US" sz="2000" dirty="0">
                <a:latin typeface="Symbol" charset="2"/>
                <a:cs typeface="Symbol" charset="2"/>
              </a:rPr>
              <a:t>p </a:t>
            </a:r>
            <a:r>
              <a:rPr lang="en-US" sz="2000" dirty="0">
                <a:cs typeface="Symbol" charset="2"/>
              </a:rPr>
              <a:t>or when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r>
              <a:rPr lang="en-US" sz="2000" i="1" dirty="0">
                <a:cs typeface="Symbol" charset="2"/>
              </a:rPr>
              <a:t> T</a:t>
            </a:r>
            <a:r>
              <a:rPr lang="en-US" sz="2000" dirty="0">
                <a:cs typeface="Symbol" charset="2"/>
              </a:rPr>
              <a:t> = 1 or when </a:t>
            </a:r>
            <a:r>
              <a:rPr lang="en-US" sz="2000" i="1" dirty="0">
                <a:cs typeface="Symbol" charset="2"/>
              </a:rPr>
              <a:t>T</a:t>
            </a:r>
            <a:r>
              <a:rPr lang="en-US" sz="2000" dirty="0">
                <a:cs typeface="Symbol" charset="2"/>
              </a:rPr>
              <a:t> = 1 / </a:t>
            </a:r>
            <a:r>
              <a:rPr lang="en-US" sz="2000" i="1" dirty="0">
                <a:cs typeface="Symbol" charset="2"/>
              </a:rPr>
              <a:t>f</a:t>
            </a:r>
            <a:r>
              <a:rPr lang="en-US" sz="2000" i="1" baseline="-25000" dirty="0">
                <a:cs typeface="Symbol" charset="2"/>
              </a:rPr>
              <a:t>0</a:t>
            </a:r>
            <a:endParaRPr lang="en-US" sz="2000" i="1" dirty="0">
              <a:cs typeface="Symbol" charset="2"/>
            </a:endParaRPr>
          </a:p>
          <a:p>
            <a:pPr marL="731520" lvl="1" indent="-274320">
              <a:buFontTx/>
              <a:buNone/>
            </a:pPr>
            <a:r>
              <a:rPr lang="en-US" dirty="0">
                <a:cs typeface="Symbol" charset="2"/>
              </a:rPr>
              <a:t>When </a:t>
            </a:r>
            <a:r>
              <a:rPr lang="en-US" i="1" dirty="0">
                <a:cs typeface="Symbol" charset="2"/>
              </a:rPr>
              <a:t>f</a:t>
            </a:r>
            <a:r>
              <a:rPr lang="en-US" i="1" baseline="-25000" dirty="0">
                <a:cs typeface="Symbol" charset="2"/>
              </a:rPr>
              <a:t>0</a:t>
            </a:r>
            <a:r>
              <a:rPr lang="en-US" dirty="0">
                <a:cs typeface="Symbol" charset="2"/>
              </a:rPr>
              <a:t> = 440 Hz, </a:t>
            </a:r>
            <a:r>
              <a:rPr lang="en-US" i="1" dirty="0">
                <a:cs typeface="Symbol" charset="2"/>
              </a:rPr>
              <a:t>T</a:t>
            </a:r>
            <a:r>
              <a:rPr lang="en-US" dirty="0">
                <a:cs typeface="Symbol" charset="2"/>
              </a:rPr>
              <a:t> = 2.27 </a:t>
            </a:r>
            <a:r>
              <a:rPr lang="en-US" dirty="0" err="1">
                <a:cs typeface="Symbol" charset="2"/>
              </a:rPr>
              <a:t>ms</a:t>
            </a:r>
            <a:endParaRPr lang="en-US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28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1295400"/>
            <a:ext cx="5715000" cy="3581400"/>
            <a:chOff x="76200" y="1295400"/>
            <a:chExt cx="5715000" cy="3581400"/>
          </a:xfrm>
        </p:grpSpPr>
        <p:pic>
          <p:nvPicPr>
            <p:cNvPr id="15" name="Picture 7" descr="figure1"/>
            <p:cNvPicPr>
              <a:picLocks noChangeAspect="1" noChangeArrowheads="1"/>
            </p:cNvPicPr>
            <p:nvPr/>
          </p:nvPicPr>
          <p:blipFill>
            <a:blip r:embed="rId2" cstate="print"/>
            <a:srcRect t="10477"/>
            <a:stretch>
              <a:fillRect/>
            </a:stretch>
          </p:blipFill>
          <p:spPr bwMode="auto">
            <a:xfrm>
              <a:off x="76200" y="1295400"/>
              <a:ext cx="57150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048000" y="2362200"/>
              <a:ext cx="152400" cy="1066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3200400" y="3276600"/>
              <a:ext cx="5334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5">
              <a:hlinkClick r:id="" action="ppaction://noaction" highlightClick="1">
                <a:snd r:embed="rId3" name="tf440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4648200" y="1524000"/>
              <a:ext cx="533400" cy="533400"/>
            </a:xfrm>
            <a:prstGeom prst="actionButtonSou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Fork Example A-440 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0" y="6414328"/>
            <a:ext cx="3886200" cy="4436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r>
              <a:rPr lang="sv-SE" altLang="en-US" sz="1600" dirty="0"/>
              <a:t>©2003-2016, JH </a:t>
            </a:r>
            <a:r>
              <a:rPr lang="sv-SE" altLang="en-US" sz="1600" dirty="0" err="1"/>
              <a:t>McClellan</a:t>
            </a:r>
            <a:r>
              <a:rPr lang="sv-SE" altLang="en-US" sz="1600" dirty="0"/>
              <a:t> &amp; RW </a:t>
            </a:r>
            <a:r>
              <a:rPr lang="sv-SE" altLang="en-US" sz="1600" dirty="0" err="1"/>
              <a:t>Schafer</a:t>
            </a:r>
            <a:endParaRPr lang="en-US" altLang="en-US" sz="1600" dirty="0"/>
          </a:p>
        </p:txBody>
      </p:sp>
      <p:pic>
        <p:nvPicPr>
          <p:cNvPr id="16" name="Picture 8" descr="figure2"/>
          <p:cNvPicPr>
            <a:picLocks noChangeAspect="1" noChangeArrowheads="1"/>
          </p:cNvPicPr>
          <p:nvPr/>
        </p:nvPicPr>
        <p:blipFill>
          <a:blip r:embed="rId4" cstate="print"/>
          <a:srcRect t="1904"/>
          <a:stretch>
            <a:fillRect/>
          </a:stretch>
        </p:blipFill>
        <p:spPr bwMode="auto">
          <a:xfrm>
            <a:off x="3886200" y="3299968"/>
            <a:ext cx="5181600" cy="355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715000" y="1447800"/>
            <a:ext cx="327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Estimate Period</a:t>
            </a:r>
          </a:p>
          <a:p>
            <a:r>
              <a:rPr lang="en-US" sz="2000" dirty="0">
                <a:solidFill>
                  <a:srgbClr val="CC00CC"/>
                </a:solidFill>
              </a:rPr>
              <a:t>Middle plot below gives</a:t>
            </a:r>
            <a:br>
              <a:rPr lang="en-US" sz="2000" dirty="0">
                <a:solidFill>
                  <a:srgbClr val="CC00CC"/>
                </a:solidFill>
              </a:rPr>
            </a:br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 ≈ 8.15ms – 5.85ms = 2.3ms</a:t>
            </a:r>
          </a:p>
          <a:p>
            <a:r>
              <a:rPr lang="en-US" sz="2000" dirty="0">
                <a:solidFill>
                  <a:srgbClr val="CC00CC"/>
                </a:solidFill>
              </a:rPr>
              <a:t>Bottom plot below gives</a:t>
            </a:r>
          </a:p>
          <a:p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 ≈ (2 + 2/7) </a:t>
            </a:r>
            <a:r>
              <a:rPr lang="en-US" sz="2000" dirty="0" err="1">
                <a:solidFill>
                  <a:srgbClr val="CC00CC"/>
                </a:solidFill>
              </a:rPr>
              <a:t>ms</a:t>
            </a:r>
            <a:r>
              <a:rPr lang="en-US" sz="2000" dirty="0">
                <a:solidFill>
                  <a:srgbClr val="CC00CC"/>
                </a:solidFill>
              </a:rPr>
              <a:t> = 2.28ms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49530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Estimate Frequency</a:t>
            </a:r>
          </a:p>
          <a:p>
            <a:r>
              <a:rPr lang="en-US" sz="2000" i="1" dirty="0">
                <a:solidFill>
                  <a:srgbClr val="CC00CC"/>
                </a:solidFill>
              </a:rPr>
              <a:t>f</a:t>
            </a:r>
            <a:r>
              <a:rPr lang="en-US" sz="2000" i="1" baseline="-25000" dirty="0">
                <a:solidFill>
                  <a:srgbClr val="CC00CC"/>
                </a:solidFill>
              </a:rPr>
              <a:t>0</a:t>
            </a:r>
            <a:r>
              <a:rPr lang="en-US" sz="2000" dirty="0">
                <a:solidFill>
                  <a:srgbClr val="CC00CC"/>
                </a:solidFill>
              </a:rPr>
              <a:t> = 1 / </a:t>
            </a:r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 = 1 / (2.3ms) = 435 Hz</a:t>
            </a:r>
          </a:p>
          <a:p>
            <a:r>
              <a:rPr lang="en-US" sz="2000" i="1" dirty="0">
                <a:solidFill>
                  <a:srgbClr val="CC00CC"/>
                </a:solidFill>
              </a:rPr>
              <a:t>f</a:t>
            </a:r>
            <a:r>
              <a:rPr lang="en-US" sz="2000" i="1" baseline="-25000" dirty="0">
                <a:solidFill>
                  <a:srgbClr val="CC00CC"/>
                </a:solidFill>
              </a:rPr>
              <a:t>0</a:t>
            </a:r>
            <a:r>
              <a:rPr lang="en-US" sz="2000" dirty="0">
                <a:solidFill>
                  <a:srgbClr val="CC00CC"/>
                </a:solidFill>
              </a:rPr>
              <a:t> = 1 / </a:t>
            </a:r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 = 1 / (2.28ms) = 438 Hz</a:t>
            </a:r>
          </a:p>
        </p:txBody>
      </p:sp>
    </p:spTree>
    <p:extLst>
      <p:ext uri="{BB962C8B-B14F-4D97-AF65-F5344CB8AC3E}">
        <p14:creationId xmlns:p14="http://schemas.microsoft.com/office/powerpoint/2010/main" val="36265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MATLAB 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943600" cy="5029200"/>
          </a:xfrm>
        </p:spPr>
        <p:txBody>
          <a:bodyPr/>
          <a:lstStyle/>
          <a:p>
            <a:r>
              <a:rPr lang="en-US" dirty="0"/>
              <a:t>Matrix Laboratory (MATLAB)</a:t>
            </a:r>
          </a:p>
          <a:p>
            <a:pPr marL="457200" lvl="1" indent="0">
              <a:buNone/>
            </a:pPr>
            <a:r>
              <a:rPr lang="en-US" dirty="0"/>
              <a:t>Released in 1984 to universities</a:t>
            </a:r>
          </a:p>
          <a:p>
            <a:pPr marL="731520" lvl="1" indent="-274320">
              <a:buNone/>
            </a:pPr>
            <a:r>
              <a:rPr lang="en-US" dirty="0"/>
              <a:t>First toolboxes in control systems</a:t>
            </a:r>
            <a:br>
              <a:rPr lang="en-US" dirty="0"/>
            </a:br>
            <a:r>
              <a:rPr lang="en-US" dirty="0"/>
              <a:t>and signal processing (1987)</a:t>
            </a:r>
          </a:p>
          <a:p>
            <a:pPr marL="342900" lvl="1" indent="-342900">
              <a:buFontTx/>
              <a:buChar char="•"/>
            </a:pPr>
            <a:r>
              <a:rPr lang="en-US" sz="2800" b="1" dirty="0">
                <a:solidFill>
                  <a:srgbClr val="CC00CC"/>
                </a:solidFill>
                <a:cs typeface="+mn-cs"/>
              </a:rPr>
              <a:t>Semicolon prevents printing result</a:t>
            </a:r>
          </a:p>
          <a:p>
            <a:r>
              <a:rPr lang="en-US" dirty="0"/>
              <a:t>Scalar variables</a:t>
            </a:r>
          </a:p>
          <a:p>
            <a:r>
              <a:rPr lang="en-US" dirty="0"/>
              <a:t>Generating vectors</a:t>
            </a:r>
          </a:p>
          <a:p>
            <a:pPr marL="731520" lvl="1" indent="-274320">
              <a:buNone/>
            </a:pPr>
            <a:r>
              <a:rPr lang="en-US" i="1" dirty="0"/>
              <a:t>start</a:t>
            </a:r>
            <a:r>
              <a:rPr lang="en-US" dirty="0"/>
              <a:t> : </a:t>
            </a:r>
            <a:r>
              <a:rPr lang="en-US" i="1" dirty="0" err="1"/>
              <a:t>inc</a:t>
            </a:r>
            <a:r>
              <a:rPr lang="en-US" dirty="0"/>
              <a:t> : </a:t>
            </a:r>
            <a:r>
              <a:rPr lang="en-US" i="1" dirty="0"/>
              <a:t>end</a:t>
            </a:r>
            <a:r>
              <a:rPr lang="en-US" dirty="0"/>
              <a:t> generate values from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start</a:t>
            </a:r>
            <a:r>
              <a:rPr lang="en-US" dirty="0"/>
              <a:t> to </a:t>
            </a:r>
            <a:r>
              <a:rPr lang="en-US" i="1" dirty="0"/>
              <a:t>end</a:t>
            </a:r>
            <a:r>
              <a:rPr lang="en-US" dirty="0"/>
              <a:t> at increments of </a:t>
            </a:r>
            <a:r>
              <a:rPr lang="en-US" i="1" dirty="0" err="1"/>
              <a:t>inc</a:t>
            </a:r>
            <a:endParaRPr lang="en-US" i="1" dirty="0"/>
          </a:p>
          <a:p>
            <a:pPr marL="731520" lvl="1" indent="-274320">
              <a:buNone/>
            </a:pPr>
            <a:r>
              <a:rPr lang="en-US" dirty="0"/>
              <a:t>1 : 0.5 : 3 gives vector [1.0 1.5 2.0 2.5 3.0]</a:t>
            </a:r>
          </a:p>
          <a:p>
            <a:r>
              <a:rPr lang="en-US" dirty="0"/>
              <a:t>Plot vector x vs. vector 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1-</a:t>
            </a:r>
            <a:fld id="{48456A70-0021-B84E-925B-88B7CCC4D2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438400"/>
            <a:ext cx="27432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% Scalar variables</a:t>
            </a:r>
          </a:p>
          <a:p>
            <a:r>
              <a:rPr lang="en-US" sz="1800" b="1" dirty="0">
                <a:solidFill>
                  <a:srgbClr val="CC00CC"/>
                </a:solidFill>
              </a:rPr>
              <a:t>f0 = 440;</a:t>
            </a:r>
          </a:p>
          <a:p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 = 24*f0;</a:t>
            </a:r>
          </a:p>
          <a:p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= 1/</a:t>
            </a:r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;</a:t>
            </a:r>
          </a:p>
          <a:p>
            <a:endParaRPr lang="en-US" sz="1800" b="1" dirty="0">
              <a:solidFill>
                <a:srgbClr val="CC00CC"/>
              </a:solidFill>
            </a:endParaRPr>
          </a:p>
          <a:p>
            <a:r>
              <a:rPr lang="en-US" sz="1800" b="1" dirty="0">
                <a:solidFill>
                  <a:srgbClr val="60C99C"/>
                </a:solidFill>
              </a:rPr>
              <a:t>% Generate four periods</a:t>
            </a:r>
            <a:br>
              <a:rPr lang="en-US" sz="1800" b="1" dirty="0">
                <a:solidFill>
                  <a:srgbClr val="60C99C"/>
                </a:solidFill>
              </a:rPr>
            </a:br>
            <a:r>
              <a:rPr lang="en-US" sz="1800" b="1" dirty="0">
                <a:solidFill>
                  <a:srgbClr val="60C99C"/>
                </a:solidFill>
              </a:rPr>
              <a:t>% of time samples</a:t>
            </a:r>
          </a:p>
          <a:p>
            <a:r>
              <a:rPr lang="en-US" sz="1800" b="1" dirty="0">
                <a:solidFill>
                  <a:srgbClr val="CC00CC"/>
                </a:solidFill>
              </a:rPr>
              <a:t>t = 0 : </a:t>
            </a:r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: 4/f0;</a:t>
            </a:r>
          </a:p>
          <a:p>
            <a:endParaRPr lang="en-US" sz="1800" b="1" dirty="0">
              <a:solidFill>
                <a:srgbClr val="CC00CC"/>
              </a:solidFill>
            </a:endParaRPr>
          </a:p>
          <a:p>
            <a:r>
              <a:rPr lang="en-US" sz="1800" b="1" dirty="0">
                <a:solidFill>
                  <a:srgbClr val="60C99C"/>
                </a:solidFill>
              </a:rPr>
              <a:t>% Apply cosine to every</a:t>
            </a:r>
          </a:p>
          <a:p>
            <a:r>
              <a:rPr lang="en-US" sz="1800" b="1" dirty="0">
                <a:solidFill>
                  <a:srgbClr val="60C99C"/>
                </a:solidFill>
              </a:rPr>
              <a:t>% element of 2 pi f0 t</a:t>
            </a:r>
          </a:p>
          <a:p>
            <a:r>
              <a:rPr lang="it-IT" sz="1800" b="1" dirty="0">
                <a:solidFill>
                  <a:srgbClr val="CC00CC"/>
                </a:solidFill>
              </a:rPr>
              <a:t>x = cos(2*</a:t>
            </a:r>
            <a:r>
              <a:rPr lang="it-IT" sz="1800" b="1" dirty="0" err="1">
                <a:solidFill>
                  <a:srgbClr val="CC00CC"/>
                </a:solidFill>
              </a:rPr>
              <a:t>pi</a:t>
            </a:r>
            <a:r>
              <a:rPr lang="it-IT" sz="1800" b="1" dirty="0">
                <a:solidFill>
                  <a:srgbClr val="CC00CC"/>
                </a:solidFill>
              </a:rPr>
              <a:t>*f0*t);</a:t>
            </a:r>
          </a:p>
          <a:p>
            <a:endParaRPr lang="it-IT" sz="1800" b="1" dirty="0">
              <a:solidFill>
                <a:srgbClr val="CC00CC"/>
              </a:solidFill>
            </a:endParaRPr>
          </a:p>
          <a:p>
            <a:r>
              <a:rPr lang="it-IT" sz="1800" b="1" dirty="0">
                <a:solidFill>
                  <a:srgbClr val="CC00CC"/>
                </a:solidFill>
              </a:rPr>
              <a:t>plot(t, x);</a:t>
            </a:r>
          </a:p>
        </p:txBody>
      </p:sp>
      <p:pic>
        <p:nvPicPr>
          <p:cNvPr id="10" name="Picture 9" descr="tempfig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3744" r="8709" b="4129"/>
          <a:stretch/>
        </p:blipFill>
        <p:spPr>
          <a:xfrm>
            <a:off x="6298974" y="214045"/>
            <a:ext cx="2688336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05400" y="4572000"/>
            <a:ext cx="3733800" cy="2171047"/>
            <a:chOff x="5105400" y="4572000"/>
            <a:chExt cx="3733800" cy="2171047"/>
          </a:xfrm>
        </p:grpSpPr>
        <p:pic>
          <p:nvPicPr>
            <p:cNvPr id="10" name="Picture 9" descr="Avid 9900-65162-12 4x6 Recording with DSP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00" b="22400"/>
            <a:stretch>
              <a:fillRect/>
            </a:stretch>
          </p:blipFill>
          <p:spPr bwMode="auto">
            <a:xfrm>
              <a:off x="5638800" y="4800600"/>
              <a:ext cx="188595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5105400" y="5334000"/>
              <a:ext cx="14668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CC00CC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FF"/>
                  </a:solidFill>
                </a:rPr>
                <a:t>Audio</a:t>
              </a:r>
              <a:br>
                <a:rPr lang="en-US" sz="1800" b="0" dirty="0">
                  <a:solidFill>
                    <a:srgbClr val="0000FF"/>
                  </a:solidFill>
                </a:rPr>
              </a:br>
              <a:r>
                <a:rPr lang="en-US" sz="1800" b="0" dirty="0">
                  <a:solidFill>
                    <a:srgbClr val="0000FF"/>
                  </a:solidFill>
                </a:rPr>
                <a:t>mixing board</a:t>
              </a:r>
            </a:p>
          </p:txBody>
        </p:sp>
        <p:pic>
          <p:nvPicPr>
            <p:cNvPr id="12" name="Picture 14" descr="eDigital 2Mpixel IP Camera Using TI Davinci Processor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494" y="4572000"/>
              <a:ext cx="996706" cy="99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7690094" y="54864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CC00CC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 dirty="0">
                  <a:solidFill>
                    <a:srgbClr val="0000FF"/>
                  </a:solidFill>
                </a:rPr>
                <a:t>IP camera</a:t>
              </a:r>
            </a:p>
          </p:txBody>
        </p:sp>
        <p:pic>
          <p:nvPicPr>
            <p:cNvPr id="14" name="Picture 13" descr="WiFi Router.jp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73" b="19215"/>
            <a:stretch/>
          </p:blipFill>
          <p:spPr>
            <a:xfrm>
              <a:off x="6858000" y="5943600"/>
              <a:ext cx="1295400" cy="799447"/>
            </a:xfrm>
            <a:prstGeom prst="rect">
              <a:avLst/>
            </a:prstGeom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5334000" y="6096000"/>
              <a:ext cx="1447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CC00CC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 dirty="0">
                  <a:solidFill>
                    <a:srgbClr val="0000FF"/>
                  </a:solidFill>
                </a:rPr>
                <a:t>Wi-Fi access point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24800" y="762000"/>
            <a:ext cx="1295400" cy="3023290"/>
            <a:chOff x="7924800" y="762000"/>
            <a:chExt cx="1295400" cy="3023290"/>
          </a:xfrm>
        </p:grpSpPr>
        <p:pic>
          <p:nvPicPr>
            <p:cNvPr id="4" name="Picture 3" descr="SRVFlood.jp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3" t="10669" r="30281" b="30661"/>
            <a:stretch/>
          </p:blipFill>
          <p:spPr>
            <a:xfrm>
              <a:off x="7924800" y="1371600"/>
              <a:ext cx="1066800" cy="18626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29600" y="3200514"/>
              <a:ext cx="838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00FF"/>
                  </a:solidFill>
                </a:rPr>
                <a:t>By Scot Duke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4800" y="762000"/>
              <a:ext cx="1295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SRV statue Austin, TX</a:t>
              </a:r>
            </a:p>
          </p:txBody>
        </p:sp>
      </p:grpSp>
      <p:pic>
        <p:nvPicPr>
          <p:cNvPr id="18" name="Picture 17" descr="Sep2016Temp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4286"/>
          <a:stretch/>
        </p:blipFill>
        <p:spPr>
          <a:xfrm>
            <a:off x="6129092" y="1447800"/>
            <a:ext cx="1762180" cy="1447800"/>
          </a:xfrm>
          <a:prstGeom prst="rect">
            <a:avLst/>
          </a:prstGeom>
        </p:spPr>
      </p:pic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1828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Signal</a:t>
            </a:r>
            <a:endParaRPr lang="en-US" sz="2000" b="0" dirty="0">
              <a:solidFill>
                <a:schemeClr val="tx1"/>
              </a:solidFill>
              <a:latin typeface="Times New Roman" charset="0"/>
            </a:endParaRP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Carries information</a:t>
            </a: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Patterns of variations in physical quantity</a:t>
            </a: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Function of independent variable (time, </a:t>
            </a:r>
            <a:r>
              <a:rPr lang="en-US" dirty="0" err="1">
                <a:latin typeface="Times New Roman" charset="0"/>
              </a:rPr>
              <a:t>etc</a:t>
            </a:r>
            <a:r>
              <a:rPr lang="en-US" dirty="0">
                <a:latin typeface="Times New Roman" charset="0"/>
              </a:rPr>
              <a:t>)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Basic Definitions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00CC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1-</a:t>
            </a:r>
            <a:fld id="{CD7639E6-5476-AD46-86F7-0A7B525787AF}" type="slidenum">
              <a:rPr lang="en-US" sz="1400" b="0">
                <a:solidFill>
                  <a:schemeClr val="tx1"/>
                </a:solidFill>
              </a:rPr>
              <a:pPr/>
              <a:t>2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2895600"/>
            <a:ext cx="838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latin typeface="Times New Roman" charset="0"/>
              </a:rPr>
              <a:t>Signal processing </a:t>
            </a:r>
            <a:r>
              <a:rPr lang="en-US" sz="2000" b="0" i="1" dirty="0" err="1">
                <a:solidFill>
                  <a:schemeClr val="tx1"/>
                </a:solidFill>
                <a:latin typeface="Times New Roman" charset="0"/>
              </a:rPr>
              <a:t>signalprocessingsociety.org</a:t>
            </a:r>
            <a:endParaRPr lang="en-US" sz="2000" b="0" i="1" dirty="0">
              <a:solidFill>
                <a:schemeClr val="tx1"/>
              </a:solidFill>
              <a:latin typeface="Times New Roman" charset="0"/>
            </a:endParaRP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Generation, transformation and extraction of information</a:t>
            </a: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Algorithms with associated architectures and implementations</a:t>
            </a: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Applications related to processing information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47244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latin typeface="Times New Roman" charset="0"/>
              </a:rPr>
              <a:t>System</a:t>
            </a:r>
          </a:p>
          <a:p>
            <a:pPr marL="731520" lvl="1" indent="-274320">
              <a:buFontTx/>
              <a:buNone/>
            </a:pPr>
            <a:r>
              <a:rPr lang="en-US" dirty="0">
                <a:latin typeface="Times New Roman" charset="0"/>
              </a:rPr>
              <a:t>Manipulates, changes, records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or transmits signals</a:t>
            </a:r>
          </a:p>
          <a:p>
            <a:pPr marL="457200" lvl="1" indent="0">
              <a:buFontTx/>
              <a:buNone/>
            </a:pPr>
            <a:r>
              <a:rPr lang="en-US" dirty="0">
                <a:latin typeface="Times New Roman" charset="0"/>
              </a:rPr>
              <a:t>Converts a signal into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MATLAB 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r>
              <a:rPr lang="en-US" dirty="0"/>
              <a:t>Plot individual samples as stems</a:t>
            </a:r>
          </a:p>
          <a:p>
            <a:r>
              <a:rPr lang="en-US" dirty="0"/>
              <a:t>Sound card on platform</a:t>
            </a:r>
          </a:p>
          <a:p>
            <a:pPr marL="457200" lvl="1" indent="0">
              <a:buNone/>
            </a:pPr>
            <a:r>
              <a:rPr lang="en-US" dirty="0"/>
              <a:t>Supports specific sampling rates, such as</a:t>
            </a:r>
          </a:p>
          <a:p>
            <a:pPr marL="914400" lvl="1" indent="0">
              <a:buNone/>
            </a:pPr>
            <a:r>
              <a:rPr lang="en-US" sz="2000" dirty="0"/>
              <a:t>  8000 Hz for speech and audio</a:t>
            </a:r>
          </a:p>
          <a:p>
            <a:pPr marL="914400" lvl="2" indent="0">
              <a:buNone/>
            </a:pPr>
            <a:r>
              <a:rPr lang="en-US" sz="2000" dirty="0"/>
              <a:t>44100 Hz for CD audio</a:t>
            </a:r>
          </a:p>
          <a:p>
            <a:pPr marL="347472" indent="-347472"/>
            <a:r>
              <a:rPr lang="en-US" dirty="0"/>
              <a:t>Playing sound in MATLAB</a:t>
            </a:r>
          </a:p>
          <a:p>
            <a:pPr marL="676656" lvl="1" indent="-274320">
              <a:buNone/>
            </a:pPr>
            <a:r>
              <a:rPr lang="en-US" i="1" dirty="0"/>
              <a:t>sound(vector, rate) </a:t>
            </a:r>
            <a:r>
              <a:rPr lang="en-US" dirty="0"/>
              <a:t>will play values of</a:t>
            </a:r>
            <a:br>
              <a:rPr lang="en-US" dirty="0"/>
            </a:br>
            <a:r>
              <a:rPr lang="en-US" i="1" dirty="0"/>
              <a:t>vector</a:t>
            </a:r>
            <a:r>
              <a:rPr lang="en-US" dirty="0"/>
              <a:t> at sampling </a:t>
            </a:r>
            <a:r>
              <a:rPr lang="en-US" i="1" dirty="0"/>
              <a:t>rate</a:t>
            </a:r>
            <a:r>
              <a:rPr lang="en-US" dirty="0"/>
              <a:t> and clip values</a:t>
            </a:r>
            <a:br>
              <a:rPr lang="en-US" dirty="0"/>
            </a:br>
            <a:r>
              <a:rPr lang="en-US" dirty="0"/>
              <a:t>lying outside [-1, 1]</a:t>
            </a:r>
          </a:p>
          <a:p>
            <a:pPr marL="676656" lvl="1" indent="-274320">
              <a:buNone/>
            </a:pPr>
            <a:r>
              <a:rPr lang="en-US" i="1" dirty="0" err="1"/>
              <a:t>soundsc</a:t>
            </a:r>
            <a:r>
              <a:rPr lang="en-US" i="1" dirty="0"/>
              <a:t>(vector, rate) </a:t>
            </a:r>
            <a:r>
              <a:rPr lang="en-US" dirty="0"/>
              <a:t>will scale values of</a:t>
            </a:r>
            <a:br>
              <a:rPr lang="en-US" dirty="0"/>
            </a:br>
            <a:r>
              <a:rPr lang="en-US" dirty="0"/>
              <a:t>vector to be in range [-1, 1] and play</a:t>
            </a:r>
            <a:br>
              <a:rPr lang="en-US" dirty="0"/>
            </a:br>
            <a:r>
              <a:rPr lang="en-US" dirty="0"/>
              <a:t>scaled values at sampling </a:t>
            </a:r>
            <a:r>
              <a:rPr lang="en-US" i="1" dirty="0"/>
              <a:t>rate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26480" y="1524000"/>
            <a:ext cx="3017520" cy="2649007"/>
            <a:chOff x="6126480" y="1524000"/>
            <a:chExt cx="3017520" cy="2649007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1524000"/>
              <a:ext cx="2743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800" b="1" dirty="0" err="1">
                  <a:solidFill>
                    <a:srgbClr val="CC00CC"/>
                  </a:solidFill>
                </a:rPr>
                <a:t>stem</a:t>
              </a:r>
              <a:r>
                <a:rPr lang="it-IT" sz="1800" b="1" dirty="0">
                  <a:solidFill>
                    <a:srgbClr val="CC00CC"/>
                  </a:solidFill>
                </a:rPr>
                <a:t>(x);</a:t>
              </a:r>
            </a:p>
          </p:txBody>
        </p:sp>
        <p:pic>
          <p:nvPicPr>
            <p:cNvPr id="7" name="Picture 6" descr="stemplot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2" t="4001" r="5716" b="7237"/>
            <a:stretch/>
          </p:blipFill>
          <p:spPr>
            <a:xfrm>
              <a:off x="6126480" y="1905000"/>
              <a:ext cx="3017520" cy="226800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324600" y="4385608"/>
            <a:ext cx="27432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C00CC"/>
                </a:solidFill>
              </a:rPr>
              <a:t>f0 = 440; </a:t>
            </a:r>
          </a:p>
          <a:p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 = 8000;              </a:t>
            </a:r>
            <a:r>
              <a:rPr lang="en-US" sz="1800" b="1" dirty="0">
                <a:solidFill>
                  <a:srgbClr val="60C99C"/>
                </a:solidFill>
              </a:rPr>
              <a:t>% rate</a:t>
            </a:r>
          </a:p>
          <a:p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= 1/</a:t>
            </a:r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;</a:t>
            </a:r>
          </a:p>
          <a:p>
            <a:r>
              <a:rPr lang="en-US" sz="1800" b="1" dirty="0">
                <a:solidFill>
                  <a:srgbClr val="CC00CC"/>
                </a:solidFill>
              </a:rPr>
              <a:t>t = 0 : </a:t>
            </a:r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: 3;         </a:t>
            </a:r>
            <a:r>
              <a:rPr lang="en-US" sz="1800" b="1" dirty="0">
                <a:solidFill>
                  <a:srgbClr val="60C99C"/>
                </a:solidFill>
              </a:rPr>
              <a:t>% 3 sec</a:t>
            </a:r>
          </a:p>
          <a:p>
            <a:r>
              <a:rPr lang="it-IT" sz="1800" b="1" dirty="0">
                <a:solidFill>
                  <a:srgbClr val="CC00CC"/>
                </a:solidFill>
              </a:rPr>
              <a:t>x = cos(2*</a:t>
            </a:r>
            <a:r>
              <a:rPr lang="it-IT" sz="1800" b="1" dirty="0" err="1">
                <a:solidFill>
                  <a:srgbClr val="CC00CC"/>
                </a:solidFill>
              </a:rPr>
              <a:t>pi</a:t>
            </a:r>
            <a:r>
              <a:rPr lang="it-IT" sz="1800" b="1" dirty="0">
                <a:solidFill>
                  <a:srgbClr val="CC00CC"/>
                </a:solidFill>
              </a:rPr>
              <a:t>*f0*t);</a:t>
            </a:r>
          </a:p>
          <a:p>
            <a:r>
              <a:rPr lang="it-IT" sz="1800" b="1" dirty="0">
                <a:solidFill>
                  <a:srgbClr val="CC00CC"/>
                </a:solidFill>
              </a:rPr>
              <a:t>sound(x, </a:t>
            </a:r>
            <a:r>
              <a:rPr lang="it-IT" sz="1800" b="1" dirty="0" err="1">
                <a:solidFill>
                  <a:srgbClr val="CC00CC"/>
                </a:solidFill>
              </a:rPr>
              <a:t>fs</a:t>
            </a:r>
            <a:r>
              <a:rPr lang="it-IT" sz="1800" b="1" dirty="0">
                <a:solidFill>
                  <a:srgbClr val="CC00CC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03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Systems operate on signals to produce new signals or new signal representations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pPr marL="347472">
              <a:spcBef>
                <a:spcPts val="1272"/>
              </a:spcBef>
            </a:pPr>
            <a:r>
              <a:rPr lang="en-US" dirty="0">
                <a:latin typeface="Times New Roman" charset="0"/>
              </a:rPr>
              <a:t>Continuous-time system examples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 = ½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 + ½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-1)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</a:t>
            </a:r>
          </a:p>
          <a:p>
            <a:r>
              <a:rPr lang="en-US" dirty="0">
                <a:latin typeface="Times New Roman" charset="0"/>
              </a:rPr>
              <a:t>Discrete-time system examples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] = ½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] + ½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-1]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] =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]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20800" y="2438400"/>
            <a:ext cx="2590800" cy="1042988"/>
            <a:chOff x="1320800" y="2438400"/>
            <a:chExt cx="2590800" cy="1042988"/>
          </a:xfrm>
        </p:grpSpPr>
        <p:graphicFrame>
          <p:nvGraphicFramePr>
            <p:cNvPr id="1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074105"/>
                </p:ext>
              </p:extLst>
            </p:nvPr>
          </p:nvGraphicFramePr>
          <p:xfrm>
            <a:off x="1676400" y="3048000"/>
            <a:ext cx="181292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914003" imgH="215806" progId="Equation.3">
                    <p:embed/>
                  </p:oleObj>
                </mc:Choice>
                <mc:Fallback>
                  <p:oleObj name="Equation" r:id="rId3" imgW="91400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048000"/>
                          <a:ext cx="181292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23"/>
            <p:cNvGrpSpPr>
              <a:grpSpLocks/>
            </p:cNvGrpSpPr>
            <p:nvPr/>
          </p:nvGrpSpPr>
          <p:grpSpPr bwMode="auto">
            <a:xfrm>
              <a:off x="1320800" y="2438400"/>
              <a:ext cx="2590800" cy="457200"/>
              <a:chOff x="3360" y="1344"/>
              <a:chExt cx="1632" cy="288"/>
            </a:xfrm>
          </p:grpSpPr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3888" y="134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/>
                  <a:t>T</a:t>
                </a:r>
                <a:r>
                  <a:rPr lang="en-US" dirty="0"/>
                  <a:t>{•}</a:t>
                </a: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y</a:t>
                </a:r>
                <a:r>
                  <a:rPr lang="en-US"/>
                  <a:t>(</a:t>
                </a:r>
                <a:r>
                  <a:rPr lang="en-US" i="1"/>
                  <a:t>t</a:t>
                </a:r>
                <a:r>
                  <a:rPr lang="en-US"/>
                  <a:t>)</a:t>
                </a: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x</a:t>
                </a:r>
                <a:r>
                  <a:rPr lang="en-US"/>
                  <a:t>(</a:t>
                </a:r>
                <a:r>
                  <a:rPr lang="en-US" i="1"/>
                  <a:t>t</a:t>
                </a:r>
                <a:r>
                  <a:rPr lang="en-US"/>
                  <a:t>)</a:t>
                </a:r>
              </a:p>
            </p:txBody>
          </p:sp>
          <p:cxnSp>
            <p:nvCxnSpPr>
              <p:cNvPr id="16" name="AutoShape 27"/>
              <p:cNvCxnSpPr>
                <a:cxnSpLocks noChangeShapeType="1"/>
                <a:stCxn id="15" idx="3"/>
                <a:endCxn id="13" idx="1"/>
              </p:cNvCxnSpPr>
              <p:nvPr/>
            </p:nvCxnSpPr>
            <p:spPr bwMode="auto">
              <a:xfrm>
                <a:off x="3696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28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4464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5232400" y="2439988"/>
            <a:ext cx="2590800" cy="990600"/>
            <a:chOff x="5232400" y="2439988"/>
            <a:chExt cx="2590800" cy="990600"/>
          </a:xfrm>
        </p:grpSpPr>
        <p:graphicFrame>
          <p:nvGraphicFramePr>
            <p:cNvPr id="1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4486"/>
                </p:ext>
              </p:extLst>
            </p:nvPr>
          </p:nvGraphicFramePr>
          <p:xfrm>
            <a:off x="5622925" y="3019425"/>
            <a:ext cx="183197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964781" imgH="215806" progId="Equation.3">
                    <p:embed/>
                  </p:oleObj>
                </mc:Choice>
                <mc:Fallback>
                  <p:oleObj name="Equation" r:id="rId5" imgW="96478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2925" y="3019425"/>
                          <a:ext cx="183197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5232400" y="2439988"/>
              <a:ext cx="2590800" cy="457200"/>
              <a:chOff x="3360" y="1344"/>
              <a:chExt cx="1632" cy="288"/>
            </a:xfrm>
          </p:grpSpPr>
          <p:sp>
            <p:nvSpPr>
              <p:cNvPr id="19" name="Rectangle 30"/>
              <p:cNvSpPr>
                <a:spLocks noChangeArrowheads="1"/>
              </p:cNvSpPr>
              <p:nvPr/>
            </p:nvSpPr>
            <p:spPr bwMode="auto">
              <a:xfrm>
                <a:off x="3888" y="134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T</a:t>
                </a:r>
                <a:r>
                  <a:rPr lang="en-US"/>
                  <a:t>{•}</a:t>
                </a: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y</a:t>
                </a:r>
                <a:r>
                  <a:rPr lang="en-US"/>
                  <a:t>[</a:t>
                </a:r>
                <a:r>
                  <a:rPr lang="en-US" i="1"/>
                  <a:t>n</a:t>
                </a:r>
                <a:r>
                  <a:rPr lang="en-US"/>
                  <a:t>]</a:t>
                </a: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x</a:t>
                </a:r>
                <a:r>
                  <a:rPr lang="en-US"/>
                  <a:t>[</a:t>
                </a:r>
                <a:r>
                  <a:rPr lang="en-US" i="1"/>
                  <a:t>n</a:t>
                </a:r>
                <a:r>
                  <a:rPr lang="en-US"/>
                  <a:t>]</a:t>
                </a:r>
              </a:p>
            </p:txBody>
          </p:sp>
          <p:cxnSp>
            <p:nvCxnSpPr>
              <p:cNvPr id="22" name="AutoShape 33"/>
              <p:cNvCxnSpPr>
                <a:cxnSpLocks noChangeShapeType="1"/>
                <a:stCxn id="21" idx="3"/>
                <a:endCxn id="19" idx="1"/>
              </p:cNvCxnSpPr>
              <p:nvPr/>
            </p:nvCxnSpPr>
            <p:spPr bwMode="auto">
              <a:xfrm>
                <a:off x="3696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34"/>
              <p:cNvCxnSpPr>
                <a:cxnSpLocks noChangeShapeType="1"/>
                <a:stCxn id="19" idx="3"/>
                <a:endCxn id="20" idx="1"/>
              </p:cNvCxnSpPr>
              <p:nvPr/>
            </p:nvCxnSpPr>
            <p:spPr bwMode="auto">
              <a:xfrm>
                <a:off x="4464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4343401" y="4191000"/>
            <a:ext cx="4343400" cy="646331"/>
            <a:chOff x="4343401" y="4191000"/>
            <a:chExt cx="4343400" cy="64633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156201" y="4191000"/>
              <a:ext cx="3530600" cy="64633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/>
                <a:t>Audio, image and communication applications for squaring block</a:t>
              </a:r>
            </a:p>
          </p:txBody>
        </p:sp>
        <p:cxnSp>
          <p:nvCxnSpPr>
            <p:cNvPr id="28" name="Curved Connector 27"/>
            <p:cNvCxnSpPr/>
            <p:nvPr/>
          </p:nvCxnSpPr>
          <p:spPr bwMode="auto">
            <a:xfrm rot="10800000" flipV="1">
              <a:off x="4343401" y="4505902"/>
              <a:ext cx="809100" cy="21849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4343401" y="5473700"/>
            <a:ext cx="4343400" cy="646331"/>
            <a:chOff x="4343401" y="5473700"/>
            <a:chExt cx="4343400" cy="646331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56201" y="5473700"/>
              <a:ext cx="3530600" cy="64633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/>
                <a:t>Average of current input and delayed input is a simple filter</a:t>
              </a:r>
            </a:p>
          </p:txBody>
        </p:sp>
        <p:cxnSp>
          <p:nvCxnSpPr>
            <p:cNvPr id="31" name="Curved Connector 30"/>
            <p:cNvCxnSpPr>
              <a:stCxn id="9" idx="1"/>
            </p:cNvCxnSpPr>
            <p:nvPr/>
          </p:nvCxnSpPr>
          <p:spPr bwMode="auto">
            <a:xfrm rot="10800000">
              <a:off x="4343401" y="5638800"/>
              <a:ext cx="812800" cy="15806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48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marL="457200" lvl="1" indent="0">
              <a:buNone/>
            </a:pPr>
            <a:r>
              <a:rPr lang="en-US" dirty="0"/>
              <a:t>Play AM radio audio transmission</a:t>
            </a:r>
          </a:p>
          <a:p>
            <a:pPr marL="457200" lvl="1" indent="0">
              <a:buNone/>
            </a:pPr>
            <a:r>
              <a:rPr lang="en-US" dirty="0"/>
              <a:t>Displayed pixels on screen undergo (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)</a:t>
            </a:r>
            <a:r>
              <a:rPr lang="en-US" baseline="30000" dirty="0"/>
              <a:t>2.2</a:t>
            </a:r>
            <a:r>
              <a:rPr lang="en-US" dirty="0"/>
              <a:t> nonlinearity</a:t>
            </a:r>
            <a:endParaRPr lang="en-US" baseline="30000" dirty="0"/>
          </a:p>
          <a:p>
            <a:pPr marL="457200" lvl="1" indent="0">
              <a:buNone/>
            </a:pPr>
            <a:r>
              <a:rPr lang="en-US" dirty="0"/>
              <a:t>Increase musical note by one octave on Western scale</a:t>
            </a:r>
          </a:p>
          <a:p>
            <a:r>
              <a:rPr lang="en-US" dirty="0"/>
              <a:t>Input ‘A’ note at 440 Hz 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>
                <a:solidFill>
                  <a:srgbClr val="0000FF"/>
                </a:solidFill>
              </a:rPr>
              <a:t>) = </a:t>
            </a:r>
            <a:r>
              <a:rPr lang="en-US" sz="2000" dirty="0" err="1">
                <a:solidFill>
                  <a:srgbClr val="0000FF"/>
                </a:solidFill>
              </a:rPr>
              <a:t>cos</a:t>
            </a:r>
            <a:r>
              <a:rPr lang="en-US" sz="2000" dirty="0">
                <a:solidFill>
                  <a:srgbClr val="0000FF"/>
                </a:solidFill>
              </a:rPr>
              <a:t>(2 </a:t>
            </a:r>
            <a:r>
              <a:rPr lang="en-US" sz="2000" dirty="0">
                <a:solidFill>
                  <a:srgbClr val="0000FF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 440 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FC1107"/>
                </a:solidFill>
              </a:rPr>
              <a:t>y</a:t>
            </a:r>
            <a:r>
              <a:rPr lang="en-US" sz="2000" dirty="0">
                <a:solidFill>
                  <a:srgbClr val="FC1107"/>
                </a:solidFill>
              </a:rPr>
              <a:t>(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>
                <a:solidFill>
                  <a:srgbClr val="FC1107"/>
                </a:solidFill>
              </a:rPr>
              <a:t>) = cos</a:t>
            </a:r>
            <a:r>
              <a:rPr lang="en-US" sz="2000" baseline="30000" dirty="0">
                <a:solidFill>
                  <a:srgbClr val="FC1107"/>
                </a:solidFill>
              </a:rPr>
              <a:t>2</a:t>
            </a:r>
            <a:r>
              <a:rPr lang="en-US" sz="2000" dirty="0">
                <a:solidFill>
                  <a:srgbClr val="FC1107"/>
                </a:solidFill>
              </a:rPr>
              <a:t>(2 </a:t>
            </a:r>
            <a:r>
              <a:rPr lang="en-US" sz="2000" dirty="0">
                <a:solidFill>
                  <a:srgbClr val="FC1107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>
                <a:solidFill>
                  <a:srgbClr val="FC1107"/>
                </a:solidFill>
              </a:rPr>
              <a:t> 440 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>
                <a:solidFill>
                  <a:srgbClr val="FC1107"/>
                </a:solidFill>
              </a:rPr>
              <a:t>)</a:t>
            </a:r>
            <a:br>
              <a:rPr lang="en-US" sz="2000" dirty="0">
                <a:solidFill>
                  <a:srgbClr val="FC1107"/>
                </a:solidFill>
              </a:rPr>
            </a:br>
            <a:r>
              <a:rPr lang="en-US" sz="2000" dirty="0">
                <a:solidFill>
                  <a:srgbClr val="FC1107"/>
                </a:solidFill>
              </a:rPr>
              <a:t>       = ½ (1 + </a:t>
            </a:r>
            <a:r>
              <a:rPr lang="en-US" sz="2000" dirty="0" err="1">
                <a:solidFill>
                  <a:srgbClr val="FC1107"/>
                </a:solidFill>
              </a:rPr>
              <a:t>cos</a:t>
            </a:r>
            <a:r>
              <a:rPr lang="en-US" sz="2000" dirty="0">
                <a:solidFill>
                  <a:srgbClr val="FC1107"/>
                </a:solidFill>
              </a:rPr>
              <a:t>(2 (2 </a:t>
            </a:r>
            <a:r>
              <a:rPr lang="en-US" sz="2000" dirty="0">
                <a:solidFill>
                  <a:srgbClr val="FC1107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>
                <a:solidFill>
                  <a:srgbClr val="FC1107"/>
                </a:solidFill>
              </a:rPr>
              <a:t> 440 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>
                <a:solidFill>
                  <a:srgbClr val="FC1107"/>
                </a:solidFill>
              </a:rPr>
              <a:t>)) )</a:t>
            </a:r>
            <a:br>
              <a:rPr lang="en-US" sz="2000" dirty="0">
                <a:solidFill>
                  <a:srgbClr val="FC1107"/>
                </a:solidFill>
              </a:rPr>
            </a:br>
            <a:r>
              <a:rPr lang="en-US" sz="2000" dirty="0">
                <a:solidFill>
                  <a:srgbClr val="FC1107"/>
                </a:solidFill>
              </a:rPr>
              <a:t>       = ½ + ½ </a:t>
            </a:r>
            <a:r>
              <a:rPr lang="en-US" sz="2000" dirty="0" err="1">
                <a:solidFill>
                  <a:srgbClr val="FC1107"/>
                </a:solidFill>
              </a:rPr>
              <a:t>cos</a:t>
            </a:r>
            <a:r>
              <a:rPr lang="en-US" sz="2000" dirty="0">
                <a:solidFill>
                  <a:srgbClr val="FC1107"/>
                </a:solidFill>
              </a:rPr>
              <a:t>(2 </a:t>
            </a:r>
            <a:r>
              <a:rPr lang="en-US" sz="2000" dirty="0">
                <a:solidFill>
                  <a:srgbClr val="FC1107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>
                <a:solidFill>
                  <a:srgbClr val="FC1107"/>
                </a:solidFill>
              </a:rPr>
              <a:t> 880 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>
                <a:solidFill>
                  <a:srgbClr val="FC1107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019800" y="1676400"/>
            <a:ext cx="2590800" cy="457200"/>
            <a:chOff x="3360" y="1344"/>
            <a:chExt cx="1632" cy="288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888" y="134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(•)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656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C1107"/>
                  </a:solidFill>
                </a:rPr>
                <a:t>y</a:t>
              </a:r>
              <a:r>
                <a:rPr lang="en-US" dirty="0">
                  <a:solidFill>
                    <a:srgbClr val="FC1107"/>
                  </a:solidFill>
                </a:rPr>
                <a:t>(</a:t>
              </a:r>
              <a:r>
                <a:rPr lang="en-US" i="1" dirty="0">
                  <a:solidFill>
                    <a:srgbClr val="FC1107"/>
                  </a:solidFill>
                </a:rPr>
                <a:t>t</a:t>
              </a:r>
              <a:r>
                <a:rPr lang="en-US" dirty="0">
                  <a:solidFill>
                    <a:srgbClr val="FC1107"/>
                  </a:solidFill>
                </a:rPr>
                <a:t>)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3360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x</a:t>
              </a:r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t</a:t>
              </a:r>
              <a:r>
                <a:rPr lang="en-US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0" name="AutoShape 27"/>
            <p:cNvCxnSpPr>
              <a:cxnSpLocks noChangeShapeType="1"/>
              <a:stCxn id="9" idx="3"/>
              <a:endCxn id="7" idx="1"/>
            </p:cNvCxnSpPr>
            <p:nvPr/>
          </p:nvCxnSpPr>
          <p:spPr bwMode="auto">
            <a:xfrm>
              <a:off x="3696" y="148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8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4464" y="148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16"/>
          <p:cNvGrpSpPr/>
          <p:nvPr/>
        </p:nvGrpSpPr>
        <p:grpSpPr>
          <a:xfrm>
            <a:off x="7010400" y="3276600"/>
            <a:ext cx="2057400" cy="3319523"/>
            <a:chOff x="7010400" y="3276600"/>
            <a:chExt cx="2057400" cy="3319523"/>
          </a:xfrm>
        </p:grpSpPr>
        <p:sp>
          <p:nvSpPr>
            <p:cNvPr id="12" name="TextBox 11"/>
            <p:cNvSpPr txBox="1"/>
            <p:nvPr/>
          </p:nvSpPr>
          <p:spPr>
            <a:xfrm>
              <a:off x="7010400" y="3733800"/>
              <a:ext cx="1981200" cy="286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00CC"/>
                  </a:solidFill>
                </a:rPr>
                <a:t>f0 = 440; </a:t>
              </a:r>
            </a:p>
            <a:p>
              <a:r>
                <a:rPr lang="en-US" sz="1800" dirty="0" err="1">
                  <a:solidFill>
                    <a:srgbClr val="CC00CC"/>
                  </a:solidFill>
                </a:rPr>
                <a:t>fs</a:t>
              </a:r>
              <a:r>
                <a:rPr lang="en-US" sz="1800" dirty="0">
                  <a:solidFill>
                    <a:srgbClr val="CC00CC"/>
                  </a:solidFill>
                </a:rPr>
                <a:t> = 8000; </a:t>
              </a:r>
            </a:p>
            <a:p>
              <a:r>
                <a:rPr lang="en-US" sz="1800" dirty="0" err="1">
                  <a:solidFill>
                    <a:srgbClr val="CC00CC"/>
                  </a:solidFill>
                </a:rPr>
                <a:t>Ts</a:t>
              </a:r>
              <a:r>
                <a:rPr lang="en-US" sz="1800" dirty="0">
                  <a:solidFill>
                    <a:srgbClr val="CC00CC"/>
                  </a:solidFill>
                </a:rPr>
                <a:t> = 1/</a:t>
              </a:r>
              <a:r>
                <a:rPr lang="en-US" sz="1800" dirty="0" err="1">
                  <a:solidFill>
                    <a:srgbClr val="CC00CC"/>
                  </a:solidFill>
                </a:rPr>
                <a:t>fs</a:t>
              </a:r>
              <a:r>
                <a:rPr lang="en-US" sz="1800" dirty="0">
                  <a:solidFill>
                    <a:srgbClr val="CC00CC"/>
                  </a:solidFill>
                </a:rPr>
                <a:t>;</a:t>
              </a:r>
            </a:p>
            <a:p>
              <a:r>
                <a:rPr lang="en-US" sz="1800" dirty="0" err="1">
                  <a:solidFill>
                    <a:srgbClr val="CC00CC"/>
                  </a:solidFill>
                </a:rPr>
                <a:t>tmax</a:t>
              </a:r>
              <a:r>
                <a:rPr lang="en-US" sz="1800" dirty="0">
                  <a:solidFill>
                    <a:srgbClr val="CC00CC"/>
                  </a:solidFill>
                </a:rPr>
                <a:t> = 3;</a:t>
              </a:r>
            </a:p>
            <a:p>
              <a:r>
                <a:rPr lang="en-US" sz="1800" dirty="0">
                  <a:solidFill>
                    <a:srgbClr val="CC00CC"/>
                  </a:solidFill>
                </a:rPr>
                <a:t>t = 0 : </a:t>
              </a:r>
              <a:r>
                <a:rPr lang="en-US" sz="1800" dirty="0" err="1">
                  <a:solidFill>
                    <a:srgbClr val="CC00CC"/>
                  </a:solidFill>
                </a:rPr>
                <a:t>Ts</a:t>
              </a:r>
              <a:r>
                <a:rPr lang="en-US" sz="1800" dirty="0">
                  <a:solidFill>
                    <a:srgbClr val="CC00CC"/>
                  </a:solidFill>
                </a:rPr>
                <a:t> : </a:t>
              </a:r>
              <a:r>
                <a:rPr lang="en-US" sz="1800" dirty="0" err="1">
                  <a:solidFill>
                    <a:srgbClr val="CC00CC"/>
                  </a:solidFill>
                </a:rPr>
                <a:t>tmax</a:t>
              </a:r>
              <a:r>
                <a:rPr lang="en-US" sz="1800" dirty="0">
                  <a:solidFill>
                    <a:srgbClr val="CC00CC"/>
                  </a:solidFill>
                </a:rPr>
                <a:t>; </a:t>
              </a:r>
            </a:p>
            <a:p>
              <a:r>
                <a:rPr lang="it-IT" sz="1800" dirty="0">
                  <a:solidFill>
                    <a:srgbClr val="0000FF"/>
                  </a:solidFill>
                </a:rPr>
                <a:t>x = cos(2*</a:t>
              </a:r>
              <a:r>
                <a:rPr lang="it-IT" sz="1800" dirty="0" err="1">
                  <a:solidFill>
                    <a:srgbClr val="0000FF"/>
                  </a:solidFill>
                </a:rPr>
                <a:t>pi</a:t>
              </a:r>
              <a:r>
                <a:rPr lang="it-IT" sz="1800" dirty="0">
                  <a:solidFill>
                    <a:srgbClr val="0000FF"/>
                  </a:solidFill>
                </a:rPr>
                <a:t>*f0*t);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sound(x, </a:t>
              </a:r>
              <a:r>
                <a:rPr lang="it-IT" sz="1800" dirty="0" err="1">
                  <a:solidFill>
                    <a:srgbClr val="CC00CC"/>
                  </a:solidFill>
                </a:rPr>
                <a:t>fs</a:t>
              </a:r>
              <a:r>
                <a:rPr lang="it-IT" sz="1800" dirty="0">
                  <a:solidFill>
                    <a:srgbClr val="CC00CC"/>
                  </a:solidFill>
                </a:rPr>
                <a:t>);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pause(tmax+1);</a:t>
              </a:r>
            </a:p>
            <a:p>
              <a:r>
                <a:rPr lang="it-IT" sz="1800" dirty="0">
                  <a:solidFill>
                    <a:srgbClr val="FC1107"/>
                  </a:solidFill>
                </a:rPr>
                <a:t>y = x .^ 2;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sound(y, </a:t>
              </a:r>
              <a:r>
                <a:rPr lang="it-IT" sz="1800" dirty="0" err="1">
                  <a:solidFill>
                    <a:srgbClr val="CC00CC"/>
                  </a:solidFill>
                </a:rPr>
                <a:t>fs</a:t>
              </a:r>
              <a:r>
                <a:rPr lang="it-IT" sz="1800" dirty="0">
                  <a:solidFill>
                    <a:srgbClr val="CC00CC"/>
                  </a:solidFill>
                </a:rPr>
                <a:t>);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3276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0000FF"/>
                  </a:solidFill>
                </a:rPr>
                <a:t>Play As Audio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5130058"/>
            <a:ext cx="1676400" cy="1432072"/>
            <a:chOff x="304800" y="5130058"/>
            <a:chExt cx="1676400" cy="1432072"/>
          </a:xfrm>
        </p:grpSpPr>
        <p:sp>
          <p:nvSpPr>
            <p:cNvPr id="14" name="TextBox 13"/>
            <p:cNvSpPr txBox="1"/>
            <p:nvPr/>
          </p:nvSpPr>
          <p:spPr>
            <a:xfrm>
              <a:off x="304800" y="56388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</a:rPr>
                <a:t>What frequency does a constant value have?</a:t>
              </a:r>
            </a:p>
          </p:txBody>
        </p:sp>
        <p:cxnSp>
          <p:nvCxnSpPr>
            <p:cNvPr id="24" name="Curved Connector 23"/>
            <p:cNvCxnSpPr/>
            <p:nvPr/>
          </p:nvCxnSpPr>
          <p:spPr bwMode="auto">
            <a:xfrm rot="5400000" flipH="1" flipV="1">
              <a:off x="1371600" y="5282458"/>
              <a:ext cx="533400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86000" y="5130059"/>
            <a:ext cx="1676400" cy="1569916"/>
            <a:chOff x="2286000" y="5130059"/>
            <a:chExt cx="1676400" cy="1569916"/>
          </a:xfrm>
        </p:grpSpPr>
        <p:sp>
          <p:nvSpPr>
            <p:cNvPr id="25" name="TextBox 24"/>
            <p:cNvSpPr txBox="1"/>
            <p:nvPr/>
          </p:nvSpPr>
          <p:spPr>
            <a:xfrm>
              <a:off x="2286000" y="5776645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/>
                <a:t>What frequency does the second term have?</a:t>
              </a:r>
            </a:p>
          </p:txBody>
        </p:sp>
        <p:cxnSp>
          <p:nvCxnSpPr>
            <p:cNvPr id="22" name="Curved Connector 21"/>
            <p:cNvCxnSpPr/>
            <p:nvPr/>
          </p:nvCxnSpPr>
          <p:spPr bwMode="auto">
            <a:xfrm rot="16200000" flipV="1">
              <a:off x="2648504" y="5340165"/>
              <a:ext cx="648812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7" name="Picture 26" descr="plotSuperimpose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9" t="4594" r="7010" b="5109"/>
          <a:stretch/>
        </p:blipFill>
        <p:spPr>
          <a:xfrm>
            <a:off x="4382356" y="3822192"/>
            <a:ext cx="2497532" cy="19690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68920" y="60592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Uses trig identity</a:t>
            </a:r>
            <a:br>
              <a:rPr lang="en-US" sz="1800" dirty="0"/>
            </a:br>
            <a:r>
              <a:rPr lang="en-US" sz="1800" dirty="0"/>
              <a:t>cos</a:t>
            </a:r>
            <a:r>
              <a:rPr lang="en-US" sz="1800" baseline="30000" dirty="0"/>
              <a:t>2</a:t>
            </a:r>
            <a:r>
              <a:rPr lang="en-US" sz="1800" dirty="0"/>
              <a:t>(</a:t>
            </a:r>
            <a:r>
              <a:rPr lang="en-US" sz="1800" dirty="0">
                <a:latin typeface="Symbol" charset="2"/>
                <a:cs typeface="Symbol" charset="2"/>
              </a:rPr>
              <a:t>q</a:t>
            </a:r>
            <a:r>
              <a:rPr lang="en-US" sz="1800" dirty="0"/>
              <a:t>) = ½ + ½ </a:t>
            </a:r>
            <a:r>
              <a:rPr lang="en-US" sz="1800" dirty="0" err="1"/>
              <a:t>cos</a:t>
            </a:r>
            <a:r>
              <a:rPr lang="en-US" sz="1800" dirty="0"/>
              <a:t>(2</a:t>
            </a:r>
            <a:r>
              <a:rPr lang="en-US" sz="1800" dirty="0">
                <a:latin typeface="Symbol" charset="2"/>
                <a:cs typeface="Symbol" charset="2"/>
              </a:rPr>
              <a:t>q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7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32960C84-145B-3E40-9F70-B3B1FB0CED35}" type="slidenum">
              <a:rPr lang="en-US"/>
              <a:pPr/>
              <a:t>23</a:t>
            </a:fld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Processing Systems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Speech and audio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Speech compression (cell phones)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Speech synthesis and recognition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Audio CD players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Audio compression: AC3, MPEG 1 layer 3 audio (MP3)</a:t>
            </a:r>
          </a:p>
          <a:p>
            <a:pPr>
              <a:lnSpc>
                <a:spcPct val="90000"/>
              </a:lnSpc>
            </a:pPr>
            <a:r>
              <a:rPr lang="en-US"/>
              <a:t>Image and video compression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Image compression: JPEG, JPEG 2000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Video CDs: MPEG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DVD, digital cable, HDTV: MPEG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Wireless video: MPEG 4/H.263,</a:t>
            </a:r>
            <a:br>
              <a:rPr lang="en-US"/>
            </a:br>
            <a:r>
              <a:rPr lang="en-US"/>
              <a:t>MPEG 4 Advanced Video Coding/H.264</a:t>
            </a:r>
            <a:endParaRPr lang="en-US" i="1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927225"/>
            <a:ext cx="22860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Moving Picture Experts Group (MPEG)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781800" y="4060825"/>
            <a:ext cx="22098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Joint Picture Experts Group (JPEG)</a:t>
            </a:r>
          </a:p>
        </p:txBody>
      </p:sp>
    </p:spTree>
    <p:extLst>
      <p:ext uri="{BB962C8B-B14F-4D97-AF65-F5344CB8AC3E}">
        <p14:creationId xmlns:p14="http://schemas.microsoft.com/office/powerpoint/2010/main" val="265122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57140C67-AA40-D242-B3A0-A8E3E838015F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r>
              <a:rPr lang="en-US"/>
              <a:t>Digital subscriber lines (DSL)</a:t>
            </a:r>
          </a:p>
          <a:p>
            <a:r>
              <a:rPr lang="en-US"/>
              <a:t>Cable modems</a:t>
            </a:r>
          </a:p>
          <a:p>
            <a:r>
              <a:rPr lang="en-US"/>
              <a:t>Cellular phones</a:t>
            </a:r>
          </a:p>
          <a:p>
            <a:pPr lvl="1">
              <a:buFontTx/>
              <a:buNone/>
            </a:pPr>
            <a:r>
              <a:rPr lang="en-US"/>
              <a:t>First generation (1G): Advanced Mobile Phone Service</a:t>
            </a:r>
          </a:p>
          <a:p>
            <a:pPr lvl="1">
              <a:buFontTx/>
              <a:buNone/>
            </a:pPr>
            <a:r>
              <a:rPr lang="en-US"/>
              <a:t>Second generation (2G): Global System for Mobile (GSM) and Interim Standard-95 (Code Division Multiple Access)</a:t>
            </a:r>
          </a:p>
          <a:p>
            <a:pPr lvl="1">
              <a:buFontTx/>
              <a:buNone/>
            </a:pPr>
            <a:r>
              <a:rPr lang="en-US"/>
              <a:t>Third generation (3G): cdma2000, Wideband CDMA</a:t>
            </a:r>
          </a:p>
          <a:p>
            <a:pPr lvl="1">
              <a:buFontTx/>
              <a:buNone/>
            </a:pPr>
            <a:r>
              <a:rPr lang="en-US"/>
              <a:t>Fourth generation (4G): Long Term Evolution, Wi-Max</a:t>
            </a:r>
          </a:p>
          <a:p>
            <a:r>
              <a:rPr lang="en-US"/>
              <a:t>Local area wireless Internet access</a:t>
            </a:r>
          </a:p>
          <a:p>
            <a:pPr lvl="1">
              <a:buFontTx/>
              <a:buNone/>
            </a:pPr>
            <a:r>
              <a:rPr lang="en-US"/>
              <a:t>IEEE 802.11a, b, g, n, etc. 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WiFi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</a:t>
            </a:r>
          </a:p>
        </p:txBody>
      </p:sp>
      <p:sp>
        <p:nvSpPr>
          <p:cNvPr id="29700" name="WordArt 4"/>
          <p:cNvSpPr>
            <a:spLocks noChangeArrowheads="1" noChangeShapeType="1" noTextEdit="1"/>
          </p:cNvSpPr>
          <p:nvPr/>
        </p:nvSpPr>
        <p:spPr bwMode="auto">
          <a:xfrm>
            <a:off x="0" y="3962400"/>
            <a:ext cx="990600" cy="874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Digital</a:t>
            </a:r>
          </a:p>
        </p:txBody>
      </p:sp>
      <p:sp>
        <p:nvSpPr>
          <p:cNvPr id="29701" name="WordArt 5"/>
          <p:cNvSpPr>
            <a:spLocks noChangeArrowheads="1" noChangeShapeType="1" noTextEdit="1"/>
          </p:cNvSpPr>
          <p:nvPr/>
        </p:nvSpPr>
        <p:spPr bwMode="auto">
          <a:xfrm>
            <a:off x="0" y="3276600"/>
            <a:ext cx="914400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63500" dist="38099" dir="2700000" algn="ctr" rotWithShape="0">
                    <a:srgbClr val="C0C0C0">
                      <a:alpha val="74998"/>
                    </a:srgbClr>
                  </a:outerShdw>
                </a:effectLst>
                <a:latin typeface="Impact"/>
                <a:ea typeface="Impact"/>
                <a:cs typeface="Impact"/>
              </a:rPr>
              <a:t>Analog</a:t>
            </a:r>
          </a:p>
        </p:txBody>
      </p:sp>
    </p:spTree>
    <p:extLst>
      <p:ext uri="{BB962C8B-B14F-4D97-AF65-F5344CB8AC3E}">
        <p14:creationId xmlns:p14="http://schemas.microsoft.com/office/powerpoint/2010/main" val="40529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Examples of Signals : 1-ElectroEncephaloGram (EEG)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994"/>
            <a:ext cx="9144000" cy="50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Examples of Signals: 2-Stock Market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7" y="2514600"/>
            <a:ext cx="8328617" cy="46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Examples of Signals: 3-Brain 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8456A70-0021-B84E-925B-88B7CCC4D2F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858000" cy="54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2"/>
                </a:solidFill>
              </a:rPr>
              <a:t>Any signal can be classified as;</a:t>
            </a:r>
          </a:p>
          <a:p>
            <a:pPr>
              <a:lnSpc>
                <a:spcPct val="90000"/>
              </a:lnSpc>
            </a:pPr>
            <a:endParaRPr lang="en-US" b="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/>
              <a:t>Continuous Time vs. Discrete Time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/>
              <a:t>Analog  vs. Digital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/>
              <a:t>Deterministic vs. Random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/>
              <a:t>Periodic vs. Aperiodic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/>
              <a:t>Even </a:t>
            </a:r>
            <a:r>
              <a:rPr lang="tr-TR" dirty="0" err="1"/>
              <a:t>Symetric</a:t>
            </a:r>
            <a:r>
              <a:rPr lang="tr-TR" dirty="0"/>
              <a:t> </a:t>
            </a:r>
            <a:r>
              <a:rPr lang="en-US" dirty="0"/>
              <a:t>vs. Odd </a:t>
            </a:r>
            <a:r>
              <a:rPr lang="tr-TR" dirty="0" err="1"/>
              <a:t>Symetric</a:t>
            </a:r>
            <a:r>
              <a:rPr lang="tr-TR" dirty="0"/>
              <a:t> </a:t>
            </a:r>
            <a:r>
              <a:rPr lang="en-US" dirty="0"/>
              <a:t>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/>
              <a:t>Energy vs. Power Signals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5410200" cy="1143000"/>
          </a:xfrm>
        </p:spPr>
        <p:txBody>
          <a:bodyPr/>
          <a:lstStyle/>
          <a:p>
            <a:r>
              <a:rPr lang="en-US" dirty="0"/>
              <a:t>Classification of Signals</a:t>
            </a:r>
          </a:p>
        </p:txBody>
      </p:sp>
    </p:spTree>
    <p:extLst>
      <p:ext uri="{BB962C8B-B14F-4D97-AF65-F5344CB8AC3E}">
        <p14:creationId xmlns:p14="http://schemas.microsoft.com/office/powerpoint/2010/main" val="12133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sz="3200" dirty="0"/>
              <a:t>Continuous time vs. Discrete time Signals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524000"/>
            <a:ext cx="411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Continuous-time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i="1" dirty="0"/>
              <a:t>x</a:t>
            </a:r>
            <a:r>
              <a:rPr lang="en-US" sz="1800" b="1" dirty="0"/>
              <a:t>(</a:t>
            </a:r>
            <a:r>
              <a:rPr lang="en-US" sz="1800" b="1" i="1" dirty="0"/>
              <a:t>t</a:t>
            </a:r>
            <a:r>
              <a:rPr lang="en-US" sz="1800" b="1" dirty="0"/>
              <a:t>)</a:t>
            </a:r>
            <a:r>
              <a:rPr lang="en-US" sz="1800" dirty="0"/>
              <a:t>: where </a:t>
            </a:r>
            <a:r>
              <a:rPr lang="en-US" sz="1800" i="1" dirty="0"/>
              <a:t>t</a:t>
            </a:r>
            <a:r>
              <a:rPr lang="en-US" sz="1800" dirty="0"/>
              <a:t> can take any real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x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 may be 0 for range of values of </a:t>
            </a:r>
            <a:r>
              <a:rPr lang="en-US" sz="1800" i="1" dirty="0"/>
              <a:t>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/>
              <a:t>Amplitude values maybe real or complex number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1447800"/>
            <a:ext cx="4267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Discrete-time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i="1" dirty="0"/>
              <a:t>x</a:t>
            </a:r>
            <a:r>
              <a:rPr lang="en-US" sz="1800" b="1" dirty="0"/>
              <a:t>[</a:t>
            </a:r>
            <a:r>
              <a:rPr lang="en-US" sz="1800" b="1" i="1" dirty="0"/>
              <a:t>n</a:t>
            </a:r>
            <a:r>
              <a:rPr lang="en-US" sz="1800" b="1" dirty="0"/>
              <a:t>]</a:t>
            </a:r>
            <a:r>
              <a:rPr lang="en-US" sz="1800" dirty="0"/>
              <a:t>: where </a:t>
            </a:r>
            <a:r>
              <a:rPr lang="en-US" sz="1800" i="1" dirty="0"/>
              <a:t>n </a:t>
            </a:r>
            <a:r>
              <a:rPr lang="en-US" sz="1800" dirty="0">
                <a:sym typeface="Symbol" charset="0"/>
              </a:rPr>
              <a:t></a:t>
            </a:r>
            <a:r>
              <a:rPr lang="en-US" sz="1800" dirty="0"/>
              <a:t> {...-3,-2,-1,0,1,2,3...}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1800" dirty="0" err="1"/>
              <a:t>Unitless</a:t>
            </a:r>
            <a:r>
              <a:rPr lang="en-US" altLang="ja-JP" sz="1800" dirty="0"/>
              <a:t> s</a:t>
            </a:r>
            <a:r>
              <a:rPr lang="en-US" sz="1800" dirty="0"/>
              <a:t>ample index</a:t>
            </a:r>
            <a:r>
              <a:rPr lang="en-US" sz="1800" dirty="0">
                <a:latin typeface="Arial"/>
              </a:rPr>
              <a:t> </a:t>
            </a:r>
            <a:r>
              <a:rPr lang="en-US" sz="1800" i="1" dirty="0"/>
              <a:t>n </a:t>
            </a:r>
            <a:r>
              <a:rPr lang="en-US" sz="1800" dirty="0"/>
              <a:t>(e.g. day)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/>
              <a:t>Amplitude values may be real or complex number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11" name="Picture 10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304800" y="3352800"/>
            <a:ext cx="4262284" cy="2590800"/>
          </a:xfrm>
          <a:prstGeom prst="rect">
            <a:avLst/>
          </a:prstGeom>
        </p:spPr>
      </p:pic>
      <p:pic>
        <p:nvPicPr>
          <p:cNvPr id="13" name="Picture 12" descr="Sep2016Temp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5870"/>
          <a:stretch/>
        </p:blipFill>
        <p:spPr>
          <a:xfrm>
            <a:off x="5029200" y="3124200"/>
            <a:ext cx="3886200" cy="2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4849646" y="1143000"/>
            <a:ext cx="4262284" cy="2590800"/>
          </a:xfrm>
          <a:prstGeom prst="rect">
            <a:avLst/>
          </a:prstGeom>
        </p:spPr>
      </p:pic>
      <p:pic>
        <p:nvPicPr>
          <p:cNvPr id="7" name="Picture 6" descr="Sep2016Temp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5870"/>
          <a:stretch/>
        </p:blipFill>
        <p:spPr>
          <a:xfrm>
            <a:off x="5105400" y="3886200"/>
            <a:ext cx="3886200" cy="2820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1143000"/>
          </a:xfrm>
        </p:spPr>
        <p:txBody>
          <a:bodyPr/>
          <a:lstStyle/>
          <a:p>
            <a:pPr algn="l"/>
            <a:r>
              <a:rPr lang="en-US" sz="3200" dirty="0"/>
              <a:t>Continuous Time  vs. Discrete Time Signals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19812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00CC"/>
                </a:solidFill>
              </a:rPr>
              <a:t>f0 = 440;</a:t>
            </a:r>
          </a:p>
          <a:p>
            <a:r>
              <a:rPr lang="en-US" sz="1400" dirty="0" err="1">
                <a:solidFill>
                  <a:srgbClr val="CC00CC"/>
                </a:solidFill>
              </a:rPr>
              <a:t>fs</a:t>
            </a:r>
            <a:r>
              <a:rPr lang="en-US" sz="1400" dirty="0">
                <a:solidFill>
                  <a:srgbClr val="CC00CC"/>
                </a:solidFill>
              </a:rPr>
              <a:t> = 24*f0;</a:t>
            </a:r>
          </a:p>
          <a:p>
            <a:r>
              <a:rPr lang="en-US" sz="1400" dirty="0" err="1">
                <a:solidFill>
                  <a:srgbClr val="CC00CC"/>
                </a:solidFill>
              </a:rPr>
              <a:t>Ts</a:t>
            </a:r>
            <a:r>
              <a:rPr lang="en-US" sz="1400" dirty="0">
                <a:solidFill>
                  <a:srgbClr val="CC00CC"/>
                </a:solidFill>
              </a:rPr>
              <a:t> = 1/</a:t>
            </a:r>
            <a:r>
              <a:rPr lang="en-US" sz="1400" dirty="0" err="1">
                <a:solidFill>
                  <a:srgbClr val="CC00CC"/>
                </a:solidFill>
              </a:rPr>
              <a:t>fs</a:t>
            </a:r>
            <a:r>
              <a:rPr lang="en-US" sz="1400" dirty="0">
                <a:solidFill>
                  <a:srgbClr val="CC00CC"/>
                </a:solidFill>
              </a:rPr>
              <a:t>;</a:t>
            </a:r>
          </a:p>
          <a:p>
            <a:r>
              <a:rPr lang="en-US" sz="1400" dirty="0">
                <a:solidFill>
                  <a:srgbClr val="CC00CC"/>
                </a:solidFill>
              </a:rPr>
              <a:t>t = 0 : </a:t>
            </a:r>
            <a:r>
              <a:rPr lang="en-US" sz="1400" dirty="0" err="1">
                <a:solidFill>
                  <a:srgbClr val="CC00CC"/>
                </a:solidFill>
              </a:rPr>
              <a:t>Ts</a:t>
            </a:r>
            <a:r>
              <a:rPr lang="en-US" sz="1400" dirty="0">
                <a:solidFill>
                  <a:srgbClr val="CC00CC"/>
                </a:solidFill>
              </a:rPr>
              <a:t> : 4/f0;</a:t>
            </a:r>
          </a:p>
          <a:p>
            <a:r>
              <a:rPr lang="it-IT" sz="1400" dirty="0">
                <a:solidFill>
                  <a:srgbClr val="CC00CC"/>
                </a:solidFill>
              </a:rPr>
              <a:t>x = cos(2*</a:t>
            </a:r>
            <a:r>
              <a:rPr lang="it-IT" sz="1400" dirty="0" err="1">
                <a:solidFill>
                  <a:srgbClr val="CC00CC"/>
                </a:solidFill>
              </a:rPr>
              <a:t>pi</a:t>
            </a:r>
            <a:r>
              <a:rPr lang="it-IT" sz="1400" dirty="0">
                <a:solidFill>
                  <a:srgbClr val="CC00CC"/>
                </a:solidFill>
              </a:rPr>
              <a:t>*f0*t);</a:t>
            </a:r>
            <a:br>
              <a:rPr lang="it-IT" sz="1400" dirty="0">
                <a:solidFill>
                  <a:srgbClr val="CC00CC"/>
                </a:solidFill>
              </a:rPr>
            </a:br>
            <a:r>
              <a:rPr lang="en-US" sz="1400" dirty="0">
                <a:solidFill>
                  <a:srgbClr val="CC00CC"/>
                </a:solidFill>
              </a:rPr>
              <a:t>plot(t, x);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524000"/>
            <a:ext cx="5715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Continuous-time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/>
              <a:t>MATLAB Code: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" y="3657600"/>
            <a:ext cx="5715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Discrete-time signals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i="1" dirty="0">
                <a:solidFill>
                  <a:schemeClr val="tx1"/>
                </a:solidFill>
              </a:rPr>
              <a:t>      MATLAB Code: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572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00CC"/>
                </a:solidFill>
              </a:rPr>
              <a:t>sep2016hightemp = [  96, 92, 92, 93, 94, 95, 96, 95, 95, 93, 93, 93, 94, 92, 94, 95, 96, 98, 99, 99, 96, 94, 93, 97, 88, 73, 80, 89, 86, 83 ];</a:t>
            </a:r>
          </a:p>
          <a:p>
            <a:r>
              <a:rPr lang="en-US" sz="1400" dirty="0">
                <a:solidFill>
                  <a:srgbClr val="CC00CC"/>
                </a:solidFill>
              </a:rPr>
              <a:t>stem(sep2016hightemp);</a:t>
            </a:r>
          </a:p>
          <a:p>
            <a:r>
              <a:rPr lang="en-US" sz="1400" dirty="0">
                <a:solidFill>
                  <a:srgbClr val="CC00CC"/>
                </a:solidFill>
              </a:rPr>
              <a:t>title('High Temp. in Austin, TX, Sept. 2016');</a:t>
            </a:r>
          </a:p>
          <a:p>
            <a:r>
              <a:rPr lang="en-US" sz="1400" dirty="0" err="1">
                <a:solidFill>
                  <a:srgbClr val="CC00CC"/>
                </a:solidFill>
              </a:rPr>
              <a:t>xlabel</a:t>
            </a:r>
            <a:r>
              <a:rPr lang="en-US" sz="1400" dirty="0">
                <a:solidFill>
                  <a:srgbClr val="CC00CC"/>
                </a:solidFill>
              </a:rPr>
              <a:t>('Day');</a:t>
            </a:r>
          </a:p>
          <a:p>
            <a:r>
              <a:rPr lang="en-US" sz="1400" dirty="0" err="1">
                <a:solidFill>
                  <a:srgbClr val="CC00CC"/>
                </a:solidFill>
              </a:rPr>
              <a:t>ylabel</a:t>
            </a:r>
            <a:r>
              <a:rPr lang="en-US" sz="1400" dirty="0">
                <a:solidFill>
                  <a:srgbClr val="CC00CC"/>
                </a:solidFill>
              </a:rPr>
              <a:t>('Degrees F');</a:t>
            </a:r>
          </a:p>
          <a:p>
            <a:r>
              <a:rPr lang="fi-FI" sz="1400" dirty="0" err="1">
                <a:solidFill>
                  <a:srgbClr val="CC00CC"/>
                </a:solidFill>
              </a:rPr>
              <a:t>ylim</a:t>
            </a:r>
            <a:r>
              <a:rPr lang="fi-FI" sz="1400" dirty="0">
                <a:solidFill>
                  <a:srgbClr val="CC00CC"/>
                </a:solidFill>
              </a:rPr>
              <a:t>( [70 100] );</a:t>
            </a:r>
          </a:p>
        </p:txBody>
      </p:sp>
    </p:spTree>
    <p:extLst>
      <p:ext uri="{BB962C8B-B14F-4D97-AF65-F5344CB8AC3E}">
        <p14:creationId xmlns:p14="http://schemas.microsoft.com/office/powerpoint/2010/main" val="23354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08536492-ED0E-FA46-A8C4-4CD1941CB594}" type="slidenum">
              <a:rPr lang="en-US"/>
              <a:pPr/>
              <a:t>9</a:t>
            </a:fld>
            <a:endParaRPr 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1371600" y="2679700"/>
            <a:ext cx="4876800" cy="1358900"/>
          </a:xfrm>
          <a:custGeom>
            <a:avLst/>
            <a:gdLst>
              <a:gd name="T0" fmla="*/ 0 w 3072"/>
              <a:gd name="T1" fmla="*/ 664 h 1192"/>
              <a:gd name="T2" fmla="*/ 528 w 3072"/>
              <a:gd name="T3" fmla="*/ 88 h 1192"/>
              <a:gd name="T4" fmla="*/ 1200 w 3072"/>
              <a:gd name="T5" fmla="*/ 1192 h 1192"/>
              <a:gd name="T6" fmla="*/ 1632 w 3072"/>
              <a:gd name="T7" fmla="*/ 88 h 1192"/>
              <a:gd name="T8" fmla="*/ 2736 w 3072"/>
              <a:gd name="T9" fmla="*/ 1096 h 1192"/>
              <a:gd name="T10" fmla="*/ 3072 w 3072"/>
              <a:gd name="T11" fmla="*/ 232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2" h="1192">
                <a:moveTo>
                  <a:pt x="0" y="664"/>
                </a:moveTo>
                <a:cubicBezTo>
                  <a:pt x="164" y="332"/>
                  <a:pt x="328" y="0"/>
                  <a:pt x="528" y="88"/>
                </a:cubicBezTo>
                <a:cubicBezTo>
                  <a:pt x="728" y="176"/>
                  <a:pt x="1016" y="1192"/>
                  <a:pt x="1200" y="1192"/>
                </a:cubicBezTo>
                <a:cubicBezTo>
                  <a:pt x="1384" y="1192"/>
                  <a:pt x="1376" y="104"/>
                  <a:pt x="1632" y="88"/>
                </a:cubicBezTo>
                <a:cubicBezTo>
                  <a:pt x="1888" y="72"/>
                  <a:pt x="2496" y="1072"/>
                  <a:pt x="2736" y="1096"/>
                </a:cubicBezTo>
                <a:cubicBezTo>
                  <a:pt x="2976" y="1120"/>
                  <a:pt x="3024" y="676"/>
                  <a:pt x="3072" y="23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914400" y="3581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143000" y="5257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146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14600" y="6477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8862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886200" y="52578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8674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867400" y="6477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9144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4516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400800" y="6096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Analog vs. Digital Signals</a:t>
            </a:r>
          </a:p>
        </p:txBody>
      </p:sp>
      <p:sp>
        <p:nvSpPr>
          <p:cNvPr id="616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05800" cy="4495800"/>
          </a:xfrm>
        </p:spPr>
        <p:txBody>
          <a:bodyPr/>
          <a:lstStyle/>
          <a:p>
            <a:r>
              <a:rPr lang="en-US" dirty="0"/>
              <a:t>At each time value, analog signal amplitude takes real or complex value (a.k.a. continuous-valued)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 signal amplitude takes values from a discrete set (a.k.a. discrete-valued)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162800" y="2819400"/>
            <a:ext cx="17526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Analog continuous-time signal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7162800" y="4953000"/>
            <a:ext cx="17526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Digital continuous-time signal</a:t>
            </a:r>
          </a:p>
        </p:txBody>
      </p:sp>
    </p:spTree>
    <p:extLst>
      <p:ext uri="{BB962C8B-B14F-4D97-AF65-F5344CB8AC3E}">
        <p14:creationId xmlns:p14="http://schemas.microsoft.com/office/powerpoint/2010/main" val="437282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10230</TotalTime>
  <Words>1369</Words>
  <Application>Microsoft Office PowerPoint</Application>
  <PresentationFormat>Ekran Gösterisi (4:3)</PresentationFormat>
  <Paragraphs>274</Paragraphs>
  <Slides>24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Impact</vt:lpstr>
      <vt:lpstr>Symbol</vt:lpstr>
      <vt:lpstr>Times New Roman</vt:lpstr>
      <vt:lpstr>Wingdings</vt:lpstr>
      <vt:lpstr>Default Design</vt:lpstr>
      <vt:lpstr>Equation</vt:lpstr>
      <vt:lpstr>Signals and Classifications of Signals</vt:lpstr>
      <vt:lpstr>Basic Definitions</vt:lpstr>
      <vt:lpstr>Examples of Signals : 1-ElectroEncephaloGram (EEG) Signal</vt:lpstr>
      <vt:lpstr>Examples of Signals: 2-Stock Market Data</vt:lpstr>
      <vt:lpstr>Examples of Signals: 3-Brain MR</vt:lpstr>
      <vt:lpstr>Classification of Signals</vt:lpstr>
      <vt:lpstr>Continuous time vs. Discrete time Signals</vt:lpstr>
      <vt:lpstr>Continuous Time  vs. Discrete Time Signals</vt:lpstr>
      <vt:lpstr>Analog vs. Digital Signals</vt:lpstr>
      <vt:lpstr>Example </vt:lpstr>
      <vt:lpstr>Deterministic vs. Random Signals</vt:lpstr>
      <vt:lpstr>Periodic vs. Aperiodic Signals</vt:lpstr>
      <vt:lpstr>Even vs. Odd Signals</vt:lpstr>
      <vt:lpstr>Energy vs. Power Signals</vt:lpstr>
      <vt:lpstr>Energy vs. Power Signals</vt:lpstr>
      <vt:lpstr>Energy vs. Power Signals</vt:lpstr>
      <vt:lpstr>Sinusoidal Signal</vt:lpstr>
      <vt:lpstr>Tuning Fork Example A-440 Hz</vt:lpstr>
      <vt:lpstr>MATLAB Interlude</vt:lpstr>
      <vt:lpstr>MATLAB Interlude</vt:lpstr>
      <vt:lpstr>Systems</vt:lpstr>
      <vt:lpstr>Squaring Block</vt:lpstr>
      <vt:lpstr>Signal Processing Systems</vt:lpstr>
      <vt:lpstr>Communication Systems</vt:lpstr>
    </vt:vector>
  </TitlesOfParts>
  <Company>The 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EE 345S Lecture 0</dc:subject>
  <dc:creator>Brian L. Evans</dc:creator>
  <cp:lastModifiedBy>Toshıba</cp:lastModifiedBy>
  <cp:revision>756</cp:revision>
  <cp:lastPrinted>2018-06-18T23:23:34Z</cp:lastPrinted>
  <dcterms:created xsi:type="dcterms:W3CDTF">1999-08-31T01:42:33Z</dcterms:created>
  <dcterms:modified xsi:type="dcterms:W3CDTF">2022-09-19T20:44:28Z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bevans@ece.utexas.edu</vt:lpwstr>
  </property>
  <property fmtid="{D5CDD505-2E9C-101B-9397-08002B2CF9AE}" pid="8" name="HomePage">
    <vt:lpwstr>http://www.ece.utexas.ed/~bevans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L:\bevans\ee313s01\01_Introduction</vt:lpwstr>
  </property>
</Properties>
</file>