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83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68" r:id="rId15"/>
    <p:sldId id="269" r:id="rId16"/>
    <p:sldId id="270" r:id="rId17"/>
    <p:sldId id="272" r:id="rId18"/>
    <p:sldId id="271" r:id="rId19"/>
    <p:sldId id="275" r:id="rId20"/>
    <p:sldId id="276" r:id="rId21"/>
    <p:sldId id="277" r:id="rId22"/>
    <p:sldId id="278" r:id="rId23"/>
    <p:sldId id="279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6" autoAdjust="0"/>
    <p:restoredTop sz="69605" autoAdjust="0"/>
  </p:normalViewPr>
  <p:slideViewPr>
    <p:cSldViewPr>
      <p:cViewPr>
        <p:scale>
          <a:sx n="66" d="100"/>
          <a:sy n="66" d="100"/>
        </p:scale>
        <p:origin x="215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BCA42-355B-4841-9FC5-04318FF99FE1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673FC-CEB6-4206-BCCF-249E1DA98E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2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673FC-CEB6-4206-BCCF-249E1DA98E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8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673FC-CEB6-4206-BCCF-249E1DA98E1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673FC-CEB6-4206-BCCF-249E1DA98E1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74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673FC-CEB6-4206-BCCF-249E1DA98E1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51C1D-56C0-4AC5-B105-49950CBB279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8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3540-77B2-4A16-B5AE-87BDCFEE51C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552" y="3789040"/>
            <a:ext cx="7920037" cy="2514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200" dirty="0">
                <a:solidFill>
                  <a:schemeClr val="tx1">
                    <a:tint val="75000"/>
                  </a:schemeClr>
                </a:solidFill>
              </a:rPr>
              <a:t>Computer Engineering Department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Java Course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Prof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. Dr.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Ahmet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Sayar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Kocaeli University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- </a:t>
            </a: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Fall </a:t>
            </a:r>
            <a:r>
              <a:rPr lang="tr-TR" sz="2400" dirty="0" smtClean="0">
                <a:solidFill>
                  <a:schemeClr val="tx1">
                    <a:tint val="75000"/>
                  </a:schemeClr>
                </a:solidFill>
              </a:rPr>
              <a:t>2022</a:t>
            </a:r>
          </a:p>
          <a:p>
            <a:pPr algn="ctr">
              <a:spcBef>
                <a:spcPct val="20000"/>
              </a:spcBef>
              <a:defRPr/>
            </a:pP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b="1" dirty="0" smtClean="0"/>
              <a:t>Üzerine Yazma (“Method Overriding”)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Bir alt sınıfta, üst sınıfa ait bir yöntemi; aynı isim, imza ve dönüş tipi ile tanımlarsak, üst sınıftaki yöntemin üzerine yazmış oluruz.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Alt sınıftan nesne oluşturulduğunda yöntem çağrılırsa, üst sınıfa ait yöntem yerine, alt sınıfta tanımlanmış yöntem koşturulur.</a:t>
            </a:r>
            <a:endParaRPr lang="tr-TR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995738"/>
            <a:ext cx="3352800" cy="270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5775" y="3962400"/>
            <a:ext cx="46196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smtClean="0"/>
              <a:t>Neden “Üzerine Yazma” ? - 1</a:t>
            </a:r>
            <a:endParaRPr lang="tr-TR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Genel sınıfta, kendinden türetilen tüm sınıflarda ortak olan işlevselliği tanımlamayı sağlar.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Bir üst sınıftan alt sınıflara uzanan hiyerarşiyi tanımlamanın amacı, daha az detaydan daha çok detaya doğru işlevselliği oluşturmaktır.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Bu hiyerarşide üst sınıfın görevi, alt-sınıfların doğrudan kullanabilecekleri (veya üzerine yazabilecekleri) genel özellikleri ve yöntemleri tanımlamaktır.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smtClean="0"/>
              <a:t>Neden “Üzerine Yazma” ? - 2</a:t>
            </a:r>
            <a:endParaRPr lang="tr-TR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6670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Üst sınıf aynı zamanda, alt sınıfları için tutarlı bir arayüz oluşturur (ortak tip)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Bu sınıfları kullanan programlar, alt sınıflardan oluşturulan nesnelerin yöntemlerini, üst sınıfın yöntemlerini kullanır gibi kullanabilirler. Hangi seviyedeki sınıfın yönteminin kullanılacağına koşturma zamanında karar verilebilir (“polymorphism”).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Bu özellik, “if” veya “switch” kullanımına gerek bırakmaz. Yeni bir çalışan alt sınıfı </a:t>
            </a:r>
            <a:r>
              <a:rPr lang="da-DK" dirty="0" smtClean="0"/>
              <a:t>eklendiğinde mevcut kodun değiştirilmesi gerekmez</a:t>
            </a:r>
            <a:endParaRPr lang="tr-TR" dirty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2708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Override </a:t>
            </a:r>
            <a:r>
              <a:rPr lang="en-US" dirty="0" err="1" smtClean="0"/>
              <a:t>edilmi</a:t>
            </a:r>
            <a:r>
              <a:rPr lang="tr-TR" dirty="0" smtClean="0"/>
              <a:t>ş</a:t>
            </a:r>
            <a:r>
              <a:rPr lang="en-US" dirty="0" smtClean="0"/>
              <a:t> </a:t>
            </a:r>
            <a:r>
              <a:rPr lang="en-US" dirty="0" err="1" smtClean="0"/>
              <a:t>metodu</a:t>
            </a:r>
            <a:r>
              <a:rPr lang="en-US" dirty="0" smtClean="0"/>
              <a:t> </a:t>
            </a:r>
            <a:r>
              <a:rPr lang="tr-TR" dirty="0" smtClean="0"/>
              <a:t>ç</a:t>
            </a:r>
            <a:r>
              <a:rPr lang="en-US" dirty="0" smtClean="0"/>
              <a:t>a</a:t>
            </a:r>
            <a:r>
              <a:rPr lang="tr-TR" dirty="0" smtClean="0"/>
              <a:t>ğı</a:t>
            </a:r>
            <a:r>
              <a:rPr lang="en-US" dirty="0" err="1" smtClean="0"/>
              <a:t>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</a:t>
            </a:r>
            <a:r>
              <a:rPr lang="en-US" dirty="0" err="1" smtClean="0"/>
              <a:t>terimi</a:t>
            </a:r>
            <a:r>
              <a:rPr lang="en-US" dirty="0" smtClean="0"/>
              <a:t> </a:t>
            </a:r>
            <a:r>
              <a:rPr lang="en-US" dirty="0" err="1" smtClean="0"/>
              <a:t>kullanarak</a:t>
            </a:r>
            <a:r>
              <a:rPr lang="en-US" dirty="0" smtClean="0"/>
              <a:t> yap</a:t>
            </a:r>
            <a:r>
              <a:rPr lang="tr-TR" dirty="0" smtClean="0"/>
              <a:t>ılı</a:t>
            </a:r>
            <a:r>
              <a:rPr lang="en-US" dirty="0" smtClean="0"/>
              <a:t>r</a:t>
            </a:r>
          </a:p>
          <a:p>
            <a:r>
              <a:rPr lang="en-US" dirty="0" err="1" smtClean="0"/>
              <a:t>Super.maasAl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676400"/>
            <a:ext cx="46545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tr-TR" b="1" smtClean="0"/>
              <a:t>Sınıflar Arasında Kalıtım İlişkisi</a:t>
            </a:r>
            <a:endParaRPr lang="tr-TR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19600" cy="50292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Genel sınıf ile onun özel durumlarına karşılık gelen arasındaki ilişki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Ebeveyn-çocuk ilişkisi (“inheritance”)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( UML) Okun yönü genel sınıfı gösterir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tr-TR" sz="2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Özel sınıflar genel sınıftan kalıtsal olarak özellikleri ve operasyonları alırlar.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sz="17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Özel sınıflar yeni özellikler ve operasyonlar tanımlayabilir veya kalıtsal yoldan aldıkları operasyonları yeniden tanımlayabilirler (“</a:t>
            </a:r>
            <a:r>
              <a:rPr lang="tr-TR" b="1" dirty="0" smtClean="0"/>
              <a:t>overriding</a:t>
            </a:r>
            <a:r>
              <a:rPr lang="tr-TR" dirty="0" smtClean="0"/>
              <a:t>”).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                </a:t>
            </a:r>
            <a:r>
              <a:rPr lang="en-US" dirty="0" smtClean="0"/>
              <a:t>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Kal</a:t>
            </a:r>
            <a:r>
              <a:rPr lang="tr-TR" dirty="0" smtClean="0">
                <a:solidFill>
                  <a:srgbClr val="FF0000"/>
                </a:solidFill>
              </a:rPr>
              <a:t>ı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tr-TR" dirty="0" smtClean="0">
                <a:solidFill>
                  <a:srgbClr val="FF0000"/>
                </a:solidFill>
              </a:rPr>
              <a:t>ı</a:t>
            </a:r>
            <a:r>
              <a:rPr lang="en-US" dirty="0" smtClean="0">
                <a:solidFill>
                  <a:srgbClr val="FF0000"/>
                </a:solidFill>
              </a:rPr>
              <a:t>m </a:t>
            </a:r>
            <a:r>
              <a:rPr lang="tr-TR" dirty="0" smtClean="0">
                <a:solidFill>
                  <a:srgbClr val="FF0000"/>
                </a:solidFill>
              </a:rPr>
              <a:t>Ö</a:t>
            </a:r>
            <a:r>
              <a:rPr lang="en-US" dirty="0" err="1" smtClean="0">
                <a:solidFill>
                  <a:srgbClr val="FF0000"/>
                </a:solidFill>
              </a:rPr>
              <a:t>rnek</a:t>
            </a:r>
            <a:r>
              <a:rPr lang="en-US" dirty="0" smtClean="0">
                <a:solidFill>
                  <a:srgbClr val="FF0000"/>
                </a:solidFill>
              </a:rPr>
              <a:t> - I </a:t>
            </a:r>
            <a:r>
              <a:rPr lang="tr-TR" dirty="0" smtClean="0">
                <a:solidFill>
                  <a:srgbClr val="FF0000"/>
                </a:solidFill>
              </a:rPr>
              <a:t/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/>
              <a:t>                                           </a:t>
            </a:r>
            <a:r>
              <a:rPr lang="en-US" dirty="0" smtClean="0"/>
              <a:t>Yap</a:t>
            </a:r>
            <a:r>
              <a:rPr lang="tr-TR" dirty="0" smtClean="0"/>
              <a:t>ı</a:t>
            </a:r>
            <a:r>
              <a:rPr lang="en-US" dirty="0" smtClean="0"/>
              <a:t>land</a:t>
            </a:r>
            <a:r>
              <a:rPr lang="tr-TR" dirty="0" smtClean="0"/>
              <a:t>ı</a:t>
            </a:r>
            <a:r>
              <a:rPr lang="en-US" dirty="0" smtClean="0"/>
              <a:t>r</a:t>
            </a:r>
            <a:r>
              <a:rPr lang="tr-TR" dirty="0" smtClean="0"/>
              <a:t>ı</a:t>
            </a:r>
            <a:r>
              <a:rPr lang="en-US" dirty="0" smtClean="0"/>
              <a:t>c</a:t>
            </a:r>
            <a:r>
              <a:rPr lang="tr-TR" dirty="0" smtClean="0"/>
              <a:t>ı</a:t>
            </a:r>
            <a:r>
              <a:rPr lang="en-US" dirty="0" err="1" smtClean="0"/>
              <a:t>lar</a:t>
            </a:r>
            <a:endParaRPr lang="tr-TR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2638425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343400" y="4572000"/>
            <a:ext cx="4114800" cy="147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/>
              <a:t>EKRAN ÇIKTISI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r-TR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Hayvan SINIFI YAPICISI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DortAyakli SINIFI YAPICISI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Otcul SINIFI YAPICISI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3275" y="1905000"/>
            <a:ext cx="52673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056" y="274638"/>
            <a:ext cx="3816424" cy="77809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err="1" smtClean="0">
                <a:solidFill>
                  <a:srgbClr val="FF0000"/>
                </a:solidFill>
              </a:rPr>
              <a:t>Kal</a:t>
            </a:r>
            <a:r>
              <a:rPr lang="tr-TR" sz="4000" dirty="0" smtClean="0">
                <a:solidFill>
                  <a:srgbClr val="FF0000"/>
                </a:solidFill>
              </a:rPr>
              <a:t>ı</a:t>
            </a:r>
            <a:r>
              <a:rPr lang="en-US" sz="4000" dirty="0" smtClean="0">
                <a:solidFill>
                  <a:srgbClr val="FF0000"/>
                </a:solidFill>
              </a:rPr>
              <a:t>t</a:t>
            </a:r>
            <a:r>
              <a:rPr lang="tr-TR" sz="4000" dirty="0" smtClean="0">
                <a:solidFill>
                  <a:srgbClr val="FF0000"/>
                </a:solidFill>
              </a:rPr>
              <a:t>ı</a:t>
            </a:r>
            <a:r>
              <a:rPr lang="en-US" sz="4000" dirty="0" smtClean="0">
                <a:solidFill>
                  <a:srgbClr val="FF0000"/>
                </a:solidFill>
              </a:rPr>
              <a:t>m </a:t>
            </a:r>
            <a:r>
              <a:rPr lang="tr-TR" sz="4000" dirty="0" smtClean="0">
                <a:solidFill>
                  <a:srgbClr val="FF0000"/>
                </a:solidFill>
              </a:rPr>
              <a:t>Ö</a:t>
            </a:r>
            <a:r>
              <a:rPr lang="en-US" sz="4000" dirty="0" err="1" smtClean="0">
                <a:solidFill>
                  <a:srgbClr val="FF0000"/>
                </a:solidFill>
              </a:rPr>
              <a:t>rnek</a:t>
            </a:r>
            <a:r>
              <a:rPr lang="en-US" sz="4000" dirty="0" smtClean="0">
                <a:solidFill>
                  <a:srgbClr val="FF0000"/>
                </a:solidFill>
              </a:rPr>
              <a:t>-II</a:t>
            </a:r>
            <a:endParaRPr lang="tr-TR" sz="4000" dirty="0">
              <a:solidFill>
                <a:srgbClr val="FF0000"/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267200" y="1600200"/>
            <a:ext cx="4419600" cy="4525963"/>
          </a:xfrm>
        </p:spPr>
        <p:txBody>
          <a:bodyPr/>
          <a:lstStyle/>
          <a:p>
            <a:pPr eaLnBrk="1" hangingPunct="1"/>
            <a:r>
              <a:rPr lang="tr-TR" sz="2000" dirty="0" smtClean="0"/>
              <a:t>Ucgen</a:t>
            </a:r>
            <a:r>
              <a:rPr lang="en-US" sz="2000" dirty="0" smtClean="0"/>
              <a:t> </a:t>
            </a:r>
            <a:r>
              <a:rPr lang="tr-TR" sz="2000" dirty="0" smtClean="0"/>
              <a:t>sınıfından</a:t>
            </a:r>
            <a:r>
              <a:rPr lang="en-US" sz="2000" dirty="0" smtClean="0"/>
              <a:t> </a:t>
            </a:r>
            <a:r>
              <a:rPr lang="tr-TR" sz="2000" dirty="0" smtClean="0"/>
              <a:t>bir</a:t>
            </a:r>
            <a:r>
              <a:rPr lang="en-US" sz="2000" dirty="0" smtClean="0"/>
              <a:t> </a:t>
            </a:r>
            <a:r>
              <a:rPr lang="tr-TR" sz="2000" dirty="0" smtClean="0"/>
              <a:t>nesne</a:t>
            </a:r>
            <a:r>
              <a:rPr lang="en-US" sz="2000" dirty="0" smtClean="0"/>
              <a:t> </a:t>
            </a:r>
            <a:r>
              <a:rPr lang="tr-TR" sz="2000" dirty="0" smtClean="0"/>
              <a:t>3</a:t>
            </a:r>
            <a:r>
              <a:rPr lang="en-US" sz="2000" dirty="0" smtClean="0"/>
              <a:t> </a:t>
            </a:r>
            <a:r>
              <a:rPr lang="tr-TR" sz="2000" dirty="0" smtClean="0"/>
              <a:t>parametre</a:t>
            </a:r>
            <a:r>
              <a:rPr lang="en-US" sz="2000" dirty="0" smtClean="0"/>
              <a:t> </a:t>
            </a:r>
            <a:r>
              <a:rPr lang="tr-TR" sz="2000" dirty="0" smtClean="0"/>
              <a:t>alan</a:t>
            </a:r>
            <a:r>
              <a:rPr lang="en-US" sz="2000" dirty="0" smtClean="0"/>
              <a:t> </a:t>
            </a:r>
            <a:r>
              <a:rPr lang="tr-TR" sz="2000" dirty="0" smtClean="0"/>
              <a:t>yapıcı</a:t>
            </a:r>
            <a:r>
              <a:rPr lang="en-US" sz="2000" dirty="0" smtClean="0"/>
              <a:t> </a:t>
            </a:r>
            <a:r>
              <a:rPr lang="tr-TR" sz="2000" dirty="0" smtClean="0"/>
              <a:t>metodu</a:t>
            </a:r>
            <a:r>
              <a:rPr lang="en-US" sz="2000" dirty="0" smtClean="0"/>
              <a:t> </a:t>
            </a:r>
            <a:r>
              <a:rPr lang="tr-TR" sz="2000" dirty="0" smtClean="0"/>
              <a:t>ile</a:t>
            </a:r>
            <a:r>
              <a:rPr lang="en-US" sz="2000" dirty="0" smtClean="0"/>
              <a:t> </a:t>
            </a:r>
            <a:r>
              <a:rPr lang="tr-TR" sz="2000" dirty="0" smtClean="0"/>
              <a:t>oluşturulduğunda</a:t>
            </a:r>
            <a:r>
              <a:rPr lang="en-US" sz="2000" dirty="0" smtClean="0"/>
              <a:t> </a:t>
            </a:r>
            <a:r>
              <a:rPr lang="tr-TR" sz="2000" dirty="0" smtClean="0"/>
              <a:t>ilk</a:t>
            </a:r>
            <a:r>
              <a:rPr lang="en-US" sz="2000" dirty="0" smtClean="0"/>
              <a:t> </a:t>
            </a:r>
            <a:r>
              <a:rPr lang="tr-TR" sz="2000" dirty="0" smtClean="0"/>
              <a:t>2</a:t>
            </a:r>
            <a:r>
              <a:rPr lang="en-US" sz="2000" dirty="0" smtClean="0"/>
              <a:t> </a:t>
            </a:r>
            <a:r>
              <a:rPr lang="tr-TR" sz="2000" dirty="0" smtClean="0"/>
              <a:t>parametre</a:t>
            </a:r>
            <a:r>
              <a:rPr lang="en-US" sz="2000" dirty="0" smtClean="0"/>
              <a:t> </a:t>
            </a:r>
            <a:r>
              <a:rPr lang="tr-TR" sz="2000" dirty="0" smtClean="0"/>
              <a:t>ana</a:t>
            </a:r>
            <a:r>
              <a:rPr lang="en-US" sz="2000" dirty="0" smtClean="0"/>
              <a:t> </a:t>
            </a:r>
            <a:r>
              <a:rPr lang="tr-TR" sz="2000" dirty="0" smtClean="0"/>
              <a:t>sınıftaki</a:t>
            </a:r>
            <a:r>
              <a:rPr lang="en-US" sz="2000" dirty="0" smtClean="0"/>
              <a:t> </a:t>
            </a:r>
            <a:r>
              <a:rPr lang="tr-TR" sz="2000" dirty="0" smtClean="0"/>
              <a:t>yapılandırıcıya</a:t>
            </a:r>
            <a:r>
              <a:rPr lang="en-US" sz="2000" dirty="0" smtClean="0"/>
              <a:t> </a:t>
            </a:r>
            <a:r>
              <a:rPr lang="tr-TR" sz="2000" dirty="0" smtClean="0"/>
              <a:t>aktarılmış,</a:t>
            </a:r>
            <a:r>
              <a:rPr lang="en-US" sz="2000" dirty="0" smtClean="0"/>
              <a:t> </a:t>
            </a:r>
            <a:r>
              <a:rPr lang="tr-TR" sz="2000" dirty="0" smtClean="0"/>
              <a:t>böylece</a:t>
            </a:r>
            <a:r>
              <a:rPr lang="en-US" sz="2000" dirty="0" smtClean="0"/>
              <a:t> </a:t>
            </a:r>
            <a:r>
              <a:rPr lang="tr-TR" sz="2000" dirty="0" smtClean="0"/>
              <a:t>Sekil</a:t>
            </a:r>
            <a:r>
              <a:rPr lang="en-US" sz="2000" dirty="0" smtClean="0"/>
              <a:t> </a:t>
            </a:r>
            <a:r>
              <a:rPr lang="tr-TR" sz="2000" dirty="0" smtClean="0"/>
              <a:t>sınıfından</a:t>
            </a:r>
            <a:r>
              <a:rPr lang="en-US" sz="2000" dirty="0" smtClean="0"/>
              <a:t> </a:t>
            </a:r>
            <a:r>
              <a:rPr lang="tr-TR" sz="2000" dirty="0" smtClean="0"/>
              <a:t>türetilen</a:t>
            </a:r>
            <a:r>
              <a:rPr lang="en-US" sz="2000" dirty="0" smtClean="0"/>
              <a:t> </a:t>
            </a:r>
            <a:r>
              <a:rPr lang="tr-TR" sz="2000" dirty="0" smtClean="0"/>
              <a:t>nesnelerin</a:t>
            </a:r>
            <a:r>
              <a:rPr lang="en-US" sz="2000" dirty="0" smtClean="0"/>
              <a:t> </a:t>
            </a:r>
            <a:r>
              <a:rPr lang="tr-TR" sz="2000" dirty="0" smtClean="0"/>
              <a:t>ortak</a:t>
            </a:r>
            <a:r>
              <a:rPr lang="en-US" sz="2000" dirty="0" smtClean="0"/>
              <a:t> </a:t>
            </a:r>
            <a:r>
              <a:rPr lang="tr-TR" sz="2000" dirty="0" smtClean="0"/>
              <a:t>özelliği</a:t>
            </a:r>
            <a:r>
              <a:rPr lang="en-US" sz="2000" dirty="0" smtClean="0"/>
              <a:t> </a:t>
            </a:r>
            <a:r>
              <a:rPr lang="tr-TR" sz="2000" dirty="0" smtClean="0"/>
              <a:t>olan</a:t>
            </a:r>
            <a:r>
              <a:rPr lang="en-US" sz="2000" dirty="0" smtClean="0"/>
              <a:t> </a:t>
            </a:r>
            <a:r>
              <a:rPr lang="tr-TR" sz="2000" dirty="0" smtClean="0"/>
              <a:t>Taban</a:t>
            </a:r>
            <a:r>
              <a:rPr lang="en-US" sz="2000" dirty="0" smtClean="0"/>
              <a:t> </a:t>
            </a:r>
            <a:r>
              <a:rPr lang="tr-TR" sz="2000" dirty="0" smtClean="0"/>
              <a:t>ve</a:t>
            </a:r>
            <a:r>
              <a:rPr lang="en-US" sz="2000" dirty="0" smtClean="0"/>
              <a:t> </a:t>
            </a:r>
            <a:r>
              <a:rPr lang="tr-TR" sz="2000" dirty="0" smtClean="0"/>
              <a:t>Yuksekliği</a:t>
            </a:r>
            <a:r>
              <a:rPr lang="en-US" sz="2000" dirty="0" smtClean="0"/>
              <a:t> </a:t>
            </a:r>
            <a:r>
              <a:rPr lang="tr-TR" sz="2000" dirty="0" smtClean="0"/>
              <a:t>türeyen</a:t>
            </a:r>
            <a:r>
              <a:rPr lang="en-US" sz="2000" dirty="0" smtClean="0"/>
              <a:t> </a:t>
            </a:r>
            <a:r>
              <a:rPr lang="tr-TR" sz="2000" dirty="0" smtClean="0"/>
              <a:t>sınıfın</a:t>
            </a:r>
            <a:r>
              <a:rPr lang="en-US" sz="2000" dirty="0" smtClean="0"/>
              <a:t> </a:t>
            </a:r>
            <a:r>
              <a:rPr lang="tr-TR" sz="2000" dirty="0" smtClean="0"/>
              <a:t>içinde</a:t>
            </a:r>
            <a:r>
              <a:rPr lang="en-US" sz="2000" dirty="0" smtClean="0"/>
              <a:t> </a:t>
            </a:r>
            <a:r>
              <a:rPr lang="tr-TR" sz="2000" dirty="0" smtClean="0"/>
              <a:t>tekrar</a:t>
            </a:r>
            <a:r>
              <a:rPr lang="en-US" sz="2000" dirty="0" smtClean="0"/>
              <a:t> </a:t>
            </a:r>
            <a:r>
              <a:rPr lang="tr-TR" sz="2000" dirty="0" smtClean="0"/>
              <a:t>bildirme</a:t>
            </a:r>
            <a:r>
              <a:rPr lang="en-US" sz="2000" dirty="0" smtClean="0"/>
              <a:t> </a:t>
            </a:r>
            <a:r>
              <a:rPr lang="tr-TR" sz="2000" dirty="0" smtClean="0"/>
              <a:t>zorunluluğu</a:t>
            </a:r>
            <a:r>
              <a:rPr lang="en-US" sz="2000" dirty="0" smtClean="0"/>
              <a:t> </a:t>
            </a:r>
            <a:r>
              <a:rPr lang="tr-TR" sz="2000" dirty="0" smtClean="0"/>
              <a:t>ortadan</a:t>
            </a:r>
            <a:r>
              <a:rPr lang="en-US" sz="2000" dirty="0" smtClean="0"/>
              <a:t> </a:t>
            </a:r>
            <a:r>
              <a:rPr lang="tr-TR" sz="2000" dirty="0" smtClean="0"/>
              <a:t>kaldırılmıştır.</a:t>
            </a:r>
          </a:p>
          <a:p>
            <a:pPr eaLnBrk="1" hangingPunct="1"/>
            <a:endParaRPr lang="tr-TR" sz="2000" b="1" dirty="0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7163"/>
            <a:ext cx="3429000" cy="662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44208" y="2060848"/>
            <a:ext cx="24811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Yandaki</a:t>
            </a:r>
            <a:r>
              <a:rPr lang="en-US" sz="2000" b="1" dirty="0" smtClean="0"/>
              <a:t> main </a:t>
            </a:r>
            <a:r>
              <a:rPr lang="en-US" sz="2000" b="1" dirty="0" err="1" smtClean="0"/>
              <a:t>yordaminin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ciktisi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nedir</a:t>
            </a:r>
            <a:r>
              <a:rPr lang="en-US" sz="2000" b="1" dirty="0" smtClean="0"/>
              <a:t>?</a:t>
            </a:r>
            <a:endParaRPr lang="en-US" sz="20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60647"/>
            <a:ext cx="4968552" cy="632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76056" y="188640"/>
            <a:ext cx="3816424" cy="77809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Kal</a:t>
            </a:r>
            <a:r>
              <a:rPr lang="tr-TR" dirty="0" smtClean="0">
                <a:solidFill>
                  <a:srgbClr val="FF0000"/>
                </a:solidFill>
              </a:rPr>
              <a:t>ı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tr-TR" dirty="0" smtClean="0">
                <a:solidFill>
                  <a:srgbClr val="FF0000"/>
                </a:solidFill>
              </a:rPr>
              <a:t>ı</a:t>
            </a:r>
            <a:r>
              <a:rPr lang="en-US" dirty="0" smtClean="0">
                <a:solidFill>
                  <a:srgbClr val="FF0000"/>
                </a:solidFill>
              </a:rPr>
              <a:t>m </a:t>
            </a:r>
            <a:r>
              <a:rPr lang="tr-TR" dirty="0" smtClean="0">
                <a:solidFill>
                  <a:srgbClr val="FF0000"/>
                </a:solidFill>
              </a:rPr>
              <a:t>Ö</a:t>
            </a:r>
            <a:r>
              <a:rPr lang="en-US" dirty="0" err="1" smtClean="0">
                <a:solidFill>
                  <a:srgbClr val="FF0000"/>
                </a:solidFill>
              </a:rPr>
              <a:t>rnek</a:t>
            </a:r>
            <a:r>
              <a:rPr lang="en-US" dirty="0" smtClean="0">
                <a:solidFill>
                  <a:srgbClr val="FF0000"/>
                </a:solidFill>
              </a:rPr>
              <a:t>-I</a:t>
            </a:r>
            <a:r>
              <a:rPr lang="tr-TR" dirty="0" smtClean="0">
                <a:solidFill>
                  <a:srgbClr val="FF0000"/>
                </a:solidFill>
              </a:rPr>
              <a:t>II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4941168"/>
            <a:ext cx="2843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Programin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Ciktisi</a:t>
            </a:r>
            <a:r>
              <a:rPr lang="en-US" sz="2000" b="1" dirty="0" smtClean="0"/>
              <a:t>:</a:t>
            </a:r>
          </a:p>
          <a:p>
            <a:r>
              <a:rPr lang="en-US" sz="2000" dirty="0" smtClean="0"/>
              <a:t>I'm a Parent</a:t>
            </a:r>
          </a:p>
          <a:p>
            <a:r>
              <a:rPr lang="en-US" sz="2000" dirty="0" smtClean="0"/>
              <a:t>I'm a Child</a:t>
            </a:r>
          </a:p>
          <a:p>
            <a:r>
              <a:rPr lang="en-US" sz="2000" dirty="0" smtClean="0"/>
              <a:t>I'm a Child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60648"/>
            <a:ext cx="5472608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580112" y="2965008"/>
            <a:ext cx="33794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dirty="0" err="1" smtClean="0"/>
              <a:t>Asagidaki</a:t>
            </a:r>
            <a:r>
              <a:rPr lang="en-US" dirty="0" smtClean="0"/>
              <a:t> </a:t>
            </a:r>
            <a:r>
              <a:rPr lang="en-US" dirty="0" err="1" smtClean="0"/>
              <a:t>kodlarin</a:t>
            </a:r>
            <a:r>
              <a:rPr lang="en-US" dirty="0" smtClean="0"/>
              <a:t> </a:t>
            </a:r>
            <a:r>
              <a:rPr lang="en-US" dirty="0" err="1" smtClean="0"/>
              <a:t>ciktilari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?</a:t>
            </a:r>
          </a:p>
          <a:p>
            <a:pPr marL="228600" indent="-228600"/>
            <a:endParaRPr lang="en-US" dirty="0" smtClean="0"/>
          </a:p>
          <a:p>
            <a:pPr marL="228600" indent="-228600">
              <a:buAutoNum type="alphaLcPeriod"/>
            </a:pPr>
            <a:r>
              <a:rPr lang="en-US" dirty="0" smtClean="0"/>
              <a:t>(new Tomcat()).greet();</a:t>
            </a:r>
          </a:p>
          <a:p>
            <a:pPr marL="228600" indent="-228600">
              <a:buAutoNum type="alphaLcPeriod"/>
            </a:pPr>
            <a:r>
              <a:rPr lang="en-US" dirty="0" smtClean="0"/>
              <a:t>(new Tomcat()).greet(new Siamese());</a:t>
            </a:r>
          </a:p>
          <a:p>
            <a:r>
              <a:rPr lang="tr-TR" dirty="0" smtClean="0"/>
              <a:t>c. </a:t>
            </a:r>
            <a:r>
              <a:rPr lang="en-US" dirty="0" smtClean="0"/>
              <a:t>Cat c = new Tomcat();</a:t>
            </a:r>
          </a:p>
          <a:p>
            <a:r>
              <a:rPr lang="tr-TR" dirty="0" smtClean="0"/>
              <a:t>    </a:t>
            </a:r>
            <a:r>
              <a:rPr lang="en-US" dirty="0" smtClean="0"/>
              <a:t>Tomcat t = c;</a:t>
            </a:r>
          </a:p>
          <a:p>
            <a:r>
              <a:rPr lang="tr-TR" dirty="0" smtClean="0"/>
              <a:t>    </a:t>
            </a:r>
            <a:r>
              <a:rPr lang="en-US" dirty="0" err="1" smtClean="0"/>
              <a:t>t.greet</a:t>
            </a:r>
            <a:r>
              <a:rPr lang="en-US" dirty="0" smtClean="0"/>
              <a:t>(c);</a:t>
            </a:r>
          </a:p>
          <a:p>
            <a:r>
              <a:rPr lang="en-US" dirty="0" smtClean="0"/>
              <a:t>d. Cat c = new Siamese();</a:t>
            </a:r>
          </a:p>
          <a:p>
            <a:r>
              <a:rPr lang="en-US" dirty="0" smtClean="0"/>
              <a:t>        ((Tomcat) c).greet(c);</a:t>
            </a:r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92080" y="116632"/>
            <a:ext cx="3600400" cy="936104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Kal</a:t>
            </a:r>
            <a:r>
              <a:rPr lang="tr-TR" dirty="0" smtClean="0">
                <a:solidFill>
                  <a:srgbClr val="FF0000"/>
                </a:solidFill>
              </a:rPr>
              <a:t>ı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tr-TR" dirty="0" smtClean="0">
                <a:solidFill>
                  <a:srgbClr val="FF0000"/>
                </a:solidFill>
              </a:rPr>
              <a:t>ı</a:t>
            </a:r>
            <a:r>
              <a:rPr lang="en-US" dirty="0" smtClean="0">
                <a:solidFill>
                  <a:srgbClr val="FF0000"/>
                </a:solidFill>
              </a:rPr>
              <a:t>m </a:t>
            </a:r>
            <a:r>
              <a:rPr lang="tr-TR" dirty="0" smtClean="0">
                <a:solidFill>
                  <a:srgbClr val="FF0000"/>
                </a:solidFill>
              </a:rPr>
              <a:t>Ö</a:t>
            </a:r>
            <a:r>
              <a:rPr lang="en-US" dirty="0" err="1" smtClean="0">
                <a:solidFill>
                  <a:srgbClr val="FF0000"/>
                </a:solidFill>
              </a:rPr>
              <a:t>rnek</a:t>
            </a:r>
            <a:r>
              <a:rPr lang="en-US" dirty="0" smtClean="0">
                <a:solidFill>
                  <a:srgbClr val="FF0000"/>
                </a:solidFill>
              </a:rPr>
              <a:t>-I</a:t>
            </a:r>
            <a:r>
              <a:rPr lang="tr-TR" dirty="0" smtClean="0">
                <a:solidFill>
                  <a:srgbClr val="FF0000"/>
                </a:solidFill>
              </a:rPr>
              <a:t>V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Final Deyimi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Nesne yönelimli programlamanın getirdiği yeni kavramlarla birlikte metodlar ve sınıflar içinde değişmeyen yapılar tanımlama ihtiyacı doğmuştur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Java’da</a:t>
            </a:r>
            <a:r>
              <a:rPr lang="en-US" dirty="0" smtClean="0"/>
              <a:t> </a:t>
            </a:r>
            <a:r>
              <a:rPr lang="tr-TR" dirty="0" smtClean="0"/>
              <a:t>değişkenlerin,</a:t>
            </a:r>
            <a:r>
              <a:rPr lang="en-US" dirty="0" smtClean="0"/>
              <a:t> </a:t>
            </a:r>
            <a:r>
              <a:rPr lang="tr-TR" dirty="0" smtClean="0"/>
              <a:t>metodların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tr-TR" dirty="0" smtClean="0"/>
              <a:t>sınıfların</a:t>
            </a:r>
            <a:r>
              <a:rPr lang="en-US" dirty="0" smtClean="0"/>
              <a:t> </a:t>
            </a:r>
            <a:r>
              <a:rPr lang="tr-TR" dirty="0" smtClean="0"/>
              <a:t>özelliklerinin</a:t>
            </a:r>
            <a:r>
              <a:rPr lang="en-US" dirty="0" smtClean="0"/>
              <a:t> </a:t>
            </a:r>
            <a:r>
              <a:rPr lang="tr-TR" dirty="0" smtClean="0"/>
              <a:t>değişikliğe</a:t>
            </a:r>
            <a:r>
              <a:rPr lang="en-US" dirty="0" smtClean="0"/>
              <a:t> </a:t>
            </a:r>
            <a:r>
              <a:rPr lang="tr-TR" dirty="0" smtClean="0"/>
              <a:t>uğramasını</a:t>
            </a:r>
            <a:r>
              <a:rPr lang="en-US" dirty="0" smtClean="0"/>
              <a:t> </a:t>
            </a:r>
            <a:r>
              <a:rPr lang="tr-TR" dirty="0" smtClean="0"/>
              <a:t>engellemek</a:t>
            </a:r>
            <a:r>
              <a:rPr lang="en-US" dirty="0" smtClean="0"/>
              <a:t> </a:t>
            </a:r>
            <a:r>
              <a:rPr lang="tr-TR" dirty="0" smtClean="0"/>
              <a:t>için</a:t>
            </a:r>
            <a:r>
              <a:rPr lang="en-US" dirty="0" smtClean="0"/>
              <a:t> </a:t>
            </a:r>
            <a:r>
              <a:rPr lang="tr-TR" dirty="0" smtClean="0"/>
              <a:t>bu</a:t>
            </a:r>
            <a:r>
              <a:rPr lang="en-US" dirty="0" smtClean="0"/>
              <a:t> </a:t>
            </a:r>
            <a:r>
              <a:rPr lang="tr-TR" dirty="0" smtClean="0"/>
              <a:t>yapılara</a:t>
            </a:r>
            <a:r>
              <a:rPr lang="en-US" dirty="0" smtClean="0"/>
              <a:t> </a:t>
            </a:r>
            <a:r>
              <a:rPr lang="tr-TR" dirty="0" smtClean="0"/>
              <a:t>final</a:t>
            </a:r>
            <a:r>
              <a:rPr lang="en-US" dirty="0" smtClean="0"/>
              <a:t> </a:t>
            </a:r>
            <a:r>
              <a:rPr lang="tr-TR" dirty="0" smtClean="0"/>
              <a:t>niteliği</a:t>
            </a:r>
            <a:r>
              <a:rPr lang="en-US" dirty="0" smtClean="0"/>
              <a:t> </a:t>
            </a:r>
            <a:r>
              <a:rPr lang="tr-TR" dirty="0" smtClean="0"/>
              <a:t>atanır.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Final değişkenler</a:t>
            </a:r>
          </a:p>
          <a:p>
            <a:pPr lvl="1">
              <a:defRPr/>
            </a:pPr>
            <a:r>
              <a:rPr lang="tr-TR" dirty="0" smtClean="0"/>
              <a:t>Final </a:t>
            </a:r>
            <a:r>
              <a:rPr lang="tr-TR" dirty="0" err="1" smtClean="0"/>
              <a:t>metotar</a:t>
            </a:r>
            <a:endParaRPr lang="tr-T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Final sınıflar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Kal</a:t>
            </a:r>
            <a:r>
              <a:rPr lang="tr-TR" smtClean="0"/>
              <a:t>ı</a:t>
            </a:r>
            <a:r>
              <a:rPr lang="en-US" smtClean="0"/>
              <a:t>t</a:t>
            </a:r>
            <a:r>
              <a:rPr lang="tr-TR" smtClean="0"/>
              <a:t>ı</a:t>
            </a:r>
            <a:r>
              <a:rPr lang="en-US" smtClean="0"/>
              <a:t>m Mant</a:t>
            </a:r>
            <a:r>
              <a:rPr lang="tr-TR" smtClean="0"/>
              <a:t>ığı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Bazı sınıflar, kendi özeliklerini taşıyan özel tiplere ayrılabilir.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Örnek: Bisiklet: dağ bisikleti, yarış bisikleti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Dağ bisikleti ve yarış bisikleti; bisiklet sınıfının alt-sınıflarıdır</a:t>
            </a:r>
            <a:r>
              <a:rPr lang="en-US" dirty="0" smtClean="0"/>
              <a:t> </a:t>
            </a:r>
            <a:r>
              <a:rPr lang="tr-TR" dirty="0" smtClean="0"/>
              <a:t>(“sub-classes”).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Bisiklet sınıfı; dağ bisikleti ve yarış bisikleti sınıflarının üst-sınıfıdır</a:t>
            </a:r>
            <a:r>
              <a:rPr lang="en-US" dirty="0" smtClean="0"/>
              <a:t> </a:t>
            </a:r>
            <a:r>
              <a:rPr lang="tr-TR" dirty="0" smtClean="0"/>
              <a:t>(“super-class”).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tr-T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Her alt-sınıf kendi üst-sınıfının özelliklerini ve işlevlerini taşır</a:t>
            </a:r>
            <a:r>
              <a:rPr lang="en-US" dirty="0" smtClean="0"/>
              <a:t> </a:t>
            </a:r>
            <a:r>
              <a:rPr lang="tr-TR" dirty="0" smtClean="0"/>
              <a:t>(kalıtım - ”inheritance”).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Dağ bisikleti ve yarış bisikleti, bisiklet sınıfına ait özellikleri taşır:</a:t>
            </a:r>
            <a:r>
              <a:rPr lang="en-US" dirty="0" smtClean="0"/>
              <a:t> v</a:t>
            </a:r>
            <a:r>
              <a:rPr lang="tr-TR" dirty="0" smtClean="0"/>
              <a:t>ites, tekerlek, pedal, vb.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Dağ bisikleti ve yarış bisikleti, bisiklet sınıfına ait işlevleri gösterir:</a:t>
            </a:r>
            <a:r>
              <a:rPr lang="en-US" dirty="0" smtClean="0"/>
              <a:t> </a:t>
            </a:r>
            <a:r>
              <a:rPr lang="tr-TR" dirty="0" smtClean="0"/>
              <a:t>hızlanma, fren yapma, vites değiştirme, vb.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Final değişkenler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tr-TR" dirty="0" smtClean="0"/>
              <a:t>değişken</a:t>
            </a:r>
            <a:r>
              <a:rPr lang="en-US" dirty="0" smtClean="0"/>
              <a:t> </a:t>
            </a:r>
            <a:r>
              <a:rPr lang="tr-TR" dirty="0" smtClean="0"/>
              <a:t>final</a:t>
            </a:r>
            <a:r>
              <a:rPr lang="en-US" dirty="0" smtClean="0"/>
              <a:t> </a:t>
            </a:r>
            <a:r>
              <a:rPr lang="tr-TR" dirty="0" smtClean="0"/>
              <a:t>niteliği</a:t>
            </a:r>
            <a:r>
              <a:rPr lang="en-US" dirty="0" smtClean="0"/>
              <a:t> </a:t>
            </a:r>
            <a:r>
              <a:rPr lang="tr-TR" dirty="0" smtClean="0"/>
              <a:t>ile</a:t>
            </a:r>
            <a:r>
              <a:rPr lang="en-US" dirty="0" smtClean="0"/>
              <a:t> </a:t>
            </a:r>
            <a:r>
              <a:rPr lang="tr-TR" dirty="0" smtClean="0"/>
              <a:t>tanımlanırsa,</a:t>
            </a:r>
            <a:r>
              <a:rPr lang="en-US" dirty="0" smtClean="0"/>
              <a:t> </a:t>
            </a:r>
            <a:r>
              <a:rPr lang="tr-TR" dirty="0" smtClean="0"/>
              <a:t>ilk</a:t>
            </a:r>
            <a:r>
              <a:rPr lang="en-US" dirty="0" smtClean="0"/>
              <a:t> </a:t>
            </a:r>
            <a:r>
              <a:rPr lang="tr-TR" dirty="0" smtClean="0"/>
              <a:t>değeri</a:t>
            </a:r>
            <a:r>
              <a:rPr lang="en-US" dirty="0" smtClean="0"/>
              <a:t> </a:t>
            </a:r>
            <a:r>
              <a:rPr lang="tr-TR" dirty="0" smtClean="0"/>
              <a:t>atandıktan</a:t>
            </a:r>
            <a:r>
              <a:rPr lang="en-US" dirty="0" smtClean="0"/>
              <a:t> </a:t>
            </a:r>
            <a:r>
              <a:rPr lang="tr-TR" dirty="0" smtClean="0"/>
              <a:t>sonra</a:t>
            </a:r>
            <a:r>
              <a:rPr lang="en-US" dirty="0" smtClean="0"/>
              <a:t> </a:t>
            </a:r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tr-TR" dirty="0" smtClean="0"/>
              <a:t>daha</a:t>
            </a:r>
            <a:r>
              <a:rPr lang="en-US" dirty="0" smtClean="0"/>
              <a:t> </a:t>
            </a:r>
            <a:r>
              <a:rPr lang="tr-TR" dirty="0" smtClean="0"/>
              <a:t>değeri</a:t>
            </a:r>
            <a:r>
              <a:rPr lang="en-US" dirty="0" smtClean="0"/>
              <a:t> </a:t>
            </a:r>
            <a:r>
              <a:rPr lang="tr-TR" dirty="0" smtClean="0"/>
              <a:t>değiştirilemez.</a:t>
            </a:r>
          </a:p>
          <a:p>
            <a:pPr eaLnBrk="1" hangingPunct="1"/>
            <a:r>
              <a:rPr lang="tr-TR" dirty="0" smtClean="0"/>
              <a:t>Final</a:t>
            </a:r>
            <a:r>
              <a:rPr lang="en-US" dirty="0" smtClean="0"/>
              <a:t> </a:t>
            </a:r>
            <a:r>
              <a:rPr lang="tr-TR" dirty="0" smtClean="0"/>
              <a:t>değişkenlere</a:t>
            </a:r>
            <a:r>
              <a:rPr lang="en-US" dirty="0" smtClean="0"/>
              <a:t> </a:t>
            </a:r>
            <a:r>
              <a:rPr lang="tr-TR" dirty="0" smtClean="0"/>
              <a:t>ilk</a:t>
            </a:r>
            <a:r>
              <a:rPr lang="en-US" dirty="0" smtClean="0"/>
              <a:t> </a:t>
            </a:r>
            <a:r>
              <a:rPr lang="tr-TR" dirty="0" smtClean="0"/>
              <a:t>tanımlandığı</a:t>
            </a:r>
            <a:r>
              <a:rPr lang="en-US" dirty="0" smtClean="0"/>
              <a:t> </a:t>
            </a:r>
            <a:r>
              <a:rPr lang="tr-TR" dirty="0" smtClean="0"/>
              <a:t>anda</a:t>
            </a:r>
            <a:r>
              <a:rPr lang="en-US" dirty="0" smtClean="0"/>
              <a:t> </a:t>
            </a:r>
            <a:r>
              <a:rPr lang="tr-TR" dirty="0" smtClean="0"/>
              <a:t>değerinin</a:t>
            </a:r>
            <a:r>
              <a:rPr lang="en-US" dirty="0" smtClean="0"/>
              <a:t> </a:t>
            </a:r>
            <a:r>
              <a:rPr lang="tr-TR" dirty="0" smtClean="0"/>
              <a:t>atanması</a:t>
            </a:r>
            <a:r>
              <a:rPr lang="en-US" dirty="0" smtClean="0"/>
              <a:t> </a:t>
            </a:r>
            <a:r>
              <a:rPr lang="tr-TR" dirty="0" smtClean="0"/>
              <a:t>gerekmektedir.</a:t>
            </a:r>
          </a:p>
          <a:p>
            <a:pPr lvl="1"/>
            <a:r>
              <a:rPr lang="tr-TR" dirty="0" smtClean="0"/>
              <a:t>Değer atanmaz ise constructor içinde değer verilmelidir, aksi durumda derleyici hatası alınır.</a:t>
            </a:r>
          </a:p>
          <a:p>
            <a:pPr eaLnBrk="1" hangingPunct="1"/>
            <a:r>
              <a:rPr lang="tr-TR" dirty="0" smtClean="0"/>
              <a:t>Örn.</a:t>
            </a:r>
            <a:r>
              <a:rPr lang="en-US" dirty="0" smtClean="0"/>
              <a:t> f</a:t>
            </a:r>
            <a:r>
              <a:rPr lang="tr-TR" dirty="0" smtClean="0"/>
              <a:t>inal</a:t>
            </a:r>
            <a:r>
              <a:rPr lang="en-US" dirty="0" smtClean="0"/>
              <a:t> </a:t>
            </a:r>
            <a:r>
              <a:rPr lang="tr-TR" dirty="0" smtClean="0"/>
              <a:t>float</a:t>
            </a:r>
            <a:r>
              <a:rPr lang="en-US" dirty="0" smtClean="0"/>
              <a:t> </a:t>
            </a:r>
            <a:r>
              <a:rPr lang="tr-TR" dirty="0" smtClean="0"/>
              <a:t>pi=3.14;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    </a:t>
            </a:r>
            <a:r>
              <a:rPr lang="tr-TR" sz="2800" dirty="0" smtClean="0"/>
              <a:t>final</a:t>
            </a:r>
            <a:r>
              <a:rPr lang="en-US" sz="2800" dirty="0" smtClean="0"/>
              <a:t> </a:t>
            </a:r>
            <a:r>
              <a:rPr lang="tr-TR" sz="2800" dirty="0" smtClean="0"/>
              <a:t>static</a:t>
            </a:r>
            <a:r>
              <a:rPr lang="en-US" sz="2800" dirty="0" smtClean="0"/>
              <a:t> </a:t>
            </a:r>
            <a:r>
              <a:rPr lang="tr-TR" sz="2800" dirty="0" smtClean="0"/>
              <a:t>tbmm</a:t>
            </a:r>
            <a:r>
              <a:rPr lang="en-US" sz="2800" dirty="0" smtClean="0"/>
              <a:t> </a:t>
            </a:r>
            <a:r>
              <a:rPr lang="tr-TR" sz="2800" dirty="0" smtClean="0"/>
              <a:t>=</a:t>
            </a:r>
            <a:r>
              <a:rPr lang="en-US" sz="2800" dirty="0" smtClean="0"/>
              <a:t> </a:t>
            </a:r>
            <a:r>
              <a:rPr lang="tr-TR" sz="2800" dirty="0" smtClean="0"/>
              <a:t>“Turkiye</a:t>
            </a:r>
            <a:r>
              <a:rPr lang="en-US" sz="2800" dirty="0" smtClean="0"/>
              <a:t> </a:t>
            </a:r>
            <a:r>
              <a:rPr lang="tr-TR" sz="2800" dirty="0" smtClean="0"/>
              <a:t>Buyuk</a:t>
            </a:r>
            <a:r>
              <a:rPr lang="en-US" sz="2800" dirty="0" smtClean="0"/>
              <a:t> </a:t>
            </a:r>
            <a:r>
              <a:rPr lang="tr-TR" sz="2800" dirty="0" smtClean="0"/>
              <a:t>Millet</a:t>
            </a:r>
            <a:r>
              <a:rPr lang="en-US" sz="2800" dirty="0" smtClean="0"/>
              <a:t> </a:t>
            </a:r>
            <a:r>
              <a:rPr lang="tr-TR" sz="2800" dirty="0" smtClean="0"/>
              <a:t>Meclisi”;</a:t>
            </a:r>
          </a:p>
          <a:p>
            <a:pPr eaLnBrk="1" hangingPunct="1">
              <a:buFont typeface="Arial" charset="0"/>
              <a:buNone/>
            </a:pPr>
            <a:r>
              <a:rPr lang="tr-TR" sz="2800" dirty="0"/>
              <a:t> </a:t>
            </a:r>
            <a:r>
              <a:rPr lang="tr-TR" sz="2800" dirty="0" smtClean="0"/>
              <a:t>   final int speedlimit=60;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Final sınıflar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Nesneye</a:t>
            </a:r>
            <a:r>
              <a:rPr lang="en-US" smtClean="0"/>
              <a:t> </a:t>
            </a:r>
            <a:r>
              <a:rPr lang="tr-TR" smtClean="0"/>
              <a:t>yönelimli</a:t>
            </a:r>
            <a:r>
              <a:rPr lang="en-US" smtClean="0"/>
              <a:t> </a:t>
            </a:r>
            <a:r>
              <a:rPr lang="tr-TR" smtClean="0"/>
              <a:t>programlamanın</a:t>
            </a:r>
            <a:r>
              <a:rPr lang="en-US" smtClean="0"/>
              <a:t> </a:t>
            </a:r>
            <a:r>
              <a:rPr lang="tr-TR" smtClean="0"/>
              <a:t>en</a:t>
            </a:r>
            <a:r>
              <a:rPr lang="en-US" smtClean="0"/>
              <a:t> </a:t>
            </a:r>
            <a:r>
              <a:rPr lang="tr-TR" smtClean="0"/>
              <a:t>önemli</a:t>
            </a:r>
            <a:r>
              <a:rPr lang="en-US" smtClean="0"/>
              <a:t> </a:t>
            </a:r>
            <a:r>
              <a:rPr lang="tr-TR" smtClean="0"/>
              <a:t>özelliklerinden</a:t>
            </a:r>
            <a:r>
              <a:rPr lang="en-US" smtClean="0"/>
              <a:t> </a:t>
            </a:r>
            <a:r>
              <a:rPr lang="tr-TR" smtClean="0"/>
              <a:t>birisi</a:t>
            </a:r>
            <a:r>
              <a:rPr lang="en-US" smtClean="0"/>
              <a:t> </a:t>
            </a:r>
            <a:r>
              <a:rPr lang="tr-TR" smtClean="0"/>
              <a:t>bir</a:t>
            </a:r>
            <a:r>
              <a:rPr lang="en-US" smtClean="0"/>
              <a:t> </a:t>
            </a:r>
            <a:r>
              <a:rPr lang="tr-TR" smtClean="0"/>
              <a:t>sınıfın</a:t>
            </a:r>
            <a:r>
              <a:rPr lang="en-US" smtClean="0"/>
              <a:t> </a:t>
            </a:r>
            <a:r>
              <a:rPr lang="tr-TR" smtClean="0"/>
              <a:t>niteliklerini</a:t>
            </a:r>
            <a:r>
              <a:rPr lang="en-US" smtClean="0"/>
              <a:t> </a:t>
            </a:r>
            <a:r>
              <a:rPr lang="tr-TR" smtClean="0"/>
              <a:t>yeni</a:t>
            </a:r>
            <a:r>
              <a:rPr lang="en-US" smtClean="0"/>
              <a:t> </a:t>
            </a:r>
            <a:r>
              <a:rPr lang="tr-TR" smtClean="0"/>
              <a:t>bir</a:t>
            </a:r>
            <a:r>
              <a:rPr lang="en-US" smtClean="0"/>
              <a:t> </a:t>
            </a:r>
            <a:r>
              <a:rPr lang="tr-TR" smtClean="0"/>
              <a:t>sınıfa</a:t>
            </a:r>
            <a:r>
              <a:rPr lang="en-US" smtClean="0"/>
              <a:t> </a:t>
            </a:r>
            <a:r>
              <a:rPr lang="tr-TR" smtClean="0"/>
              <a:t>aktarabilmektir.</a:t>
            </a:r>
          </a:p>
          <a:p>
            <a:pPr eaLnBrk="1" hangingPunct="1"/>
            <a:r>
              <a:rPr lang="tr-TR" smtClean="0"/>
              <a:t>Bu</a:t>
            </a:r>
            <a:r>
              <a:rPr lang="en-US" smtClean="0"/>
              <a:t> </a:t>
            </a:r>
            <a:r>
              <a:rPr lang="tr-TR" smtClean="0"/>
              <a:t>yönteme</a:t>
            </a:r>
            <a:r>
              <a:rPr lang="en-US" smtClean="0"/>
              <a:t> </a:t>
            </a:r>
            <a:r>
              <a:rPr lang="tr-TR" smtClean="0"/>
              <a:t>kalıtım</a:t>
            </a:r>
            <a:r>
              <a:rPr lang="en-US" smtClean="0"/>
              <a:t> </a:t>
            </a:r>
            <a:r>
              <a:rPr lang="tr-TR" smtClean="0"/>
              <a:t>denilmektedir.</a:t>
            </a:r>
          </a:p>
          <a:p>
            <a:pPr eaLnBrk="1" hangingPunct="1"/>
            <a:r>
              <a:rPr lang="tr-TR" smtClean="0"/>
              <a:t>Ancak,</a:t>
            </a:r>
            <a:r>
              <a:rPr lang="en-US" smtClean="0"/>
              <a:t> </a:t>
            </a:r>
            <a:r>
              <a:rPr lang="tr-TR" smtClean="0"/>
              <a:t>bir</a:t>
            </a:r>
            <a:r>
              <a:rPr lang="en-US" smtClean="0"/>
              <a:t> </a:t>
            </a:r>
            <a:r>
              <a:rPr lang="tr-TR" smtClean="0"/>
              <a:t>sınıf</a:t>
            </a:r>
            <a:r>
              <a:rPr lang="en-US" smtClean="0"/>
              <a:t> </a:t>
            </a:r>
            <a:r>
              <a:rPr lang="tr-TR" smtClean="0"/>
              <a:t>final</a:t>
            </a:r>
            <a:r>
              <a:rPr lang="en-US" smtClean="0"/>
              <a:t> </a:t>
            </a:r>
            <a:r>
              <a:rPr lang="tr-TR" smtClean="0"/>
              <a:t>deyimiyle</a:t>
            </a:r>
            <a:r>
              <a:rPr lang="en-US" smtClean="0"/>
              <a:t> </a:t>
            </a:r>
            <a:r>
              <a:rPr lang="tr-TR" smtClean="0"/>
              <a:t>oluşturulduğunda</a:t>
            </a:r>
            <a:r>
              <a:rPr lang="en-US" smtClean="0"/>
              <a:t> </a:t>
            </a:r>
            <a:r>
              <a:rPr lang="tr-TR" smtClean="0"/>
              <a:t>bu</a:t>
            </a:r>
            <a:r>
              <a:rPr lang="en-US" smtClean="0"/>
              <a:t> </a:t>
            </a:r>
            <a:r>
              <a:rPr lang="tr-TR" smtClean="0"/>
              <a:t>sınıftan</a:t>
            </a:r>
            <a:r>
              <a:rPr lang="en-US" smtClean="0"/>
              <a:t> </a:t>
            </a:r>
            <a:r>
              <a:rPr lang="tr-TR" smtClean="0"/>
              <a:t>yeni</a:t>
            </a:r>
            <a:r>
              <a:rPr lang="en-US" smtClean="0"/>
              <a:t> </a:t>
            </a:r>
            <a:r>
              <a:rPr lang="tr-TR" smtClean="0"/>
              <a:t>sınıflar</a:t>
            </a:r>
            <a:r>
              <a:rPr lang="en-US" smtClean="0"/>
              <a:t> </a:t>
            </a:r>
            <a:r>
              <a:rPr lang="tr-TR" smtClean="0"/>
              <a:t>türetilmesi</a:t>
            </a:r>
            <a:r>
              <a:rPr lang="en-US" smtClean="0"/>
              <a:t> </a:t>
            </a:r>
            <a:r>
              <a:rPr lang="tr-TR" smtClean="0"/>
              <a:t>engellenmiş</a:t>
            </a:r>
            <a:r>
              <a:rPr lang="en-US" smtClean="0"/>
              <a:t> </a:t>
            </a:r>
            <a:r>
              <a:rPr lang="tr-TR" smtClean="0"/>
              <a:t>olur.</a:t>
            </a:r>
          </a:p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Final metodlar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2800" dirty="0" smtClean="0"/>
              <a:t>Kalıtım</a:t>
            </a:r>
            <a:r>
              <a:rPr lang="en-US" sz="2800" dirty="0" smtClean="0"/>
              <a:t> </a:t>
            </a:r>
            <a:r>
              <a:rPr lang="tr-TR" sz="2800" dirty="0" smtClean="0"/>
              <a:t>yöntemiyle</a:t>
            </a:r>
            <a:r>
              <a:rPr lang="en-US" sz="2800" dirty="0" smtClean="0"/>
              <a:t> </a:t>
            </a:r>
            <a:r>
              <a:rPr lang="tr-TR" sz="2800" dirty="0" smtClean="0"/>
              <a:t>bir</a:t>
            </a:r>
            <a:r>
              <a:rPr lang="en-US" sz="2800" dirty="0" smtClean="0"/>
              <a:t> </a:t>
            </a:r>
            <a:r>
              <a:rPr lang="tr-TR" sz="2800" dirty="0" smtClean="0"/>
              <a:t>sınıfın</a:t>
            </a:r>
            <a:r>
              <a:rPr lang="en-US" sz="2800" dirty="0" smtClean="0"/>
              <a:t> </a:t>
            </a:r>
            <a:r>
              <a:rPr lang="tr-TR" sz="2800" dirty="0" smtClean="0"/>
              <a:t>özellikleri</a:t>
            </a:r>
            <a:r>
              <a:rPr lang="en-US" sz="2800" dirty="0" smtClean="0"/>
              <a:t> </a:t>
            </a:r>
            <a:r>
              <a:rPr lang="tr-TR" sz="2800" dirty="0" smtClean="0"/>
              <a:t>ve</a:t>
            </a:r>
            <a:r>
              <a:rPr lang="en-US" sz="2800" dirty="0" smtClean="0"/>
              <a:t> </a:t>
            </a:r>
            <a:r>
              <a:rPr lang="tr-TR" sz="2800" dirty="0" smtClean="0"/>
              <a:t>işlevleri</a:t>
            </a:r>
            <a:r>
              <a:rPr lang="en-US" sz="2800" dirty="0" smtClean="0"/>
              <a:t> </a:t>
            </a:r>
            <a:r>
              <a:rPr lang="tr-TR" sz="2800" dirty="0" smtClean="0"/>
              <a:t>yeni</a:t>
            </a:r>
            <a:r>
              <a:rPr lang="en-US" sz="2800" dirty="0" smtClean="0"/>
              <a:t> </a:t>
            </a:r>
            <a:r>
              <a:rPr lang="tr-TR" sz="2800" dirty="0" smtClean="0"/>
              <a:t>sınıflara</a:t>
            </a:r>
            <a:r>
              <a:rPr lang="en-US" sz="2800" dirty="0" smtClean="0"/>
              <a:t> </a:t>
            </a:r>
            <a:r>
              <a:rPr lang="tr-TR" sz="2800" dirty="0" smtClean="0"/>
              <a:t>aktarılabildiği</a:t>
            </a:r>
            <a:r>
              <a:rPr lang="en-US" sz="2800" dirty="0" smtClean="0"/>
              <a:t> </a:t>
            </a:r>
            <a:r>
              <a:rPr lang="tr-TR" sz="2800" dirty="0" smtClean="0"/>
              <a:t>gibi</a:t>
            </a:r>
            <a:r>
              <a:rPr lang="en-US" sz="2800" dirty="0" smtClean="0"/>
              <a:t> </a:t>
            </a:r>
            <a:r>
              <a:rPr lang="tr-TR" sz="2800" dirty="0" smtClean="0"/>
              <a:t>yeni</a:t>
            </a:r>
            <a:r>
              <a:rPr lang="en-US" sz="2800" dirty="0" smtClean="0"/>
              <a:t> </a:t>
            </a:r>
            <a:r>
              <a:rPr lang="tr-TR" sz="2800" dirty="0" smtClean="0"/>
              <a:t>sınıfta</a:t>
            </a:r>
            <a:r>
              <a:rPr lang="en-US" sz="2800" dirty="0" smtClean="0"/>
              <a:t> </a:t>
            </a:r>
            <a:r>
              <a:rPr lang="tr-TR" sz="2800" dirty="0" smtClean="0"/>
              <a:t>metodların</a:t>
            </a:r>
            <a:r>
              <a:rPr lang="en-US" sz="2800" dirty="0" smtClean="0"/>
              <a:t> </a:t>
            </a:r>
            <a:r>
              <a:rPr lang="tr-TR" sz="2800" dirty="0" smtClean="0"/>
              <a:t>üzerinde</a:t>
            </a:r>
            <a:r>
              <a:rPr lang="en-US" sz="2800" dirty="0" smtClean="0"/>
              <a:t> </a:t>
            </a:r>
            <a:r>
              <a:rPr lang="tr-TR" sz="2800" dirty="0" smtClean="0"/>
              <a:t>değişiklik</a:t>
            </a:r>
            <a:r>
              <a:rPr lang="en-US" sz="2800" dirty="0" smtClean="0"/>
              <a:t> </a:t>
            </a:r>
            <a:r>
              <a:rPr lang="tr-TR" sz="2800" dirty="0" smtClean="0"/>
              <a:t>yapabil</a:t>
            </a:r>
            <a:r>
              <a:rPr lang="en-US" sz="2800" dirty="0" smtClean="0"/>
              <a:t>m</a:t>
            </a:r>
            <a:r>
              <a:rPr lang="tr-TR" sz="2800" dirty="0" smtClean="0"/>
              <a:t>ektedir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eaLnBrk="1" hangingPunct="1"/>
            <a:endParaRPr lang="tr-TR" sz="1800" dirty="0" smtClean="0"/>
          </a:p>
          <a:p>
            <a:pPr eaLnBrk="1" hangingPunct="1"/>
            <a:r>
              <a:rPr lang="tr-TR" sz="2800" dirty="0" smtClean="0"/>
              <a:t>Eğer</a:t>
            </a:r>
            <a:r>
              <a:rPr lang="en-US" sz="2800" dirty="0" smtClean="0"/>
              <a:t> </a:t>
            </a:r>
            <a:r>
              <a:rPr lang="tr-TR" sz="2800" dirty="0" smtClean="0"/>
              <a:t>bir</a:t>
            </a:r>
            <a:r>
              <a:rPr lang="en-US" sz="2800" dirty="0" smtClean="0"/>
              <a:t> </a:t>
            </a:r>
            <a:r>
              <a:rPr lang="tr-TR" sz="2800" dirty="0" smtClean="0"/>
              <a:t>metodun,</a:t>
            </a:r>
            <a:r>
              <a:rPr lang="en-US" sz="2800" dirty="0" smtClean="0"/>
              <a:t> </a:t>
            </a:r>
            <a:r>
              <a:rPr lang="tr-TR" sz="2800" dirty="0" smtClean="0"/>
              <a:t>türeyen</a:t>
            </a:r>
            <a:r>
              <a:rPr lang="en-US" sz="2800" dirty="0" smtClean="0"/>
              <a:t> </a:t>
            </a:r>
            <a:r>
              <a:rPr lang="tr-TR" sz="2800" dirty="0" smtClean="0"/>
              <a:t>sınıflarda</a:t>
            </a:r>
            <a:r>
              <a:rPr lang="en-US" sz="2800" dirty="0" smtClean="0"/>
              <a:t> </a:t>
            </a:r>
            <a:r>
              <a:rPr lang="tr-TR" sz="2800" dirty="0" smtClean="0"/>
              <a:t>değiştirilmesi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tr-TR" sz="2800" dirty="0" smtClean="0"/>
              <a:t>stenmiyorsa</a:t>
            </a:r>
            <a:r>
              <a:rPr lang="en-US" sz="2800" dirty="0" smtClean="0"/>
              <a:t> </a:t>
            </a:r>
            <a:r>
              <a:rPr lang="tr-TR" sz="2800" dirty="0" smtClean="0"/>
              <a:t>final</a:t>
            </a:r>
            <a:r>
              <a:rPr lang="en-US" sz="2800" dirty="0" smtClean="0"/>
              <a:t> </a:t>
            </a:r>
            <a:r>
              <a:rPr lang="tr-TR" sz="2800" dirty="0" smtClean="0"/>
              <a:t>deyimi</a:t>
            </a:r>
            <a:r>
              <a:rPr lang="en-US" sz="2800" dirty="0" smtClean="0"/>
              <a:t> </a:t>
            </a:r>
            <a:r>
              <a:rPr lang="tr-TR" sz="2800" dirty="0" smtClean="0"/>
              <a:t>kullanılarak</a:t>
            </a:r>
            <a:r>
              <a:rPr lang="en-US" sz="2800" dirty="0" smtClean="0"/>
              <a:t> </a:t>
            </a:r>
            <a:r>
              <a:rPr lang="tr-TR" sz="2800" dirty="0" smtClean="0"/>
              <a:t>bu</a:t>
            </a:r>
            <a:r>
              <a:rPr lang="en-US" sz="2800" dirty="0" smtClean="0"/>
              <a:t> </a:t>
            </a:r>
            <a:r>
              <a:rPr lang="tr-TR" sz="2800" dirty="0" smtClean="0"/>
              <a:t>engellenebilir.</a:t>
            </a:r>
          </a:p>
          <a:p>
            <a:pPr eaLnBrk="1" hangingPunct="1"/>
            <a:endParaRPr lang="tr-T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finalize() metodu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Bazı</a:t>
            </a:r>
            <a:r>
              <a:rPr lang="en-US" dirty="0" smtClean="0"/>
              <a:t> </a:t>
            </a:r>
            <a:r>
              <a:rPr lang="tr-TR" dirty="0" smtClean="0"/>
              <a:t>programlama</a:t>
            </a:r>
            <a:r>
              <a:rPr lang="en-US" dirty="0" smtClean="0"/>
              <a:t> </a:t>
            </a:r>
            <a:r>
              <a:rPr lang="tr-TR" dirty="0" smtClean="0"/>
              <a:t>dillerinde</a:t>
            </a:r>
            <a:r>
              <a:rPr lang="en-US" dirty="0" smtClean="0"/>
              <a:t> </a:t>
            </a:r>
            <a:r>
              <a:rPr lang="tr-TR" dirty="0" smtClean="0"/>
              <a:t>nesneyi</a:t>
            </a:r>
            <a:r>
              <a:rPr lang="en-US" dirty="0" smtClean="0"/>
              <a:t> </a:t>
            </a:r>
            <a:r>
              <a:rPr lang="tr-TR" dirty="0" smtClean="0"/>
              <a:t>sonlandırmak</a:t>
            </a:r>
            <a:r>
              <a:rPr lang="en-US" dirty="0" smtClean="0"/>
              <a:t> </a:t>
            </a:r>
            <a:r>
              <a:rPr lang="tr-TR" dirty="0" smtClean="0"/>
              <a:t>için</a:t>
            </a:r>
            <a:r>
              <a:rPr lang="en-US" dirty="0" smtClean="0"/>
              <a:t> </a:t>
            </a:r>
            <a:r>
              <a:rPr lang="tr-TR" dirty="0" smtClean="0"/>
              <a:t>imha</a:t>
            </a:r>
            <a:r>
              <a:rPr lang="en-US" dirty="0" smtClean="0"/>
              <a:t> </a:t>
            </a:r>
            <a:r>
              <a:rPr lang="tr-TR" dirty="0" smtClean="0"/>
              <a:t>düzenekleri</a:t>
            </a:r>
            <a:r>
              <a:rPr lang="en-US" dirty="0" smtClean="0"/>
              <a:t> </a:t>
            </a:r>
            <a:r>
              <a:rPr lang="tr-TR" dirty="0" smtClean="0"/>
              <a:t>(destructor)</a:t>
            </a:r>
            <a:r>
              <a:rPr lang="en-US" dirty="0" smtClean="0"/>
              <a:t> </a:t>
            </a:r>
            <a:r>
              <a:rPr lang="tr-TR" dirty="0" smtClean="0"/>
              <a:t>mevcuttur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Bu</a:t>
            </a:r>
            <a:r>
              <a:rPr lang="en-US" dirty="0" smtClean="0"/>
              <a:t> </a:t>
            </a:r>
            <a:r>
              <a:rPr lang="tr-TR" dirty="0" smtClean="0"/>
              <a:t>yapılar</a:t>
            </a:r>
            <a:r>
              <a:rPr lang="en-US" dirty="0" smtClean="0"/>
              <a:t> </a:t>
            </a:r>
            <a:r>
              <a:rPr lang="tr-TR" dirty="0" smtClean="0"/>
              <a:t>genellikle</a:t>
            </a:r>
            <a:r>
              <a:rPr lang="en-US" dirty="0" smtClean="0"/>
              <a:t> </a:t>
            </a:r>
            <a:r>
              <a:rPr lang="tr-TR" dirty="0" smtClean="0"/>
              <a:t>belleğin</a:t>
            </a:r>
            <a:r>
              <a:rPr lang="en-US" dirty="0" smtClean="0"/>
              <a:t> </a:t>
            </a:r>
            <a:r>
              <a:rPr lang="tr-TR" dirty="0" smtClean="0"/>
              <a:t>temizlenmesi,</a:t>
            </a:r>
            <a:r>
              <a:rPr lang="en-US" dirty="0" smtClean="0"/>
              <a:t> </a:t>
            </a:r>
            <a:r>
              <a:rPr lang="tr-TR" dirty="0" smtClean="0"/>
              <a:t>diğer</a:t>
            </a:r>
            <a:r>
              <a:rPr lang="en-US" dirty="0" smtClean="0"/>
              <a:t> </a:t>
            </a:r>
            <a:r>
              <a:rPr lang="tr-TR" dirty="0" smtClean="0"/>
              <a:t>nesnelerle</a:t>
            </a:r>
            <a:r>
              <a:rPr lang="en-US" dirty="0" smtClean="0"/>
              <a:t> </a:t>
            </a:r>
            <a:r>
              <a:rPr lang="tr-TR" dirty="0" smtClean="0"/>
              <a:t>ilişkilerin</a:t>
            </a:r>
            <a:r>
              <a:rPr lang="en-US" dirty="0" smtClean="0"/>
              <a:t> </a:t>
            </a:r>
            <a:r>
              <a:rPr lang="tr-TR" dirty="0" smtClean="0"/>
              <a:t>sonlandırılması,</a:t>
            </a:r>
            <a:r>
              <a:rPr lang="en-US" dirty="0" smtClean="0"/>
              <a:t> </a:t>
            </a:r>
            <a:r>
              <a:rPr lang="tr-TR" dirty="0" smtClean="0"/>
              <a:t>açık</a:t>
            </a:r>
            <a:r>
              <a:rPr lang="en-US" dirty="0" smtClean="0"/>
              <a:t> </a:t>
            </a:r>
            <a:r>
              <a:rPr lang="tr-TR" dirty="0" smtClean="0"/>
              <a:t>dosyaların</a:t>
            </a:r>
            <a:r>
              <a:rPr lang="en-US" dirty="0" smtClean="0"/>
              <a:t> </a:t>
            </a:r>
            <a:r>
              <a:rPr lang="tr-TR" dirty="0" smtClean="0"/>
              <a:t>kapatılması</a:t>
            </a:r>
            <a:r>
              <a:rPr lang="en-US" dirty="0" smtClean="0"/>
              <a:t> </a:t>
            </a:r>
            <a:r>
              <a:rPr lang="tr-TR" dirty="0" smtClean="0"/>
              <a:t>gibi</a:t>
            </a:r>
            <a:r>
              <a:rPr lang="en-US" dirty="0" smtClean="0"/>
              <a:t> </a:t>
            </a:r>
            <a:r>
              <a:rPr lang="tr-TR" dirty="0" smtClean="0"/>
              <a:t>işlemleri</a:t>
            </a:r>
            <a:r>
              <a:rPr lang="en-US" dirty="0" smtClean="0"/>
              <a:t> </a:t>
            </a:r>
            <a:r>
              <a:rPr lang="tr-TR" dirty="0" smtClean="0"/>
              <a:t>içermektedir.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Java</a:t>
            </a:r>
            <a:r>
              <a:rPr lang="en-US" dirty="0" smtClean="0"/>
              <a:t> </a:t>
            </a:r>
            <a:r>
              <a:rPr lang="tr-TR" dirty="0" smtClean="0"/>
              <a:t>nesneyi</a:t>
            </a:r>
            <a:r>
              <a:rPr lang="en-US" dirty="0" smtClean="0"/>
              <a:t> </a:t>
            </a:r>
            <a:r>
              <a:rPr lang="tr-TR" dirty="0" smtClean="0"/>
              <a:t>yoketmek</a:t>
            </a:r>
            <a:r>
              <a:rPr lang="en-US" dirty="0" smtClean="0"/>
              <a:t> </a:t>
            </a:r>
            <a:r>
              <a:rPr lang="tr-TR" dirty="0" smtClean="0"/>
              <a:t>için</a:t>
            </a:r>
            <a:r>
              <a:rPr lang="en-US" dirty="0" smtClean="0"/>
              <a:t> </a:t>
            </a:r>
            <a:r>
              <a:rPr lang="tr-TR" dirty="0" smtClean="0"/>
              <a:t>çöp</a:t>
            </a:r>
            <a:r>
              <a:rPr lang="en-US" dirty="0" smtClean="0"/>
              <a:t> </a:t>
            </a:r>
            <a:r>
              <a:rPr lang="tr-TR" dirty="0" smtClean="0"/>
              <a:t>toplayıcı</a:t>
            </a:r>
            <a:r>
              <a:rPr lang="en-US" dirty="0" smtClean="0"/>
              <a:t> </a:t>
            </a:r>
            <a:r>
              <a:rPr lang="tr-TR" dirty="0" smtClean="0"/>
              <a:t>mekanizması</a:t>
            </a:r>
            <a:r>
              <a:rPr lang="en-US" dirty="0" smtClean="0"/>
              <a:t> </a:t>
            </a:r>
            <a:r>
              <a:rPr lang="tr-TR" dirty="0" smtClean="0"/>
              <a:t>kullandığı</a:t>
            </a:r>
            <a:r>
              <a:rPr lang="en-US" dirty="0" smtClean="0"/>
              <a:t> </a:t>
            </a:r>
            <a:r>
              <a:rPr lang="tr-TR" dirty="0" smtClean="0"/>
              <a:t>için</a:t>
            </a:r>
            <a:r>
              <a:rPr lang="en-US" dirty="0" smtClean="0"/>
              <a:t> </a:t>
            </a:r>
            <a:r>
              <a:rPr lang="tr-TR" dirty="0" smtClean="0"/>
              <a:t>ayrıca</a:t>
            </a:r>
            <a:r>
              <a:rPr lang="en-US" dirty="0" smtClean="0"/>
              <a:t> </a:t>
            </a:r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tr-TR" dirty="0" smtClean="0"/>
              <a:t>imha</a:t>
            </a:r>
            <a:r>
              <a:rPr lang="en-US" dirty="0" smtClean="0"/>
              <a:t> </a:t>
            </a:r>
            <a:r>
              <a:rPr lang="tr-TR" dirty="0" smtClean="0"/>
              <a:t>düzeneğine</a:t>
            </a:r>
            <a:r>
              <a:rPr lang="en-US" dirty="0" smtClean="0"/>
              <a:t> </a:t>
            </a:r>
            <a:r>
              <a:rPr lang="tr-TR" dirty="0" smtClean="0"/>
              <a:t>ihtiyaç</a:t>
            </a:r>
            <a:r>
              <a:rPr lang="en-US" dirty="0" smtClean="0"/>
              <a:t> </a:t>
            </a:r>
            <a:r>
              <a:rPr lang="tr-TR" dirty="0" smtClean="0"/>
              <a:t>yoktur.</a:t>
            </a:r>
            <a:r>
              <a:rPr lang="en-US" dirty="0" smtClean="0"/>
              <a:t> </a:t>
            </a:r>
            <a:r>
              <a:rPr lang="tr-TR" dirty="0" smtClean="0"/>
              <a:t>Ancak,</a:t>
            </a:r>
            <a:r>
              <a:rPr lang="en-US" dirty="0" smtClean="0"/>
              <a:t> </a:t>
            </a:r>
            <a:r>
              <a:rPr lang="tr-TR" dirty="0" smtClean="0"/>
              <a:t>yine</a:t>
            </a:r>
            <a:r>
              <a:rPr lang="en-US" dirty="0" smtClean="0"/>
              <a:t> </a:t>
            </a:r>
            <a:r>
              <a:rPr lang="tr-TR" dirty="0" smtClean="0"/>
              <a:t>de</a:t>
            </a:r>
            <a:r>
              <a:rPr lang="en-US" dirty="0" smtClean="0"/>
              <a:t> </a:t>
            </a:r>
            <a:r>
              <a:rPr lang="tr-TR" dirty="0" smtClean="0"/>
              <a:t>programcının</a:t>
            </a:r>
            <a:r>
              <a:rPr lang="en-US" dirty="0" smtClean="0"/>
              <a:t> </a:t>
            </a:r>
            <a:r>
              <a:rPr lang="tr-TR" dirty="0" smtClean="0"/>
              <a:t>nesne</a:t>
            </a:r>
            <a:r>
              <a:rPr lang="en-US" dirty="0" smtClean="0"/>
              <a:t> </a:t>
            </a:r>
            <a:r>
              <a:rPr lang="tr-TR" dirty="0" smtClean="0"/>
              <a:t>sistemden</a:t>
            </a:r>
            <a:r>
              <a:rPr lang="en-US" dirty="0" smtClean="0"/>
              <a:t> </a:t>
            </a:r>
            <a:r>
              <a:rPr lang="tr-TR" dirty="0" smtClean="0"/>
              <a:t>silinirken</a:t>
            </a:r>
            <a:r>
              <a:rPr lang="en-US" dirty="0" smtClean="0"/>
              <a:t> </a:t>
            </a:r>
            <a:r>
              <a:rPr lang="tr-TR" dirty="0" smtClean="0"/>
              <a:t>yapılmasını</a:t>
            </a:r>
            <a:r>
              <a:rPr lang="en-US" dirty="0" smtClean="0"/>
              <a:t> </a:t>
            </a:r>
            <a:r>
              <a:rPr lang="tr-TR" dirty="0" smtClean="0"/>
              <a:t>istediği</a:t>
            </a:r>
            <a:r>
              <a:rPr lang="en-US" dirty="0" smtClean="0"/>
              <a:t> </a:t>
            </a:r>
            <a:r>
              <a:rPr lang="tr-TR" dirty="0" smtClean="0"/>
              <a:t>işlemler</a:t>
            </a:r>
            <a:r>
              <a:rPr lang="en-US" dirty="0" smtClean="0"/>
              <a:t> </a:t>
            </a:r>
            <a:r>
              <a:rPr lang="tr-TR" dirty="0" smtClean="0"/>
              <a:t>olursa</a:t>
            </a:r>
            <a:r>
              <a:rPr lang="en-US" dirty="0" smtClean="0"/>
              <a:t> </a:t>
            </a:r>
            <a:r>
              <a:rPr lang="tr-TR" dirty="0" smtClean="0"/>
              <a:t>bunları</a:t>
            </a:r>
            <a:r>
              <a:rPr lang="en-US" dirty="0" smtClean="0"/>
              <a:t> </a:t>
            </a:r>
            <a:r>
              <a:rPr lang="tr-TR" dirty="0" smtClean="0"/>
              <a:t>yazabilmesi</a:t>
            </a:r>
            <a:r>
              <a:rPr lang="en-US" dirty="0" smtClean="0"/>
              <a:t> </a:t>
            </a:r>
            <a:r>
              <a:rPr lang="tr-TR" dirty="0" smtClean="0"/>
              <a:t>için</a:t>
            </a:r>
            <a:r>
              <a:rPr lang="en-US" dirty="0" smtClean="0"/>
              <a:t> </a:t>
            </a:r>
            <a:r>
              <a:rPr lang="tr-TR" dirty="0" smtClean="0"/>
              <a:t>finalize()</a:t>
            </a:r>
            <a:r>
              <a:rPr lang="en-US" dirty="0" smtClean="0"/>
              <a:t> </a:t>
            </a:r>
            <a:r>
              <a:rPr lang="tr-TR" dirty="0" smtClean="0"/>
              <a:t>metodu</a:t>
            </a:r>
            <a:r>
              <a:rPr lang="en-US" dirty="0" smtClean="0"/>
              <a:t> </a:t>
            </a:r>
            <a:r>
              <a:rPr lang="tr-TR" dirty="0" smtClean="0"/>
              <a:t>kullanılmaktadır.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dirty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4648200"/>
            <a:ext cx="48006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“Is A” </a:t>
            </a:r>
            <a:r>
              <a:rPr lang="en-US" dirty="0" err="1" smtClean="0"/>
              <a:t>ve</a:t>
            </a:r>
            <a:r>
              <a:rPr lang="en-US" dirty="0" smtClean="0"/>
              <a:t> “Has a” </a:t>
            </a:r>
            <a:r>
              <a:rPr lang="tr-TR" dirty="0"/>
              <a:t>İ</a:t>
            </a:r>
            <a:r>
              <a:rPr lang="en-US" dirty="0" smtClean="0"/>
              <a:t>li</a:t>
            </a:r>
            <a:r>
              <a:rPr lang="tr-TR" dirty="0" smtClean="0"/>
              <a:t>ş</a:t>
            </a:r>
            <a:r>
              <a:rPr lang="en-US" dirty="0" err="1" smtClean="0"/>
              <a:t>kileri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IS A:</a:t>
            </a:r>
          </a:p>
          <a:p>
            <a:pPr lvl="1"/>
            <a:r>
              <a:rPr lang="en-US" dirty="0" smtClean="0"/>
              <a:t>T</a:t>
            </a:r>
            <a:r>
              <a:rPr lang="tr-TR" dirty="0" smtClean="0"/>
              <a:t>ü</a:t>
            </a:r>
            <a:r>
              <a:rPr lang="en-US" dirty="0" err="1" smtClean="0"/>
              <a:t>retilmi</a:t>
            </a:r>
            <a:r>
              <a:rPr lang="tr-TR" dirty="0" smtClean="0"/>
              <a:t>ş</a:t>
            </a:r>
            <a:r>
              <a:rPr lang="en-US" dirty="0" smtClean="0"/>
              <a:t> s</a:t>
            </a:r>
            <a:r>
              <a:rPr lang="tr-TR" dirty="0" smtClean="0"/>
              <a:t>ı</a:t>
            </a:r>
            <a:r>
              <a:rPr lang="en-US" dirty="0" smtClean="0"/>
              <a:t>n</a:t>
            </a:r>
            <a:r>
              <a:rPr lang="tr-TR" dirty="0" smtClean="0"/>
              <a:t>ı</a:t>
            </a:r>
            <a:r>
              <a:rPr lang="en-US" dirty="0" smtClean="0"/>
              <a:t>f hem </a:t>
            </a:r>
            <a:r>
              <a:rPr lang="en-US" dirty="0" err="1" smtClean="0"/>
              <a:t>kendi</a:t>
            </a:r>
            <a:r>
              <a:rPr lang="en-US" dirty="0" smtClean="0"/>
              <a:t> </a:t>
            </a:r>
            <a:r>
              <a:rPr lang="en-US" dirty="0" err="1" smtClean="0"/>
              <a:t>tipindedir</a:t>
            </a:r>
            <a:r>
              <a:rPr lang="en-US" dirty="0" smtClean="0"/>
              <a:t> hem de t</a:t>
            </a:r>
            <a:r>
              <a:rPr lang="tr-TR" dirty="0" smtClean="0"/>
              <a:t>ü</a:t>
            </a:r>
            <a:r>
              <a:rPr lang="en-US" dirty="0" err="1" smtClean="0"/>
              <a:t>retildi</a:t>
            </a:r>
            <a:r>
              <a:rPr lang="tr-TR" dirty="0" smtClean="0"/>
              <a:t>ğ</a:t>
            </a:r>
            <a:r>
              <a:rPr lang="en-US" dirty="0" err="1" smtClean="0"/>
              <a:t>i</a:t>
            </a:r>
            <a:r>
              <a:rPr lang="en-US" dirty="0" smtClean="0"/>
              <a:t> s</a:t>
            </a:r>
            <a:r>
              <a:rPr lang="tr-TR" dirty="0" smtClean="0"/>
              <a:t>ı</a:t>
            </a:r>
            <a:r>
              <a:rPr lang="en-US" dirty="0" smtClean="0"/>
              <a:t>n</a:t>
            </a:r>
            <a:r>
              <a:rPr lang="tr-TR" dirty="0" smtClean="0"/>
              <a:t>ı</a:t>
            </a:r>
            <a:r>
              <a:rPr lang="en-US" dirty="0" smtClean="0"/>
              <a:t>f </a:t>
            </a:r>
            <a:r>
              <a:rPr lang="en-US" dirty="0" err="1" smtClean="0"/>
              <a:t>tipindedir</a:t>
            </a:r>
            <a:r>
              <a:rPr lang="en-US" dirty="0" smtClean="0"/>
              <a:t>. </a:t>
            </a:r>
          </a:p>
          <a:p>
            <a:pPr lvl="2"/>
            <a:r>
              <a:rPr lang="tr-TR" dirty="0" err="1"/>
              <a:t>Ö</a:t>
            </a:r>
            <a:r>
              <a:rPr lang="en-US" dirty="0" err="1" smtClean="0"/>
              <a:t>rnek</a:t>
            </a:r>
            <a:r>
              <a:rPr lang="en-US" dirty="0" smtClean="0"/>
              <a:t>, </a:t>
            </a:r>
            <a:r>
              <a:rPr lang="tr-TR" dirty="0" smtClean="0"/>
              <a:t>öğ</a:t>
            </a:r>
            <a:r>
              <a:rPr lang="en-US" dirty="0" err="1" smtClean="0"/>
              <a:t>renci</a:t>
            </a:r>
            <a:r>
              <a:rPr lang="en-US" dirty="0" smtClean="0"/>
              <a:t> </a:t>
            </a:r>
            <a:r>
              <a:rPr lang="en-US" dirty="0" err="1" smtClean="0"/>
              <a:t>insan</a:t>
            </a:r>
            <a:r>
              <a:rPr lang="en-US" dirty="0" smtClean="0"/>
              <a:t> s</a:t>
            </a:r>
            <a:r>
              <a:rPr lang="tr-TR" dirty="0" smtClean="0"/>
              <a:t>ı</a:t>
            </a:r>
            <a:r>
              <a:rPr lang="en-US" dirty="0" smtClean="0"/>
              <a:t>n</a:t>
            </a:r>
            <a:r>
              <a:rPr lang="tr-TR" dirty="0" smtClean="0"/>
              <a:t>ı</a:t>
            </a:r>
            <a:r>
              <a:rPr lang="en-US" dirty="0" smtClean="0"/>
              <a:t>f</a:t>
            </a:r>
            <a:r>
              <a:rPr lang="tr-TR" dirty="0" smtClean="0"/>
              <a:t>ı</a:t>
            </a:r>
            <a:r>
              <a:rPr lang="en-US" dirty="0" err="1" smtClean="0"/>
              <a:t>ndan</a:t>
            </a:r>
            <a:r>
              <a:rPr lang="en-US" dirty="0" smtClean="0"/>
              <a:t> t</a:t>
            </a:r>
            <a:r>
              <a:rPr lang="tr-TR" dirty="0" smtClean="0"/>
              <a:t>ü</a:t>
            </a:r>
            <a:r>
              <a:rPr lang="en-US" dirty="0" err="1" smtClean="0"/>
              <a:t>retilmi</a:t>
            </a:r>
            <a:r>
              <a:rPr lang="tr-TR" dirty="0" smtClean="0"/>
              <a:t>ş </a:t>
            </a:r>
            <a:r>
              <a:rPr lang="en-US" dirty="0" err="1" smtClean="0"/>
              <a:t>olsun</a:t>
            </a:r>
            <a:r>
              <a:rPr lang="en-US" dirty="0" smtClean="0"/>
              <a:t>.</a:t>
            </a:r>
          </a:p>
          <a:p>
            <a:pPr lvl="2"/>
            <a:r>
              <a:rPr lang="tr-TR" dirty="0" smtClean="0"/>
              <a:t>Öğ</a:t>
            </a:r>
            <a:r>
              <a:rPr lang="en-US" dirty="0" err="1" smtClean="0"/>
              <a:t>renci</a:t>
            </a:r>
            <a:r>
              <a:rPr lang="en-US" dirty="0" smtClean="0"/>
              <a:t> s</a:t>
            </a:r>
            <a:r>
              <a:rPr lang="tr-TR" dirty="0" smtClean="0"/>
              <a:t>ı</a:t>
            </a:r>
            <a:r>
              <a:rPr lang="en-US" dirty="0" smtClean="0"/>
              <a:t>n</a:t>
            </a:r>
            <a:r>
              <a:rPr lang="tr-TR" dirty="0" smtClean="0"/>
              <a:t>ı</a:t>
            </a:r>
            <a:r>
              <a:rPr lang="en-US" dirty="0" smtClean="0"/>
              <a:t>f</a:t>
            </a:r>
            <a:r>
              <a:rPr lang="tr-TR" dirty="0" smtClean="0"/>
              <a:t>ı</a:t>
            </a:r>
            <a:r>
              <a:rPr lang="en-US" dirty="0" smtClean="0"/>
              <a:t> </a:t>
            </a:r>
            <a:r>
              <a:rPr lang="tr-TR" dirty="0" smtClean="0"/>
              <a:t>ö</a:t>
            </a:r>
            <a:r>
              <a:rPr lang="en-US" dirty="0" err="1" smtClean="0"/>
              <a:t>rne</a:t>
            </a:r>
            <a:r>
              <a:rPr lang="tr-TR" dirty="0" smtClean="0"/>
              <a:t>ğ</a:t>
            </a:r>
            <a:r>
              <a:rPr lang="en-US" dirty="0" err="1" smtClean="0"/>
              <a:t>i</a:t>
            </a:r>
            <a:r>
              <a:rPr lang="en-US" dirty="0" smtClean="0"/>
              <a:t> Ali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ayn</a:t>
            </a:r>
            <a:r>
              <a:rPr lang="tr-TR" dirty="0" smtClean="0"/>
              <a:t>ı</a:t>
            </a:r>
            <a:r>
              <a:rPr lang="en-US" dirty="0" smtClean="0"/>
              <a:t> </a:t>
            </a:r>
            <a:r>
              <a:rPr lang="en-US" dirty="0" err="1" smtClean="0"/>
              <a:t>zamanda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insand</a:t>
            </a:r>
            <a:r>
              <a:rPr lang="tr-TR" dirty="0" smtClean="0"/>
              <a:t>ı</a:t>
            </a:r>
            <a:r>
              <a:rPr lang="en-US" dirty="0" smtClean="0"/>
              <a:t>r.</a:t>
            </a:r>
          </a:p>
          <a:p>
            <a:r>
              <a:rPr lang="en-US" dirty="0" smtClean="0"/>
              <a:t>HAS A:</a:t>
            </a:r>
          </a:p>
          <a:p>
            <a:pPr lvl="1"/>
            <a:r>
              <a:rPr lang="en-US" dirty="0" err="1" smtClean="0"/>
              <a:t>Bir</a:t>
            </a:r>
            <a:r>
              <a:rPr lang="en-US" dirty="0" smtClean="0"/>
              <a:t> s</a:t>
            </a:r>
            <a:r>
              <a:rPr lang="tr-TR" dirty="0" smtClean="0"/>
              <a:t>ı</a:t>
            </a:r>
            <a:r>
              <a:rPr lang="en-US" dirty="0" smtClean="0"/>
              <a:t>n</a:t>
            </a:r>
            <a:r>
              <a:rPr lang="tr-TR" dirty="0" smtClean="0"/>
              <a:t>ı</a:t>
            </a:r>
            <a:r>
              <a:rPr lang="en-US" dirty="0" smtClean="0"/>
              <a:t>f </a:t>
            </a:r>
            <a:r>
              <a:rPr lang="en-US" dirty="0" err="1" smtClean="0"/>
              <a:t>ba</a:t>
            </a:r>
            <a:r>
              <a:rPr lang="tr-TR" dirty="0" smtClean="0"/>
              <a:t>ş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s</a:t>
            </a:r>
            <a:r>
              <a:rPr lang="tr-TR" dirty="0" smtClean="0"/>
              <a:t>ı</a:t>
            </a:r>
            <a:r>
              <a:rPr lang="en-US" dirty="0" smtClean="0"/>
              <a:t>n</a:t>
            </a:r>
            <a:r>
              <a:rPr lang="tr-TR" dirty="0" smtClean="0"/>
              <a:t>ı</a:t>
            </a:r>
            <a:r>
              <a:rPr lang="en-US" dirty="0" smtClean="0"/>
              <a:t>f</a:t>
            </a:r>
            <a:r>
              <a:rPr lang="tr-TR" dirty="0" smtClean="0"/>
              <a:t>ı</a:t>
            </a:r>
            <a:r>
              <a:rPr lang="en-US" dirty="0" smtClean="0"/>
              <a:t> </a:t>
            </a:r>
            <a:r>
              <a:rPr lang="tr-TR" dirty="0"/>
              <a:t>ö</a:t>
            </a:r>
            <a:r>
              <a:rPr lang="en-US" dirty="0" smtClean="0"/>
              <a:t>z </a:t>
            </a:r>
            <a:r>
              <a:rPr lang="en-US" dirty="0" err="1" smtClean="0"/>
              <a:t>niteli</a:t>
            </a:r>
            <a:r>
              <a:rPr lang="tr-TR" dirty="0" smtClean="0"/>
              <a:t>ğ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sahip</a:t>
            </a:r>
            <a:r>
              <a:rPr lang="en-US" dirty="0" smtClean="0"/>
              <a:t> </a:t>
            </a:r>
            <a:r>
              <a:rPr lang="en-US" dirty="0" err="1" smtClean="0"/>
              <a:t>olabilir</a:t>
            </a:r>
            <a:r>
              <a:rPr lang="en-US" dirty="0" smtClean="0"/>
              <a:t>.</a:t>
            </a:r>
          </a:p>
          <a:p>
            <a:pPr lvl="2"/>
            <a:r>
              <a:rPr lang="tr-TR" dirty="0" smtClean="0"/>
              <a:t>Ö</a:t>
            </a:r>
            <a:r>
              <a:rPr lang="en-US" dirty="0" err="1" smtClean="0"/>
              <a:t>rnek</a:t>
            </a:r>
            <a:r>
              <a:rPr lang="en-US" dirty="0" smtClean="0"/>
              <a:t>, </a:t>
            </a:r>
            <a:r>
              <a:rPr lang="tr-TR" dirty="0" smtClean="0"/>
              <a:t>Öğ</a:t>
            </a:r>
            <a:r>
              <a:rPr lang="en-US" dirty="0" err="1" smtClean="0"/>
              <a:t>renci</a:t>
            </a:r>
            <a:r>
              <a:rPr lang="en-US" dirty="0" smtClean="0"/>
              <a:t> s</a:t>
            </a:r>
            <a:r>
              <a:rPr lang="tr-TR" dirty="0" smtClean="0"/>
              <a:t>ı</a:t>
            </a:r>
            <a:r>
              <a:rPr lang="en-US" dirty="0" smtClean="0"/>
              <a:t>n</a:t>
            </a:r>
            <a:r>
              <a:rPr lang="tr-TR" dirty="0" smtClean="0"/>
              <a:t>ı</a:t>
            </a:r>
            <a:r>
              <a:rPr lang="en-US" dirty="0" smtClean="0"/>
              <a:t>f</a:t>
            </a:r>
            <a:r>
              <a:rPr lang="tr-TR" dirty="0" smtClean="0"/>
              <a:t>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Ders</a:t>
            </a:r>
            <a:r>
              <a:rPr lang="en-US" dirty="0" smtClean="0"/>
              <a:t> s</a:t>
            </a:r>
            <a:r>
              <a:rPr lang="tr-TR" dirty="0" smtClean="0"/>
              <a:t>ı</a:t>
            </a:r>
            <a:r>
              <a:rPr lang="en-US" dirty="0" smtClean="0"/>
              <a:t>n</a:t>
            </a:r>
            <a:r>
              <a:rPr lang="tr-TR" dirty="0" smtClean="0"/>
              <a:t>ı</a:t>
            </a:r>
            <a:r>
              <a:rPr lang="en-US" dirty="0" smtClean="0"/>
              <a:t>f</a:t>
            </a:r>
            <a:r>
              <a:rPr lang="tr-TR" dirty="0" smtClean="0"/>
              <a:t>ı</a:t>
            </a:r>
            <a:r>
              <a:rPr lang="en-US" dirty="0" smtClean="0"/>
              <a:t> </a:t>
            </a:r>
            <a:r>
              <a:rPr lang="en-US" dirty="0" err="1" smtClean="0"/>
              <a:t>olsun</a:t>
            </a:r>
            <a:endParaRPr lang="en-US" dirty="0" smtClean="0"/>
          </a:p>
          <a:p>
            <a:pPr lvl="2"/>
            <a:r>
              <a:rPr lang="tr-TR" dirty="0" smtClean="0"/>
              <a:t>Öğ</a:t>
            </a:r>
            <a:r>
              <a:rPr lang="en-US" dirty="0" err="1" smtClean="0"/>
              <a:t>renci</a:t>
            </a:r>
            <a:r>
              <a:rPr lang="en-US" dirty="0" smtClean="0"/>
              <a:t> s</a:t>
            </a:r>
            <a:r>
              <a:rPr lang="tr-TR" dirty="0" smtClean="0"/>
              <a:t>ı</a:t>
            </a:r>
            <a:r>
              <a:rPr lang="en-US" dirty="0" smtClean="0"/>
              <a:t>n</a:t>
            </a:r>
            <a:r>
              <a:rPr lang="tr-TR" dirty="0" smtClean="0"/>
              <a:t>ı</a:t>
            </a:r>
            <a:r>
              <a:rPr lang="en-US" dirty="0" smtClean="0"/>
              <a:t>f</a:t>
            </a:r>
            <a:r>
              <a:rPr lang="tr-TR" dirty="0" smtClean="0"/>
              <a:t>ı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tr-TR" dirty="0" smtClean="0"/>
              <a:t>ç</a:t>
            </a:r>
            <a:r>
              <a:rPr lang="en-US" dirty="0" err="1" smtClean="0"/>
              <a:t>inde</a:t>
            </a:r>
            <a:r>
              <a:rPr lang="en-US" dirty="0" smtClean="0"/>
              <a:t> </a:t>
            </a:r>
            <a:r>
              <a:rPr lang="en-US" dirty="0" err="1" smtClean="0"/>
              <a:t>Ders</a:t>
            </a:r>
            <a:r>
              <a:rPr lang="en-US" dirty="0" smtClean="0"/>
              <a:t>[] </a:t>
            </a:r>
            <a:r>
              <a:rPr lang="en-US" dirty="0" err="1" smtClean="0"/>
              <a:t>dizisi</a:t>
            </a:r>
            <a:r>
              <a:rPr lang="en-US" dirty="0" smtClean="0"/>
              <a:t> </a:t>
            </a:r>
            <a:r>
              <a:rPr lang="tr-TR" dirty="0" smtClean="0"/>
              <a:t>ö</a:t>
            </a:r>
            <a:r>
              <a:rPr lang="en-US" dirty="0" smtClean="0"/>
              <a:t>z </a:t>
            </a:r>
            <a:r>
              <a:rPr lang="en-US" dirty="0" err="1" smtClean="0"/>
              <a:t>nitelik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tan</a:t>
            </a:r>
            <a:r>
              <a:rPr lang="tr-TR" dirty="0" smtClean="0"/>
              <a:t>ı</a:t>
            </a:r>
            <a:r>
              <a:rPr lang="en-US" dirty="0" err="1" smtClean="0"/>
              <a:t>mlanm</a:t>
            </a:r>
            <a:r>
              <a:rPr lang="tr-TR" dirty="0" smtClean="0"/>
              <a:t>ış</a:t>
            </a:r>
            <a:r>
              <a:rPr lang="en-US" dirty="0" smtClean="0"/>
              <a:t> </a:t>
            </a:r>
            <a:r>
              <a:rPr lang="en-US" dirty="0" err="1" smtClean="0"/>
              <a:t>olabilir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“Object”</a:t>
            </a:r>
            <a:r>
              <a:rPr lang="tr-TR" dirty="0" smtClean="0"/>
              <a:t> (Nesne)</a:t>
            </a:r>
            <a:r>
              <a:rPr lang="en-US" dirty="0" smtClean="0"/>
              <a:t> S</a:t>
            </a:r>
            <a:r>
              <a:rPr lang="tr-TR" dirty="0" err="1" smtClean="0"/>
              <a:t>ınıfı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da</a:t>
            </a:r>
            <a:r>
              <a:rPr lang="en-US" dirty="0" smtClean="0"/>
              <a:t> t</a:t>
            </a:r>
            <a:r>
              <a:rPr lang="tr-TR" dirty="0" smtClean="0"/>
              <a:t>ü</a:t>
            </a:r>
            <a:r>
              <a:rPr lang="en-US" dirty="0" smtClean="0"/>
              <a:t>m </a:t>
            </a:r>
            <a:r>
              <a:rPr lang="tr-TR" dirty="0" smtClean="0"/>
              <a:t>sınıflar Object sınıfından türer.</a:t>
            </a:r>
          </a:p>
          <a:p>
            <a:pPr lvl="1"/>
            <a:r>
              <a:rPr lang="tr-TR" dirty="0" smtClean="0"/>
              <a:t>Yazılsa da yazılmasa da</a:t>
            </a:r>
          </a:p>
          <a:p>
            <a:r>
              <a:rPr lang="tr-TR" dirty="0" smtClean="0"/>
              <a:t>Bu nedenle tüm sınıfların tüm örnekleri nesne tipindendir.</a:t>
            </a:r>
          </a:p>
          <a:p>
            <a:r>
              <a:rPr lang="tr-TR" dirty="0" smtClean="0"/>
              <a:t>Tüm sınıflar Object sınıfının aşağıdaki metodlarını kalıtır</a:t>
            </a:r>
          </a:p>
          <a:p>
            <a:pPr lvl="1"/>
            <a:r>
              <a:rPr lang="tr-TR" dirty="0" smtClean="0"/>
              <a:t>equals()</a:t>
            </a:r>
          </a:p>
          <a:p>
            <a:pPr lvl="1"/>
            <a:r>
              <a:rPr lang="tr-TR" dirty="0" smtClean="0"/>
              <a:t>toString()</a:t>
            </a:r>
          </a:p>
          <a:p>
            <a:pPr lvl="1"/>
            <a:r>
              <a:rPr lang="tr-TR" dirty="0" smtClean="0"/>
              <a:t>clone()</a:t>
            </a:r>
          </a:p>
          <a:p>
            <a:r>
              <a:rPr lang="tr-TR" dirty="0" smtClean="0"/>
              <a:t>toString() sınıfı genellikle override edilir.</a:t>
            </a:r>
          </a:p>
          <a:p>
            <a:r>
              <a:rPr lang="tr-TR" dirty="0" smtClean="0"/>
              <a:t>Clone objenın kopyasını olusturur. Diziler konusundan hatırlayın.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Kal</a:t>
            </a:r>
            <a:r>
              <a:rPr lang="tr-TR" smtClean="0"/>
              <a:t>ı</a:t>
            </a:r>
            <a:r>
              <a:rPr lang="en-US" smtClean="0"/>
              <a:t>t</a:t>
            </a:r>
            <a:r>
              <a:rPr lang="tr-TR" smtClean="0"/>
              <a:t>ı</a:t>
            </a:r>
            <a:r>
              <a:rPr lang="en-US" smtClean="0"/>
              <a:t>m Mant</a:t>
            </a:r>
            <a:r>
              <a:rPr lang="tr-TR" smtClean="0"/>
              <a:t>ığı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Bir alt-sınıf, üst-sınıfından taşıdığı özelliklere ve işlevlere ek olarak; kendine ait özellikleri ve işlevleri içerebilir (tanımlayabilir).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Örnek: Dağ bisikleti, tırmanmayı kolaylaştıran ek viteslere sahip olabilir.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Bir alt-sınıf aynı zamanda, üst-sınıfından taşıdığı işlevleri değiştirebilir (üzerine yazma – “</a:t>
            </a:r>
            <a:r>
              <a:rPr lang="tr-TR" b="1" dirty="0" smtClean="0"/>
              <a:t>method overriding</a:t>
            </a:r>
            <a:r>
              <a:rPr lang="tr-TR" dirty="0" smtClean="0"/>
              <a:t>”).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Örnek: Dağ bisikleti, bisiklet sınıfının “vites değiştir” işlevini, ek vitesleri kullanmayı sağlayacak şekilde değiştirebilir.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Kalıtım sadece tek seviyeli olmak zorunda değildir, birden çok seviyede tanımlanabilir.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Bir alt-sınıf her zaman, üstündeki tüm sınıfların özelliklerini ve işlevlerini taşır.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Kalıtım ağacında (“inheritance tree”) aşağılara doğru inildikçe sınıfın öznelliği artar.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Çoklu Kalıtım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Java</a:t>
            </a:r>
            <a:r>
              <a:rPr lang="en-US" dirty="0" smtClean="0"/>
              <a:t>’</a:t>
            </a:r>
            <a:r>
              <a:rPr lang="tr-TR" dirty="0" smtClean="0"/>
              <a:t>da</a:t>
            </a:r>
            <a:r>
              <a:rPr lang="en-US" dirty="0" smtClean="0"/>
              <a:t> </a:t>
            </a:r>
            <a:r>
              <a:rPr lang="tr-TR" dirty="0" smtClean="0"/>
              <a:t>(C++</a:t>
            </a:r>
            <a:r>
              <a:rPr lang="en-US" dirty="0" smtClean="0"/>
              <a:t>’</a:t>
            </a:r>
            <a:r>
              <a:rPr lang="tr-TR" dirty="0" smtClean="0"/>
              <a:t>da</a:t>
            </a:r>
            <a:r>
              <a:rPr lang="en-US" dirty="0" smtClean="0"/>
              <a:t> </a:t>
            </a:r>
            <a:r>
              <a:rPr lang="tr-TR" dirty="0" smtClean="0"/>
              <a:t>desteklenen)</a:t>
            </a:r>
            <a:r>
              <a:rPr lang="en-US" dirty="0" smtClean="0"/>
              <a:t> </a:t>
            </a:r>
            <a:r>
              <a:rPr lang="tr-TR" dirty="0" smtClean="0"/>
              <a:t>çoklu</a:t>
            </a:r>
            <a:r>
              <a:rPr lang="en-US" dirty="0" smtClean="0"/>
              <a:t> </a:t>
            </a:r>
            <a:r>
              <a:rPr lang="tr-TR" dirty="0" smtClean="0"/>
              <a:t>kalıtım</a:t>
            </a:r>
            <a:r>
              <a:rPr lang="en-US" dirty="0" smtClean="0"/>
              <a:t> </a:t>
            </a:r>
            <a:r>
              <a:rPr lang="tr-TR" dirty="0" smtClean="0"/>
              <a:t>(multiple</a:t>
            </a:r>
            <a:r>
              <a:rPr lang="en-US" dirty="0" smtClean="0"/>
              <a:t> </a:t>
            </a:r>
            <a:r>
              <a:rPr lang="tr-TR" dirty="0" smtClean="0"/>
              <a:t>inheritance)</a:t>
            </a:r>
            <a:r>
              <a:rPr lang="en-US" dirty="0" smtClean="0"/>
              <a:t> </a:t>
            </a:r>
            <a:r>
              <a:rPr lang="tr-TR" dirty="0" smtClean="0"/>
              <a:t>desteklenmez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</a:t>
            </a:r>
            <a:r>
              <a:rPr lang="tr-TR" dirty="0" smtClean="0"/>
              <a:t>ir</a:t>
            </a:r>
            <a:r>
              <a:rPr lang="en-US" dirty="0" smtClean="0"/>
              <a:t> </a:t>
            </a:r>
            <a:r>
              <a:rPr lang="tr-TR" dirty="0" smtClean="0"/>
              <a:t>subclass</a:t>
            </a:r>
            <a:r>
              <a:rPr lang="en-US" dirty="0" smtClean="0"/>
              <a:t>’</a:t>
            </a:r>
            <a:r>
              <a:rPr lang="tr-TR" dirty="0" smtClean="0"/>
              <a:t>ın</a:t>
            </a:r>
            <a:r>
              <a:rPr lang="en-US" dirty="0" smtClean="0"/>
              <a:t> </a:t>
            </a:r>
            <a:r>
              <a:rPr lang="tr-TR" dirty="0" smtClean="0"/>
              <a:t>ancak</a:t>
            </a:r>
            <a:r>
              <a:rPr lang="en-US" dirty="0" smtClean="0"/>
              <a:t> </a:t>
            </a:r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tr-TR" dirty="0" smtClean="0"/>
              <a:t>tane</a:t>
            </a:r>
            <a:r>
              <a:rPr lang="en-US" dirty="0" smtClean="0"/>
              <a:t> </a:t>
            </a:r>
            <a:r>
              <a:rPr lang="tr-TR" dirty="0" smtClean="0"/>
              <a:t>direct</a:t>
            </a:r>
            <a:r>
              <a:rPr lang="en-US" dirty="0" smtClean="0"/>
              <a:t> </a:t>
            </a:r>
            <a:r>
              <a:rPr lang="tr-TR" dirty="0" smtClean="0"/>
              <a:t>super</a:t>
            </a:r>
            <a:r>
              <a:rPr lang="en-US" dirty="0" smtClean="0"/>
              <a:t> </a:t>
            </a:r>
            <a:r>
              <a:rPr lang="tr-TR" dirty="0" smtClean="0"/>
              <a:t>class</a:t>
            </a:r>
            <a:r>
              <a:rPr lang="en-US" dirty="0" smtClean="0"/>
              <a:t>’</a:t>
            </a:r>
            <a:r>
              <a:rPr lang="tr-TR" dirty="0" smtClean="0"/>
              <a:t>ı</a:t>
            </a:r>
            <a:r>
              <a:rPr lang="en-US" dirty="0" smtClean="0"/>
              <a:t> </a:t>
            </a:r>
            <a:r>
              <a:rPr lang="tr-TR" dirty="0" smtClean="0"/>
              <a:t>olabilir.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Bir </a:t>
            </a:r>
            <a:r>
              <a:rPr lang="tr-TR" dirty="0" err="1" smtClean="0"/>
              <a:t>super</a:t>
            </a:r>
            <a:r>
              <a:rPr lang="tr-TR" dirty="0" smtClean="0"/>
              <a:t> </a:t>
            </a:r>
            <a:r>
              <a:rPr lang="tr-TR" dirty="0" err="1" smtClean="0"/>
              <a:t>class’ın</a:t>
            </a:r>
            <a:r>
              <a:rPr lang="tr-TR" dirty="0" smtClean="0"/>
              <a:t> birden fazla alt sınıfı olabilir.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Çoklu</a:t>
            </a:r>
            <a:r>
              <a:rPr lang="en-US" dirty="0" smtClean="0"/>
              <a:t> </a:t>
            </a:r>
            <a:r>
              <a:rPr lang="tr-TR" dirty="0" smtClean="0"/>
              <a:t>kalıtım</a:t>
            </a:r>
            <a:r>
              <a:rPr lang="en-US" dirty="0" smtClean="0"/>
              <a:t> </a:t>
            </a:r>
            <a:r>
              <a:rPr lang="tr-TR" dirty="0" smtClean="0"/>
              <a:t>yerine</a:t>
            </a:r>
            <a:r>
              <a:rPr lang="en-US" dirty="0" smtClean="0"/>
              <a:t> </a:t>
            </a:r>
            <a:r>
              <a:rPr lang="tr-TR" dirty="0" smtClean="0"/>
              <a:t>çoklu</a:t>
            </a:r>
            <a:r>
              <a:rPr lang="en-US" dirty="0" smtClean="0"/>
              <a:t> </a:t>
            </a:r>
            <a:r>
              <a:rPr lang="tr-TR" dirty="0" smtClean="0"/>
              <a:t>arayüz</a:t>
            </a:r>
            <a:r>
              <a:rPr lang="en-US" dirty="0" smtClean="0"/>
              <a:t> </a:t>
            </a:r>
            <a:r>
              <a:rPr lang="tr-TR" dirty="0" smtClean="0"/>
              <a:t>(multiple</a:t>
            </a:r>
            <a:r>
              <a:rPr lang="en-US" dirty="0" smtClean="0"/>
              <a:t> </a:t>
            </a:r>
            <a:r>
              <a:rPr lang="tr-TR" dirty="0" smtClean="0"/>
              <a:t>interface)</a:t>
            </a:r>
            <a:r>
              <a:rPr lang="en-US" dirty="0" smtClean="0"/>
              <a:t> </a:t>
            </a:r>
            <a:r>
              <a:rPr lang="tr-TR" dirty="0" smtClean="0"/>
              <a:t>kullanımı</a:t>
            </a:r>
            <a:r>
              <a:rPr lang="en-US" dirty="0" smtClean="0"/>
              <a:t> </a:t>
            </a:r>
            <a:r>
              <a:rPr lang="tr-TR" dirty="0" smtClean="0"/>
              <a:t>mevcuttur.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tr-TR" sz="1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dirty="0" err="1" smtClean="0"/>
              <a:t>Extends</a:t>
            </a:r>
            <a:r>
              <a:rPr lang="tr-TR" dirty="0" smtClean="0"/>
              <a:t> ve </a:t>
            </a:r>
            <a:r>
              <a:rPr lang="tr-TR" dirty="0" err="1" smtClean="0"/>
              <a:t>Super</a:t>
            </a:r>
            <a:r>
              <a:rPr lang="tr-TR" dirty="0" smtClean="0"/>
              <a:t> Anahtar Kelimeleri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tr-TR" dirty="0" smtClean="0"/>
              <a:t>sınıfın</a:t>
            </a:r>
            <a:r>
              <a:rPr lang="en-US" dirty="0" smtClean="0"/>
              <a:t> </a:t>
            </a:r>
            <a:r>
              <a:rPr lang="tr-TR" dirty="0" smtClean="0"/>
              <a:t>diğerindeki</a:t>
            </a:r>
            <a:r>
              <a:rPr lang="en-US" dirty="0" smtClean="0"/>
              <a:t> </a:t>
            </a:r>
            <a:r>
              <a:rPr lang="tr-TR" dirty="0" smtClean="0"/>
              <a:t>özellikleri</a:t>
            </a:r>
            <a:r>
              <a:rPr lang="en-US" dirty="0" smtClean="0"/>
              <a:t> </a:t>
            </a:r>
            <a:r>
              <a:rPr lang="tr-TR" dirty="0" smtClean="0"/>
              <a:t>miras</a:t>
            </a:r>
            <a:r>
              <a:rPr lang="en-US" dirty="0" smtClean="0"/>
              <a:t> </a:t>
            </a:r>
            <a:r>
              <a:rPr lang="tr-TR" dirty="0" smtClean="0"/>
              <a:t>olarak</a:t>
            </a:r>
            <a:r>
              <a:rPr lang="en-US" dirty="0" smtClean="0"/>
              <a:t> </a:t>
            </a:r>
            <a:r>
              <a:rPr lang="tr-TR" dirty="0" smtClean="0"/>
              <a:t>alması</a:t>
            </a:r>
            <a:r>
              <a:rPr lang="en-US" dirty="0" smtClean="0"/>
              <a:t> </a:t>
            </a:r>
            <a:r>
              <a:rPr lang="tr-TR" dirty="0" smtClean="0"/>
              <a:t>için</a:t>
            </a:r>
            <a:r>
              <a:rPr lang="en-US" dirty="0" smtClean="0"/>
              <a:t> </a:t>
            </a:r>
            <a:r>
              <a:rPr lang="tr-TR" dirty="0" smtClean="0"/>
              <a:t>kullanılan</a:t>
            </a:r>
            <a:r>
              <a:rPr lang="en-US" dirty="0" smtClean="0"/>
              <a:t> </a:t>
            </a:r>
            <a:r>
              <a:rPr lang="tr-TR" dirty="0" smtClean="0"/>
              <a:t>anahtar</a:t>
            </a:r>
            <a:r>
              <a:rPr lang="en-US" dirty="0" smtClean="0"/>
              <a:t> </a:t>
            </a:r>
            <a:r>
              <a:rPr lang="tr-TR" dirty="0" smtClean="0"/>
              <a:t>sözcük</a:t>
            </a:r>
            <a:r>
              <a:rPr lang="en-US" dirty="0" smtClean="0"/>
              <a:t> ‘</a:t>
            </a:r>
            <a:r>
              <a:rPr lang="tr-TR" b="1" dirty="0" smtClean="0"/>
              <a:t>extends‘</a:t>
            </a:r>
            <a:r>
              <a:rPr lang="en-US" b="1" dirty="0" smtClean="0"/>
              <a:t> </a:t>
            </a:r>
            <a:r>
              <a:rPr lang="tr-TR" dirty="0" smtClean="0"/>
              <a:t>dir.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Anlam</a:t>
            </a:r>
            <a:r>
              <a:rPr lang="en-US" dirty="0" smtClean="0"/>
              <a:t> </a:t>
            </a:r>
            <a:r>
              <a:rPr lang="tr-TR" dirty="0" smtClean="0"/>
              <a:t>olarak</a:t>
            </a:r>
            <a:r>
              <a:rPr lang="en-US" dirty="0" smtClean="0"/>
              <a:t> </a:t>
            </a:r>
            <a:r>
              <a:rPr lang="tr-TR" dirty="0" smtClean="0"/>
              <a:t>"Bu</a:t>
            </a:r>
            <a:r>
              <a:rPr lang="en-US" dirty="0" smtClean="0"/>
              <a:t> </a:t>
            </a:r>
            <a:r>
              <a:rPr lang="tr-TR" dirty="0" smtClean="0"/>
              <a:t>sınıf</a:t>
            </a:r>
            <a:r>
              <a:rPr lang="en-US" dirty="0" smtClean="0"/>
              <a:t> </a:t>
            </a:r>
            <a:r>
              <a:rPr lang="tr-TR" dirty="0" smtClean="0"/>
              <a:t>şu</a:t>
            </a:r>
            <a:r>
              <a:rPr lang="en-US" dirty="0" smtClean="0"/>
              <a:t> </a:t>
            </a:r>
            <a:r>
              <a:rPr lang="tr-TR" dirty="0" smtClean="0"/>
              <a:t>sınıfı</a:t>
            </a:r>
            <a:r>
              <a:rPr lang="en-US" dirty="0" smtClean="0"/>
              <a:t> </a:t>
            </a:r>
            <a:r>
              <a:rPr lang="tr-TR" dirty="0" smtClean="0"/>
              <a:t>genişletir”</a:t>
            </a:r>
            <a:r>
              <a:rPr lang="en-US" dirty="0" smtClean="0"/>
              <a:t> </a:t>
            </a:r>
            <a:r>
              <a:rPr lang="tr-TR" dirty="0" smtClean="0"/>
              <a:t>yani</a:t>
            </a:r>
            <a:r>
              <a:rPr lang="en-US" dirty="0" smtClean="0"/>
              <a:t> “</a:t>
            </a:r>
            <a:r>
              <a:rPr lang="tr-TR" dirty="0" smtClean="0"/>
              <a:t>ondaki</a:t>
            </a:r>
            <a:r>
              <a:rPr lang="en-US" dirty="0" smtClean="0"/>
              <a:t> </a:t>
            </a:r>
            <a:r>
              <a:rPr lang="tr-TR" dirty="0" smtClean="0"/>
              <a:t>özellik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tr-TR" dirty="0" smtClean="0"/>
              <a:t>metodları</a:t>
            </a:r>
            <a:r>
              <a:rPr lang="en-US" dirty="0" smtClean="0"/>
              <a:t> </a:t>
            </a:r>
            <a:r>
              <a:rPr lang="tr-TR" dirty="0" smtClean="0"/>
              <a:t>alır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tr-TR" dirty="0" smtClean="0"/>
              <a:t>yenilerini</a:t>
            </a:r>
            <a:r>
              <a:rPr lang="en-US" dirty="0" smtClean="0"/>
              <a:t> </a:t>
            </a:r>
            <a:r>
              <a:rPr lang="tr-TR" dirty="0" smtClean="0"/>
              <a:t>ekler“</a:t>
            </a:r>
            <a:r>
              <a:rPr lang="en-US" dirty="0" smtClean="0"/>
              <a:t> </a:t>
            </a:r>
            <a:r>
              <a:rPr lang="tr-TR" dirty="0" smtClean="0"/>
              <a:t>demektir.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Miras alınan sınıf </a:t>
            </a:r>
            <a:r>
              <a:rPr lang="en-US" dirty="0" smtClean="0"/>
              <a:t>– </a:t>
            </a:r>
            <a:r>
              <a:rPr lang="tr-TR" dirty="0" err="1" smtClean="0"/>
              <a:t>Superclass</a:t>
            </a:r>
            <a:r>
              <a:rPr lang="tr-TR" dirty="0" smtClean="0"/>
              <a:t>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tr-TR" dirty="0" err="1" smtClean="0"/>
              <a:t>Base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, Üst Sınıf, Ana Sınıf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Miras alan sınıf </a:t>
            </a:r>
            <a:r>
              <a:rPr lang="en-US" dirty="0" smtClean="0"/>
              <a:t>– </a:t>
            </a:r>
            <a:r>
              <a:rPr lang="tr-TR" dirty="0" err="1" smtClean="0"/>
              <a:t>Subclass</a:t>
            </a:r>
            <a:r>
              <a:rPr lang="tr-TR" dirty="0" smtClean="0"/>
              <a:t>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tr-TR" dirty="0" err="1" smtClean="0"/>
              <a:t>Inherited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, </a:t>
            </a:r>
            <a:r>
              <a:rPr lang="tr-TR" dirty="0" err="1" smtClean="0"/>
              <a:t>Derived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, Alt sınıf, Türetilmiş sınıf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Herbir subclass, superclass olma adayıdır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tr-TR" dirty="0" smtClean="0"/>
              <a:t>sınıftan</a:t>
            </a:r>
            <a:r>
              <a:rPr lang="en-US" dirty="0" smtClean="0"/>
              <a:t> </a:t>
            </a:r>
            <a:r>
              <a:rPr lang="tr-TR" dirty="0" smtClean="0"/>
              <a:t>türeyen</a:t>
            </a:r>
            <a:r>
              <a:rPr lang="en-US" dirty="0" smtClean="0"/>
              <a:t> </a:t>
            </a:r>
            <a:r>
              <a:rPr lang="tr-TR" dirty="0" smtClean="0"/>
              <a:t>sınıfın</a:t>
            </a:r>
            <a:r>
              <a:rPr lang="en-US" dirty="0" smtClean="0"/>
              <a:t> </a:t>
            </a:r>
            <a:r>
              <a:rPr lang="tr-TR" dirty="0" smtClean="0"/>
              <a:t>yapılandırıcısı</a:t>
            </a:r>
            <a:r>
              <a:rPr lang="en-US" dirty="0" smtClean="0"/>
              <a:t> </a:t>
            </a:r>
            <a:r>
              <a:rPr lang="tr-TR" dirty="0" smtClean="0"/>
              <a:t>türediği</a:t>
            </a:r>
            <a:r>
              <a:rPr lang="en-US" dirty="0" smtClean="0"/>
              <a:t> </a:t>
            </a:r>
            <a:r>
              <a:rPr lang="tr-TR" dirty="0" smtClean="0"/>
              <a:t>sınıfın</a:t>
            </a:r>
            <a:r>
              <a:rPr lang="en-US" dirty="0" smtClean="0"/>
              <a:t> </a:t>
            </a:r>
            <a:r>
              <a:rPr lang="tr-TR" dirty="0" smtClean="0"/>
              <a:t>yapılandırıcısını</a:t>
            </a:r>
            <a:r>
              <a:rPr lang="en-US" dirty="0" smtClean="0"/>
              <a:t> </a:t>
            </a:r>
            <a:r>
              <a:rPr lang="tr-TR" dirty="0" smtClean="0"/>
              <a:t>'</a:t>
            </a:r>
            <a:r>
              <a:rPr lang="tr-TR" b="1" dirty="0" smtClean="0"/>
              <a:t>super()</a:t>
            </a:r>
            <a:r>
              <a:rPr lang="tr-TR" dirty="0" smtClean="0"/>
              <a:t>‘</a:t>
            </a:r>
            <a:r>
              <a:rPr lang="en-US" b="1" dirty="0" smtClean="0"/>
              <a:t> </a:t>
            </a:r>
            <a:r>
              <a:rPr lang="tr-TR" dirty="0" smtClean="0"/>
              <a:t>şeklinde</a:t>
            </a:r>
            <a:r>
              <a:rPr lang="en-US" dirty="0" smtClean="0"/>
              <a:t> </a:t>
            </a:r>
            <a:r>
              <a:rPr lang="tr-TR" dirty="0" smtClean="0"/>
              <a:t>çağırabilir.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Kalıtım Kullanmanın Avantajları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tr-TR" dirty="0" smtClean="0"/>
              <a:t>Alt-sınıflar, üst-sınıflarının özelliklerini ve işlevlerini taşıdıklarından; programlama sırasında üst-sınıfların kodu defalarca tekrar kullanılabilir (“</a:t>
            </a:r>
            <a:r>
              <a:rPr lang="tr-TR" dirty="0" err="1" smtClean="0"/>
              <a:t>reuse</a:t>
            </a:r>
            <a:r>
              <a:rPr lang="tr-TR" dirty="0" smtClean="0"/>
              <a:t>”).</a:t>
            </a:r>
          </a:p>
          <a:p>
            <a:pPr>
              <a:defRPr/>
            </a:pPr>
            <a:r>
              <a:rPr lang="tr-TR" dirty="0" smtClean="0"/>
              <a:t>Kodun gerçek dünyaya daha yakın kurgulanmasından dolayı okunabilirliği artar.</a:t>
            </a:r>
          </a:p>
          <a:p>
            <a:pPr>
              <a:defRPr/>
            </a:pPr>
            <a:r>
              <a:rPr lang="tr-TR" dirty="0" smtClean="0"/>
              <a:t>Çok daha etkin kodlar çok daha az satırda yazılabilir.</a:t>
            </a:r>
          </a:p>
          <a:p>
            <a:pPr>
              <a:defRPr/>
            </a:pPr>
            <a:r>
              <a:rPr lang="tr-TR" dirty="0" smtClean="0"/>
              <a:t>Kod üzerinde sonradan yapılacak değişiklikler çok daha kolay olur. Sadece Ana </a:t>
            </a:r>
            <a:r>
              <a:rPr lang="tr-TR" dirty="0" err="1" smtClean="0"/>
              <a:t>sınıf’da</a:t>
            </a:r>
            <a:r>
              <a:rPr lang="tr-TR" dirty="0" smtClean="0"/>
              <a:t> yapılan değişiklikler tüm sınıflarda etkin hale gelir.</a:t>
            </a:r>
          </a:p>
          <a:p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reduces</a:t>
            </a:r>
            <a:r>
              <a:rPr lang="tr-TR" dirty="0" smtClean="0"/>
              <a:t> </a:t>
            </a:r>
            <a:r>
              <a:rPr lang="tr-TR" dirty="0" err="1" smtClean="0"/>
              <a:t>development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maintenance</a:t>
            </a:r>
            <a:r>
              <a:rPr lang="tr-TR" dirty="0" smtClean="0"/>
              <a:t> </a:t>
            </a:r>
            <a:r>
              <a:rPr lang="tr-TR" dirty="0" err="1" smtClean="0"/>
              <a:t>costs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smtClean="0"/>
              <a:t>Java’da Kalıtım: Örnek - 1</a:t>
            </a:r>
            <a:endParaRPr lang="tr-TR" smtClean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562100"/>
            <a:ext cx="3581400" cy="5175250"/>
          </a:xfrm>
        </p:spPr>
      </p:pic>
      <p:pic>
        <p:nvPicPr>
          <p:cNvPr id="17412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325938" y="2057400"/>
            <a:ext cx="4684712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smtClean="0"/>
              <a:t>Java’da Kalıtım: Örnek – 2.1</a:t>
            </a:r>
            <a:endParaRPr lang="tr-TR" smtClean="0"/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79638" y="1524000"/>
            <a:ext cx="5221287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b="1" dirty="0" smtClean="0"/>
              <a:t>Java’da Kalıtım: Örnek – 2.2</a:t>
            </a:r>
            <a:endParaRPr lang="tr-TR" dirty="0"/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2563" y="762000"/>
            <a:ext cx="8809037" cy="5991225"/>
          </a:xfrm>
        </p:spPr>
      </p:pic>
      <p:sp>
        <p:nvSpPr>
          <p:cNvPr id="4" name="Rectangle 3"/>
          <p:cNvSpPr/>
          <p:nvPr/>
        </p:nvSpPr>
        <p:spPr>
          <a:xfrm>
            <a:off x="6248400" y="2057400"/>
            <a:ext cx="27432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1361</Words>
  <Application>Microsoft Office PowerPoint</Application>
  <PresentationFormat>Ekran Gösterisi (4:3)</PresentationFormat>
  <Paragraphs>144</Paragraphs>
  <Slides>25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Inheritance</vt:lpstr>
      <vt:lpstr>Kalıtım Mantığı</vt:lpstr>
      <vt:lpstr>Kalıtım Mantığı -2</vt:lpstr>
      <vt:lpstr>Çoklu Kalıtım</vt:lpstr>
      <vt:lpstr>Extends ve Super Anahtar Kelimeleri</vt:lpstr>
      <vt:lpstr>Kalıtım Kullanmanın Avantajları</vt:lpstr>
      <vt:lpstr>Java’da Kalıtım: Örnek - 1</vt:lpstr>
      <vt:lpstr>Java’da Kalıtım: Örnek – 2.1</vt:lpstr>
      <vt:lpstr>Java’da Kalıtım: Örnek – 2.2</vt:lpstr>
      <vt:lpstr>Üzerine Yazma (“Method Overriding”)</vt:lpstr>
      <vt:lpstr>Neden “Üzerine Yazma” ? - 1</vt:lpstr>
      <vt:lpstr>Neden “Üzerine Yazma” ? - 2</vt:lpstr>
      <vt:lpstr>Override edilmiş metodu çağırma</vt:lpstr>
      <vt:lpstr>Sınıflar Arasında Kalıtım İlişkisi</vt:lpstr>
      <vt:lpstr>                                        Kalıtım Örnek - I                                             Yapılandırıcılar</vt:lpstr>
      <vt:lpstr>Kalıtım Örnek-II</vt:lpstr>
      <vt:lpstr>Kalıtım Örnek-III</vt:lpstr>
      <vt:lpstr>Kalıtım Örnek-IV</vt:lpstr>
      <vt:lpstr>Final Deyimi</vt:lpstr>
      <vt:lpstr>Final değişkenler</vt:lpstr>
      <vt:lpstr>Final sınıflar</vt:lpstr>
      <vt:lpstr>Final metodlar</vt:lpstr>
      <vt:lpstr>finalize() metodu</vt:lpstr>
      <vt:lpstr>“Is A” ve “Has a” İlişkileri</vt:lpstr>
      <vt:lpstr>“Object” (Nesne) Sınıfı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asayar</dc:creator>
  <cp:lastModifiedBy>Microsoft hesabı</cp:lastModifiedBy>
  <cp:revision>51</cp:revision>
  <dcterms:created xsi:type="dcterms:W3CDTF">2012-12-18T23:14:17Z</dcterms:created>
  <dcterms:modified xsi:type="dcterms:W3CDTF">2022-11-29T10:38:31Z</dcterms:modified>
</cp:coreProperties>
</file>