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15" r:id="rId3"/>
    <p:sldId id="285" r:id="rId4"/>
    <p:sldId id="259" r:id="rId5"/>
    <p:sldId id="260" r:id="rId6"/>
    <p:sldId id="280" r:id="rId7"/>
    <p:sldId id="302" r:id="rId8"/>
    <p:sldId id="281" r:id="rId9"/>
    <p:sldId id="282" r:id="rId10"/>
    <p:sldId id="261" r:id="rId11"/>
    <p:sldId id="290" r:id="rId12"/>
    <p:sldId id="291" r:id="rId13"/>
    <p:sldId id="292" r:id="rId14"/>
    <p:sldId id="293" r:id="rId15"/>
    <p:sldId id="294" r:id="rId16"/>
    <p:sldId id="306" r:id="rId17"/>
    <p:sldId id="307" r:id="rId18"/>
    <p:sldId id="308" r:id="rId19"/>
    <p:sldId id="262" r:id="rId20"/>
    <p:sldId id="264" r:id="rId21"/>
    <p:sldId id="263" r:id="rId22"/>
    <p:sldId id="265" r:id="rId23"/>
    <p:sldId id="309" r:id="rId24"/>
    <p:sldId id="310" r:id="rId25"/>
    <p:sldId id="311" r:id="rId26"/>
    <p:sldId id="312" r:id="rId27"/>
    <p:sldId id="321" r:id="rId28"/>
    <p:sldId id="313" r:id="rId29"/>
    <p:sldId id="314" r:id="rId30"/>
    <p:sldId id="287" r:id="rId31"/>
    <p:sldId id="322" r:id="rId32"/>
    <p:sldId id="288" r:id="rId33"/>
    <p:sldId id="323" r:id="rId34"/>
    <p:sldId id="324" r:id="rId35"/>
    <p:sldId id="325" r:id="rId36"/>
    <p:sldId id="304" r:id="rId37"/>
    <p:sldId id="266" r:id="rId38"/>
    <p:sldId id="267" r:id="rId39"/>
    <p:sldId id="268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16" r:id="rId48"/>
    <p:sldId id="317" r:id="rId49"/>
    <p:sldId id="318" r:id="rId50"/>
    <p:sldId id="319" r:id="rId51"/>
    <p:sldId id="320" r:id="rId52"/>
    <p:sldId id="326" r:id="rId53"/>
    <p:sldId id="283" r:id="rId54"/>
    <p:sldId id="286" r:id="rId55"/>
    <p:sldId id="28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8" autoAdjust="0"/>
    <p:restoredTop sz="71198" autoAdjust="0"/>
  </p:normalViewPr>
  <p:slideViewPr>
    <p:cSldViewPr>
      <p:cViewPr>
        <p:scale>
          <a:sx n="66" d="100"/>
          <a:sy n="66" d="100"/>
        </p:scale>
        <p:origin x="2333" y="-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7F8BC-1327-4571-857E-DC38B0005BD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318B2-55E3-4110-8041-D1FA269D8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1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35BE2-0034-4CFD-BE7A-157D49752CE7}" type="slidenum">
              <a:rPr lang="en-US"/>
              <a:pPr/>
              <a:t>16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D45AD-4DEC-43B4-9FEE-FA08F9DACD8C}" type="slidenum">
              <a:rPr lang="en-US"/>
              <a:pPr/>
              <a:t>29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r>
              <a:rPr lang="tr-TR" dirty="0" smtClean="0"/>
              <a:t>1 int</a:t>
            </a:r>
          </a:p>
          <a:p>
            <a:r>
              <a:rPr lang="tr-TR" dirty="0" smtClean="0"/>
              <a:t>2 double</a:t>
            </a:r>
          </a:p>
          <a:p>
            <a:r>
              <a:rPr lang="tr-TR" dirty="0" smtClean="0"/>
              <a:t>3 double ve int</a:t>
            </a:r>
          </a:p>
          <a:p>
            <a:r>
              <a:rPr lang="tr-TR" dirty="0" smtClean="0"/>
              <a:t>4 double ve int</a:t>
            </a:r>
          </a:p>
          <a:p>
            <a:r>
              <a:rPr lang="tr-TR" dirty="0" smtClean="0"/>
              <a:t>5 çalışmaz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24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Var1 adı var3</a:t>
            </a:r>
            <a:r>
              <a:rPr lang="tr-TR" baseline="0" dirty="0" smtClean="0"/>
              <a:t> olabilir.</a:t>
            </a:r>
          </a:p>
          <a:p>
            <a:r>
              <a:rPr lang="tr-TR" baseline="0" dirty="0" smtClean="0"/>
              <a:t>Method parametresi var1’i var3 yapsak ne olur?</a:t>
            </a:r>
          </a:p>
          <a:p>
            <a:r>
              <a:rPr lang="tr-TR" baseline="0" dirty="0" smtClean="0"/>
              <a:t>Method içinde artık var3 methoda parametre verilendir. Class scope una ulaşmak için this.var3 kullanmak gerekir.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7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prob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9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prob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prob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hayir</a:t>
            </a:r>
            <a:r>
              <a:rPr lang="en-US" dirty="0" smtClean="0"/>
              <a:t> </a:t>
            </a:r>
            <a:r>
              <a:rPr lang="en-US" dirty="0" err="1" smtClean="0"/>
              <a:t>cunku</a:t>
            </a:r>
            <a:r>
              <a:rPr lang="en-US" dirty="0" smtClean="0"/>
              <a:t> </a:t>
            </a:r>
            <a:r>
              <a:rPr lang="en-US" dirty="0" err="1" smtClean="0"/>
              <a:t>nonstatic</a:t>
            </a:r>
            <a:r>
              <a:rPr lang="en-US" dirty="0" smtClean="0"/>
              <a:t> variable </a:t>
            </a:r>
            <a:r>
              <a:rPr lang="en-US" dirty="0" err="1" smtClean="0"/>
              <a:t>klm</a:t>
            </a:r>
            <a:r>
              <a:rPr lang="en-US" dirty="0" smtClean="0"/>
              <a:t> cannot be referenced from a static method.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Calisir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0 </a:t>
            </a:r>
            <a:r>
              <a:rPr lang="en-US" dirty="0" err="1" smtClean="0"/>
              <a:t>basar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8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Calismaz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 in thread "main" </a:t>
            </a:r>
            <a:r>
              <a:rPr lang="en-US" dirty="0" err="1" smtClean="0"/>
              <a:t>java.lang.RuntimeException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Calisir</a:t>
            </a:r>
            <a:r>
              <a:rPr lang="en-US" dirty="0" smtClean="0"/>
              <a:t> 0 </a:t>
            </a:r>
            <a:r>
              <a:rPr lang="en-US" dirty="0" err="1" smtClean="0"/>
              <a:t>basar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2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Calisir</a:t>
            </a:r>
            <a:r>
              <a:rPr lang="en-US" dirty="0" smtClean="0"/>
              <a:t> null </a:t>
            </a:r>
            <a:r>
              <a:rPr lang="en-US" dirty="0" err="1" smtClean="0"/>
              <a:t>basar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-cannot find symbol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i</a:t>
            </a:r>
            <a:r>
              <a:rPr lang="en-US" dirty="0" smtClean="0"/>
              <a:t> is already defined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nn-NO" dirty="0" smtClean="0"/>
              <a:t>i: 0</a:t>
            </a:r>
          </a:p>
          <a:p>
            <a:pPr>
              <a:buFontTx/>
              <a:buChar char="-"/>
            </a:pPr>
            <a:r>
              <a:rPr lang="nn-NO" dirty="0" smtClean="0"/>
              <a:t>i: 1</a:t>
            </a:r>
          </a:p>
          <a:p>
            <a:pPr>
              <a:buFontTx/>
              <a:buChar char="-"/>
            </a:pPr>
            <a:r>
              <a:rPr lang="nn-NO" dirty="0" smtClean="0"/>
              <a:t>i: 2</a:t>
            </a:r>
          </a:p>
          <a:p>
            <a:pPr>
              <a:buFontTx/>
              <a:buChar char="-"/>
            </a:pPr>
            <a:r>
              <a:rPr lang="nn-NO" dirty="0" smtClean="0"/>
              <a:t>i: 3</a:t>
            </a:r>
          </a:p>
          <a:p>
            <a:pPr>
              <a:buFontTx/>
              <a:buChar char="-"/>
            </a:pPr>
            <a:r>
              <a:rPr lang="nn-NO" dirty="0" smtClean="0"/>
              <a:t>i: 4</a:t>
            </a:r>
          </a:p>
          <a:p>
            <a:pPr>
              <a:buFontTx/>
              <a:buChar char="-"/>
            </a:pPr>
            <a:r>
              <a:rPr lang="nn-NO" dirty="0" smtClean="0"/>
              <a:t>i: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F3FC9-4400-4D9C-A924-E3CB43591016}" type="slidenum">
              <a:rPr lang="en-US"/>
              <a:pPr/>
              <a:t>17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1AC37-B3E6-493F-9CD4-5206C7B5571F}" type="slidenum">
              <a:rPr lang="en-US"/>
              <a:pPr/>
              <a:t>18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A3612-A844-4FA2-B6CB-17D86C551C11}" type="slidenum">
              <a:rPr lang="en-US"/>
              <a:pPr/>
              <a:t>23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08D7F-C652-41B0-ACE2-2BCCEC6E762D}" type="slidenum">
              <a:rPr lang="en-US"/>
              <a:pPr/>
              <a:t>24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DDE48-4C70-4D8F-812E-882A7EDDA510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847C3-67ED-4DCF-B834-9AF9F0D15D03}" type="slidenum">
              <a:rPr lang="en-US"/>
              <a:pPr/>
              <a:t>26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18B2-55E3-4110-8041-D1FA269D880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3EB49-F6E2-4F0B-9A47-7BD77A54A0BF}" type="slidenum">
              <a:rPr lang="en-US"/>
              <a:pPr/>
              <a:t>28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Methods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1982" y="3505200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Ass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oc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Prof.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7772400" cy="1298575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</a:rPr>
              <a:t>Class Files and Separate Compilation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39650"/>
          </a:xfrm>
        </p:spPr>
        <p:txBody>
          <a:bodyPr>
            <a:spAutoFit/>
          </a:bodyPr>
          <a:lstStyle/>
          <a:p>
            <a:r>
              <a:rPr lang="en-US" sz="2400" dirty="0" smtClean="0">
                <a:latin typeface="Arial" charset="0"/>
              </a:rPr>
              <a:t>Each Java class definition should be in a file by itself.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The name of the file should be the same as the name of the class.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The file name should end in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.java</a:t>
            </a:r>
            <a:endParaRPr lang="en-US" sz="2400" b="1" dirty="0" smtClean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A Java class can be compiled before it is used in a program</a:t>
            </a:r>
          </a:p>
          <a:p>
            <a:pPr lvl="1"/>
            <a:r>
              <a:rPr lang="en-US" sz="2400" dirty="0" smtClean="0">
                <a:latin typeface="Arial" charset="0"/>
              </a:rPr>
              <a:t>The compiled byte code is stored in a file with the same name, but ending in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.class</a:t>
            </a:r>
          </a:p>
          <a:p>
            <a:r>
              <a:rPr lang="en-US" sz="2400" dirty="0" smtClean="0">
                <a:latin typeface="Arial" charset="0"/>
              </a:rPr>
              <a:t>If all the classes used in a program are in the same directory as the program file, you do not need to </a:t>
            </a:r>
            <a:r>
              <a:rPr lang="en-US" sz="2400" i="1" dirty="0" smtClean="0">
                <a:latin typeface="Arial" charset="0"/>
              </a:rPr>
              <a:t>import</a:t>
            </a:r>
            <a:r>
              <a:rPr lang="en-US" sz="2400" dirty="0" smtClean="0">
                <a:latin typeface="Arial" charset="0"/>
              </a:rPr>
              <a:t> them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  - in general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69014"/>
            <a:ext cx="7010400" cy="405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class belongs to a package </a:t>
            </a:r>
          </a:p>
          <a:p>
            <a:r>
              <a:rPr lang="en-US" dirty="0" smtClean="0"/>
              <a:t>Classes in the same package serve a similar purpose </a:t>
            </a:r>
          </a:p>
          <a:p>
            <a:r>
              <a:rPr lang="en-US" dirty="0" smtClean="0"/>
              <a:t>Packages are just directories </a:t>
            </a:r>
          </a:p>
          <a:p>
            <a:r>
              <a:rPr lang="en-US" dirty="0" smtClean="0"/>
              <a:t>Classes in other packages need to be imported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Defining-Using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path.to.package.foo</a:t>
            </a:r>
            <a:r>
              <a:rPr lang="en-US" dirty="0" smtClean="0"/>
              <a:t>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Foo</a:t>
            </a:r>
            <a:r>
              <a:rPr lang="en-US" dirty="0" smtClean="0"/>
              <a:t> {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Using packages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path.to.package.foo.Foo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path.to.package.foo</a:t>
            </a:r>
            <a:r>
              <a:rPr lang="en-US" dirty="0" smtClean="0"/>
              <a:t>.*;</a:t>
            </a:r>
          </a:p>
          <a:p>
            <a:endParaRPr lang="en-US" dirty="0" smtClean="0"/>
          </a:p>
          <a:p>
            <a:r>
              <a:rPr lang="en-US" dirty="0" smtClean="0"/>
              <a:t>How about importing 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path.to</a:t>
            </a:r>
            <a:r>
              <a:rPr lang="en-US" dirty="0" smtClean="0"/>
              <a:t>.*;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similar functionality</a:t>
            </a:r>
          </a:p>
          <a:p>
            <a:pPr lvl="1"/>
            <a:r>
              <a:rPr lang="en-US" dirty="0" err="1" smtClean="0"/>
              <a:t>org.boston.libraries.Library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org.boston.libraries.Book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Separate similar names </a:t>
            </a:r>
          </a:p>
          <a:p>
            <a:pPr lvl="1"/>
            <a:r>
              <a:rPr lang="en-US" dirty="0" err="1" smtClean="0"/>
              <a:t>Shopping.list</a:t>
            </a:r>
            <a:endParaRPr lang="en-US" dirty="0" smtClean="0"/>
          </a:p>
          <a:p>
            <a:pPr lvl="1"/>
            <a:r>
              <a:rPr lang="en-US" dirty="0" err="1" smtClean="0"/>
              <a:t>Packing.List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classes “see” classes in the same package (no import needed) </a:t>
            </a:r>
          </a:p>
          <a:p>
            <a:endParaRPr lang="en-US" dirty="0" smtClean="0"/>
          </a:p>
          <a:p>
            <a:r>
              <a:rPr lang="en-US" dirty="0" smtClean="0"/>
              <a:t>All classes “see” classes in </a:t>
            </a:r>
            <a:r>
              <a:rPr lang="en-US" dirty="0" err="1" smtClean="0"/>
              <a:t>java.lang</a:t>
            </a:r>
            <a:r>
              <a:rPr lang="en-US" dirty="0" smtClean="0"/>
              <a:t> </a:t>
            </a:r>
          </a:p>
          <a:p>
            <a:pPr lvl="1"/>
            <a:r>
              <a:rPr lang="tr-TR" dirty="0" smtClean="0"/>
              <a:t>Math, String, Thread, Integer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java.lang.String</a:t>
            </a:r>
            <a:r>
              <a:rPr lang="en-US" dirty="0" smtClean="0"/>
              <a:t>; </a:t>
            </a:r>
            <a:r>
              <a:rPr lang="en-US" dirty="0" err="1" smtClean="0"/>
              <a:t>java.lang.System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program that provides some functionality can be long and contains many statements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 method groups a sequence of statements and should provide a well-defined, easy-to-understand functionality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method takes input, performs actions, and produces output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In Java, each method is defined within specific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Declaration: Header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9113"/>
          </a:xfrm>
        </p:spPr>
        <p:txBody>
          <a:bodyPr/>
          <a:lstStyle/>
          <a:p>
            <a:r>
              <a:rPr lang="en-US" sz="2800"/>
              <a:t>A method declaration begins with a </a:t>
            </a:r>
            <a:r>
              <a:rPr lang="en-US" sz="2800" i="1"/>
              <a:t>method header</a:t>
            </a:r>
            <a:endParaRPr lang="en-US" sz="2800"/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2362200" y="4267200"/>
            <a:ext cx="10017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method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name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 flipV="1">
            <a:off x="2971800" y="358140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1600200" y="5105400"/>
            <a:ext cx="889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return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type</a:t>
            </a:r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 flipV="1">
            <a:off x="2057400" y="350520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28" name="AutoShape 8"/>
          <p:cNvSpPr>
            <a:spLocks/>
          </p:cNvSpPr>
          <p:nvPr/>
        </p:nvSpPr>
        <p:spPr bwMode="auto">
          <a:xfrm rot="-5400000">
            <a:off x="4724400" y="2514600"/>
            <a:ext cx="304800" cy="2438400"/>
          </a:xfrm>
          <a:prstGeom prst="leftBrace">
            <a:avLst>
              <a:gd name="adj1" fmla="val 66667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3429000" y="41910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parameter list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3124200" y="4784725"/>
            <a:ext cx="4491038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parameter list specifies the type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name of each parameter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15047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name of a parameter in the method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declaration is called a </a:t>
            </a:r>
            <a:r>
              <a:rPr lang="en-US" sz="20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formal argument</a:t>
            </a:r>
            <a:endParaRPr lang="en-US" sz="20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2422525"/>
            <a:ext cx="8229600" cy="1006475"/>
            <a:chOff x="384" y="1536"/>
            <a:chExt cx="5184" cy="634"/>
          </a:xfrm>
        </p:grpSpPr>
        <p:sp>
          <p:nvSpPr>
            <p:cNvPr id="235532" name="Text Box 12"/>
            <p:cNvSpPr txBox="1">
              <a:spLocks noChangeArrowheads="1"/>
            </p:cNvSpPr>
            <p:nvPr/>
          </p:nvSpPr>
          <p:spPr bwMode="auto">
            <a:xfrm>
              <a:off x="384" y="1536"/>
              <a:ext cx="5184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class MyClass 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</a:t>
              </a:r>
              <a:r>
                <a:rPr lang="en-US" sz="1600" b="1">
                  <a:latin typeface="Courier New" pitchFamily="49" charset="0"/>
                </a:rPr>
                <a:t>static  int    min ( int num1, int num2 )</a:t>
              </a:r>
            </a:p>
          </p:txBody>
        </p:sp>
        <p:sp>
          <p:nvSpPr>
            <p:cNvPr id="235533" name="Text Box 13"/>
            <p:cNvSpPr txBox="1">
              <a:spLocks noChangeArrowheads="1"/>
            </p:cNvSpPr>
            <p:nvPr/>
          </p:nvSpPr>
          <p:spPr bwMode="auto">
            <a:xfrm>
              <a:off x="576" y="1766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…</a:t>
              </a:r>
            </a:p>
          </p:txBody>
        </p:sp>
      </p:grpSp>
      <p:sp>
        <p:nvSpPr>
          <p:cNvPr id="235534" name="Line 14"/>
          <p:cNvSpPr>
            <a:spLocks noChangeShapeType="1"/>
          </p:cNvSpPr>
          <p:nvPr/>
        </p:nvSpPr>
        <p:spPr bwMode="auto">
          <a:xfrm flipV="1">
            <a:off x="1143000" y="3429000"/>
            <a:ext cx="0" cy="2438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533400" y="5943600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150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utoUpdateAnimBg="0"/>
      <p:bldP spid="235525" grpId="0" animBg="1"/>
      <p:bldP spid="235526" grpId="0" autoUpdateAnimBg="0"/>
      <p:bldP spid="235527" grpId="0" animBg="1"/>
      <p:bldP spid="235528" grpId="0" animBg="1"/>
      <p:bldP spid="235529" grpId="0" autoUpdateAnimBg="0"/>
      <p:bldP spid="235530" grpId="0" autoUpdateAnimBg="0"/>
      <p:bldP spid="235534" grpId="0" animBg="1"/>
      <p:bldP spid="2355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/>
              <a:t>Method Declaration: Body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604838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The header is followed by the </a:t>
            </a:r>
            <a:r>
              <a:rPr lang="en-US" sz="2800" i="1"/>
              <a:t>method body:</a:t>
            </a:r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438400"/>
            <a:ext cx="7499350" cy="3673475"/>
            <a:chOff x="432" y="1238"/>
            <a:chExt cx="4724" cy="2314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748" y="1766"/>
              <a:ext cx="33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static int min(int num1, int num2)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720" y="1968"/>
              <a:ext cx="4436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 int minValue = num1 &lt; num2 ? num1 : num2;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 return minValue;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432" y="1238"/>
              <a:ext cx="136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class MyClass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768" y="1536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748" y="3072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508" y="3302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Methods That Return a Value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2560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public </a:t>
            </a:r>
            <a:r>
              <a:rPr lang="en-US" sz="2800" b="1" dirty="0" err="1" smtClean="0">
                <a:solidFill>
                  <a:srgbClr val="FF0000"/>
                </a:solidFill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topla</a:t>
            </a:r>
            <a:r>
              <a:rPr lang="en-US" sz="2800" dirty="0" smtClean="0">
                <a:latin typeface="Arial" charset="0"/>
              </a:rPr>
              <a:t>(</a:t>
            </a:r>
            <a:r>
              <a:rPr lang="en-US" sz="2800" dirty="0" err="1" smtClean="0"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 first, </a:t>
            </a:r>
            <a:r>
              <a:rPr lang="en-US" sz="2800" dirty="0" err="1" smtClean="0"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 second){ 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     … 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     </a:t>
            </a:r>
            <a:r>
              <a:rPr lang="en-US" sz="2800" dirty="0" err="1" smtClean="0">
                <a:latin typeface="Arial" charset="0"/>
              </a:rPr>
              <a:t>retu</a:t>
            </a:r>
            <a:r>
              <a:rPr lang="tr-TR" sz="2800" dirty="0" smtClean="0">
                <a:latin typeface="Arial" charset="0"/>
              </a:rPr>
              <a:t>r</a:t>
            </a:r>
            <a:r>
              <a:rPr lang="en-US" sz="2800" dirty="0" smtClean="0">
                <a:latin typeface="Arial" charset="0"/>
              </a:rPr>
              <a:t>n 5;  // 5 is an </a:t>
            </a:r>
            <a:r>
              <a:rPr lang="en-US" sz="2800" dirty="0" err="1" smtClean="0"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 value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}</a:t>
            </a:r>
          </a:p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next = </a:t>
            </a:r>
            <a:r>
              <a:rPr lang="en-US" dirty="0" err="1" smtClean="0">
                <a:latin typeface="Courier New" pitchFamily="49" charset="0"/>
              </a:rPr>
              <a:t>keyboard.nextInt</a:t>
            </a:r>
            <a:r>
              <a:rPr lang="en-US" dirty="0" smtClean="0">
                <a:latin typeface="Courier New" pitchFamily="49" charset="0"/>
              </a:rPr>
              <a:t>();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keyboard</a:t>
            </a:r>
            <a:r>
              <a:rPr lang="en-US" dirty="0" smtClean="0">
                <a:latin typeface="Arial" charset="0"/>
              </a:rPr>
              <a:t> is the </a:t>
            </a:r>
            <a:r>
              <a:rPr lang="en-US" i="1" dirty="0" smtClean="0">
                <a:latin typeface="Arial" charset="0"/>
              </a:rPr>
              <a:t>calling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371600" y="2424112"/>
            <a:ext cx="2514600" cy="4205288"/>
          </a:xfrm>
          <a:prstGeom prst="flowChartAlternateProcess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76400" y="3871912"/>
            <a:ext cx="1752600" cy="519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76400" y="4505321"/>
            <a:ext cx="1752600" cy="5333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76400" y="5153021"/>
            <a:ext cx="1752600" cy="9143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676400" y="2796182"/>
            <a:ext cx="2114681" cy="92333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sz="1800" b="1" dirty="0" smtClean="0">
                <a:latin typeface="Courier New" pitchFamily="49" charset="0"/>
              </a:rPr>
              <a:t> name;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Double weight;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Char sex;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98600" y="2500312"/>
            <a:ext cx="117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800" dirty="0">
                <a:latin typeface="Times New Roman" pitchFamily="18" charset="0"/>
              </a:rPr>
              <a:t>class </a:t>
            </a:r>
            <a:r>
              <a:rPr lang="en-US" sz="1800" dirty="0" smtClean="0">
                <a:latin typeface="Times New Roman" pitchFamily="18" charset="0"/>
              </a:rPr>
              <a:t>Baby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354637" y="3109912"/>
            <a:ext cx="20939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declarations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888037" y="4694237"/>
            <a:ext cx="24177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Method declarations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3830637" y="3278187"/>
            <a:ext cx="1371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211637" y="3795712"/>
            <a:ext cx="1524000" cy="2438400"/>
            <a:chOff x="2256" y="2064"/>
            <a:chExt cx="960" cy="1536"/>
          </a:xfrm>
        </p:grpSpPr>
        <p:sp>
          <p:nvSpPr>
            <p:cNvPr id="16" name="AutoShape 16"/>
            <p:cNvSpPr>
              <a:spLocks/>
            </p:cNvSpPr>
            <p:nvPr/>
          </p:nvSpPr>
          <p:spPr bwMode="auto">
            <a:xfrm>
              <a:off x="2256" y="2064"/>
              <a:ext cx="528" cy="1536"/>
            </a:xfrm>
            <a:prstGeom prst="rightBrace">
              <a:avLst>
                <a:gd name="adj1" fmla="val 2424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2784" y="2832"/>
              <a:ext cx="43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914400" y="1331893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class contains </a:t>
            </a:r>
            <a:r>
              <a:rPr lang="en-US" sz="2800" dirty="0" smtClean="0">
                <a:solidFill>
                  <a:srgbClr val="CC0000"/>
                </a:solidFill>
              </a:rPr>
              <a:t>data declarations</a:t>
            </a:r>
            <a:r>
              <a:rPr lang="en-US" sz="2800" dirty="0" smtClean="0"/>
              <a:t> (state) and </a:t>
            </a:r>
            <a:r>
              <a:rPr lang="en-US" sz="2800" dirty="0" smtClean="0">
                <a:solidFill>
                  <a:srgbClr val="CC0000"/>
                </a:solidFill>
              </a:rPr>
              <a:t>method declarations (behaviors)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Defining Methods That Return a Value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0422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public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fiveFactorial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factorial = 5*4*3*2*1;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return factorial;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r>
              <a:rPr lang="en-US" sz="2800" dirty="0" smtClean="0">
                <a:latin typeface="Arial" charset="0"/>
              </a:rPr>
              <a:t>As before, the method definition consists of the method heading and the method body.</a:t>
            </a:r>
          </a:p>
          <a:p>
            <a:pPr lvl="1"/>
            <a:r>
              <a:rPr lang="en-US" dirty="0" smtClean="0">
                <a:latin typeface="Arial" charset="0"/>
              </a:rPr>
              <a:t>The return type replaces </a:t>
            </a:r>
            <a:r>
              <a:rPr lang="en-US" dirty="0" smtClean="0">
                <a:latin typeface="Courier New" pitchFamily="49" charset="0"/>
              </a:rPr>
              <a:t>void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Methods That Do Not Return a Value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15027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public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</a:rPr>
              <a:t>void </a:t>
            </a:r>
            <a:r>
              <a:rPr lang="en-US" sz="2800" b="1" dirty="0" err="1" smtClean="0">
                <a:solidFill>
                  <a:srgbClr val="FF0000"/>
                </a:solidFill>
                <a:latin typeface="Arial" charset="0"/>
              </a:rPr>
              <a:t>merhabaDE</a:t>
            </a:r>
            <a:r>
              <a:rPr lang="en-US" sz="2800" dirty="0" smtClean="0">
                <a:latin typeface="Arial" charset="0"/>
              </a:rPr>
              <a:t>(String </a:t>
            </a:r>
            <a:r>
              <a:rPr lang="en-US" sz="2800" dirty="0" err="1" smtClean="0">
                <a:latin typeface="Arial" charset="0"/>
              </a:rPr>
              <a:t>mesaj</a:t>
            </a:r>
            <a:r>
              <a:rPr lang="en-US" sz="2800" dirty="0" smtClean="0">
                <a:latin typeface="Arial" charset="0"/>
              </a:rPr>
              <a:t>){ 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</a:t>
            </a:r>
            <a:r>
              <a:rPr lang="tr-TR" sz="2800" dirty="0" smtClean="0">
                <a:latin typeface="Arial" charset="0"/>
              </a:rPr>
              <a:t>       </a:t>
            </a:r>
            <a:r>
              <a:rPr lang="en-US" sz="2800" dirty="0" err="1" smtClean="0">
                <a:latin typeface="Arial" charset="0"/>
              </a:rPr>
              <a:t>System.out.println</a:t>
            </a:r>
            <a:r>
              <a:rPr lang="en-US" sz="2800" dirty="0" smtClean="0">
                <a:latin typeface="Arial" charset="0"/>
              </a:rPr>
              <a:t>(“</a:t>
            </a:r>
            <a:r>
              <a:rPr lang="en-US" sz="2800" dirty="0" err="1" smtClean="0">
                <a:latin typeface="Arial" charset="0"/>
              </a:rPr>
              <a:t>Merhaba</a:t>
            </a:r>
            <a:r>
              <a:rPr lang="en-US" sz="2800" dirty="0" smtClean="0">
                <a:latin typeface="Arial" charset="0"/>
              </a:rPr>
              <a:t> ”+m</a:t>
            </a:r>
            <a:r>
              <a:rPr lang="tr-TR" sz="2800" dirty="0" smtClean="0">
                <a:latin typeface="Arial" charset="0"/>
              </a:rPr>
              <a:t>e</a:t>
            </a:r>
            <a:r>
              <a:rPr lang="en-US" sz="2800" dirty="0" smtClean="0">
                <a:latin typeface="Arial" charset="0"/>
              </a:rPr>
              <a:t>s</a:t>
            </a:r>
            <a:r>
              <a:rPr lang="tr-TR" sz="2800" smtClean="0">
                <a:latin typeface="Arial" charset="0"/>
              </a:rPr>
              <a:t>a</a:t>
            </a:r>
            <a:r>
              <a:rPr lang="en-US" sz="2800" smtClean="0">
                <a:latin typeface="Arial" charset="0"/>
              </a:rPr>
              <a:t>j</a:t>
            </a:r>
            <a:r>
              <a:rPr lang="en-US" sz="2800" dirty="0" smtClean="0">
                <a:latin typeface="Arial" charset="0"/>
              </a:rPr>
              <a:t>);</a:t>
            </a:r>
          </a:p>
          <a:p>
            <a:pPr>
              <a:buNone/>
            </a:pPr>
            <a:r>
              <a:rPr lang="tr-TR" sz="2800" dirty="0" smtClean="0">
                <a:latin typeface="Arial" charset="0"/>
              </a:rPr>
              <a:t>    </a:t>
            </a:r>
            <a:r>
              <a:rPr lang="en-US" sz="2800" dirty="0" smtClean="0">
                <a:latin typeface="Arial" charset="0"/>
              </a:rPr>
              <a:t>}</a:t>
            </a:r>
            <a:r>
              <a:rPr lang="tr-TR" sz="2800" dirty="0" smtClean="0">
                <a:latin typeface="Arial" charset="0"/>
              </a:rPr>
              <a:t> </a:t>
            </a:r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The method invocation is a Java statement that produces the action(s) specified in the method definition.</a:t>
            </a:r>
          </a:p>
          <a:p>
            <a:pPr lvl="1"/>
            <a:r>
              <a:rPr lang="en-US" dirty="0" smtClean="0">
                <a:latin typeface="Arial" charset="0"/>
              </a:rPr>
              <a:t>It is as if the method invocation were replaced by the statements and declarations in the method definition.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Courier New" pitchFamily="49" charset="0"/>
              </a:rPr>
              <a:t>void</a:t>
            </a:r>
            <a:r>
              <a:rPr lang="en-US" smtClean="0">
                <a:latin typeface="Arial" charset="0"/>
              </a:rPr>
              <a:t> Method Definitions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13078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Example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public void </a:t>
            </a:r>
            <a:r>
              <a:rPr lang="en-US" sz="2400" dirty="0" err="1" smtClean="0">
                <a:latin typeface="Courier New" pitchFamily="49" charset="0"/>
              </a:rPr>
              <a:t>writeOuput</a:t>
            </a:r>
            <a:r>
              <a:rPr lang="en-US" sz="2400" dirty="0" smtClean="0">
                <a:latin typeface="Courier New" pitchFamily="49" charset="0"/>
              </a:rPr>
              <a:t>(){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(“Name: “ + name);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(“Age: “ + age);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r>
              <a:rPr lang="en-US" sz="2800" dirty="0" smtClean="0">
                <a:latin typeface="Arial" charset="0"/>
              </a:rPr>
              <a:t>Such methods are called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i="1" dirty="0" smtClean="0">
                <a:latin typeface="Courier New" pitchFamily="49" charset="0"/>
              </a:rPr>
              <a:t>void </a:t>
            </a:r>
            <a:r>
              <a:rPr lang="en-US" sz="2800" i="1" dirty="0" smtClean="0">
                <a:latin typeface="Arial" charset="0"/>
              </a:rPr>
              <a:t>methods</a:t>
            </a:r>
            <a:r>
              <a:rPr lang="en-US" sz="2800" dirty="0" smtClean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Method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99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Each time a method is called, the values of the </a:t>
            </a:r>
            <a:r>
              <a:rPr lang="en-US" sz="2800" i="1">
                <a:solidFill>
                  <a:srgbClr val="CC0000"/>
                </a:solidFill>
              </a:rPr>
              <a:t>actual arguments</a:t>
            </a:r>
            <a:r>
              <a:rPr lang="en-US" sz="2800"/>
              <a:t> in the invocation are assigned to the </a:t>
            </a:r>
            <a:r>
              <a:rPr lang="en-US" sz="2800" i="1">
                <a:solidFill>
                  <a:srgbClr val="CC0000"/>
                </a:solidFill>
              </a:rPr>
              <a:t>formal arguments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16050" y="3711575"/>
            <a:ext cx="7216775" cy="1714500"/>
            <a:chOff x="658" y="2338"/>
            <a:chExt cx="4546" cy="1080"/>
          </a:xfrm>
        </p:grpSpPr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658" y="2338"/>
              <a:ext cx="34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static int min (int num1, int num2)</a:t>
              </a: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4532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int minValue = (num1 &lt; num2 ? num1 : num2);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return minValue;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2755900" y="2727325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int  num = min (2, 3);</a:t>
            </a:r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762000" y="3276600"/>
            <a:ext cx="8001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1673" name="AutoShape 9"/>
          <p:cNvCxnSpPr>
            <a:cxnSpLocks noChangeShapeType="1"/>
          </p:cNvCxnSpPr>
          <p:nvPr/>
        </p:nvCxnSpPr>
        <p:spPr bwMode="auto">
          <a:xfrm rot="5400000">
            <a:off x="4692650" y="3200400"/>
            <a:ext cx="762000" cy="457200"/>
          </a:xfrm>
          <a:prstGeom prst="bentConnector3">
            <a:avLst>
              <a:gd name="adj1" fmla="val 2062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35650" y="3048000"/>
            <a:ext cx="457200" cy="762000"/>
            <a:chOff x="3936" y="1824"/>
            <a:chExt cx="720" cy="480"/>
          </a:xfrm>
        </p:grpSpPr>
        <p:sp>
          <p:nvSpPr>
            <p:cNvPr id="241675" name="Line 11"/>
            <p:cNvSpPr>
              <a:spLocks noChangeShapeType="1"/>
            </p:cNvSpPr>
            <p:nvPr/>
          </p:nvSpPr>
          <p:spPr bwMode="auto">
            <a:xfrm>
              <a:off x="3936" y="1824"/>
              <a:ext cx="0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6" name="Line 12"/>
            <p:cNvSpPr>
              <a:spLocks noChangeShapeType="1"/>
            </p:cNvSpPr>
            <p:nvPr/>
          </p:nvSpPr>
          <p:spPr bwMode="auto">
            <a:xfrm flipH="1">
              <a:off x="3936" y="1920"/>
              <a:ext cx="72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7" name="Line 13"/>
            <p:cNvSpPr>
              <a:spLocks noChangeShapeType="1"/>
            </p:cNvSpPr>
            <p:nvPr/>
          </p:nvSpPr>
          <p:spPr bwMode="auto">
            <a:xfrm>
              <a:off x="4656" y="1920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autoUpdateAnimBg="0"/>
      <p:bldP spid="2416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Method Control Flow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648200"/>
          </a:xfrm>
        </p:spPr>
        <p:txBody>
          <a:bodyPr/>
          <a:lstStyle/>
          <a:p>
            <a:r>
              <a:rPr lang="en-US"/>
              <a:t>A method can call another method, who can call another method, …</a:t>
            </a:r>
          </a:p>
        </p:txBody>
      </p:sp>
      <p:sp>
        <p:nvSpPr>
          <p:cNvPr id="317444" name="AutoShape 4"/>
          <p:cNvSpPr>
            <a:spLocks noChangeArrowheads="1"/>
          </p:cNvSpPr>
          <p:nvPr/>
        </p:nvSpPr>
        <p:spPr bwMode="auto">
          <a:xfrm>
            <a:off x="3581400" y="2819400"/>
            <a:ext cx="4724400" cy="3352800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3540125" y="3200400"/>
            <a:ext cx="27511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min(num1, num2, num3)</a:t>
            </a: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86200" y="3581400"/>
            <a:ext cx="1820863" cy="2133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6257925" y="3581400"/>
            <a:ext cx="1654175" cy="160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4756150" y="3581400"/>
            <a:ext cx="2476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 </a:t>
            </a: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4772025" y="5486400"/>
            <a:ext cx="2159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</a:t>
            </a:r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6467475" y="320040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println()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140200" y="4343400"/>
            <a:ext cx="15287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…println(…)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6977063" y="4953000"/>
            <a:ext cx="2159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</a:t>
            </a: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6961188" y="3581400"/>
            <a:ext cx="2476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 </a:t>
            </a: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4883150" y="4648200"/>
            <a:ext cx="2159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" y="2590800"/>
            <a:ext cx="2667000" cy="3657600"/>
            <a:chOff x="816" y="1296"/>
            <a:chExt cx="1488" cy="2304"/>
          </a:xfrm>
        </p:grpSpPr>
        <p:sp>
          <p:nvSpPr>
            <p:cNvPr id="317456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17457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17458" name="Text Box 18"/>
            <p:cNvSpPr txBox="1">
              <a:spLocks noChangeArrowheads="1"/>
            </p:cNvSpPr>
            <p:nvPr/>
          </p:nvSpPr>
          <p:spPr bwMode="auto">
            <a:xfrm>
              <a:off x="1076" y="2304"/>
              <a:ext cx="99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</a:rPr>
                <a:t>min(1, 2, 3);</a:t>
              </a:r>
            </a:p>
          </p:txBody>
        </p:sp>
        <p:sp>
          <p:nvSpPr>
            <p:cNvPr id="317459" name="Text Box 19"/>
            <p:cNvSpPr txBox="1">
              <a:spLocks noChangeArrowheads="1"/>
            </p:cNvSpPr>
            <p:nvPr/>
          </p:nvSpPr>
          <p:spPr bwMode="auto">
            <a:xfrm>
              <a:off x="1416" y="1536"/>
              <a:ext cx="37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</a:rPr>
                <a:t>main</a:t>
              </a:r>
            </a:p>
          </p:txBody>
        </p:sp>
        <p:sp>
          <p:nvSpPr>
            <p:cNvPr id="317460" name="Text Box 20"/>
            <p:cNvSpPr txBox="1">
              <a:spLocks noChangeArrowheads="1"/>
            </p:cNvSpPr>
            <p:nvPr/>
          </p:nvSpPr>
          <p:spPr bwMode="auto">
            <a:xfrm>
              <a:off x="1502" y="2496"/>
              <a:ext cx="1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</p:grpSp>
      <p:cxnSp>
        <p:nvCxnSpPr>
          <p:cNvPr id="317461" name="AutoShape 21"/>
          <p:cNvCxnSpPr>
            <a:cxnSpLocks noChangeShapeType="1"/>
            <a:stCxn id="317457" idx="0"/>
            <a:endCxn id="317458" idx="0"/>
          </p:cNvCxnSpPr>
          <p:nvPr/>
        </p:nvCxnSpPr>
        <p:spPr bwMode="auto">
          <a:xfrm>
            <a:off x="1795463" y="3352800"/>
            <a:ext cx="15875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2" name="AutoShape 22"/>
          <p:cNvCxnSpPr>
            <a:cxnSpLocks noChangeShapeType="1"/>
            <a:stCxn id="317460" idx="2"/>
            <a:endCxn id="317457" idx="2"/>
          </p:cNvCxnSpPr>
          <p:nvPr/>
        </p:nvCxnSpPr>
        <p:spPr bwMode="auto">
          <a:xfrm>
            <a:off x="1795463" y="47402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3" name="AutoShape 23"/>
          <p:cNvCxnSpPr>
            <a:cxnSpLocks noChangeShapeType="1"/>
            <a:stCxn id="317449" idx="1"/>
            <a:endCxn id="317460" idx="3"/>
          </p:cNvCxnSpPr>
          <p:nvPr/>
        </p:nvCxnSpPr>
        <p:spPr bwMode="auto">
          <a:xfrm rot="10800000">
            <a:off x="1903413" y="4618038"/>
            <a:ext cx="2868612" cy="990600"/>
          </a:xfrm>
          <a:prstGeom prst="bentConnector3">
            <a:avLst>
              <a:gd name="adj1" fmla="val 49972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17464" name="AutoShape 24"/>
          <p:cNvCxnSpPr>
            <a:cxnSpLocks noChangeShapeType="1"/>
            <a:stCxn id="317453" idx="2"/>
            <a:endCxn id="317452" idx="0"/>
          </p:cNvCxnSpPr>
          <p:nvPr/>
        </p:nvCxnSpPr>
        <p:spPr bwMode="auto">
          <a:xfrm>
            <a:off x="7085013" y="38258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5" name="AutoShape 25"/>
          <p:cNvCxnSpPr>
            <a:cxnSpLocks noChangeShapeType="1"/>
            <a:stCxn id="317448" idx="2"/>
            <a:endCxn id="317451" idx="0"/>
          </p:cNvCxnSpPr>
          <p:nvPr/>
        </p:nvCxnSpPr>
        <p:spPr bwMode="auto">
          <a:xfrm>
            <a:off x="4879975" y="3825875"/>
            <a:ext cx="2540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6" name="AutoShape 26"/>
          <p:cNvCxnSpPr>
            <a:cxnSpLocks noChangeShapeType="1"/>
            <a:stCxn id="317454" idx="2"/>
            <a:endCxn id="317449" idx="0"/>
          </p:cNvCxnSpPr>
          <p:nvPr/>
        </p:nvCxnSpPr>
        <p:spPr bwMode="auto">
          <a:xfrm flipH="1">
            <a:off x="4879975" y="4892675"/>
            <a:ext cx="111125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467" name="AutoShape 27"/>
          <p:cNvCxnSpPr>
            <a:cxnSpLocks noChangeShapeType="1"/>
            <a:stCxn id="317451" idx="3"/>
            <a:endCxn id="317453" idx="1"/>
          </p:cNvCxnSpPr>
          <p:nvPr/>
        </p:nvCxnSpPr>
        <p:spPr bwMode="auto">
          <a:xfrm flipV="1">
            <a:off x="5668963" y="3703638"/>
            <a:ext cx="1292225" cy="808037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17468" name="AutoShape 28"/>
          <p:cNvCxnSpPr>
            <a:cxnSpLocks noChangeShapeType="1"/>
            <a:stCxn id="317448" idx="1"/>
            <a:endCxn id="317458" idx="3"/>
          </p:cNvCxnSpPr>
          <p:nvPr/>
        </p:nvCxnSpPr>
        <p:spPr bwMode="auto">
          <a:xfrm rot="10800000" flipV="1">
            <a:off x="2697163" y="3703638"/>
            <a:ext cx="2058987" cy="655637"/>
          </a:xfrm>
          <a:prstGeom prst="bentConnector3">
            <a:avLst>
              <a:gd name="adj1" fmla="val 49963"/>
            </a:avLst>
          </a:prstGeom>
          <a:noFill/>
          <a:ln w="31750">
            <a:solidFill>
              <a:srgbClr val="FF0000"/>
            </a:solidFill>
            <a:miter lim="800000"/>
            <a:headEnd type="triangle" w="sm" len="sm"/>
            <a:tailEnd type="none" w="sm" len="sm"/>
          </a:ln>
          <a:effectLst/>
        </p:spPr>
      </p:cxnSp>
      <p:cxnSp>
        <p:nvCxnSpPr>
          <p:cNvPr id="317469" name="AutoShape 29"/>
          <p:cNvCxnSpPr>
            <a:cxnSpLocks noChangeShapeType="1"/>
            <a:stCxn id="317452" idx="1"/>
            <a:endCxn id="317454" idx="3"/>
          </p:cNvCxnSpPr>
          <p:nvPr/>
        </p:nvCxnSpPr>
        <p:spPr bwMode="auto">
          <a:xfrm rot="10800000">
            <a:off x="5099050" y="4770438"/>
            <a:ext cx="1878013" cy="304800"/>
          </a:xfrm>
          <a:prstGeom prst="bentConnector3">
            <a:avLst>
              <a:gd name="adj1" fmla="val 4995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5929-50E3-4B56-AFFA-52F03033DA3F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Method Overloading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5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/>
              <a:t>A class may define multiple methods with the same name---this is called </a:t>
            </a:r>
            <a:r>
              <a:rPr lang="en-US" sz="2400">
                <a:solidFill>
                  <a:srgbClr val="FF3300"/>
                </a:solidFill>
              </a:rPr>
              <a:t>method overloading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usually perform the same task on different data types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Example: The</a:t>
            </a:r>
            <a:r>
              <a:rPr lang="en-US" sz="2000">
                <a:latin typeface="Courier New" pitchFamily="49" charset="0"/>
              </a:rPr>
              <a:t> PrintStream </a:t>
            </a:r>
            <a:r>
              <a:rPr lang="en-US" sz="2000"/>
              <a:t>class defines multiple</a:t>
            </a:r>
            <a:r>
              <a:rPr lang="en-US" sz="2000">
                <a:latin typeface="Courier New" pitchFamily="49" charset="0"/>
              </a:rPr>
              <a:t> println </a:t>
            </a:r>
            <a:r>
              <a:rPr lang="en-US" sz="2000"/>
              <a:t>methods, i.e., </a:t>
            </a:r>
            <a:r>
              <a:rPr lang="en-US" sz="2000">
                <a:latin typeface="Courier New" pitchFamily="49" charset="0"/>
              </a:rPr>
              <a:t>println</a:t>
            </a:r>
            <a:r>
              <a:rPr lang="en-US" sz="2000"/>
              <a:t> is overloaded: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println (String 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println (int i)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println (double 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               </a:t>
            </a:r>
            <a:r>
              <a:rPr lang="en-US" sz="2000"/>
              <a:t>…</a:t>
            </a:r>
          </a:p>
          <a:p>
            <a:pPr>
              <a:lnSpc>
                <a:spcPct val="90000"/>
              </a:lnSpc>
            </a:pPr>
            <a:r>
              <a:rPr lang="en-US" sz="2000"/>
              <a:t>The following lines use the</a:t>
            </a:r>
            <a:r>
              <a:rPr lang="en-US" sz="2000">
                <a:latin typeface="Courier New" pitchFamily="49" charset="0"/>
              </a:rPr>
              <a:t> System.out.print </a:t>
            </a:r>
            <a:r>
              <a:rPr lang="en-US" sz="2000"/>
              <a:t>method for different data types:</a:t>
            </a:r>
          </a:p>
          <a:p>
            <a:pPr lvl="4">
              <a:lnSpc>
                <a:spcPct val="90000"/>
              </a:lnSpc>
            </a:pPr>
            <a:endParaRPr lang="en-US" sz="5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System.out.println ("The total is:");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double total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System.out.println (total);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2000" y="3200400"/>
            <a:ext cx="7162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2EBF-F4EF-4C02-99C9-36E4CD24F351}" type="slidenum">
              <a:rPr lang="en-US"/>
              <a:pPr/>
              <a:t>26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Method Overloading: Signature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 sz="2800"/>
              <a:t>The compiler must be able to determine which version of the method is being invoked</a:t>
            </a:r>
          </a:p>
          <a:p>
            <a:r>
              <a:rPr lang="en-US" sz="2800"/>
              <a:t>This is by analyzing the parameters, which form the </a:t>
            </a:r>
            <a:r>
              <a:rPr lang="en-US" sz="2800" i="1">
                <a:solidFill>
                  <a:srgbClr val="CC0000"/>
                </a:solidFill>
              </a:rPr>
              <a:t>signature</a:t>
            </a:r>
            <a:r>
              <a:rPr lang="en-US" sz="2800"/>
              <a:t> of a method</a:t>
            </a:r>
          </a:p>
          <a:p>
            <a:pPr lvl="1"/>
            <a:r>
              <a:rPr lang="en-US" sz="2400"/>
              <a:t>the signature includes the type and order of the parameters</a:t>
            </a:r>
          </a:p>
          <a:p>
            <a:pPr lvl="2"/>
            <a:r>
              <a:rPr lang="en-US" sz="2000"/>
              <a:t>if multiple methods match a method call, the compiler picks the best match</a:t>
            </a:r>
          </a:p>
          <a:p>
            <a:pPr lvl="2"/>
            <a:r>
              <a:rPr lang="en-US" sz="2000"/>
              <a:t>if none matches exactly but some implicit conversion can be done to match a method, then the method is invoke with implicit conversion.</a:t>
            </a:r>
          </a:p>
          <a:p>
            <a:pPr lvl="1"/>
            <a:r>
              <a:rPr lang="en-US" sz="2400"/>
              <a:t>the return type of the method is </a:t>
            </a:r>
            <a:r>
              <a:rPr lang="en-US" sz="2400">
                <a:solidFill>
                  <a:srgbClr val="CC0000"/>
                </a:solidFill>
              </a:rPr>
              <a:t>not</a:t>
            </a:r>
            <a:r>
              <a:rPr lang="en-US" sz="2400"/>
              <a:t> part of the signature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:\macdata\Graphics\prenhall\ph448_savich_Don'tdel\jpeg\figp3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021297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Overloading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524000"/>
            <a:ext cx="3232150" cy="1920875"/>
            <a:chOff x="624" y="960"/>
            <a:chExt cx="2036" cy="1210"/>
          </a:xfrm>
        </p:grpSpPr>
        <p:sp>
          <p:nvSpPr>
            <p:cNvPr id="247812" name="Text Box 4"/>
            <p:cNvSpPr txBox="1">
              <a:spLocks noChangeArrowheads="1"/>
            </p:cNvSpPr>
            <p:nvPr/>
          </p:nvSpPr>
          <p:spPr bwMode="auto">
            <a:xfrm>
              <a:off x="624" y="1344"/>
              <a:ext cx="2036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double tryMe (int x)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return x + .375;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960" y="960"/>
              <a:ext cx="76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1504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Version 1</a:t>
              </a:r>
              <a:endParaRPr lang="en-US">
                <a:solidFill>
                  <a:srgbClr val="15047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19600" y="1524000"/>
            <a:ext cx="4756150" cy="1905000"/>
            <a:chOff x="2880" y="960"/>
            <a:chExt cx="2996" cy="1200"/>
          </a:xfrm>
        </p:grpSpPr>
        <p:sp>
          <p:nvSpPr>
            <p:cNvPr id="247815" name="Text Box 7"/>
            <p:cNvSpPr txBox="1">
              <a:spLocks noChangeArrowheads="1"/>
            </p:cNvSpPr>
            <p:nvPr/>
          </p:nvSpPr>
          <p:spPr bwMode="auto">
            <a:xfrm>
              <a:off x="2880" y="1334"/>
              <a:ext cx="2996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double tryMe (int x, double y)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   return x * y;</a:t>
              </a:r>
            </a:p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  <p:sp>
          <p:nvSpPr>
            <p:cNvPr id="247816" name="Text Box 8"/>
            <p:cNvSpPr txBox="1">
              <a:spLocks noChangeArrowheads="1"/>
            </p:cNvSpPr>
            <p:nvPr/>
          </p:nvSpPr>
          <p:spPr bwMode="auto">
            <a:xfrm>
              <a:off x="3648" y="960"/>
              <a:ext cx="76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1504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Version 2</a:t>
              </a:r>
              <a:endParaRPr lang="en-US">
                <a:solidFill>
                  <a:srgbClr val="15047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90800" y="4572000"/>
            <a:ext cx="3994150" cy="1006475"/>
            <a:chOff x="1584" y="2784"/>
            <a:chExt cx="2516" cy="634"/>
          </a:xfrm>
        </p:grpSpPr>
        <p:sp>
          <p:nvSpPr>
            <p:cNvPr id="247818" name="Text Box 10"/>
            <p:cNvSpPr txBox="1">
              <a:spLocks noChangeArrowheads="1"/>
            </p:cNvSpPr>
            <p:nvPr/>
          </p:nvSpPr>
          <p:spPr bwMode="auto">
            <a:xfrm>
              <a:off x="1584" y="3168"/>
              <a:ext cx="25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result = tryMe (25, 4.32)</a:t>
              </a:r>
            </a:p>
          </p:txBody>
        </p:sp>
        <p:sp>
          <p:nvSpPr>
            <p:cNvPr id="247819" name="Text Box 11"/>
            <p:cNvSpPr txBox="1">
              <a:spLocks noChangeArrowheads="1"/>
            </p:cNvSpPr>
            <p:nvPr/>
          </p:nvSpPr>
          <p:spPr bwMode="auto">
            <a:xfrm>
              <a:off x="2268" y="2784"/>
              <a:ext cx="84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1504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Invocation</a:t>
              </a:r>
              <a:endParaRPr lang="en-US">
                <a:solidFill>
                  <a:srgbClr val="15047A"/>
                </a:solidFill>
                <a:latin typeface="Times New Roman" pitchFamily="18" charset="0"/>
              </a:endParaRPr>
            </a:p>
          </p:txBody>
        </p:sp>
      </p:grpSp>
      <p:sp>
        <p:nvSpPr>
          <p:cNvPr id="247820" name="Line 12"/>
          <p:cNvSpPr>
            <a:spLocks noChangeShapeType="1"/>
          </p:cNvSpPr>
          <p:nvPr/>
        </p:nvSpPr>
        <p:spPr bwMode="auto">
          <a:xfrm flipV="1">
            <a:off x="4724400" y="3581400"/>
            <a:ext cx="6858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3810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1" tIns="45708" rIns="91411" bIns="45708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400">
                <a:solidFill>
                  <a:schemeClr val="tx2"/>
                </a:solidFill>
              </a:rPr>
              <a:t>More Examples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461645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double tryMe ( int x )     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return x + 5;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381000" y="3048000"/>
            <a:ext cx="461645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double tryMe ( double x )  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return x * .375;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304800" y="4876800"/>
            <a:ext cx="476885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double tryMe (double x, int y)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return x + y;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410200" y="2714625"/>
            <a:ext cx="3429000" cy="2847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tryMe( 1 );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tryMe( 1.0 );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tryMe( 1.0, 2);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tryMe( 1, 2);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tryMe( 1.0, 2.0);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5715000" y="2300288"/>
            <a:ext cx="2800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itchFamily="18" charset="0"/>
              </a:rPr>
              <a:t>Which tryMe will be called?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7952428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unique for each instance</a:t>
            </a:r>
          </a:p>
          <a:p>
            <a:r>
              <a:rPr lang="en-US" dirty="0" smtClean="0"/>
              <a:t>They belong to the class, not specific objects of that class. An example from the java API is Math, all the variables are static.</a:t>
            </a:r>
          </a:p>
          <a:p>
            <a:r>
              <a:rPr lang="en-US" dirty="0" smtClean="0"/>
              <a:t>Example case:</a:t>
            </a:r>
          </a:p>
          <a:p>
            <a:pPr lvl="1"/>
            <a:r>
              <a:rPr lang="en-US" dirty="0" smtClean="0"/>
              <a:t>Keep track of the number of babies that have been made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114800"/>
            <a:ext cx="604094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Static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37000"/>
          </a:xfrm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Some methods have no meaningful connection to an object.  For example,</a:t>
            </a:r>
          </a:p>
          <a:p>
            <a:pPr lvl="1"/>
            <a:r>
              <a:rPr lang="en-US">
                <a:latin typeface="Arial" charset="0"/>
              </a:rPr>
              <a:t>finding the maximum of two integers</a:t>
            </a:r>
          </a:p>
          <a:p>
            <a:pPr lvl="1"/>
            <a:r>
              <a:rPr lang="en-US">
                <a:latin typeface="Arial" charset="0"/>
              </a:rPr>
              <a:t>computing a square root</a:t>
            </a:r>
          </a:p>
          <a:p>
            <a:pPr lvl="1"/>
            <a:r>
              <a:rPr lang="en-US">
                <a:latin typeface="Arial" charset="0"/>
              </a:rPr>
              <a:t>converting a letter from lowercase to uppercase</a:t>
            </a:r>
          </a:p>
          <a:p>
            <a:pPr lvl="1"/>
            <a:r>
              <a:rPr lang="en-US">
                <a:latin typeface="Arial" charset="0"/>
              </a:rPr>
              <a:t>generating a random number</a:t>
            </a:r>
          </a:p>
          <a:p>
            <a:r>
              <a:rPr lang="en-US" sz="2800">
                <a:latin typeface="Arial" charset="0"/>
              </a:rPr>
              <a:t>Such methods can be defined as </a:t>
            </a:r>
            <a:r>
              <a:rPr lang="en-US" sz="2800" i="1">
                <a:latin typeface="Arial" charset="0"/>
              </a:rPr>
              <a:t>static.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0803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Static Methods, cont.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57788"/>
          </a:xfrm>
        </p:spPr>
        <p:txBody>
          <a:bodyPr>
            <a:spAutoFit/>
          </a:bodyPr>
          <a:lstStyle/>
          <a:p>
            <a:r>
              <a:rPr lang="en-US" sz="2800" dirty="0">
                <a:latin typeface="Arial" charset="0"/>
              </a:rPr>
              <a:t>A static method is still defined as a member of a class.</a:t>
            </a:r>
          </a:p>
          <a:p>
            <a:r>
              <a:rPr lang="en-US" sz="2800" dirty="0">
                <a:latin typeface="Arial" charset="0"/>
              </a:rPr>
              <a:t>But, the method is invoked using the class name rather than an object name.</a:t>
            </a:r>
          </a:p>
          <a:p>
            <a:r>
              <a:rPr lang="en-US" sz="2800" dirty="0">
                <a:latin typeface="Arial" charset="0"/>
              </a:rPr>
              <a:t>syntax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return_Type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Variable_Name</a:t>
            </a:r>
            <a:r>
              <a:rPr lang="en-US" sz="2000" dirty="0">
                <a:latin typeface="Courier New" pitchFamily="49" charset="0"/>
              </a:rPr>
              <a:t> =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Class_Name.Static_Method_Name</a:t>
            </a:r>
            <a:r>
              <a:rPr lang="en-US" sz="2000" dirty="0" smtClean="0">
                <a:latin typeface="Courier New" pitchFamily="49" charset="0"/>
              </a:rPr>
              <a:t>(Parameters</a:t>
            </a:r>
            <a:r>
              <a:rPr lang="en-US" sz="2000" dirty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F:\macdata\Graphics\prenhall\ph448_savich_Don'tdel\jpeg\figp3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921408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Using an Object to Call a Static Method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19338"/>
            <a:ext cx="7772400" cy="3167062"/>
          </a:xfrm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An object of the class can be used to call a static method of the class even though it is more common to use the class name to call the static method.</a:t>
            </a:r>
          </a:p>
          <a:p>
            <a:r>
              <a:rPr lang="en-US" sz="2800">
                <a:latin typeface="Arial" charset="0"/>
              </a:rPr>
              <a:t>You cannot invoke a nonstatic method within a static method unless you create and use a calling object for the nonstatic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Local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2588"/>
          </a:xfrm>
        </p:spPr>
        <p:txBody>
          <a:bodyPr>
            <a:spAutoFit/>
          </a:bodyPr>
          <a:lstStyle/>
          <a:p>
            <a:r>
              <a:rPr lang="en-US" sz="2800" smtClean="0">
                <a:latin typeface="Arial" charset="0"/>
              </a:rPr>
              <a:t>A variable declared within a method is called a </a:t>
            </a:r>
            <a:r>
              <a:rPr lang="en-US" sz="2800" i="1" smtClean="0">
                <a:latin typeface="Arial" charset="0"/>
              </a:rPr>
              <a:t>local variable</a:t>
            </a:r>
            <a:r>
              <a:rPr lang="en-US" sz="2800" smtClean="0">
                <a:latin typeface="Arial" charset="0"/>
              </a:rPr>
              <a:t>.</a:t>
            </a:r>
          </a:p>
          <a:p>
            <a:pPr lvl="1"/>
            <a:r>
              <a:rPr lang="en-US" smtClean="0">
                <a:latin typeface="Arial" charset="0"/>
              </a:rPr>
              <a:t>Its meaning is “local to” (confined to) the method definition.</a:t>
            </a:r>
          </a:p>
          <a:p>
            <a:r>
              <a:rPr lang="en-US" sz="2800" smtClean="0">
                <a:latin typeface="Arial" charset="0"/>
              </a:rPr>
              <a:t>Variables with the same name declared within different methods are different variables.</a:t>
            </a:r>
          </a:p>
          <a:p>
            <a:r>
              <a:rPr lang="en-US" sz="2800" smtClean="0">
                <a:latin typeface="Arial" charset="0"/>
              </a:rPr>
              <a:t>A local variable exists only as long as the method is active.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Blocks Variables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48138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latin typeface="Arial" charset="0"/>
              </a:rPr>
              <a:t>The terms </a:t>
            </a:r>
            <a:r>
              <a:rPr lang="en-US" sz="2800" b="1" i="1" dirty="0" smtClean="0">
                <a:latin typeface="Arial" charset="0"/>
              </a:rPr>
              <a:t>block</a:t>
            </a:r>
            <a:r>
              <a:rPr lang="en-US" sz="2800" b="1" dirty="0" smtClean="0">
                <a:latin typeface="Arial" charset="0"/>
              </a:rPr>
              <a:t> and </a:t>
            </a:r>
            <a:r>
              <a:rPr lang="en-US" sz="2800" b="1" i="1" dirty="0" smtClean="0">
                <a:latin typeface="Arial" charset="0"/>
              </a:rPr>
              <a:t>compound statement </a:t>
            </a:r>
            <a:r>
              <a:rPr lang="en-US" sz="2800" b="1" dirty="0" smtClean="0">
                <a:latin typeface="Arial" charset="0"/>
              </a:rPr>
              <a:t>both refer to a set of Java statements enclosed in braces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{}</a:t>
            </a:r>
            <a:r>
              <a:rPr lang="en-US" sz="2800" b="1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A variable declared within a block is local to the block.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When the block ends, the variable disappears.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If you intend to use the variable both inside and outside the block, declare it outside the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Variables in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>
                <a:latin typeface="Arial" charset="0"/>
              </a:rPr>
              <a:t> Statements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339650"/>
          </a:xfr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charset="0"/>
              </a:rPr>
              <a:t>The loop control variable can be declared outside the for statement</a:t>
            </a:r>
          </a:p>
          <a:p>
            <a:pPr marL="457200" lvl="1" indent="0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n;</a:t>
            </a:r>
          </a:p>
          <a:p>
            <a:pPr marL="457200" lvl="1" indent="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for (n = 1; n &lt;10, n++)</a:t>
            </a:r>
            <a:endParaRPr lang="en-US" sz="1800" b="1" dirty="0" smtClean="0">
              <a:latin typeface="Arial" charset="0"/>
            </a:endParaRPr>
          </a:p>
          <a:p>
            <a:pPr marL="457200" lvl="1" indent="0">
              <a:buFontTx/>
              <a:buNone/>
            </a:pPr>
            <a:r>
              <a:rPr lang="en-US" sz="1800" b="1" dirty="0" smtClean="0">
                <a:latin typeface="Arial" charset="0"/>
              </a:rPr>
              <a:t>in which case the variable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still exists when the for statement ends</a:t>
            </a:r>
            <a:r>
              <a:rPr lang="en-US" sz="1800" dirty="0" smtClean="0">
                <a:latin typeface="Arial" charset="0"/>
              </a:rPr>
              <a:t>	</a:t>
            </a:r>
          </a:p>
          <a:p>
            <a:r>
              <a:rPr lang="en-US" sz="1800" dirty="0" smtClean="0">
                <a:latin typeface="Arial" charset="0"/>
              </a:rPr>
              <a:t>The loop control variable can be declared inside the for statement</a:t>
            </a:r>
          </a:p>
          <a:p>
            <a:pPr marL="457200" lvl="1" indent="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 = 1; n &lt;10, n++)</a:t>
            </a:r>
            <a:endParaRPr lang="en-US" sz="1800" b="1" dirty="0" smtClean="0">
              <a:latin typeface="Arial" charset="0"/>
            </a:endParaRPr>
          </a:p>
          <a:p>
            <a:pPr marL="457200" lvl="1" indent="0">
              <a:buFontTx/>
              <a:buNone/>
            </a:pPr>
            <a:r>
              <a:rPr lang="en-US" sz="1800" b="1" dirty="0" smtClean="0">
                <a:latin typeface="Arial" charset="0"/>
              </a:rPr>
              <a:t>in which case the variable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ceases to exist when the for statement ends</a:t>
            </a:r>
            <a:endParaRPr lang="tr-TR" sz="1800" b="1" dirty="0" smtClean="0">
              <a:latin typeface="Arial" charset="0"/>
            </a:endParaRPr>
          </a:p>
          <a:p>
            <a:pPr marL="457200" lvl="1" indent="0">
              <a:buFontTx/>
              <a:buNone/>
            </a:pPr>
            <a:endParaRPr lang="tr-TR" sz="1800" b="1" dirty="0" smtClean="0">
              <a:latin typeface="Arial" charset="0"/>
            </a:endParaRPr>
          </a:p>
          <a:p>
            <a:pPr marL="457200" lvl="1" indent="0">
              <a:buFontTx/>
              <a:buNone/>
            </a:pPr>
            <a:r>
              <a:rPr lang="tr-TR" sz="1800" b="1" dirty="0" smtClean="0">
                <a:latin typeface="Arial" charset="0"/>
              </a:rPr>
              <a:t>                      </a:t>
            </a:r>
            <a:r>
              <a:rPr lang="tr-TR" sz="1800" b="1" dirty="0" smtClean="0">
                <a:solidFill>
                  <a:srgbClr val="FF0000"/>
                </a:solidFill>
                <a:latin typeface="Arial" charset="0"/>
              </a:rPr>
              <a:t>(a) problem</a:t>
            </a:r>
            <a:r>
              <a:rPr lang="tr-TR" sz="1800" b="1" dirty="0" smtClean="0">
                <a:latin typeface="Arial" charset="0"/>
              </a:rPr>
              <a:t>			           (b) ok</a:t>
            </a:r>
            <a:endParaRPr lang="tr-TR" sz="1800" b="1" dirty="0">
              <a:latin typeface="Arial" charset="0"/>
            </a:endParaRPr>
          </a:p>
          <a:p>
            <a:pPr marL="457200" lvl="1" indent="0">
              <a:buFontTx/>
              <a:buNone/>
            </a:pPr>
            <a:r>
              <a:rPr lang="tr-TR" sz="1600" b="1" dirty="0">
                <a:latin typeface="Arial" charset="0"/>
              </a:rPr>
              <a:t>i</a:t>
            </a:r>
            <a:r>
              <a:rPr lang="tr-TR" sz="1600" b="1" dirty="0" smtClean="0">
                <a:latin typeface="Arial" charset="0"/>
              </a:rPr>
              <a:t>nt i=5;				</a:t>
            </a:r>
          </a:p>
          <a:p>
            <a:pPr marL="457200" lvl="1" indent="0">
              <a:buNone/>
            </a:pPr>
            <a:r>
              <a:rPr lang="en-US" sz="1600" b="1" dirty="0" smtClean="0">
                <a:latin typeface="Courier New" pitchFamily="49" charset="0"/>
              </a:rPr>
              <a:t>for 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tr-TR" sz="1600" b="1" dirty="0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= 1; </a:t>
            </a:r>
            <a:r>
              <a:rPr lang="tr-TR" sz="1600" b="1" dirty="0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&lt;10, </a:t>
            </a:r>
            <a:r>
              <a:rPr lang="tr-TR" sz="1600" b="1" dirty="0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</a:t>
            </a:r>
            <a:r>
              <a:rPr lang="tr-TR" sz="1600" b="1" dirty="0" smtClean="0">
                <a:latin typeface="Courier New" pitchFamily="49" charset="0"/>
              </a:rPr>
              <a:t>{}	</a:t>
            </a:r>
            <a:r>
              <a:rPr lang="en-US" sz="1600" b="1" dirty="0">
                <a:latin typeface="Courier New" pitchFamily="49" charset="0"/>
              </a:rPr>
              <a:t>for 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tr-TR" sz="1600" b="1" dirty="0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1; </a:t>
            </a:r>
            <a:r>
              <a:rPr lang="tr-TR" sz="1600" b="1" dirty="0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&lt;10, </a:t>
            </a:r>
            <a:r>
              <a:rPr lang="tr-TR" sz="1600" b="1" dirty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</a:t>
            </a:r>
            <a:r>
              <a:rPr lang="tr-TR" sz="1600" b="1" dirty="0" smtClean="0">
                <a:latin typeface="Courier New" pitchFamily="49" charset="0"/>
              </a:rPr>
              <a:t>{}</a:t>
            </a:r>
            <a:endParaRPr lang="en-US" sz="1600" b="1" dirty="0">
              <a:latin typeface="Arial" charset="0"/>
            </a:endParaRPr>
          </a:p>
          <a:p>
            <a:pPr marL="457200" lvl="1" indent="0">
              <a:buFontTx/>
              <a:buNone/>
            </a:pPr>
            <a:r>
              <a:rPr lang="tr-TR" sz="1600" b="1" dirty="0" smtClean="0">
                <a:latin typeface="Arial" charset="0"/>
              </a:rPr>
              <a:t>					</a:t>
            </a:r>
            <a:r>
              <a:rPr lang="tr-TR" sz="1600" b="1" dirty="0">
                <a:latin typeface="Arial" charset="0"/>
              </a:rPr>
              <a:t> int i=5</a:t>
            </a:r>
            <a:r>
              <a:rPr lang="tr-TR" sz="1600" b="1" dirty="0" smtClean="0">
                <a:latin typeface="Arial" charset="0"/>
              </a:rPr>
              <a:t>;</a:t>
            </a:r>
            <a:endParaRPr lang="en-US" sz="1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A UML Class Diagram</a:t>
            </a:r>
          </a:p>
        </p:txBody>
      </p:sp>
      <p:pic>
        <p:nvPicPr>
          <p:cNvPr id="11267" name="Picture 5" descr="F:\macdata\Graphics\prenhall\ph448_savich_Don'tdel\jpeg\figp2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05013"/>
            <a:ext cx="7486650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</a:t>
            </a:r>
            <a:r>
              <a:rPr lang="en-US" dirty="0" smtClean="0"/>
              <a:t> Scope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3171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Scope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09800"/>
            <a:ext cx="646652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Just like methods, variables are accessible inside {}</a:t>
            </a:r>
          </a:p>
          <a:p>
            <a:pPr lvl="1">
              <a:buNone/>
            </a:pPr>
            <a:r>
              <a:rPr lang="tr-TR" dirty="0"/>
              <a:t>v</a:t>
            </a:r>
            <a:r>
              <a:rPr lang="en-US" smtClean="0"/>
              <a:t>oid</a:t>
            </a:r>
            <a:r>
              <a:rPr lang="en-US" dirty="0" smtClean="0"/>
              <a:t> method(</a:t>
            </a:r>
            <a:r>
              <a:rPr lang="en-US" dirty="0" err="1" smtClean="0"/>
              <a:t>int</a:t>
            </a:r>
            <a:r>
              <a:rPr lang="en-US" dirty="0" smtClean="0"/>
              <a:t> arg1){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arg2 = arg1 + 1;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Class Example{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memberVariable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  void </a:t>
            </a:r>
            <a:r>
              <a:rPr lang="en-US" dirty="0" err="1" smtClean="0"/>
              <a:t>setVariable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</a:t>
            </a:r>
            <a:r>
              <a:rPr lang="en-US" dirty="0" smtClean="0"/>
              <a:t>) {</a:t>
            </a:r>
          </a:p>
          <a:p>
            <a:pPr lvl="1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memberVariable</a:t>
            </a:r>
            <a:r>
              <a:rPr lang="en-US" dirty="0" smtClean="0"/>
              <a:t> += </a:t>
            </a:r>
            <a:r>
              <a:rPr lang="en-US" dirty="0" err="1" smtClean="0"/>
              <a:t>newVal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   }</a:t>
            </a:r>
          </a:p>
          <a:p>
            <a:pPr lvl="1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method-level ‘servings’ variable is updated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0"/>
            <a:ext cx="755928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‘this’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Clarifies scope</a:t>
            </a:r>
          </a:p>
          <a:p>
            <a:r>
              <a:rPr lang="en-US" dirty="0" smtClean="0"/>
              <a:t>Means ‘my object’</a:t>
            </a:r>
          </a:p>
          <a:p>
            <a:endParaRPr lang="en-US" dirty="0" smtClean="0"/>
          </a:p>
          <a:p>
            <a:r>
              <a:rPr lang="en-US" dirty="0" smtClean="0"/>
              <a:t>Usage:</a:t>
            </a:r>
          </a:p>
          <a:p>
            <a:pPr lvl="1">
              <a:buNone/>
            </a:pPr>
            <a:r>
              <a:rPr lang="en-US" dirty="0" smtClean="0"/>
              <a:t>Class Example{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memberVariable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  void </a:t>
            </a:r>
            <a:r>
              <a:rPr lang="en-US" dirty="0" err="1" smtClean="0"/>
              <a:t>setVariable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</a:t>
            </a:r>
            <a:r>
              <a:rPr lang="en-US" dirty="0" smtClean="0"/>
              <a:t>) {</a:t>
            </a:r>
          </a:p>
          <a:p>
            <a:pPr lvl="1">
              <a:buNone/>
            </a:pPr>
            <a:r>
              <a:rPr lang="en-US" dirty="0" smtClean="0"/>
              <a:t>           </a:t>
            </a:r>
            <a:r>
              <a:rPr lang="en-US" b="1" dirty="0" err="1" smtClean="0"/>
              <a:t>this</a:t>
            </a:r>
            <a:r>
              <a:rPr lang="en-US" dirty="0" err="1" smtClean="0"/>
              <a:t>.memberVariable</a:t>
            </a:r>
            <a:r>
              <a:rPr lang="en-US" dirty="0" smtClean="0"/>
              <a:t> += </a:t>
            </a:r>
            <a:r>
              <a:rPr lang="en-US" dirty="0" err="1" smtClean="0"/>
              <a:t>newVal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   }</a:t>
            </a:r>
          </a:p>
          <a:p>
            <a:pPr lvl="1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Object-level ‘servings’ is updated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672192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Setters and Getters Methods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3352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the attribute called name</a:t>
            </a:r>
          </a:p>
          <a:p>
            <a:pPr lvl="1"/>
            <a:r>
              <a:rPr lang="en-US" dirty="0" smtClean="0"/>
              <a:t>Getter  method is </a:t>
            </a:r>
            <a:r>
              <a:rPr lang="en-US" b="1" dirty="0" err="1" smtClean="0"/>
              <a:t>getName</a:t>
            </a:r>
            <a:endParaRPr lang="en-US" b="1" dirty="0" smtClean="0"/>
          </a:p>
          <a:p>
            <a:pPr lvl="1"/>
            <a:r>
              <a:rPr lang="en-US" dirty="0" smtClean="0"/>
              <a:t>Setter method is </a:t>
            </a:r>
            <a:r>
              <a:rPr lang="en-US" b="1" dirty="0" err="1" smtClean="0"/>
              <a:t>setName</a:t>
            </a:r>
            <a:endParaRPr lang="en-US" b="1" dirty="0" smtClean="0"/>
          </a:p>
          <a:p>
            <a:r>
              <a:rPr lang="en-US" dirty="0" smtClean="0"/>
              <a:t>Getter access-get the value of attribute</a:t>
            </a:r>
          </a:p>
          <a:p>
            <a:r>
              <a:rPr lang="en-US" dirty="0" smtClean="0"/>
              <a:t>Setter sets-change the value of the attribute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65294"/>
            <a:ext cx="4721002" cy="51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 for scopes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class Main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klm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klm</a:t>
            </a:r>
            <a:r>
              <a:rPr lang="en-US" dirty="0" smtClean="0"/>
              <a:t>: " + </a:t>
            </a:r>
            <a:r>
              <a:rPr lang="en-US" dirty="0" err="1" smtClean="0"/>
              <a:t>klm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Main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klm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Main m = new Main();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klm</a:t>
            </a:r>
            <a:r>
              <a:rPr lang="en-US" dirty="0" smtClean="0"/>
              <a:t>: " + m.klm);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it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class Main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klm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klm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Main m = new Main();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klm</a:t>
            </a:r>
            <a:r>
              <a:rPr lang="en-US" dirty="0" smtClean="0"/>
              <a:t>: " + </a:t>
            </a:r>
            <a:r>
              <a:rPr lang="en-US" dirty="0" err="1" smtClean="0"/>
              <a:t>klm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Main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[] </a:t>
            </a:r>
            <a:r>
              <a:rPr lang="en-US" dirty="0" err="1" smtClean="0"/>
              <a:t>klm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Main m = new Main();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klm</a:t>
            </a:r>
            <a:r>
              <a:rPr lang="en-US" dirty="0" smtClean="0"/>
              <a:t>: " + m.klm[0]);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Object Instances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2286000"/>
            <a:ext cx="849646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class Main {</a:t>
            </a:r>
          </a:p>
          <a:p>
            <a:r>
              <a:rPr lang="en-US" sz="2400" dirty="0" smtClean="0"/>
              <a:t>    String [] </a:t>
            </a:r>
            <a:r>
              <a:rPr lang="en-US" sz="2400" dirty="0" err="1" smtClean="0"/>
              <a:t>klm</a:t>
            </a:r>
            <a:r>
              <a:rPr lang="en-US" sz="2400" dirty="0" smtClean="0"/>
              <a:t> = new String[5];</a:t>
            </a:r>
          </a:p>
          <a:p>
            <a:r>
              <a:rPr lang="en-US" sz="2400" dirty="0" smtClean="0"/>
              <a:t>    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</a:t>
            </a:r>
          </a:p>
          <a:p>
            <a:r>
              <a:rPr lang="en-US" sz="2400" dirty="0" smtClean="0"/>
              <a:t>        Main m = new Main();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klm</a:t>
            </a:r>
            <a:r>
              <a:rPr lang="en-US" sz="2400" dirty="0" smtClean="0"/>
              <a:t>: " + m.klm[0]);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nn-NO" sz="2400" dirty="0" smtClean="0"/>
              <a:t>for(int i=0; i</a:t>
            </a:r>
            <a:r>
              <a:rPr lang="tr-TR" sz="2400" dirty="0"/>
              <a:t>&lt;</a:t>
            </a:r>
            <a:r>
              <a:rPr lang="nn-NO" sz="2400" dirty="0" smtClean="0"/>
              <a:t>5; i++){</a:t>
            </a:r>
          </a:p>
          <a:p>
            <a:r>
              <a:rPr lang="nn-NO" sz="2400" dirty="0" smtClean="0"/>
              <a:t>            System.out.println("i: "+i);</a:t>
            </a:r>
          </a:p>
          <a:p>
            <a:r>
              <a:rPr lang="nn-NO" sz="2400" dirty="0" smtClean="0"/>
              <a:t> }</a:t>
            </a:r>
          </a:p>
          <a:p>
            <a:r>
              <a:rPr lang="nn-NO" sz="2400" dirty="0" smtClean="0"/>
              <a:t> System.out.println("i: "+i);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n-NO" dirty="0" smtClean="0"/>
              <a:t>int i;</a:t>
            </a:r>
          </a:p>
          <a:p>
            <a:r>
              <a:rPr lang="nn-NO" dirty="0" smtClean="0"/>
              <a:t>        for(int i=0; i</a:t>
            </a:r>
            <a:r>
              <a:rPr lang="tr-TR" dirty="0" smtClean="0"/>
              <a:t>&lt;</a:t>
            </a:r>
            <a:r>
              <a:rPr lang="nn-NO" dirty="0" smtClean="0"/>
              <a:t>5; i++){</a:t>
            </a:r>
          </a:p>
          <a:p>
            <a:r>
              <a:rPr lang="nn-NO" dirty="0" smtClean="0"/>
              <a:t>            System.out.println("i: "+i);</a:t>
            </a:r>
          </a:p>
          <a:p>
            <a:r>
              <a:rPr lang="nn-NO" dirty="0" smtClean="0"/>
              <a:t>        }</a:t>
            </a:r>
          </a:p>
          <a:p>
            <a:r>
              <a:rPr lang="nn-NO" dirty="0" smtClean="0"/>
              <a:t>        System.out.println("i: "+i);</a:t>
            </a:r>
          </a:p>
          <a:p>
            <a:endParaRPr lang="nn-NO" dirty="0" smtClean="0"/>
          </a:p>
          <a:p>
            <a:r>
              <a:rPr lang="nn-NO" dirty="0" smtClean="0"/>
              <a:t>int i;</a:t>
            </a:r>
          </a:p>
          <a:p>
            <a:r>
              <a:rPr lang="nn-NO" dirty="0" smtClean="0"/>
              <a:t>        for(i=0; i&lt;5; i++){</a:t>
            </a:r>
          </a:p>
          <a:p>
            <a:r>
              <a:rPr lang="nn-NO" dirty="0" smtClean="0"/>
              <a:t>            System.out.println("i: "+i);</a:t>
            </a:r>
          </a:p>
          <a:p>
            <a:r>
              <a:rPr lang="nn-NO" dirty="0" smtClean="0"/>
              <a:t>        }</a:t>
            </a:r>
          </a:p>
          <a:p>
            <a:r>
              <a:rPr lang="nn-NO" dirty="0" smtClean="0"/>
              <a:t>        System.out.println("i: "+i);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Backup</a:t>
            </a:r>
            <a:endParaRPr lang="tr-TR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464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</a:t>
            </a:r>
            <a:r>
              <a:rPr lang="en-US" dirty="0" err="1" smtClean="0"/>
              <a:t>vs</a:t>
            </a:r>
            <a:r>
              <a:rPr lang="en-US" dirty="0" smtClean="0"/>
              <a:t>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are basic java types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long, double, </a:t>
            </a:r>
            <a:r>
              <a:rPr lang="en-US" dirty="0" err="1" smtClean="0"/>
              <a:t>boolean</a:t>
            </a:r>
            <a:r>
              <a:rPr lang="en-US" dirty="0" smtClean="0"/>
              <a:t>, char, short, byte, float </a:t>
            </a:r>
          </a:p>
          <a:p>
            <a:pPr lvl="1"/>
            <a:r>
              <a:rPr lang="en-US" dirty="0" smtClean="0"/>
              <a:t>The actual values are stored in the variable </a:t>
            </a:r>
          </a:p>
          <a:p>
            <a:r>
              <a:rPr lang="en-US" dirty="0" smtClean="0"/>
              <a:t>Reference types are arrays and objects </a:t>
            </a:r>
          </a:p>
          <a:p>
            <a:pPr lvl="1"/>
            <a:r>
              <a:rPr lang="en-US" dirty="0" smtClean="0"/>
              <a:t>String, </a:t>
            </a:r>
            <a:r>
              <a:rPr lang="en-US" dirty="0" err="1" smtClean="0"/>
              <a:t>int</a:t>
            </a:r>
            <a:r>
              <a:rPr lang="en-US" dirty="0" smtClean="0"/>
              <a:t>[], Baby, Automobile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 stores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Variables are like fixed size cups </a:t>
            </a:r>
          </a:p>
          <a:p>
            <a:pPr lvl="1"/>
            <a:r>
              <a:rPr lang="en-US" dirty="0" smtClean="0"/>
              <a:t>Primitives are small enough that they just fit into the cup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962400"/>
            <a:ext cx="5334000" cy="191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Java Stores primitives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7162800" cy="3505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Objects:</a:t>
            </a:r>
          </a:p>
          <a:p>
            <a:pPr lvl="1"/>
            <a:r>
              <a:rPr lang="en-US" sz="2400" dirty="0" smtClean="0"/>
              <a:t>Objects are too big to fit in a variable </a:t>
            </a:r>
          </a:p>
          <a:p>
            <a:pPr lvl="1"/>
            <a:r>
              <a:rPr lang="en-US" sz="2400" dirty="0" smtClean="0"/>
              <a:t>Stored somewhere else </a:t>
            </a:r>
          </a:p>
          <a:p>
            <a:pPr lvl="1"/>
            <a:r>
              <a:rPr lang="en-US" sz="2400" dirty="0" smtClean="0"/>
              <a:t>Variable stores a number that locates the object</a:t>
            </a:r>
          </a:p>
          <a:p>
            <a:pPr lvl="1"/>
            <a:r>
              <a:rPr lang="en-US" sz="2400" dirty="0" smtClean="0"/>
              <a:t>The object’s location is called a reference</a:t>
            </a:r>
          </a:p>
          <a:p>
            <a:pPr lvl="1"/>
            <a:r>
              <a:rPr lang="en-US" sz="2400" dirty="0" smtClean="0"/>
              <a:t> == compares the references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257800"/>
            <a:ext cx="59590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828800"/>
            <a:ext cx="1752600" cy="277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Class instances are created with constructors</a:t>
            </a:r>
          </a:p>
          <a:p>
            <a:r>
              <a:rPr lang="en-US" dirty="0" smtClean="0"/>
              <a:t>Constructor name == the class name </a:t>
            </a:r>
          </a:p>
          <a:p>
            <a:r>
              <a:rPr lang="en-US" dirty="0" smtClean="0"/>
              <a:t>No return type – never returns anything</a:t>
            </a:r>
          </a:p>
          <a:p>
            <a:r>
              <a:rPr lang="en-US" dirty="0" smtClean="0"/>
              <a:t>Usually initialize fields </a:t>
            </a:r>
          </a:p>
          <a:p>
            <a:r>
              <a:rPr lang="en-US" dirty="0" smtClean="0"/>
              <a:t>All classes need at least one constructor</a:t>
            </a:r>
          </a:p>
          <a:p>
            <a:r>
              <a:rPr lang="en-US" dirty="0" smtClean="0"/>
              <a:t>If you don’t write one, defaults to </a:t>
            </a:r>
          </a:p>
          <a:p>
            <a:r>
              <a:rPr lang="en-US" dirty="0" smtClean="0"/>
              <a:t>There might be more than one constructors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CLASSNAME {</a:t>
            </a:r>
          </a:p>
          <a:p>
            <a:pPr>
              <a:buNone/>
            </a:pPr>
            <a:r>
              <a:rPr lang="en-US" dirty="0" smtClean="0"/>
              <a:t>	 CLASSNAME (){  }</a:t>
            </a:r>
          </a:p>
          <a:p>
            <a:pPr>
              <a:buNone/>
            </a:pPr>
            <a:r>
              <a:rPr lang="en-US" dirty="0" smtClean="0"/>
              <a:t>      CLASSNAME ([arguments]){  </a:t>
            </a:r>
          </a:p>
          <a:p>
            <a:pPr>
              <a:buNone/>
            </a:pPr>
            <a:r>
              <a:rPr lang="en-US" dirty="0" smtClean="0"/>
              <a:t>             ……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CLASSNAME obj1 = new CLASSNAME();</a:t>
            </a:r>
          </a:p>
          <a:p>
            <a:pPr>
              <a:buNone/>
            </a:pPr>
            <a:r>
              <a:rPr lang="en-US" dirty="0" smtClean="0"/>
              <a:t>CLASSNAME obj1 = new CLASSNAME([arguments]);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Automobile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Automobile(double f, double s, String l){</a:t>
            </a:r>
          </a:p>
          <a:p>
            <a:pPr lvl="1">
              <a:buNone/>
            </a:pPr>
            <a:r>
              <a:rPr lang="en-US" dirty="0" smtClean="0"/>
              <a:t>     fuel=f;</a:t>
            </a:r>
          </a:p>
          <a:p>
            <a:pPr lvl="1">
              <a:buNone/>
            </a:pPr>
            <a:r>
              <a:rPr lang="en-US" dirty="0" smtClean="0"/>
              <a:t>     speed=s;</a:t>
            </a:r>
          </a:p>
          <a:p>
            <a:pPr lvl="1">
              <a:buNone/>
            </a:pPr>
            <a:r>
              <a:rPr lang="en-US" dirty="0" smtClean="0"/>
              <a:t>     license=l;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Default constructor</a:t>
            </a:r>
          </a:p>
          <a:p>
            <a:pPr lvl="1"/>
            <a:r>
              <a:rPr lang="en-US" dirty="0" smtClean="0"/>
              <a:t>Automobile (){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Class Constructor to create an instance </a:t>
            </a:r>
          </a:p>
          <a:p>
            <a:pPr lvl="1"/>
            <a:r>
              <a:rPr lang="en-US" dirty="0" smtClean="0"/>
              <a:t>Automobile </a:t>
            </a:r>
            <a:r>
              <a:rPr lang="en-US" dirty="0" err="1" smtClean="0"/>
              <a:t>ronsCar</a:t>
            </a:r>
            <a:r>
              <a:rPr lang="en-US" dirty="0" smtClean="0"/>
              <a:t> = new Automobile (2, 75, “351 WLF”)</a:t>
            </a:r>
          </a:p>
          <a:p>
            <a:endParaRPr lang="en-US" dirty="0" smtClean="0"/>
          </a:p>
          <a:p>
            <a:r>
              <a:rPr lang="en-US" dirty="0" err="1" smtClean="0"/>
              <a:t>ronsCar.FieldName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ronsCar.METHODNAME</a:t>
            </a:r>
            <a:r>
              <a:rPr lang="en-US" dirty="0" smtClean="0"/>
              <a:t>([ARGUMENTS])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2087</Words>
  <Application>Microsoft Office PowerPoint</Application>
  <PresentationFormat>Ekran Gösterisi (4:3)</PresentationFormat>
  <Paragraphs>442</Paragraphs>
  <Slides>55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Office Theme</vt:lpstr>
      <vt:lpstr>Classes and Methods</vt:lpstr>
      <vt:lpstr>Defining Classes</vt:lpstr>
      <vt:lpstr>Why use classes?</vt:lpstr>
      <vt:lpstr>A UML Class Diagram</vt:lpstr>
      <vt:lpstr>Class – Object Instances</vt:lpstr>
      <vt:lpstr>Constructors I</vt:lpstr>
      <vt:lpstr>Constructors II</vt:lpstr>
      <vt:lpstr>Automobile Constructor</vt:lpstr>
      <vt:lpstr>Classes and Instances</vt:lpstr>
      <vt:lpstr>Class Files and Separate Compilation</vt:lpstr>
      <vt:lpstr>Class Structure  - in general</vt:lpstr>
      <vt:lpstr>Packages </vt:lpstr>
      <vt:lpstr>Defining-Using Packages</vt:lpstr>
      <vt:lpstr>Why Packages</vt:lpstr>
      <vt:lpstr>Special Packages</vt:lpstr>
      <vt:lpstr>Methods</vt:lpstr>
      <vt:lpstr>Method Declaration: Header</vt:lpstr>
      <vt:lpstr>Method Declaration: Body</vt:lpstr>
      <vt:lpstr>Methods That Return a Value</vt:lpstr>
      <vt:lpstr>Defining Methods That Return a Value</vt:lpstr>
      <vt:lpstr>Methods That Do Not Return a Value</vt:lpstr>
      <vt:lpstr>void Method Definitions</vt:lpstr>
      <vt:lpstr>Calling a Method</vt:lpstr>
      <vt:lpstr> Method Control Flow</vt:lpstr>
      <vt:lpstr>Method Overloading</vt:lpstr>
      <vt:lpstr>Method Overloading: Signature</vt:lpstr>
      <vt:lpstr>PowerPoint Sunusu</vt:lpstr>
      <vt:lpstr>Method Overloading</vt:lpstr>
      <vt:lpstr>PowerPoint Sunusu</vt:lpstr>
      <vt:lpstr>Static Types and Methods</vt:lpstr>
      <vt:lpstr>Static Methods</vt:lpstr>
      <vt:lpstr>Static Method</vt:lpstr>
      <vt:lpstr>Static Methods, cont.</vt:lpstr>
      <vt:lpstr>PowerPoint Sunusu</vt:lpstr>
      <vt:lpstr>Using an Object to Call a Static Method</vt:lpstr>
      <vt:lpstr>Scope</vt:lpstr>
      <vt:lpstr>Local Variables</vt:lpstr>
      <vt:lpstr>Blocks Variables</vt:lpstr>
      <vt:lpstr>Variables in for Statements</vt:lpstr>
      <vt:lpstr>Method Scope</vt:lpstr>
      <vt:lpstr>Class Scope</vt:lpstr>
      <vt:lpstr>Scope</vt:lpstr>
      <vt:lpstr>Only method-level ‘servings’ variable is updated</vt:lpstr>
      <vt:lpstr>‘this’ keyword</vt:lpstr>
      <vt:lpstr>Object-level ‘servings’ is updated</vt:lpstr>
      <vt:lpstr>Setters and Getters Methods in Class</vt:lpstr>
      <vt:lpstr>Exercises for scopes</vt:lpstr>
      <vt:lpstr>Does it run?</vt:lpstr>
      <vt:lpstr>Does it run?</vt:lpstr>
      <vt:lpstr>Does it run?</vt:lpstr>
      <vt:lpstr>Does it run?</vt:lpstr>
      <vt:lpstr>Backup</vt:lpstr>
      <vt:lpstr>Primitives vs References</vt:lpstr>
      <vt:lpstr>How java stores primitives</vt:lpstr>
      <vt:lpstr>How Java Stores primitives and Objects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Methods</dc:title>
  <dc:creator>asayar</dc:creator>
  <cp:lastModifiedBy>Microsoft hesabı</cp:lastModifiedBy>
  <cp:revision>86</cp:revision>
  <dcterms:created xsi:type="dcterms:W3CDTF">2006-08-16T00:00:00Z</dcterms:created>
  <dcterms:modified xsi:type="dcterms:W3CDTF">2022-11-06T20:48:51Z</dcterms:modified>
</cp:coreProperties>
</file>