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311" r:id="rId3"/>
    <p:sldId id="295" r:id="rId4"/>
    <p:sldId id="317" r:id="rId5"/>
    <p:sldId id="318" r:id="rId6"/>
    <p:sldId id="312" r:id="rId7"/>
    <p:sldId id="313" r:id="rId8"/>
    <p:sldId id="321" r:id="rId9"/>
    <p:sldId id="259" r:id="rId10"/>
    <p:sldId id="319" r:id="rId11"/>
    <p:sldId id="260" r:id="rId12"/>
    <p:sldId id="261" r:id="rId13"/>
    <p:sldId id="263" r:id="rId14"/>
    <p:sldId id="309" r:id="rId15"/>
    <p:sldId id="264" r:id="rId16"/>
    <p:sldId id="265" r:id="rId17"/>
    <p:sldId id="310" r:id="rId18"/>
    <p:sldId id="297" r:id="rId19"/>
    <p:sldId id="296" r:id="rId20"/>
    <p:sldId id="294" r:id="rId21"/>
    <p:sldId id="315" r:id="rId22"/>
    <p:sldId id="316" r:id="rId23"/>
    <p:sldId id="320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71721" autoAdjust="0"/>
  </p:normalViewPr>
  <p:slideViewPr>
    <p:cSldViewPr>
      <p:cViewPr varScale="1">
        <p:scale>
          <a:sx n="64" d="100"/>
          <a:sy n="64" d="100"/>
        </p:scale>
        <p:origin x="233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6068-1BB5-4C60-BAC9-E0B6839C949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C471-F1A3-4F55-A0A2-C7EB98ED3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AB8C6-1C7A-4298-88CC-9B32294E88D0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C691-7AF0-4F13-81A0-32C72C32734C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smtClean="0">
                <a:solidFill>
                  <a:schemeClr val="tx1">
                    <a:tint val="75000"/>
                  </a:schemeClr>
                </a:solidFill>
              </a:rPr>
              <a:t>2022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Double-double vs. Integer-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is class type – object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primitive version of Integer</a:t>
            </a:r>
          </a:p>
          <a:p>
            <a:endParaRPr lang="en-US" dirty="0" smtClean="0"/>
          </a:p>
          <a:p>
            <a:r>
              <a:rPr lang="en-US" dirty="0" smtClean="0"/>
              <a:t>Double is class type – object type</a:t>
            </a:r>
          </a:p>
          <a:p>
            <a:pPr lvl="1"/>
            <a:r>
              <a:rPr lang="en-US" dirty="0" smtClean="0"/>
              <a:t>double primitive version of 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Arial" charset="0"/>
              </a:rPr>
              <a:t>A position is referred to an </a:t>
            </a:r>
            <a:r>
              <a:rPr lang="en-US" sz="2800" i="1" dirty="0" smtClean="0">
                <a:latin typeface="Arial" charset="0"/>
              </a:rPr>
              <a:t>index</a:t>
            </a:r>
            <a:r>
              <a:rPr lang="en-US" sz="2800" i="1" dirty="0">
                <a:latin typeface="Arial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Arial" charset="0"/>
              </a:rPr>
              <a:t>The </a:t>
            </a:r>
            <a:r>
              <a:rPr lang="en-US" sz="2000" dirty="0">
                <a:latin typeface="Courier New" pitchFamily="49" charset="0"/>
              </a:rPr>
              <a:t>‘f’</a:t>
            </a:r>
            <a:r>
              <a:rPr lang="en-US" dirty="0">
                <a:latin typeface="Arial" charset="0"/>
              </a:rPr>
              <a:t> in </a:t>
            </a:r>
            <a:r>
              <a:rPr lang="en-US" sz="2000" dirty="0">
                <a:latin typeface="Courier New" pitchFamily="49" charset="0"/>
              </a:rPr>
              <a:t>“Java is fun.”</a:t>
            </a:r>
            <a:r>
              <a:rPr lang="en-US" dirty="0">
                <a:latin typeface="Arial" charset="0"/>
              </a:rPr>
              <a:t> is at index </a:t>
            </a:r>
            <a:r>
              <a:rPr lang="en-US" dirty="0" smtClean="0">
                <a:latin typeface="Arial" charset="0"/>
              </a:rPr>
              <a:t>8.</a:t>
            </a:r>
            <a:endParaRPr lang="en-US" dirty="0">
              <a:latin typeface="Arial" charset="0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/>
              <a:t>Strings are Arrays</a:t>
            </a:r>
            <a:endParaRPr lang="en-US" sz="4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733256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"</a:t>
            </a:r>
            <a:r>
              <a:rPr lang="en-US" sz="2400" dirty="0" err="1" smtClean="0"/>
              <a:t>testString</a:t>
            </a:r>
            <a:r>
              <a:rPr lang="en-US" sz="2400" dirty="0" smtClean="0"/>
              <a:t>"; </a:t>
            </a:r>
          </a:p>
          <a:p>
            <a:pPr>
              <a:buFontTx/>
              <a:buChar char="-"/>
            </a:pPr>
            <a:r>
              <a:rPr lang="en-US" sz="2400" dirty="0" smtClean="0"/>
              <a:t>char[] </a:t>
            </a:r>
            <a:r>
              <a:rPr lang="en-US" sz="2400" dirty="0" err="1" smtClean="0"/>
              <a:t>charArray</a:t>
            </a:r>
            <a:r>
              <a:rPr lang="en-US" sz="2400" dirty="0" smtClean="0"/>
              <a:t> =  </a:t>
            </a:r>
            <a:r>
              <a:rPr lang="en-US" sz="2400" dirty="0" err="1" smtClean="0"/>
              <a:t>str.toCharArray</a:t>
            </a:r>
            <a:r>
              <a:rPr lang="en-US" sz="2400" dirty="0" smtClean="0"/>
              <a:t>(); </a:t>
            </a:r>
            <a:endParaRPr lang="en-US" sz="2400" dirty="0"/>
          </a:p>
        </p:txBody>
      </p:sp>
      <p:sp>
        <p:nvSpPr>
          <p:cNvPr id="2" name="Dikdörtgen 1"/>
          <p:cNvSpPr/>
          <p:nvPr/>
        </p:nvSpPr>
        <p:spPr>
          <a:xfrm>
            <a:off x="4499992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positions start with 0, not 1.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</a:rPr>
              <a:t>‘J’</a:t>
            </a:r>
            <a:r>
              <a:rPr lang="en-US" sz="2000" dirty="0">
                <a:latin typeface="Arial" panose="020B0604020202020204" pitchFamily="34" charset="0"/>
              </a:rPr>
              <a:t> in </a:t>
            </a:r>
            <a:r>
              <a:rPr lang="en-US" sz="2000" dirty="0">
                <a:latin typeface="Courier New" panose="02070309020205020404" pitchFamily="49" charset="0"/>
              </a:rPr>
              <a:t>“Java is fun.”</a:t>
            </a:r>
            <a:r>
              <a:rPr lang="en-US" sz="2000" dirty="0">
                <a:latin typeface="Arial" panose="020B0604020202020204" pitchFamily="34" charset="0"/>
              </a:rPr>
              <a:t> is in position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281646"/>
            <a:ext cx="8424936" cy="122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No methods allow you to change the value of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object.</a:t>
            </a:r>
          </a:p>
          <a:p>
            <a:r>
              <a:rPr lang="en-US" sz="2800" dirty="0" smtClean="0">
                <a:latin typeface="Arial" charset="0"/>
              </a:rPr>
              <a:t>But you can change the value of a </a:t>
            </a:r>
            <a:r>
              <a:rPr lang="en-US" sz="2400" dirty="0" smtClean="0">
                <a:latin typeface="Arial" charset="0"/>
              </a:rPr>
              <a:t>String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variable.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Arial" charset="0"/>
              </a:rPr>
              <a:t>							</a:t>
            </a:r>
            <a:r>
              <a:rPr lang="en-US" sz="2000" u="sng" dirty="0" smtClean="0">
                <a:latin typeface="Courier New" pitchFamily="49" charset="0"/>
              </a:rPr>
              <a:t>value of</a:t>
            </a:r>
            <a:r>
              <a:rPr lang="en-US" sz="2000" dirty="0" smtClean="0">
                <a:latin typeface="Courier New" pitchFamily="49" charset="0"/>
              </a:rPr>
              <a:t> 							</a:t>
            </a:r>
            <a:r>
              <a:rPr lang="en-US" sz="2000" u="sng" dirty="0" smtClean="0">
                <a:latin typeface="Courier New" pitchFamily="49" charset="0"/>
              </a:rPr>
              <a:t>pause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String pause = “   Hmm   “;    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</a:t>
            </a:r>
            <a:r>
              <a:rPr lang="en-US" sz="2000" dirty="0" err="1" smtClean="0">
                <a:latin typeface="Courier New" pitchFamily="49" charset="0"/>
              </a:rPr>
              <a:t>pause.trim</a:t>
            </a:r>
            <a:r>
              <a:rPr lang="en-US" sz="2000" dirty="0" smtClean="0">
                <a:latin typeface="Courier New" pitchFamily="49" charset="0"/>
              </a:rPr>
              <a:t>()	  	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pause + “</a:t>
            </a:r>
            <a:r>
              <a:rPr lang="en-US" sz="2000" dirty="0" err="1" smtClean="0">
                <a:latin typeface="Courier New" pitchFamily="49" charset="0"/>
              </a:rPr>
              <a:t>mmm</a:t>
            </a:r>
            <a:r>
              <a:rPr lang="en-US" sz="2000" dirty="0" smtClean="0">
                <a:latin typeface="Courier New" pitchFamily="49" charset="0"/>
              </a:rPr>
              <a:t>!”;		</a:t>
            </a:r>
            <a:r>
              <a:rPr lang="en-US" sz="2000" b="1" dirty="0" err="1" smtClean="0">
                <a:latin typeface="Courier New" pitchFamily="49" charset="0"/>
              </a:rPr>
              <a:t>Hmmmmm</a:t>
            </a:r>
            <a:r>
              <a:rPr lang="en-US" sz="2000" dirty="0" smtClean="0">
                <a:latin typeface="Courier New" pitchFamily="49" charset="0"/>
              </a:rPr>
              <a:t>!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“</a:t>
            </a:r>
            <a:r>
              <a:rPr lang="en-US" sz="2000" dirty="0" err="1" smtClean="0">
                <a:latin typeface="Courier New" pitchFamily="49" charset="0"/>
              </a:rPr>
              <a:t>Ahhh</a:t>
            </a:r>
            <a:r>
              <a:rPr lang="en-US" sz="2000" dirty="0" smtClean="0">
                <a:latin typeface="Courier New" pitchFamily="49" charset="0"/>
              </a:rPr>
              <a:t>”;			</a:t>
            </a:r>
            <a:r>
              <a:rPr lang="en-US" sz="2000" b="1" dirty="0" err="1" smtClean="0">
                <a:latin typeface="Courier New" pitchFamily="49" charset="0"/>
              </a:rPr>
              <a:t>Ahhh</a:t>
            </a:r>
            <a:endParaRPr lang="tr-TR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Escape Characters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11430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Each escape sequence is a single character even though it is written with two symbols.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3723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8" y="980728"/>
            <a:ext cx="8686800" cy="492514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tr-TR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</a:rPr>
              <a:t>\\def”);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</a:rPr>
              <a:t>\def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(“new\</a:t>
            </a:r>
            <a:r>
              <a:rPr lang="en-US" sz="2400" dirty="0" err="1" smtClean="0">
                <a:latin typeface="Courier New" pitchFamily="49" charset="0"/>
              </a:rPr>
              <a:t>nline</a:t>
            </a:r>
            <a:r>
              <a:rPr lang="en-US" sz="2400" dirty="0" smtClean="0">
                <a:latin typeface="Courier New" pitchFamily="49" charset="0"/>
              </a:rPr>
              <a:t>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new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line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char 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 = ‘\’’;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String word1=“A”, word2=“B”, word3=“C”;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("\""+word1 +"\"" +”\n” + word2+ "\t" + word3);</a:t>
            </a:r>
          </a:p>
          <a:p>
            <a:pPr>
              <a:buNone/>
            </a:pPr>
            <a:r>
              <a:rPr lang="en-US" sz="2800" dirty="0" smtClean="0"/>
              <a:t>//How about using single quotation mark ‘\n’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text </a:t>
            </a:r>
            <a:r>
              <a:rPr lang="en-US" b="1" dirty="0" smtClean="0"/>
              <a:t>= "hello" + " world";</a:t>
            </a:r>
          </a:p>
          <a:p>
            <a:r>
              <a:rPr lang="en-US" dirty="0" smtClean="0"/>
              <a:t>text </a:t>
            </a:r>
            <a:r>
              <a:rPr lang="en-US" b="1" dirty="0" smtClean="0"/>
              <a:t>= text + " number " + 5;</a:t>
            </a:r>
          </a:p>
          <a:p>
            <a:endParaRPr lang="en-US" b="1" dirty="0" smtClean="0"/>
          </a:p>
          <a:p>
            <a:r>
              <a:rPr lang="en-US" b="1" dirty="0" smtClean="0"/>
              <a:t>Commenting:</a:t>
            </a:r>
          </a:p>
          <a:p>
            <a:pPr lvl="1"/>
            <a:r>
              <a:rPr lang="en-US" dirty="0" smtClean="0"/>
              <a:t>// text = "hello world number 5“;</a:t>
            </a:r>
          </a:p>
          <a:p>
            <a:pPr lvl="1"/>
            <a:r>
              <a:rPr lang="en-US" dirty="0" smtClean="0"/>
              <a:t>/* text = "hello world number 5“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Using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>
                <a:latin typeface="Arial" charset="0"/>
              </a:rPr>
              <a:t>, cont</a:t>
            </a:r>
            <a:r>
              <a:rPr lang="en-US" smtClean="0">
                <a:latin typeface="Courier New" pitchFamily="49" charset="0"/>
              </a:rPr>
              <a:t>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9450"/>
            <a:ext cx="7772400" cy="5115246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To test the equality of objects of class String, use method </a:t>
            </a:r>
            <a:r>
              <a:rPr lang="en-US" sz="2400" dirty="0" smtClean="0">
                <a:latin typeface="Courier New" pitchFamily="49" charset="0"/>
              </a:rPr>
              <a:t>equals.</a:t>
            </a: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s1.equals(s2)</a:t>
            </a:r>
            <a:endParaRPr lang="en-US" sz="3200" b="1" dirty="0" smtClean="0">
              <a:solidFill>
                <a:srgbClr val="FF0000"/>
              </a:solidFill>
              <a:latin typeface="Arial" charset="0"/>
            </a:endParaRPr>
          </a:p>
          <a:p>
            <a:pPr lvl="1">
              <a:buFontTx/>
              <a:buNone/>
            </a:pPr>
            <a:r>
              <a:rPr lang="en-US" sz="3200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s2.equals(s1)</a:t>
            </a:r>
            <a:endParaRPr lang="tr-TR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 err="1" smtClean="0">
                <a:latin typeface="Courier New" pitchFamily="49" charset="0"/>
              </a:rPr>
              <a:t>Or</a:t>
            </a:r>
            <a:endParaRPr lang="tr-TR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>
                <a:latin typeface="Courier New" pitchFamily="49" charset="0"/>
              </a:rPr>
              <a:t>s</a:t>
            </a:r>
            <a:r>
              <a:rPr lang="tr-TR" sz="2400" dirty="0" smtClean="0">
                <a:latin typeface="Courier New" pitchFamily="49" charset="0"/>
              </a:rPr>
              <a:t>1 == s2</a:t>
            </a:r>
            <a:endParaRPr lang="en-US" sz="32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 test for equality ignoring case, use method </a:t>
            </a:r>
            <a:r>
              <a:rPr lang="en-US" sz="2400" dirty="0" err="1" smtClean="0"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Hello”.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(“hello”))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Screen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92514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System.out.print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aaa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bbb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endParaRPr lang="en-US" sz="1800" dirty="0" smtClean="0"/>
          </a:p>
          <a:p>
            <a:r>
              <a:rPr lang="en-US" sz="2400" dirty="0" smtClean="0">
                <a:latin typeface="Arial" charset="0"/>
              </a:rPr>
              <a:t>The concatenation operator (</a:t>
            </a:r>
            <a:r>
              <a:rPr lang="en-US" sz="1800" dirty="0" smtClean="0">
                <a:latin typeface="Courier New" pitchFamily="49" charset="0"/>
              </a:rPr>
              <a:t>+</a:t>
            </a:r>
            <a:r>
              <a:rPr lang="en-US" sz="2400" dirty="0" smtClean="0">
                <a:latin typeface="Arial" charset="0"/>
              </a:rPr>
              <a:t>) is useful when everything does not fit on one line.  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(“When everything “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“does not fit on one line, use the”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 concatenation operator (\’+\’)”);</a:t>
            </a:r>
          </a:p>
          <a:p>
            <a:endParaRPr lang="en-US" sz="16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Alternatively, use  </a:t>
            </a:r>
            <a:r>
              <a:rPr lang="en-US" sz="1800" dirty="0" smtClean="0">
                <a:latin typeface="Courier New" pitchFamily="49" charset="0"/>
              </a:rPr>
              <a:t>print()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(“When everything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(“does not fit on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(“one line, use the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(“\”print\” ”);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(“statement”); 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ending with 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println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as an Argument to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738" y="2457450"/>
            <a:ext cx="8254710" cy="24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47800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Arguments for the Method </a:t>
            </a:r>
            <a:r>
              <a:rPr lang="en-US" smtClean="0">
                <a:latin typeface="Courier New" pitchFamily="49" charset="0"/>
              </a:rPr>
              <a:t>main</a:t>
            </a:r>
            <a:r>
              <a:rPr lang="en-US" smtClean="0">
                <a:latin typeface="Arial" charset="0"/>
              </a:rPr>
              <a:t>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09733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Alternatively, an array of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values can be provided in the command line.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java </a:t>
            </a:r>
            <a:r>
              <a:rPr lang="en-US" sz="2000" dirty="0" err="1" smtClean="0">
                <a:latin typeface="Courier New" pitchFamily="49" charset="0"/>
              </a:rPr>
              <a:t>TestProgram</a:t>
            </a:r>
            <a:r>
              <a:rPr lang="en-US" sz="2000" dirty="0" smtClean="0">
                <a:latin typeface="Courier New" pitchFamily="49" charset="0"/>
              </a:rPr>
              <a:t> Mary Lou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“Mary”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“Lou”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(“Hello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 +  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“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[1]);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prints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Hello Mary Lou.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Shortcuts for </a:t>
            </a:r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sout+Tab</a:t>
            </a:r>
            <a:r>
              <a:rPr lang="en-US" dirty="0" smtClean="0">
                <a:solidFill>
                  <a:srgbClr val="FF0000"/>
                </a:solidFill>
              </a:rPr>
              <a:t>: shortcut for 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(“”);</a:t>
            </a:r>
          </a:p>
          <a:p>
            <a:r>
              <a:rPr lang="en-US" dirty="0" err="1" smtClean="0"/>
              <a:t>fori+Tab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tr-TR" dirty="0" smtClean="0"/>
              <a:t>rycatch</a:t>
            </a:r>
            <a:r>
              <a:rPr lang="en-US" dirty="0" smtClean="0"/>
              <a:t>+Tab</a:t>
            </a:r>
          </a:p>
          <a:p>
            <a:r>
              <a:rPr lang="en-US" dirty="0" err="1" smtClean="0"/>
              <a:t>iff+Tab</a:t>
            </a:r>
            <a:endParaRPr lang="en-US" dirty="0" smtClean="0"/>
          </a:p>
          <a:p>
            <a:r>
              <a:rPr lang="en-US" dirty="0" err="1" smtClean="0"/>
              <a:t>ifelse+Tab</a:t>
            </a:r>
            <a:endParaRPr lang="en-US" dirty="0" smtClean="0"/>
          </a:p>
          <a:p>
            <a:r>
              <a:rPr lang="en-US" dirty="0" err="1" smtClean="0"/>
              <a:t>forv+Tab</a:t>
            </a:r>
            <a:endParaRPr lang="en-US" dirty="0" smtClean="0"/>
          </a:p>
          <a:p>
            <a:r>
              <a:rPr lang="en-US" dirty="0" err="1" smtClean="0"/>
              <a:t>dowhile+Tab</a:t>
            </a:r>
            <a:endParaRPr lang="en-US" dirty="0" smtClean="0"/>
          </a:p>
          <a:p>
            <a:r>
              <a:rPr lang="en-US" b="1" dirty="0" err="1" smtClean="0"/>
              <a:t>psvm+Tab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class String</a:t>
            </a:r>
            <a:endParaRPr lang="en-US" dirty="0" smtClean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864741"/>
            <a:ext cx="8839200" cy="312851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47564" y="5229200"/>
            <a:ext cx="784887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methods are called using the dot notation: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gangsta = "Dr. </a:t>
            </a:r>
            <a:r>
              <a:rPr lang="en-US" sz="2000" dirty="0" err="1">
                <a:latin typeface="Courier New" panose="02070309020205020404" pitchFamily="49" charset="0"/>
              </a:rPr>
              <a:t>Dre</a:t>
            </a:r>
            <a:r>
              <a:rPr lang="en-US" sz="2000" dirty="0">
                <a:latin typeface="Courier New" panose="02070309020205020404" pitchFamily="49" charset="0"/>
              </a:rPr>
              <a:t>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gangsta.length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</a:rPr>
              <a:t>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- 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en-US" dirty="0" smtClean="0"/>
          </a:p>
        </p:txBody>
      </p:sp>
      <p:sp>
        <p:nvSpPr>
          <p:cNvPr id="72806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String name = </a:t>
            </a:r>
            <a:r>
              <a:rPr lang="en-US" sz="2400" dirty="0" err="1" smtClean="0">
                <a:latin typeface="Courier New" panose="02070309020205020404" pitchFamily="49" charset="0"/>
              </a:rPr>
              <a:t>console.next</a:t>
            </a:r>
            <a:r>
              <a:rPr 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name.startsWith</a:t>
            </a:r>
            <a:r>
              <a:rPr lang="en-US" sz="2400" b="1" dirty="0" smtClean="0">
                <a:latin typeface="Courier New" panose="02070309020205020404" pitchFamily="49" charset="0"/>
              </a:rPr>
              <a:t>("Dr.")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("Are you single?");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 else 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name.equalsIgnoreCase</a:t>
            </a:r>
            <a:r>
              <a:rPr lang="en-US" sz="2400" b="1" dirty="0" smtClean="0">
                <a:latin typeface="Courier New" panose="02070309020205020404" pitchFamily="49" charset="0"/>
              </a:rPr>
              <a:t>("LUMBERG")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("I need your TPS reports.");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28106" name="Group 42"/>
          <p:cNvGraphicFramePr>
            <a:graphicFrameLocks noGrp="1"/>
          </p:cNvGraphicFramePr>
          <p:nvPr/>
        </p:nvGraphicFramePr>
        <p:xfrm>
          <a:off x="38100" y="1371600"/>
          <a:ext cx="9067800" cy="2691131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17090"/>
              </p:ext>
            </p:extLst>
          </p:nvPr>
        </p:nvGraphicFramePr>
        <p:xfrm>
          <a:off x="38100" y="1371600"/>
          <a:ext cx="9067800" cy="3656966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Compare two strings character by character. Returns 0 if this string is the same as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that is this string concatenated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index)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character at the position specified by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(char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index of the first occurrence of the character specified by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If the character is not found returns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Replace(char c1, char c2)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in which every occurrence of c1 is replaced with c2.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 -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79512" y="5205882"/>
            <a:ext cx="878497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String major = "CSE";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for (</a:t>
            </a:r>
            <a:r>
              <a:rPr lang="en-US" sz="2200" dirty="0" err="1">
                <a:latin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</a:rPr>
              <a:t>major.length</a:t>
            </a:r>
            <a:r>
              <a:rPr lang="en-US" sz="2200" dirty="0">
                <a:latin typeface="Courier New" panose="02070309020205020404" pitchFamily="49" charset="0"/>
              </a:rPr>
              <a:t>();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char c = </a:t>
            </a:r>
            <a:r>
              <a:rPr lang="en-US" sz="2200" b="1" dirty="0" err="1">
                <a:latin typeface="Courier New" panose="02070309020205020404" pitchFamily="49" charset="0"/>
              </a:rPr>
              <a:t>major.charAt</a:t>
            </a:r>
            <a:r>
              <a:rPr lang="en-US" sz="2200" b="1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</a:t>
            </a:r>
            <a:r>
              <a:rPr 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54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" y="0"/>
            <a:ext cx="76748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7504" y="44624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StringDemo_1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public static void main(String[]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String sentence = new String( "Text processing is hard!");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position;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char a =</a:t>
            </a:r>
            <a:r>
              <a:rPr lang="en-US" dirty="0" err="1">
                <a:latin typeface="Courier New" panose="02070309020205020404" pitchFamily="49" charset="0"/>
              </a:rPr>
              <a:t>sentence.charAt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(a);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sentence=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 position = </a:t>
            </a:r>
            <a:r>
              <a:rPr lang="en-US" dirty="0" err="1">
                <a:latin typeface="Courier New" panose="02070309020205020404" pitchFamily="49" charset="0"/>
              </a:rPr>
              <a:t>sentence.indexOf</a:t>
            </a:r>
            <a:r>
              <a:rPr lang="en-US" dirty="0">
                <a:latin typeface="Courier New" panose="02070309020205020404" pitchFamily="49" charset="0"/>
              </a:rPr>
              <a:t>("hard");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("012345678901234567890123");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word \"hard\" starts at index "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                     + position);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 = </a:t>
            </a:r>
            <a:r>
              <a:rPr lang="en-US" dirty="0" err="1">
                <a:latin typeface="Courier New" panose="02070309020205020404" pitchFamily="49" charset="0"/>
              </a:rPr>
              <a:t>sentence.substring</a:t>
            </a:r>
            <a:r>
              <a:rPr lang="en-US" dirty="0">
                <a:latin typeface="Courier New" panose="02070309020205020404" pitchFamily="49" charset="0"/>
              </a:rPr>
              <a:t>(0, position) + "easy!";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changed string is:");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essentially arrays of characters</a:t>
            </a:r>
          </a:p>
          <a:p>
            <a:r>
              <a:rPr lang="en-US" dirty="0" smtClean="0"/>
              <a:t>The String class provides many functions for manipulating strings</a:t>
            </a:r>
          </a:p>
          <a:p>
            <a:pPr lvl="1"/>
            <a:r>
              <a:rPr lang="en-US" dirty="0" smtClean="0"/>
              <a:t>Searching/matching operations</a:t>
            </a:r>
          </a:p>
          <a:p>
            <a:pPr lvl="1"/>
            <a:r>
              <a:rPr lang="en-US" dirty="0" smtClean="0"/>
              <a:t>Replacing characters</a:t>
            </a:r>
          </a:p>
          <a:p>
            <a:pPr lvl="1"/>
            <a:r>
              <a:rPr lang="en-US" dirty="0" smtClean="0"/>
              <a:t>Finding characters</a:t>
            </a:r>
          </a:p>
          <a:p>
            <a:pPr lvl="1"/>
            <a:r>
              <a:rPr lang="en-US" dirty="0" smtClean="0"/>
              <a:t>Trimming whitespace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vs. 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“h” is a String</a:t>
            </a:r>
          </a:p>
          <a:p>
            <a:r>
              <a:rPr lang="en-US" dirty="0" smtClean="0"/>
              <a:t>‘h’ is a char</a:t>
            </a:r>
          </a:p>
          <a:p>
            <a:r>
              <a:rPr lang="en-US" dirty="0" smtClean="0"/>
              <a:t>String is an Object; it contains methods</a:t>
            </a:r>
          </a:p>
          <a:p>
            <a:pPr lvl="1">
              <a:spcBef>
                <a:spcPct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"h";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r>
              <a:rPr lang="en-US" dirty="0" smtClean="0"/>
              <a:t>Char is primitive; you cant call methods on it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'h';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"cannot be dereferenced"</a:t>
            </a:r>
            <a:endParaRPr lang="en-US" sz="2000" dirty="0">
              <a:solidFill>
                <a:srgbClr val="80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0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 values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compare char values with relational operators:</a:t>
            </a:r>
          </a:p>
          <a:p>
            <a:pPr marL="742950" lvl="2" indent="-342900"/>
            <a:r>
              <a:rPr lang="en-US" dirty="0">
                <a:latin typeface="Courier New" panose="02070309020205020404" pitchFamily="49" charset="0"/>
              </a:rPr>
              <a:t>'a' &lt; 'b'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'X' == 'X'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'Q' != 'q'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An example that prints the alphabet: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for (char c = 'a'; c &lt;= 'z'; </a:t>
            </a:r>
            <a:r>
              <a:rPr lang="en-US" sz="2400" dirty="0" err="1">
                <a:latin typeface="Courier New" panose="02070309020205020404" pitchFamily="49" charset="0"/>
              </a:rPr>
              <a:t>c++</a:t>
            </a:r>
            <a:r>
              <a:rPr lang="en-US" sz="24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    </a:t>
            </a:r>
            <a:r>
              <a:rPr 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  <a:endParaRPr lang="tr-TR" sz="2400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tr-TR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tr-TR" sz="2400" dirty="0" smtClean="0">
                <a:latin typeface="Courier New" panose="02070309020205020404" pitchFamily="49" charset="0"/>
              </a:rPr>
              <a:t>Çıktı: </a:t>
            </a:r>
            <a:r>
              <a:rPr lang="en-US" dirty="0" err="1" smtClean="0"/>
              <a:t>abcdefghijklmnopqrstuvwxyz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Declaring and Printing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declaring	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	String greeting;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  <a:endParaRPr lang="en-US" sz="2000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new String(“Hello!”);</a:t>
            </a:r>
          </a:p>
          <a:p>
            <a:r>
              <a:rPr lang="en-US" sz="2800" dirty="0">
                <a:latin typeface="Arial" panose="020B0604020202020204" pitchFamily="34" charset="0"/>
              </a:rPr>
              <a:t>printing</a:t>
            </a:r>
          </a:p>
          <a:p>
            <a:pPr>
              <a:buFontTx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(greeting);</a:t>
            </a:r>
            <a:endParaRPr lang="en-US" sz="2800" dirty="0">
              <a:latin typeface="Courier New" panose="020703090202050204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1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Concatenation of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Two strings are </a:t>
            </a:r>
            <a:r>
              <a:rPr lang="en-US" sz="2800" i="1" dirty="0">
                <a:latin typeface="Arial" panose="020B0604020202020204" pitchFamily="34" charset="0"/>
              </a:rPr>
              <a:t>concatenated</a:t>
            </a:r>
            <a:r>
              <a:rPr lang="en-US" sz="2800" dirty="0">
                <a:latin typeface="Arial" panose="020B0604020202020204" pitchFamily="34" charset="0"/>
              </a:rPr>
              <a:t>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operator.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“Hello”;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sentence;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sentence = greeting + “ officer”;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(sentence</a:t>
            </a:r>
            <a:r>
              <a:rPr lang="en-US" sz="2000" dirty="0" smtClean="0">
                <a:latin typeface="Courier New" panose="02070309020205020404" pitchFamily="49" charset="0"/>
              </a:rPr>
              <a:t>);</a:t>
            </a:r>
            <a:endParaRPr lang="tr-TR" sz="20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tr-TR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tr-TR" sz="2800" dirty="0" smtClean="0">
              <a:latin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Any </a:t>
            </a:r>
            <a:r>
              <a:rPr lang="en-US" sz="2800" dirty="0">
                <a:latin typeface="Arial" panose="020B0604020202020204" pitchFamily="34" charset="0"/>
              </a:rPr>
              <a:t>number of strings can be concatenated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</a:t>
            </a:r>
            <a:r>
              <a:rPr lang="en-US" sz="2800" dirty="0" smtClean="0">
                <a:latin typeface="Arial" panose="020B0604020202020204" pitchFamily="34" charset="0"/>
              </a:rPr>
              <a:t>.</a:t>
            </a:r>
            <a:endParaRPr lang="tr-TR" sz="2800" dirty="0" smtClean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tr-TR" sz="2800" dirty="0" smtClean="0">
                <a:latin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</a:rPr>
              <a:t>String </a:t>
            </a:r>
            <a:r>
              <a:rPr lang="en-US" sz="2200" dirty="0">
                <a:latin typeface="Courier New" panose="02070309020205020404" pitchFamily="49" charset="0"/>
              </a:rPr>
              <a:t>solution;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solution =</a:t>
            </a:r>
            <a:r>
              <a:rPr lang="en-US" sz="3000" dirty="0"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</a:rPr>
              <a:t>“</a:t>
            </a:r>
            <a:r>
              <a:rPr lang="tr-TR" sz="2200" dirty="0" smtClean="0"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</a:rPr>
              <a:t>temperature is “ + 72;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(solution);</a:t>
            </a:r>
            <a:endParaRPr lang="tr-TR" sz="22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sz="2200" dirty="0" smtClean="0">
                <a:latin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</a:t>
            </a:r>
            <a:r>
              <a:rPr lang="tr-TR" sz="2200" dirty="0" smtClean="0">
                <a:latin typeface="Courier New" panose="02070309020205020404" pitchFamily="49" charset="0"/>
              </a:rPr>
              <a:t>.</a:t>
            </a:r>
            <a:r>
              <a:rPr lang="tr-TR" sz="2200" dirty="0" err="1" smtClean="0">
                <a:latin typeface="Courier New" panose="02070309020205020404" pitchFamily="49" charset="0"/>
              </a:rPr>
              <a:t>length</a:t>
            </a:r>
            <a:r>
              <a:rPr lang="en-US" sz="2200" dirty="0" smtClean="0">
                <a:latin typeface="Courier New" panose="02070309020205020404" pitchFamily="49" charset="0"/>
              </a:rPr>
              <a:t>());</a:t>
            </a:r>
            <a:endParaRPr lang="tr-TR" sz="22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200" dirty="0">
              <a:latin typeface="Courier New" panose="02070309020205020404" pitchFamily="49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01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Concetentaion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"+</a:t>
            </a:r>
            <a:r>
              <a:rPr lang="en-US" dirty="0" err="1"/>
              <a:t>a+b</a:t>
            </a:r>
            <a:r>
              <a:rPr lang="en-US" dirty="0" smtClean="0"/>
              <a:t>);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</a:rPr>
              <a:t>Difference</a:t>
            </a:r>
            <a:r>
              <a:rPr lang="tr-TR" dirty="0" smtClean="0">
                <a:solidFill>
                  <a:srgbClr val="FF0000"/>
                </a:solidFill>
              </a:rPr>
              <a:t>???</a:t>
            </a:r>
          </a:p>
          <a:p>
            <a:endParaRPr lang="tr-TR" dirty="0"/>
          </a:p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</a:t>
            </a:r>
            <a:r>
              <a:rPr lang="en-US" dirty="0" smtClean="0"/>
              <a:t>"+</a:t>
            </a:r>
            <a:r>
              <a:rPr lang="tr-TR" dirty="0"/>
              <a:t>(</a:t>
            </a:r>
            <a:r>
              <a:rPr lang="en-US" dirty="0" err="1" smtClean="0"/>
              <a:t>a+b</a:t>
            </a:r>
            <a:r>
              <a:rPr lang="tr-TR" dirty="0" smtClean="0"/>
              <a:t>)</a:t>
            </a:r>
            <a:r>
              <a:rPr lang="en-US" dirty="0" smtClean="0"/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useful codes</a:t>
            </a:r>
            <a:br>
              <a:rPr lang="en-US" dirty="0" smtClean="0"/>
            </a:br>
            <a:r>
              <a:rPr lang="en-US" dirty="0" smtClean="0"/>
              <a:t>Conversion by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to String:</a:t>
            </a:r>
          </a:p>
          <a:p>
            <a:pPr lvl="1"/>
            <a:r>
              <a:rPr lang="en-US" dirty="0" smtClean="0"/>
              <a:t>String five = 5;			 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String five = </a:t>
            </a:r>
            <a:r>
              <a:rPr lang="en-US" dirty="0" err="1" smtClean="0"/>
              <a:t>Integer.toString</a:t>
            </a:r>
            <a:r>
              <a:rPr lang="en-US" dirty="0" smtClean="0"/>
              <a:t>(5);  </a:t>
            </a:r>
            <a:r>
              <a:rPr lang="tr-TR" dirty="0" smtClean="0"/>
              <a:t>// ?</a:t>
            </a:r>
          </a:p>
          <a:p>
            <a:pPr lvl="1"/>
            <a:r>
              <a:rPr lang="en-US" dirty="0"/>
              <a:t>String five = </a:t>
            </a:r>
            <a:r>
              <a:rPr lang="en-US" dirty="0" err="1" smtClean="0"/>
              <a:t>Double.toString</a:t>
            </a:r>
            <a:r>
              <a:rPr lang="en-US" dirty="0" smtClean="0"/>
              <a:t>(5)</a:t>
            </a:r>
            <a:r>
              <a:rPr lang="tr-TR" dirty="0" smtClean="0"/>
              <a:t>  //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String five = “” + 5;		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“18”; 			</a:t>
            </a:r>
            <a:r>
              <a:rPr lang="tr-TR" dirty="0" smtClean="0"/>
              <a:t>              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</a:t>
            </a:r>
            <a:r>
              <a:rPr lang="en-US" dirty="0" err="1" smtClean="0"/>
              <a:t>Integer.parseInt</a:t>
            </a:r>
            <a:r>
              <a:rPr lang="en-US" dirty="0" smtClean="0"/>
              <a:t>(“18”);  </a:t>
            </a:r>
            <a:r>
              <a:rPr lang="tr-TR" dirty="0" smtClean="0"/>
              <a:t>              </a:t>
            </a:r>
            <a:r>
              <a:rPr lang="en-US" dirty="0" smtClean="0"/>
              <a:t>//</a:t>
            </a:r>
            <a:r>
              <a:rPr lang="tr-TR" dirty="0" smtClean="0"/>
              <a:t> ?</a:t>
            </a:r>
            <a:endParaRPr lang="en-US" dirty="0" smtClean="0"/>
          </a:p>
          <a:p>
            <a:pPr lvl="1"/>
            <a:r>
              <a:rPr lang="tr-TR" dirty="0"/>
              <a:t>d</a:t>
            </a:r>
            <a:r>
              <a:rPr lang="en-US" dirty="0" err="1" smtClean="0"/>
              <a:t>ouble</a:t>
            </a:r>
            <a:r>
              <a:rPr lang="en-US" dirty="0" smtClean="0"/>
              <a:t> d = </a:t>
            </a:r>
            <a:r>
              <a:rPr lang="en-US" dirty="0" err="1" smtClean="0"/>
              <a:t>Double.parseDouble</a:t>
            </a:r>
            <a:r>
              <a:rPr lang="en-US" dirty="0" smtClean="0"/>
              <a:t>(“18”);   //</a:t>
            </a:r>
            <a:r>
              <a:rPr lang="tr-TR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849</Words>
  <Application>Microsoft Office PowerPoint</Application>
  <PresentationFormat>Ekran Gösterisi (4:3)</PresentationFormat>
  <Paragraphs>237</Paragraphs>
  <Slides>24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Verdana</vt:lpstr>
      <vt:lpstr>Wingdings 2</vt:lpstr>
      <vt:lpstr>Office Theme</vt:lpstr>
      <vt:lpstr>STRINGS</vt:lpstr>
      <vt:lpstr>Useful Shortcuts for Netbeans IDE</vt:lpstr>
      <vt:lpstr>Strings</vt:lpstr>
      <vt:lpstr>Char vs. String</vt:lpstr>
      <vt:lpstr>Comparing char values</vt:lpstr>
      <vt:lpstr>Declaring and Printing Strings</vt:lpstr>
      <vt:lpstr>Concatenation of Strings</vt:lpstr>
      <vt:lpstr>Concetentaion or processing</vt:lpstr>
      <vt:lpstr>Some more useful codes Conversion by method</vt:lpstr>
      <vt:lpstr>Double-double vs. Integer-int</vt:lpstr>
      <vt:lpstr>PowerPoint Sunusu</vt:lpstr>
      <vt:lpstr>Strings</vt:lpstr>
      <vt:lpstr>Escape Characters</vt:lpstr>
      <vt:lpstr>Examples</vt:lpstr>
      <vt:lpstr>String Concatenation (+)</vt:lpstr>
      <vt:lpstr>Using ==, cont.</vt:lpstr>
      <vt:lpstr>Screen Output</vt:lpstr>
      <vt:lpstr>String as an Argument to Main</vt:lpstr>
      <vt:lpstr>Arguments for the Method main, cont.</vt:lpstr>
      <vt:lpstr>class String</vt:lpstr>
      <vt:lpstr>Class String - Cntd</vt:lpstr>
      <vt:lpstr>Class String  -Cntd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kou</cp:lastModifiedBy>
  <cp:revision>102</cp:revision>
  <dcterms:created xsi:type="dcterms:W3CDTF">2012-10-12T11:14:17Z</dcterms:created>
  <dcterms:modified xsi:type="dcterms:W3CDTF">2022-10-18T19:24:55Z</dcterms:modified>
</cp:coreProperties>
</file>