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6858000" cx="9144000"/>
  <p:notesSz cx="7086600" cy="9372600"/>
  <p:embeddedFontLst>
    <p:embeddedFont>
      <p:font typeface="Merriweather Sans"/>
      <p:regular r:id="rId47"/>
      <p:bold r:id="rId48"/>
      <p:italic r:id="rId49"/>
      <p:boldItalic r:id="rId50"/>
    </p:embeddedFont>
    <p:embeddedFont>
      <p:font typeface="Noto Sans Symbol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iE/VogAJGWtVj5u7WmWFOb9eL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MerriweatherSans-bold.fntdata"/><Relationship Id="rId47" Type="http://schemas.openxmlformats.org/officeDocument/2006/relationships/font" Target="fonts/MerriweatherSans-regular.fntdata"/><Relationship Id="rId49" Type="http://schemas.openxmlformats.org/officeDocument/2006/relationships/font" Target="fonts/MerriweatherSans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otoSansSymbols-regular.fntdata"/><Relationship Id="rId50" Type="http://schemas.openxmlformats.org/officeDocument/2006/relationships/font" Target="fonts/MerriweatherSans-boldItalic.fntdata"/><Relationship Id="rId53" Type="http://customschemas.google.com/relationships/presentationmetadata" Target="metadata"/><Relationship Id="rId52" Type="http://schemas.openxmlformats.org/officeDocument/2006/relationships/font" Target="fonts/NotoSansSymbol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2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7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17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19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0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0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2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3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3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24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5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25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6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26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7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28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1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31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2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64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64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65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65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6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6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68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68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6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0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70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0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6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2" type="sldNum"/>
          </p:nvPr>
        </p:nvSpPr>
        <p:spPr>
          <a:xfrm>
            <a:off x="4016520" y="8906040"/>
            <a:ext cx="3069360" cy="46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3950" spcFirstLastPara="1" rIns="93950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200240" y="704880"/>
            <a:ext cx="4687200" cy="3513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944640" y="4452840"/>
            <a:ext cx="5196600" cy="421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50" lIns="93950" spcFirstLastPara="1" rIns="93950" wrap="square" tIns="4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9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0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1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2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3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4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5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6"/>
          <p:cNvSpPr txBox="1"/>
          <p:nvPr>
            <p:ph idx="1" type="subTitle"/>
          </p:nvPr>
        </p:nvSpPr>
        <p:spPr>
          <a:xfrm>
            <a:off x="685800" y="685800"/>
            <a:ext cx="7771680" cy="9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7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8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9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0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1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2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6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4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0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5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0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6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2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7"/>
          <p:cNvSpPr txBox="1"/>
          <p:nvPr>
            <p:ph idx="1" type="subTitle"/>
          </p:nvPr>
        </p:nvSpPr>
        <p:spPr>
          <a:xfrm>
            <a:off x="685800" y="685800"/>
            <a:ext cx="7771680" cy="9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8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9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0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0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1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2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3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4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5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6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1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7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8"/>
          <p:cNvSpPr txBox="1"/>
          <p:nvPr>
            <p:ph idx="1" type="subTitle"/>
          </p:nvPr>
        </p:nvSpPr>
        <p:spPr>
          <a:xfrm>
            <a:off x="685800" y="685800"/>
            <a:ext cx="7771680" cy="9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9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1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0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2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2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2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1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2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2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2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2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3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2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2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4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2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2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2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5"/>
          <p:cNvSpPr txBox="1"/>
          <p:nvPr>
            <p:ph idx="1" type="subTitle"/>
          </p:nvPr>
        </p:nvSpPr>
        <p:spPr>
          <a:xfrm>
            <a:off x="685800" y="685800"/>
            <a:ext cx="7771680" cy="9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6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7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8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840" y="0"/>
            <a:ext cx="1194840" cy="9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71"/>
          <p:cNvCxnSpPr/>
          <p:nvPr/>
        </p:nvCxnSpPr>
        <p:spPr>
          <a:xfrm>
            <a:off x="457200" y="860400"/>
            <a:ext cx="8076960" cy="36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ino_6" id="12" name="Google Shape;12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840" y="5850000"/>
            <a:ext cx="1283400" cy="791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71"/>
          <p:cNvGrpSpPr/>
          <p:nvPr/>
        </p:nvGrpSpPr>
        <p:grpSpPr>
          <a:xfrm>
            <a:off x="198360" y="2960640"/>
            <a:ext cx="8610120" cy="200880"/>
            <a:chOff x="198360" y="2960640"/>
            <a:chExt cx="8610120" cy="200880"/>
          </a:xfrm>
        </p:grpSpPr>
        <p:sp>
          <p:nvSpPr>
            <p:cNvPr id="14" name="Google Shape;14;p71"/>
            <p:cNvSpPr/>
            <p:nvPr/>
          </p:nvSpPr>
          <p:spPr>
            <a:xfrm>
              <a:off x="198360" y="2960640"/>
              <a:ext cx="2869560" cy="20088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1"/>
            <p:cNvSpPr/>
            <p:nvPr/>
          </p:nvSpPr>
          <p:spPr>
            <a:xfrm>
              <a:off x="3068640" y="2960640"/>
              <a:ext cx="2869560" cy="2008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1"/>
            <p:cNvSpPr/>
            <p:nvPr/>
          </p:nvSpPr>
          <p:spPr>
            <a:xfrm>
              <a:off x="5938920" y="2960640"/>
              <a:ext cx="2869560" cy="20088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1"/>
          <p:cNvSpPr/>
          <p:nvPr/>
        </p:nvSpPr>
        <p:spPr>
          <a:xfrm>
            <a:off x="6489720" y="6588000"/>
            <a:ext cx="27122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1"/>
          <p:cNvSpPr/>
          <p:nvPr/>
        </p:nvSpPr>
        <p:spPr>
          <a:xfrm>
            <a:off x="46440" y="6613560"/>
            <a:ext cx="269100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4" id="19" name="Google Shape;1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600" y="4157640"/>
            <a:ext cx="2061360" cy="159300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" name="Google Shape;20;p71"/>
          <p:cNvSpPr/>
          <p:nvPr/>
        </p:nvSpPr>
        <p:spPr>
          <a:xfrm>
            <a:off x="3224160" y="4006800"/>
            <a:ext cx="2336040" cy="1886760"/>
          </a:xfrm>
          <a:prstGeom prst="rect">
            <a:avLst/>
          </a:prstGeom>
          <a:noFill/>
          <a:ln cap="flat" cmpd="sng" w="57150">
            <a:solidFill>
              <a:srgbClr val="66CC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1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7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72" name="Google Shape;72;p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840" y="0"/>
            <a:ext cx="1194840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3"/>
          <p:cNvSpPr/>
          <p:nvPr/>
        </p:nvSpPr>
        <p:spPr>
          <a:xfrm>
            <a:off x="0" y="0"/>
            <a:ext cx="227880" cy="228528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73"/>
          <p:cNvCxnSpPr/>
          <p:nvPr/>
        </p:nvCxnSpPr>
        <p:spPr>
          <a:xfrm>
            <a:off x="457200" y="860400"/>
            <a:ext cx="8076960" cy="36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73"/>
          <p:cNvSpPr/>
          <p:nvPr/>
        </p:nvSpPr>
        <p:spPr>
          <a:xfrm>
            <a:off x="0" y="2286000"/>
            <a:ext cx="227880" cy="22852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3"/>
          <p:cNvSpPr/>
          <p:nvPr/>
        </p:nvSpPr>
        <p:spPr>
          <a:xfrm>
            <a:off x="0" y="4572000"/>
            <a:ext cx="227880" cy="228528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3"/>
          <p:cNvSpPr/>
          <p:nvPr/>
        </p:nvSpPr>
        <p:spPr>
          <a:xfrm>
            <a:off x="4032000" y="6613560"/>
            <a:ext cx="8960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3"/>
          <p:cNvSpPr/>
          <p:nvPr/>
        </p:nvSpPr>
        <p:spPr>
          <a:xfrm>
            <a:off x="6489720" y="6588000"/>
            <a:ext cx="27122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3"/>
          <p:cNvSpPr/>
          <p:nvPr/>
        </p:nvSpPr>
        <p:spPr>
          <a:xfrm>
            <a:off x="205200" y="6595200"/>
            <a:ext cx="269100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80" name="Google Shape;8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840" y="5850000"/>
            <a:ext cx="1283400" cy="79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7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32" name="Google Shape;132;p7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840" y="0"/>
            <a:ext cx="1194840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5"/>
          <p:cNvSpPr/>
          <p:nvPr/>
        </p:nvSpPr>
        <p:spPr>
          <a:xfrm>
            <a:off x="0" y="0"/>
            <a:ext cx="227880" cy="228528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75"/>
          <p:cNvCxnSpPr/>
          <p:nvPr/>
        </p:nvCxnSpPr>
        <p:spPr>
          <a:xfrm>
            <a:off x="457200" y="860400"/>
            <a:ext cx="8076960" cy="36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75"/>
          <p:cNvSpPr/>
          <p:nvPr/>
        </p:nvSpPr>
        <p:spPr>
          <a:xfrm>
            <a:off x="0" y="2286000"/>
            <a:ext cx="227880" cy="22852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5"/>
          <p:cNvSpPr/>
          <p:nvPr/>
        </p:nvSpPr>
        <p:spPr>
          <a:xfrm>
            <a:off x="0" y="4572000"/>
            <a:ext cx="227880" cy="228528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5"/>
          <p:cNvSpPr/>
          <p:nvPr/>
        </p:nvSpPr>
        <p:spPr>
          <a:xfrm>
            <a:off x="4032000" y="6613560"/>
            <a:ext cx="8960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5"/>
          <p:cNvSpPr/>
          <p:nvPr/>
        </p:nvSpPr>
        <p:spPr>
          <a:xfrm>
            <a:off x="6489720" y="6588000"/>
            <a:ext cx="27122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5"/>
          <p:cNvSpPr/>
          <p:nvPr/>
        </p:nvSpPr>
        <p:spPr>
          <a:xfrm>
            <a:off x="205200" y="6595200"/>
            <a:ext cx="269100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140" name="Google Shape;140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840" y="5850000"/>
            <a:ext cx="1283400" cy="79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5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7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92" name="Google Shape;19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840" y="0"/>
            <a:ext cx="1194840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9"/>
          <p:cNvSpPr/>
          <p:nvPr/>
        </p:nvSpPr>
        <p:spPr>
          <a:xfrm>
            <a:off x="0" y="0"/>
            <a:ext cx="227880" cy="228528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79"/>
          <p:cNvCxnSpPr/>
          <p:nvPr/>
        </p:nvCxnSpPr>
        <p:spPr>
          <a:xfrm>
            <a:off x="457200" y="860400"/>
            <a:ext cx="8076960" cy="36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79"/>
          <p:cNvSpPr/>
          <p:nvPr/>
        </p:nvSpPr>
        <p:spPr>
          <a:xfrm>
            <a:off x="0" y="2286000"/>
            <a:ext cx="227880" cy="22852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/>
          <p:nvPr/>
        </p:nvSpPr>
        <p:spPr>
          <a:xfrm>
            <a:off x="0" y="4572000"/>
            <a:ext cx="227880" cy="228528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9"/>
          <p:cNvSpPr/>
          <p:nvPr/>
        </p:nvSpPr>
        <p:spPr>
          <a:xfrm>
            <a:off x="4032000" y="6613560"/>
            <a:ext cx="8960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9"/>
          <p:cNvSpPr/>
          <p:nvPr/>
        </p:nvSpPr>
        <p:spPr>
          <a:xfrm>
            <a:off x="6489720" y="6588000"/>
            <a:ext cx="27122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9"/>
          <p:cNvSpPr/>
          <p:nvPr/>
        </p:nvSpPr>
        <p:spPr>
          <a:xfrm>
            <a:off x="205200" y="6595200"/>
            <a:ext cx="269100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200" name="Google Shape;200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840" y="5850000"/>
            <a:ext cx="1283400" cy="79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7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 txBox="1"/>
          <p:nvPr>
            <p:ph type="title"/>
          </p:nvPr>
        </p:nvSpPr>
        <p:spPr>
          <a:xfrm>
            <a:off x="685800" y="78264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lang="en-US" sz="4300">
                <a:solidFill>
                  <a:srgbClr val="006699"/>
                </a:solidFill>
              </a:rPr>
              <a:t>Bölüm </a:t>
            </a:r>
            <a:r>
              <a:rPr b="1" lang="en-US" sz="43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5:  CPU </a:t>
            </a:r>
            <a:r>
              <a:rPr b="1" lang="en-US" sz="4300">
                <a:solidFill>
                  <a:srgbClr val="006699"/>
                </a:solidFill>
              </a:rPr>
              <a:t>Zamanlama</a:t>
            </a:r>
            <a:endParaRPr b="0" sz="4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>
            <p:ph idx="4294967295" type="body"/>
          </p:nvPr>
        </p:nvSpPr>
        <p:spPr>
          <a:xfrm>
            <a:off x="849240" y="1246320"/>
            <a:ext cx="6692040" cy="490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b="1" lang="en-US"/>
              <a:t>kullanımı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CPU</a:t>
            </a:r>
            <a:r>
              <a:rPr lang="en-US"/>
              <a:t> mümkün olduğunca meşgul edilmelidir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/>
              <a:t>Verim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/>
              <a:t>Her zaman biriminde çalışmayı bitiren işlem adedi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/>
              <a:t>Dönüş (turnaround) süresi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Belirli bir işlemi gerçekleştirmek için gereken süre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/>
              <a:t>Bekleme süresi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Bir işlemin hazır sırada bekleme süresi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/>
              <a:t>Cevap süresi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/>
              <a:t>Bir isteğin gönderilmesinden ilk cevabın alınmasına kadar geçen süre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 txBox="1"/>
          <p:nvPr>
            <p:ph idx="4294967295" type="title"/>
          </p:nvPr>
        </p:nvSpPr>
        <p:spPr>
          <a:xfrm>
            <a:off x="990720" y="214200"/>
            <a:ext cx="769536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Zamanlama Kriterleri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>
            <p:ph idx="4294967295" type="body"/>
          </p:nvPr>
        </p:nvSpPr>
        <p:spPr>
          <a:xfrm>
            <a:off x="852480" y="1113480"/>
            <a:ext cx="6114240" cy="44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-US"/>
              <a:t>ksimum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CPU </a:t>
            </a:r>
            <a:r>
              <a:rPr lang="en-US"/>
              <a:t>kullanımı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Maksimum verim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 dönüş süresi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/>
              <a:t>imum bekleme süresi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/>
              <a:t>imum cevap süresi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 txBox="1"/>
          <p:nvPr>
            <p:ph idx="4294967295" type="title"/>
          </p:nvPr>
        </p:nvSpPr>
        <p:spPr>
          <a:xfrm>
            <a:off x="1423440" y="320825"/>
            <a:ext cx="7512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6699"/>
                </a:solidFill>
              </a:rPr>
              <a:t>Zamanlama Algoritması Optimizasyon Kriterleri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/>
          <p:nvPr>
            <p:ph idx="4294967295" type="title"/>
          </p:nvPr>
        </p:nvSpPr>
        <p:spPr>
          <a:xfrm>
            <a:off x="1107360" y="287640"/>
            <a:ext cx="79970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6699"/>
                </a:solidFill>
              </a:rPr>
              <a:t>İlk Gelen İlk Alır</a:t>
            </a: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(FCFS) </a:t>
            </a:r>
            <a:r>
              <a:rPr b="1" lang="en-US" sz="2800">
                <a:solidFill>
                  <a:srgbClr val="006699"/>
                </a:solidFill>
              </a:rPr>
              <a:t>Zamanlama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 txBox="1"/>
          <p:nvPr>
            <p:ph idx="4294967295" type="body"/>
          </p:nvPr>
        </p:nvSpPr>
        <p:spPr>
          <a:xfrm>
            <a:off x="833400" y="1251000"/>
            <a:ext cx="756540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u="sng"/>
              <a:t>İşlem</a:t>
            </a:r>
            <a:r>
              <a:rPr lang="en-US"/>
              <a:t> 	</a:t>
            </a:r>
            <a:r>
              <a:rPr lang="en-US" u="sng"/>
              <a:t>Yoğunluk Süresi (CPU Burst Time)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	24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	 	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     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İşlemlerin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>
                <a:solidFill>
                  <a:schemeClr val="dk1"/>
                </a:solidFill>
              </a:rPr>
              <a:t>sırasında geldiğini varsayın.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1800" u="none" cap="none" strike="noStrike"/>
              <a:t>Zaman</a:t>
            </a:r>
            <a:r>
              <a:rPr lang="en-US"/>
              <a:t>lamanın Gantt çizelgesi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800" u="none" cap="none" strike="noStrike"/>
            </a:br>
            <a:br>
              <a:rPr b="0" i="0" lang="en-US" sz="1600" u="none" cap="none" strike="noStrike"/>
            </a:br>
            <a:br>
              <a:rPr b="0" i="0" lang="en-US" sz="1600" u="none" cap="none" strike="noStrike"/>
            </a:br>
            <a:br>
              <a:rPr b="0" i="0" lang="en-US" sz="1600" u="none" cap="none" strike="noStrike"/>
            </a:br>
            <a:br>
              <a:rPr b="0" i="0" lang="en-US" sz="1600" u="none" cap="none" strike="noStrike"/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</a:rPr>
              <a:t> bekleme süresi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0;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24;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Ortalama bekleme süresi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(0 + 24 + 27)/3 = 17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2"/>
          <p:cNvPicPr preferRelativeResize="0"/>
          <p:nvPr/>
        </p:nvPicPr>
        <p:blipFill rotWithShape="1">
          <a:blip r:embed="rId3">
            <a:alphaModFix/>
          </a:blip>
          <a:srcRect b="19464" l="0" r="0" t="0"/>
          <a:stretch/>
        </p:blipFill>
        <p:spPr>
          <a:xfrm>
            <a:off x="1171450" y="3479750"/>
            <a:ext cx="6954102" cy="6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2"/>
          <p:cNvSpPr txBox="1"/>
          <p:nvPr/>
        </p:nvSpPr>
        <p:spPr>
          <a:xfrm>
            <a:off x="1164037" y="4034150"/>
            <a:ext cx="2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6536625" y="4034150"/>
            <a:ext cx="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7222425" y="4034150"/>
            <a:ext cx="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7833000" y="4034150"/>
            <a:ext cx="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idx="4294967295" type="title"/>
          </p:nvPr>
        </p:nvSpPr>
        <p:spPr>
          <a:xfrm>
            <a:off x="982800" y="231120"/>
            <a:ext cx="77032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FCFS </a:t>
            </a:r>
            <a:r>
              <a:rPr b="1" lang="en-US" sz="3200">
                <a:solidFill>
                  <a:srgbClr val="006699"/>
                </a:solidFill>
              </a:rPr>
              <a:t>Zamanlama 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3200">
                <a:solidFill>
                  <a:srgbClr val="006699"/>
                </a:solidFill>
              </a:rPr>
              <a:t>Devamı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3"/>
          <p:cNvSpPr txBox="1"/>
          <p:nvPr>
            <p:ph idx="4294967295" type="body"/>
          </p:nvPr>
        </p:nvSpPr>
        <p:spPr>
          <a:xfrm>
            <a:off x="855720" y="1233360"/>
            <a:ext cx="770328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İşlemlerin aşağıdaki sırada geldiğini varsayın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Zamanlamanın Gantt çizelgesi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800" u="none" cap="none" strike="noStrike"/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</a:rPr>
              <a:t> bekleme süresi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Ortalama bekleme süresi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(6 + 0 + 3)/3 =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Önceki durumdan çok daha iyi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>
                <a:solidFill>
                  <a:srgbClr val="006699"/>
                </a:solidFill>
              </a:rPr>
              <a:t>Konvoy etkisi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uzun işlemin arkasından kısa işlem gelme</a:t>
            </a:r>
            <a:r>
              <a:rPr lang="en-US"/>
              <a:t>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CPU’nun kısıtladığı 1, I/O tarafından kısıtlanan birçok işlem olduğunu düşünün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80" y="2631960"/>
            <a:ext cx="7122240" cy="8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idx="4294967295" type="title"/>
          </p:nvPr>
        </p:nvSpPr>
        <p:spPr>
          <a:xfrm>
            <a:off x="1108800" y="129240"/>
            <a:ext cx="77032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Önce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3200">
                <a:solidFill>
                  <a:srgbClr val="006699"/>
                </a:solidFill>
              </a:rPr>
              <a:t>En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3200">
                <a:solidFill>
                  <a:srgbClr val="006699"/>
                </a:solidFill>
              </a:rPr>
              <a:t>Kısa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(SJF) </a:t>
            </a:r>
            <a:r>
              <a:rPr b="1" lang="en-US" sz="3200">
                <a:solidFill>
                  <a:srgbClr val="006699"/>
                </a:solidFill>
              </a:rPr>
              <a:t>Zamanlama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 txBox="1"/>
          <p:nvPr>
            <p:ph idx="4294967295" type="body"/>
          </p:nvPr>
        </p:nvSpPr>
        <p:spPr>
          <a:xfrm>
            <a:off x="821160" y="1233360"/>
            <a:ext cx="6759720" cy="434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Her işlem o işlemin bir sonraki CPU yoğunluğunun uzunluğuyla ilişkilendirilir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İşlemi mümkün olan en çabuk şekilde zamanlamak için bu uzunluklar kullanılır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optimald</a:t>
            </a:r>
            <a:r>
              <a:rPr lang="en-US"/>
              <a:t>ir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/>
              <a:t>Verilen bir işlem kümesi için minimum ortalama bekleme süresi verir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Önleyici haline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006699"/>
                </a:solidFill>
              </a:rPr>
              <a:t>en-az-süresi-kalan (s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hortest-remaining-time-first</a:t>
            </a:r>
            <a:r>
              <a:rPr b="1" lang="en-US">
                <a:solidFill>
                  <a:srgbClr val="006699"/>
                </a:solidFill>
              </a:rPr>
              <a:t>)</a:t>
            </a:r>
            <a:r>
              <a:rPr lang="en-US">
                <a:solidFill>
                  <a:schemeClr val="dk1"/>
                </a:solidFill>
              </a:rPr>
              <a:t> adı verilir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Peki bir sonraki CPU yoğunluğunun uzunluğuna nasıl karar verebiliriz?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Kullanıcıya sorulabilir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Tahminde bulunulabilir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idx="4294967295" type="title"/>
          </p:nvPr>
        </p:nvSpPr>
        <p:spPr>
          <a:xfrm>
            <a:off x="1107360" y="287640"/>
            <a:ext cx="79970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SJF Örneği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 txBox="1"/>
          <p:nvPr>
            <p:ph idx="4294967295" type="body"/>
          </p:nvPr>
        </p:nvSpPr>
        <p:spPr>
          <a:xfrm>
            <a:off x="833400" y="1251000"/>
            <a:ext cx="7787160" cy="459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u="sng"/>
              <a:t>İşlem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u="sng"/>
              <a:t>Yoğunluk Süresi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 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 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</a:t>
            </a:r>
            <a:r>
              <a:rPr lang="en-US"/>
              <a:t>zamanlama çizelgesi</a:t>
            </a:r>
            <a:br>
              <a:rPr b="0" i="0" lang="en-US" sz="1800" u="none" cap="none" strike="noStrike"/>
            </a:br>
            <a:br>
              <a:rPr b="0" i="0" lang="en-US" sz="1600" u="none" cap="none" strike="noStrike"/>
            </a:br>
            <a:br>
              <a:rPr b="0" i="0" lang="en-US" sz="1600" u="none" cap="none" strike="noStrike"/>
            </a:br>
            <a:br>
              <a:rPr b="0" i="0" lang="en-US" sz="1600" u="none" cap="none" strike="noStrike"/>
            </a:br>
            <a:br>
              <a:rPr b="0" i="0" lang="en-US" sz="1600" u="none" cap="none" strike="noStrike"/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Ortalama bekleme süresi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(3 + 16 + 9 + 0) / 4 = 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120" y="3755520"/>
            <a:ext cx="6093000" cy="82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>
            <p:ph idx="4294967295" type="title"/>
          </p:nvPr>
        </p:nvSpPr>
        <p:spPr>
          <a:xfrm>
            <a:off x="802455" y="379985"/>
            <a:ext cx="824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Bir Sonraki CPU Yoğunluğunun Uzunluğunu Belirleme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 txBox="1"/>
          <p:nvPr>
            <p:ph idx="4294967295" type="body"/>
          </p:nvPr>
        </p:nvSpPr>
        <p:spPr>
          <a:xfrm>
            <a:off x="802440" y="1233360"/>
            <a:ext cx="7680600" cy="493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Sadece uzunluk tahmin edilebilir - öncekine benzer olmalıdır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Ardından CPU yoğunluğu uzunluğunun en kısa olduğu tahmin edilen işlem seçilir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Önceki CPU yoğunluklarının uzunluklarının üstel ortalaması alınarak yapılabilir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Genelde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α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½</a:t>
            </a:r>
            <a:r>
              <a:rPr lang="en-US"/>
              <a:t>’ye eşittir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880" y="3782520"/>
            <a:ext cx="24505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372" name="Google Shape;3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780" y="3015367"/>
            <a:ext cx="4457159" cy="137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title"/>
          </p:nvPr>
        </p:nvSpPr>
        <p:spPr>
          <a:xfrm>
            <a:off x="810750" y="131750"/>
            <a:ext cx="822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006699"/>
                </a:solidFill>
              </a:rPr>
              <a:t>Bir Sonraki CPU Yoğunluğunun Uzunluğunun Tahmini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480" y="1598760"/>
            <a:ext cx="5469840" cy="396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idx="4294967295" type="title"/>
          </p:nvPr>
        </p:nvSpPr>
        <p:spPr>
          <a:xfrm>
            <a:off x="1175400" y="229680"/>
            <a:ext cx="745092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Üstel Ortalama Örnekleri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>
            <p:ph idx="4294967295" type="body"/>
          </p:nvPr>
        </p:nvSpPr>
        <p:spPr>
          <a:xfrm>
            <a:off x="793080" y="1233360"/>
            <a:ext cx="783324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Yakın geçmiş sayılmaz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Yalnızca asıl son CPU yoğunluğu sayılır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Eğer formülü genişletecek olursak elimizde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108576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+(1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108576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108576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1800" u="none" cap="none" strike="noStrike"/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Hem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hem de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1</a:t>
            </a:r>
            <a:r>
              <a:rPr lang="en-US"/>
              <a:t>’den küçük veya eşit olduğu için her sonraki terim öncekinden daha az ağırlığa sahiptir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idx="4294967295" type="title"/>
          </p:nvPr>
        </p:nvSpPr>
        <p:spPr>
          <a:xfrm>
            <a:off x="1200240" y="129240"/>
            <a:ext cx="7709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6699"/>
                </a:solidFill>
              </a:rPr>
              <a:t>En Az Süresi Kalan Zamanlama (SRT)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 txBox="1"/>
          <p:nvPr>
            <p:ph idx="4294967295" type="body"/>
          </p:nvPr>
        </p:nvSpPr>
        <p:spPr>
          <a:xfrm>
            <a:off x="821160" y="1140120"/>
            <a:ext cx="6759720" cy="434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SJF’nin önleyici halidir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Hazırda bekleme sırasına yeni bir işlem geldiği zaman bir sonraki zamanlanacak işlemin ne olduğu kararı SJN algoritması kullanılarak tekrar verilir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Verilen bir işlem kümesi için minimum ortalama bekleme süresi bakımından SRT SJN’ye göre daha mı “optimal”dir?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 txBox="1"/>
          <p:nvPr>
            <p:ph idx="4294967295" type="title"/>
          </p:nvPr>
        </p:nvSpPr>
        <p:spPr>
          <a:xfrm>
            <a:off x="914400" y="222840"/>
            <a:ext cx="77716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Neler Var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 txBox="1"/>
          <p:nvPr>
            <p:ph idx="4294967295" type="body"/>
          </p:nvPr>
        </p:nvSpPr>
        <p:spPr>
          <a:xfrm>
            <a:off x="857160" y="1195560"/>
            <a:ext cx="73350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Temel Konseptler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Zamanlama Kriteri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Zamanlama Algoritmaları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Algoritma Değerlendirme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idx="4294967295" type="title"/>
          </p:nvPr>
        </p:nvSpPr>
        <p:spPr>
          <a:xfrm>
            <a:off x="1358280" y="163800"/>
            <a:ext cx="7593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6699"/>
                </a:solidFill>
              </a:rPr>
              <a:t>En Az Süresi Kalan Örneği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 txBox="1"/>
          <p:nvPr>
            <p:ph idx="4294967295" type="body"/>
          </p:nvPr>
        </p:nvSpPr>
        <p:spPr>
          <a:xfrm>
            <a:off x="802440" y="1233360"/>
            <a:ext cx="770652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Artık analize değişen varış süreleri ve önleme konseptlerini katıyoruz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i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Arrival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Burst Time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0			8-1=7---&gt;0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1" i="1" lang="en-US" sz="1800" u="none" cap="none" strike="noStrike">
                <a:solidFill>
                  <a:srgbClr val="000000"/>
                </a:solidFill>
              </a:rPr>
              <a:t>P</a:t>
            </a:r>
            <a:r>
              <a:rPr b="1" baseline="-25000" i="1" lang="en-US" sz="1800" u="none" cap="none" strike="noStrike">
                <a:solidFill>
                  <a:srgbClr val="000000"/>
                </a:solidFill>
              </a:rPr>
              <a:t>2 			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1			4-1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=3-1=2-1=1-1=0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2			9</a:t>
            </a:r>
            <a:r>
              <a:rPr lang="en-US"/>
              <a:t>→0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3			5-1=4-</a:t>
            </a:r>
            <a:r>
              <a:rPr lang="en-US"/>
              <a:t>1=3..=0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i="1" lang="en-US"/>
              <a:t>Önleyici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Gantt </a:t>
            </a:r>
            <a:r>
              <a:rPr lang="en-US"/>
              <a:t>çizelgesi*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Ortalama Bekleme Süresi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[(10-1)+(1-1)+(17-2)+(5-3)]/4 = 26/4 = 6.5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*1 sn aralıklarla kontrol et.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158" y="3818445"/>
            <a:ext cx="6535081" cy="79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idx="4294967295" type="title"/>
          </p:nvPr>
        </p:nvSpPr>
        <p:spPr>
          <a:xfrm>
            <a:off x="457200" y="153360"/>
            <a:ext cx="82288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 Robin (RR)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 txBox="1"/>
          <p:nvPr>
            <p:ph idx="4294967295" type="body"/>
          </p:nvPr>
        </p:nvSpPr>
        <p:spPr>
          <a:xfrm>
            <a:off x="811800" y="1058400"/>
            <a:ext cx="7243560" cy="4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Her bir işleme minik bir birim CPU zamanı (</a:t>
            </a:r>
            <a:r>
              <a:rPr b="1" lang="en-US">
                <a:solidFill>
                  <a:srgbClr val="006699"/>
                </a:solidFill>
              </a:rPr>
              <a:t>zaman kuantumu (time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quantum)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genellikle 10-100 milisaniye, ayrılır</a:t>
            </a:r>
            <a:r>
              <a:rPr lang="en-US"/>
              <a:t>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 zaman geçtik</a:t>
            </a:r>
            <a:r>
              <a:rPr lang="en-US"/>
              <a:t>ten sonra işlem önlenir ve hazır sıranın sonuna eklenir.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Eğer hazır sırasında n işlem varsa ve zaman kuantumu q ise her işlem tek seferde en fazla </a:t>
            </a:r>
            <a:r>
              <a:rPr i="1" lang="en-US">
                <a:solidFill>
                  <a:schemeClr val="dk1"/>
                </a:solidFill>
              </a:rPr>
              <a:t>q</a:t>
            </a:r>
            <a:r>
              <a:rPr lang="en-US"/>
              <a:t> zaman biriminden oluşan parçalarda olmak üzere en CPU zamanının 1/n kadarını alır. Hiçbir işlem (n-1) </a:t>
            </a:r>
            <a:r>
              <a:rPr i="1" lang="en-US">
                <a:solidFill>
                  <a:schemeClr val="dk1"/>
                </a:solidFill>
              </a:rPr>
              <a:t>q</a:t>
            </a:r>
            <a:r>
              <a:rPr lang="en-US"/>
              <a:t> zaman biriminden fazla beklemez.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 her kuantumu keserek bir sonraki işlemi zamanlar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Performans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büyükse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FIFO (FCFS)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/>
              <a:t>küçükse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q’nun içerik değişimine bağlı olarak büyük olması göz önünde bulundurulmalıdır, aksi halde gereksiz yük olur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idx="4294967295" type="title"/>
          </p:nvPr>
        </p:nvSpPr>
        <p:spPr>
          <a:xfrm>
            <a:off x="979920" y="86760"/>
            <a:ext cx="8417880" cy="646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Zaman Kuantumu 4 iken 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r>
              <a:rPr b="1" lang="en-US" sz="3200">
                <a:solidFill>
                  <a:srgbClr val="006699"/>
                </a:solidFill>
              </a:rPr>
              <a:t> Örneği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 txBox="1"/>
          <p:nvPr>
            <p:ph idx="4294967295" type="body"/>
          </p:nvPr>
        </p:nvSpPr>
        <p:spPr>
          <a:xfrm>
            <a:off x="954000" y="1193760"/>
            <a:ext cx="7459920" cy="46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u="sng"/>
              <a:t>İşlem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u="sng"/>
              <a:t>Yoğunluk Süresi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 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</a:t>
            </a:r>
            <a:r>
              <a:rPr lang="en-US"/>
              <a:t> çizelgesi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Tipik olarak SJF’den daha fazla ortalama dönüş süresi vardır ama </a:t>
            </a:r>
            <a:r>
              <a:rPr b="1" i="1" lang="en-US"/>
              <a:t>cevap</a:t>
            </a:r>
            <a:r>
              <a:rPr lang="en-US">
                <a:solidFill>
                  <a:schemeClr val="dk1"/>
                </a:solidFill>
              </a:rPr>
              <a:t> daha iyidir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içerik </a:t>
            </a:r>
            <a:r>
              <a:rPr lang="en-US"/>
              <a:t>değiştirmeye kıyasla büyük olmalıdır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/>
              <a:t>genellikle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/>
              <a:t>milisaniyeden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/>
              <a:t> milisaniyeye kadardır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İçerik değişimi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10 mikrosaniye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600" y="2926440"/>
            <a:ext cx="6769800" cy="7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title"/>
          </p:nvPr>
        </p:nvSpPr>
        <p:spPr>
          <a:xfrm>
            <a:off x="1285200" y="183240"/>
            <a:ext cx="7828920" cy="524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006699"/>
                </a:solidFill>
              </a:rPr>
              <a:t>Zaman Kuantumu ve İçerik Değişimi Süresi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520" y="1890720"/>
            <a:ext cx="6630120" cy="276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782640" y="260280"/>
            <a:ext cx="872172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006699"/>
                </a:solidFill>
              </a:rPr>
              <a:t>Dönüş Süresi Zaman Kuantumuyla Değişir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6167520" y="3354480"/>
            <a:ext cx="2312280" cy="4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CPU yoğunluklarının %80’i q’dan kısa olmalıdır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40" y="1557360"/>
            <a:ext cx="4683960" cy="3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idx="4294967295" type="title"/>
          </p:nvPr>
        </p:nvSpPr>
        <p:spPr>
          <a:xfrm>
            <a:off x="963720" y="109800"/>
            <a:ext cx="772236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Öncelikli Zamanlama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>
            <p:ph idx="4294967295" type="body"/>
          </p:nvPr>
        </p:nvSpPr>
        <p:spPr>
          <a:xfrm>
            <a:off x="821160" y="1233360"/>
            <a:ext cx="772236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Her işleme bir öncelik sayısı (integer) ilişkilendirilmiştir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en yüksek önceliğe sahip işleme </a:t>
            </a:r>
            <a:r>
              <a:rPr lang="en-US"/>
              <a:t>ayrılır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en küçük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 </a:t>
            </a:r>
            <a:r>
              <a:rPr lang="en-US"/>
              <a:t>en yüksek öncelik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Önleyici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Önleyici Olmayan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is priority scheduling where priority is the inverse of predicted next CPU burst time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006699"/>
                </a:solidFill>
              </a:rPr>
              <a:t>Açlığa Düşmek (S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tarvation)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düşü</a:t>
            </a:r>
            <a:r>
              <a:rPr lang="en-US"/>
              <a:t>k öncelikli işlemlere hiç sıra gelmeyebilir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Çözüm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006699"/>
                </a:solidFill>
              </a:rPr>
              <a:t>Yaşlanma (Aging)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vakit geçtikçe işlemin önceliği artar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idx="4294967295" type="title"/>
          </p:nvPr>
        </p:nvSpPr>
        <p:spPr>
          <a:xfrm>
            <a:off x="1406520" y="136080"/>
            <a:ext cx="727956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Öncelikli Zamanlama Örneği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 txBox="1"/>
          <p:nvPr>
            <p:ph idx="4294967295" type="body"/>
          </p:nvPr>
        </p:nvSpPr>
        <p:spPr>
          <a:xfrm>
            <a:off x="806400" y="1233360"/>
            <a:ext cx="797328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2171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lang="en-US" u="sng"/>
              <a:t>İşlem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u="sng"/>
              <a:t>Yoğunluk Süresi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u="sng"/>
              <a:t>Öncelik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21718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10			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21718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	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		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21718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2			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21718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1			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21718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		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Öncelikli zamanlama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</a:t>
            </a:r>
            <a:r>
              <a:rPr lang="en-US"/>
              <a:t>çizelgesi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Ortalama bekleme süresi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8.2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120" y="4400640"/>
            <a:ext cx="6466680" cy="75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idx="4294967295" type="title"/>
          </p:nvPr>
        </p:nvSpPr>
        <p:spPr>
          <a:xfrm>
            <a:off x="1452960" y="137160"/>
            <a:ext cx="727956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Round-Robin</a:t>
            </a:r>
            <a:r>
              <a:rPr b="1" lang="en-US" sz="3200">
                <a:solidFill>
                  <a:srgbClr val="006699"/>
                </a:solidFill>
              </a:rPr>
              <a:t>’li Öncelikli Zamanlama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 txBox="1"/>
          <p:nvPr>
            <p:ph idx="4294967295" type="body"/>
          </p:nvPr>
        </p:nvSpPr>
        <p:spPr>
          <a:xfrm>
            <a:off x="806400" y="1141920"/>
            <a:ext cx="7674480" cy="488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En yüksek öncelikli işlem çalıştırılır. Aynı öncelikteki işlemler round-robin çalışır.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Örnek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u="sng"/>
              <a:t>İşlem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a   </a:t>
            </a:r>
            <a:r>
              <a:rPr lang="en-US" u="sng"/>
              <a:t>Yoğunluk Süresi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u="sng"/>
              <a:t>Öncelik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4				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		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			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8				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7				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	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	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Zaman kuantumu 2 iken Gantt çizelgesi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640" y="4968360"/>
            <a:ext cx="6200280" cy="7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idx="4294967295" type="title"/>
          </p:nvPr>
        </p:nvSpPr>
        <p:spPr>
          <a:xfrm>
            <a:off x="660240" y="181800"/>
            <a:ext cx="80258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Çok Seviyeli Sıra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 txBox="1"/>
          <p:nvPr>
            <p:ph idx="4294967295" type="body"/>
          </p:nvPr>
        </p:nvSpPr>
        <p:spPr>
          <a:xfrm>
            <a:off x="830520" y="1144440"/>
            <a:ext cx="6972480" cy="445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Hazır sıra birden fazla sıradan oluşur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Çok seviyeli sıra zamanlayıcısı aşağıdaki parametrelerle tanımlanır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Sıra adedi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Her bir sıra için zamanlama algoritmaları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İşlem hizmete ihtiyaç duyduğu zaman hangi sıraya gireceğini belirleyen metot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Sıralar arasında zamanlama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idx="4294967295" type="title"/>
          </p:nvPr>
        </p:nvSpPr>
        <p:spPr>
          <a:xfrm>
            <a:off x="973080" y="219240"/>
            <a:ext cx="771300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Çok Seviyeli Sıra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 txBox="1"/>
          <p:nvPr>
            <p:ph idx="4294967295" type="body"/>
          </p:nvPr>
        </p:nvSpPr>
        <p:spPr>
          <a:xfrm>
            <a:off x="811800" y="1068480"/>
            <a:ext cx="7569360" cy="522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Öncelikli sıralama ile her bir öncelik için farklı sıralar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En yüksek öncelikli sıradaki işlemi zamanla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6560" y="2108160"/>
            <a:ext cx="3072600" cy="33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idx="4294967295" type="title"/>
          </p:nvPr>
        </p:nvSpPr>
        <p:spPr>
          <a:xfrm>
            <a:off x="457200" y="222840"/>
            <a:ext cx="82288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Hedefler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 txBox="1"/>
          <p:nvPr>
            <p:ph idx="4294967295" type="body"/>
          </p:nvPr>
        </p:nvSpPr>
        <p:spPr>
          <a:xfrm>
            <a:off x="852840" y="1233360"/>
            <a:ext cx="7575120" cy="439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Çeşitli CPU zamanlama algoritmalarını tanımlamak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CPU zamanlama algoritmalarını zamanlama kriterlerine göre değerlendirmek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CPU zamanlama algoritmalarını değerlendirmek için modelleyip simüle etmek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/>
          <p:nvPr>
            <p:ph idx="4294967295" type="title"/>
          </p:nvPr>
        </p:nvSpPr>
        <p:spPr>
          <a:xfrm>
            <a:off x="890280" y="215280"/>
            <a:ext cx="78796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Çok Seviyeli Sıra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0"/>
          <p:cNvSpPr txBox="1"/>
          <p:nvPr>
            <p:ph idx="4294967295" type="body"/>
          </p:nvPr>
        </p:nvSpPr>
        <p:spPr>
          <a:xfrm>
            <a:off x="806400" y="1233360"/>
            <a:ext cx="772740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Öncelik işlem türüne göre değişir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35160"/>
            <a:ext cx="5582520" cy="29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idx="4294967295" type="title"/>
          </p:nvPr>
        </p:nvSpPr>
        <p:spPr>
          <a:xfrm>
            <a:off x="660240" y="181800"/>
            <a:ext cx="80258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Çok Seviyeli Geri Bildirimli Sıra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1"/>
          <p:cNvSpPr txBox="1"/>
          <p:nvPr>
            <p:ph idx="4294967295" type="body"/>
          </p:nvPr>
        </p:nvSpPr>
        <p:spPr>
          <a:xfrm>
            <a:off x="830520" y="1144440"/>
            <a:ext cx="734076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Bir işlem çeşitli sıralar arasında hareket edebilir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Çok seviyeli geri bildirimli sıra zamanlayıcısı </a:t>
            </a:r>
            <a:r>
              <a:rPr lang="en-US">
                <a:solidFill>
                  <a:schemeClr val="dk1"/>
                </a:solidFill>
              </a:rPr>
              <a:t>aşağıdaki parametrelerle tanımlanır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Sıra adedi</a:t>
            </a:r>
            <a:endParaRPr/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Her bir sıra için zamanlama algoritmaları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Bir işlemin ne zaman üst mertebeye çıkartılacağını belirlemek için metod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Bir işlemin ne zaman alt mertebeye indirgeneceğini belirlemek için metod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İşlem hizmete ihtiyaç duyduğu zaman hangi sıraya gireceğini belirleyen metod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Yaşlanma çok seviyeli geri bildirimli sırayla gerçeklenebilir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idx="4294967295" type="title"/>
          </p:nvPr>
        </p:nvSpPr>
        <p:spPr>
          <a:xfrm>
            <a:off x="1238040" y="42120"/>
            <a:ext cx="8185680" cy="6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Çok Seviyeli Geri Bildirimli Sıra Örneği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 txBox="1"/>
          <p:nvPr>
            <p:ph idx="4294967295" type="body"/>
          </p:nvPr>
        </p:nvSpPr>
        <p:spPr>
          <a:xfrm>
            <a:off x="806400" y="1100880"/>
            <a:ext cx="4741560" cy="466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Üç sıra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8 milisaniye zaman ku</a:t>
            </a:r>
            <a:r>
              <a:rPr lang="en-US" sz="1600"/>
              <a:t>antumlu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600"/>
              <a:t>16 milisaniye zaman kuantumlu RR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FCFS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Zamanlama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lang="en-US" sz="1600"/>
              <a:t>Yeni bir işlem RR olan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/>
              <a:t>sırasına girer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085759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"/>
            </a:pPr>
            <a:r>
              <a:rPr lang="en-US" sz="1400"/>
              <a:t>CPU ayrıldığı zaman 8 milisaniye boyunca ayrılır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08576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"/>
            </a:pPr>
            <a:r>
              <a:rPr lang="en-US" sz="1400"/>
              <a:t>Eğer 8 milisaniyede işini bitirmezse işlem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chemeClr val="dk1"/>
                </a:solidFill>
              </a:rPr>
              <a:t> sırasına aktarılır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/>
              <a:t>sırasında işlem yine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r>
              <a:rPr lang="en-US" sz="1600"/>
              <a:t>’dedir ve bu sefer 16 milisaniye süre verilir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08576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"/>
            </a:pPr>
            <a:r>
              <a:rPr lang="en-US" sz="1400"/>
              <a:t>Eğer hala bitmemişse önlenir ve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>
                <a:solidFill>
                  <a:schemeClr val="dk1"/>
                </a:solidFill>
              </a:rPr>
              <a:t> sırasına gönderilir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8680" y="2673720"/>
            <a:ext cx="3343680" cy="203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4"/>
          <p:cNvSpPr txBox="1"/>
          <p:nvPr>
            <p:ph idx="4294967295" type="title"/>
          </p:nvPr>
        </p:nvSpPr>
        <p:spPr>
          <a:xfrm>
            <a:off x="1069920" y="97560"/>
            <a:ext cx="761616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Algorit</a:t>
            </a:r>
            <a:r>
              <a:rPr b="1" lang="en-US" sz="3200">
                <a:solidFill>
                  <a:srgbClr val="006699"/>
                </a:solidFill>
              </a:rPr>
              <a:t>ma Değerlendirme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4"/>
          <p:cNvSpPr txBox="1"/>
          <p:nvPr>
            <p:ph idx="4294967295" type="body"/>
          </p:nvPr>
        </p:nvSpPr>
        <p:spPr>
          <a:xfrm>
            <a:off x="825120" y="965160"/>
            <a:ext cx="6773760" cy="46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Bir işletim sistemi için CPU zamanlama algoritması nasıl seçilmelidir?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Kriter belirlenip algoritmalar değerlendirilmelidir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Deterministi</a:t>
            </a:r>
            <a:r>
              <a:rPr b="1" lang="en-US">
                <a:solidFill>
                  <a:srgbClr val="006699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k modelleme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1" lang="en-US">
                <a:solidFill>
                  <a:srgbClr val="006699"/>
                </a:solidFill>
              </a:rPr>
              <a:t>Analitik değerlendirme</a:t>
            </a:r>
            <a:r>
              <a:rPr lang="en-US">
                <a:solidFill>
                  <a:schemeClr val="dk1"/>
                </a:solidFill>
              </a:rPr>
              <a:t>nin bir türüdür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Belli ve önceden belirlenmiş bir iş yükü alır ve o iş yükü için her algoritmanın performansını tanımlar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zamanında gelen 5 işlem olduğunu düşünün: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2-12-17 at 9.44.14 PM.png" id="499" name="Google Shape;49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920" y="3934560"/>
            <a:ext cx="1896480" cy="177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>
            <p:ph idx="4294967295" type="title"/>
          </p:nvPr>
        </p:nvSpPr>
        <p:spPr>
          <a:xfrm>
            <a:off x="1069920" y="89640"/>
            <a:ext cx="761616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Deterministi</a:t>
            </a:r>
            <a:r>
              <a:rPr b="1" lang="en-US" sz="3200">
                <a:solidFill>
                  <a:srgbClr val="006699"/>
                </a:solidFill>
              </a:rPr>
              <a:t>k</a:t>
            </a: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rgbClr val="006699"/>
                </a:solidFill>
              </a:rPr>
              <a:t>Modelleme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5"/>
          <p:cNvSpPr txBox="1"/>
          <p:nvPr>
            <p:ph idx="4294967295" type="body"/>
          </p:nvPr>
        </p:nvSpPr>
        <p:spPr>
          <a:xfrm>
            <a:off x="826920" y="1097280"/>
            <a:ext cx="7086960" cy="46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Her bir algoritma için minimum ortalama bekleme süresi hesaplanır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Kolay ve hızlıdır ama girdi için kesin sayılar gerektirir ve sadece o girdiler için geçerlidir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FCS 28ms: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Önleyici olmayan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SFJ 13ms: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 23ms: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2-12-17 at 9.47.12 PM.png" id="507" name="Google Shape;50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725" y="2776315"/>
            <a:ext cx="4444201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2-12-17 at 9.47.18 PM.png" id="508" name="Google Shape;50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685" y="3855235"/>
            <a:ext cx="4528441" cy="772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2-12-17 at 9.47.24 PM.png" id="509" name="Google Shape;50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8365" y="5028475"/>
            <a:ext cx="4444201" cy="75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idx="4294967295" type="title"/>
          </p:nvPr>
        </p:nvSpPr>
        <p:spPr>
          <a:xfrm>
            <a:off x="457200" y="144000"/>
            <a:ext cx="82288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Sıralama Modelleri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6"/>
          <p:cNvSpPr txBox="1"/>
          <p:nvPr>
            <p:ph idx="4294967295" type="body"/>
          </p:nvPr>
        </p:nvSpPr>
        <p:spPr>
          <a:xfrm>
            <a:off x="833400" y="1050480"/>
            <a:ext cx="72126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İşlemlerin gelişini ve olasılıksal olarak CPU ile I/O yoğunluklarını ifade eder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Genelde üsteldir, ve ortalamayla ifade edilir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Ortalama verimi, kullanımı, bekleme süresini vs. hesaplar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Bilgisayar sistemi her biri bekleyen işlem sırasına sahip bir sunucu ağı olarak tanımlanır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CPU’ya varış hızı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hızları ve CPU’nun işleme hızı bilinir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Kullanımı, ortalama sıra uzunluğunu, ortalama bekleme süresini vs. hesaplar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/>
          <p:nvPr>
            <p:ph idx="4294967295" type="title"/>
          </p:nvPr>
        </p:nvSpPr>
        <p:spPr>
          <a:xfrm>
            <a:off x="457200" y="122760"/>
            <a:ext cx="82288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Simülasyonlar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7"/>
          <p:cNvSpPr txBox="1"/>
          <p:nvPr>
            <p:ph idx="4294967295" type="body"/>
          </p:nvPr>
        </p:nvSpPr>
        <p:spPr>
          <a:xfrm>
            <a:off x="834480" y="1060920"/>
            <a:ext cx="772740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Sıralama modelleri kısıtlıdır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>
                <a:solidFill>
                  <a:srgbClr val="006699"/>
                </a:solidFill>
              </a:rPr>
              <a:t>Simülasyonlar </a:t>
            </a:r>
            <a:r>
              <a:rPr lang="en-US"/>
              <a:t>daha isabetlidir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Bir bilgisayar sisteminin programlı modelidir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 bir </a:t>
            </a:r>
            <a:r>
              <a:rPr lang="en-US"/>
              <a:t>değişkendir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Algoritma performansını belirten istatistikler toplanabilir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Simülasyonu yönetecek veri aşağıdaki yollarla oluşturulur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08576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lang="en-US"/>
              <a:t>İhtimallere göre rastgele sayı üretici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08576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lang="en-US"/>
              <a:t>Dağıtımlar matematiksel veya empirik olarak tanımlanır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2" marL="108576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lang="en-US"/>
              <a:t>İz bantları gerçek sistemlerde gerçek olayları kaydeder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/>
          <p:nvPr>
            <p:ph type="title"/>
          </p:nvPr>
        </p:nvSpPr>
        <p:spPr>
          <a:xfrm>
            <a:off x="1287360" y="100800"/>
            <a:ext cx="78494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400">
                <a:solidFill>
                  <a:srgbClr val="006699"/>
                </a:solidFill>
              </a:rPr>
              <a:t>Simülasyonla CPU Zamanlayıcıların Değerlendirilmesi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360" y="1150920"/>
            <a:ext cx="5952240" cy="37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 txBox="1"/>
          <p:nvPr>
            <p:ph idx="4294967295" type="title"/>
          </p:nvPr>
        </p:nvSpPr>
        <p:spPr>
          <a:xfrm>
            <a:off x="1405080" y="124560"/>
            <a:ext cx="682380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Gerçekleme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69"/>
          <p:cNvSpPr/>
          <p:nvPr/>
        </p:nvSpPr>
        <p:spPr>
          <a:xfrm>
            <a:off x="851040" y="1055520"/>
            <a:ext cx="7530480" cy="45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88880" lvl="0" marL="488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Simülasyonlar bile kısıtlı isabetliliğe sahiptir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880" lvl="0" marL="4888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Yeni bir zamanlayıcı gerçekleyip gerçek sistemlerde denemek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880" lvl="1" marL="114156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Yüksek maliyetli ve yüksek risklidir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880" lvl="1" marL="114156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Ortamlar değişkenlik gösterebilir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880" lvl="0" marL="4888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esnek zamanlayıcılar sahaya veya sisteme göre düzenlenebilir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880" lvl="0" marL="4888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Veya öncelikleri değiştirecek API’lar bulunur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8880" lvl="0" marL="4888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 yine de ortamlar değişkenlik gösterebilir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type="title"/>
          </p:nvPr>
        </p:nvSpPr>
        <p:spPr>
          <a:xfrm>
            <a:off x="685800" y="685800"/>
            <a:ext cx="777168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lang="en-US" sz="4300">
                <a:solidFill>
                  <a:srgbClr val="006699"/>
                </a:solidFill>
              </a:rPr>
              <a:t>Bölüm 5’in Sonu</a:t>
            </a:r>
            <a:endParaRPr b="0" sz="4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idx="4294967295" type="title"/>
          </p:nvPr>
        </p:nvSpPr>
        <p:spPr>
          <a:xfrm>
            <a:off x="457200" y="223560"/>
            <a:ext cx="82288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Temel Konseptler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 txBox="1"/>
          <p:nvPr>
            <p:ph idx="4294967295" type="body"/>
          </p:nvPr>
        </p:nvSpPr>
        <p:spPr>
          <a:xfrm>
            <a:off x="841320" y="1274760"/>
            <a:ext cx="3977640" cy="50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Çoklu programlama ile CPU kullanımını maksimuma çıkarma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CPU–</a:t>
            </a:r>
            <a:r>
              <a:rPr lang="en-US"/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/>
              <a:t>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Yoğunluk Döngüsü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İşlem çalıştırma bir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CPU çalıştırması ve I/O beklemesinden oluşur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006699"/>
                </a:solidFill>
              </a:rPr>
              <a:t>yoğunluğu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nun ardından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I/O </a:t>
            </a:r>
            <a:r>
              <a:rPr b="1" lang="en-US">
                <a:solidFill>
                  <a:srgbClr val="006699"/>
                </a:solidFill>
              </a:rPr>
              <a:t>yoğunluğu</a:t>
            </a:r>
            <a:r>
              <a:rPr lang="en-US">
                <a:solidFill>
                  <a:schemeClr val="dk1"/>
                </a:solidFill>
              </a:rPr>
              <a:t> gelir.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Çözülmesi gereken ana sorun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/>
              <a:t>yoğunluğunun dağıtımıdır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320" y="1170000"/>
            <a:ext cx="2602800" cy="484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 txBox="1"/>
          <p:nvPr>
            <p:ph type="title"/>
          </p:nvPr>
        </p:nvSpPr>
        <p:spPr>
          <a:xfrm>
            <a:off x="1066680" y="222840"/>
            <a:ext cx="761940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CPU-</a:t>
            </a:r>
            <a:r>
              <a:rPr b="1" lang="en-US" sz="3200">
                <a:solidFill>
                  <a:srgbClr val="006699"/>
                </a:solidFill>
              </a:rPr>
              <a:t>Yoğunluğu</a:t>
            </a:r>
            <a:r>
              <a:rPr b="1" lang="en-US" sz="32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rgbClr val="006699"/>
                </a:solidFill>
              </a:rPr>
              <a:t>Histogramı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1311850" y="1324075"/>
            <a:ext cx="3264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Çok sayıda kısa yoğunluk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Az sayıda uzun yoğunluk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760" y="2479680"/>
            <a:ext cx="4922280" cy="294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/>
          <p:nvPr>
            <p:ph idx="4294967295" type="title"/>
          </p:nvPr>
        </p:nvSpPr>
        <p:spPr>
          <a:xfrm>
            <a:off x="838080" y="229680"/>
            <a:ext cx="784800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b="1" lang="en-US" sz="3200">
                <a:solidFill>
                  <a:srgbClr val="006699"/>
                </a:solidFill>
              </a:rPr>
              <a:t>Zamanlayıcı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 txBox="1"/>
          <p:nvPr>
            <p:ph idx="4294967295" type="body"/>
          </p:nvPr>
        </p:nvSpPr>
        <p:spPr>
          <a:xfrm>
            <a:off x="838080" y="1170000"/>
            <a:ext cx="7226640" cy="48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b="1" lang="en-US">
                <a:solidFill>
                  <a:srgbClr val="006699"/>
                </a:solidFill>
              </a:rPr>
              <a:t>zamanlayıcı </a:t>
            </a:r>
            <a:r>
              <a:rPr lang="en-US"/>
              <a:t>hazırda bekleyen işlemler sırasından bir işlem seçip CPU çekirdeklerinden birini o işleme ayırır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26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Hazırdaki işlem sırası çeşitli şekillerde sıralanabilir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/>
              <a:t>zamanlama kararları bir işlem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79992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lang="en-US"/>
              <a:t>Çalışma durumundan bekleme durumuna geçtiğinde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79992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Çalışma durumundan </a:t>
            </a:r>
            <a:r>
              <a:rPr lang="en-US"/>
              <a:t>hazır durumuna geçtiğinde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79992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Bekleme durumunda</a:t>
            </a:r>
            <a:r>
              <a:rPr lang="en-US"/>
              <a:t>n hazır durumuna geçtiğinde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799919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AutoNum type="arabicPeriod" startAt="4"/>
            </a:pPr>
            <a:r>
              <a:rPr lang="en-US"/>
              <a:t>Sonlandığında </a:t>
            </a:r>
            <a:br>
              <a:rPr lang="en-US"/>
            </a:br>
            <a:r>
              <a:rPr lang="en-US"/>
              <a:t>alınır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1. ve 4. durumlar için zamanlama bakımından seçenek yoktur. Çalıştırmak için yeni bir işlem (eğer hazır sırada bekleyen biri varsa) seçilmelidir.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Fakat 2. ve 3. durumlar için seçenek vardır.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"/>
          <p:cNvSpPr txBox="1"/>
          <p:nvPr>
            <p:ph idx="4294967295" type="title"/>
          </p:nvPr>
        </p:nvSpPr>
        <p:spPr>
          <a:xfrm>
            <a:off x="1236600" y="167040"/>
            <a:ext cx="784800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6699"/>
                </a:solidFill>
              </a:rPr>
              <a:t>Önleyici ve Önleyici Olmayan Zamanlama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 txBox="1"/>
          <p:nvPr>
            <p:ph idx="4294967295" type="body"/>
          </p:nvPr>
        </p:nvSpPr>
        <p:spPr>
          <a:xfrm>
            <a:off x="932040" y="1193400"/>
            <a:ext cx="6828120" cy="470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Zamanlama yalnız 1. ve 4. durumlarda gerçekleşirse zamanlama çizelgesi </a:t>
            </a:r>
            <a:r>
              <a:rPr b="1" lang="en-US">
                <a:solidFill>
                  <a:srgbClr val="006699"/>
                </a:solidFill>
              </a:rPr>
              <a:t>önleyici olmayandır (n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onpreemptive)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Aksi halde </a:t>
            </a:r>
            <a:r>
              <a:rPr b="1" lang="en-US">
                <a:solidFill>
                  <a:srgbClr val="006699"/>
                </a:solidFill>
              </a:rPr>
              <a:t>önleyicidir (p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reemptive)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Önleyici olmayan zamanlamada CPU bir işleme ayrıldığı zaman işlem CPU’yu sonlandırma veya bekleme durumuna geçmek suretiyle bırakana kadar elinde tutar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Windows, MacOS, Linux, </a:t>
            </a:r>
            <a:r>
              <a:rPr lang="en-US"/>
              <a:t>ve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gibi nerede</a:t>
            </a:r>
            <a:r>
              <a:rPr lang="en-US"/>
              <a:t>yse tüm modern işletim sistemleri önleyici zamanlama algoritmaları kullanır.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>
            <p:ph idx="4294967295" type="title"/>
          </p:nvPr>
        </p:nvSpPr>
        <p:spPr>
          <a:xfrm>
            <a:off x="1236600" y="167040"/>
            <a:ext cx="784800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6699"/>
                </a:solidFill>
              </a:rPr>
              <a:t>Önleyici Zamanlama ve Yarış Durumları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 txBox="1"/>
          <p:nvPr>
            <p:ph idx="4294967295" type="body"/>
          </p:nvPr>
        </p:nvSpPr>
        <p:spPr>
          <a:xfrm>
            <a:off x="932040" y="1193400"/>
            <a:ext cx="62730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Önleyici zamanlama veri birden fazla işlem arasında paylaştırıldığı zaman yarış durumlarına (race condition) sebep olabilir.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Ortak bir veri paylaşan iki işlemin olduğunu düşünün. Bir işlem veriyi güncellerken ikinci işlem çalışabilsin diye önlenir. Ardından ikinci işlem tutarsız durumda olan veriyi okumaya çalışır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Bölüm 6’da bu sorunun derinliklerine inilecektir.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>
            <p:ph idx="4294967295" type="title"/>
          </p:nvPr>
        </p:nvSpPr>
        <p:spPr>
          <a:xfrm>
            <a:off x="457200" y="217440"/>
            <a:ext cx="8228880" cy="57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</a:rPr>
              <a:t>Görevlendirici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 txBox="1"/>
          <p:nvPr>
            <p:ph idx="4294967295" type="body"/>
          </p:nvPr>
        </p:nvSpPr>
        <p:spPr>
          <a:xfrm>
            <a:off x="849240" y="1119240"/>
            <a:ext cx="4753800" cy="45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Görevlendirici modül CPU zamanlayıcısı tarafından seçilen işleme CPU’nun kontrolünü verir; bu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İçerik değiştirmek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Kullanıcı moduna geçmek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lang="en-US"/>
              <a:t>Yeniden başlatmak için kullanıcı programında uygun konuma atlamak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ts val="1400"/>
              <a:buNone/>
            </a:pPr>
            <a:r>
              <a:rPr lang="en-US"/>
              <a:t>adımlarıyla gerçekleşir</a:t>
            </a:r>
            <a:endParaRPr/>
          </a:p>
          <a:p>
            <a:pPr indent="-343080" lvl="0" marL="343080" marR="0" rtl="0" algn="l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1" lang="en-US">
                <a:solidFill>
                  <a:srgbClr val="006699"/>
                </a:solidFill>
              </a:rPr>
              <a:t>Görevlendirme gecikmesi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Görevlendirici</a:t>
            </a:r>
            <a:r>
              <a:rPr lang="en-US"/>
              <a:t>nin bir işlemi durdurup diğerini başlatması için gereken süre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960" y="1109880"/>
            <a:ext cx="5424120" cy="364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64</vt:i4>
  </property>
  <property fmtid="{D5CDD505-2E9C-101B-9397-08002B2CF9AE}" pid="3" name="PresentationFormat">
    <vt:lpwstr>On-screen Show (4:3)</vt:lpwstr>
  </property>
  <property fmtid="{D5CDD505-2E9C-101B-9397-08002B2CF9AE}" pid="4" name="Slides">
    <vt:i4>80</vt:i4>
  </property>
</Properties>
</file>