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2" r:id="rId6"/>
    <p:sldId id="263" r:id="rId7"/>
    <p:sldId id="264" r:id="rId8"/>
    <p:sldId id="266" r:id="rId9"/>
    <p:sldId id="268" r:id="rId10"/>
    <p:sldId id="265" r:id="rId11"/>
    <p:sldId id="287" r:id="rId12"/>
    <p:sldId id="289" r:id="rId13"/>
    <p:sldId id="267" r:id="rId14"/>
    <p:sldId id="271" r:id="rId15"/>
    <p:sldId id="269" r:id="rId16"/>
    <p:sldId id="270" r:id="rId17"/>
    <p:sldId id="272" r:id="rId18"/>
    <p:sldId id="273" r:id="rId19"/>
    <p:sldId id="288" r:id="rId20"/>
    <p:sldId id="274" r:id="rId21"/>
    <p:sldId id="290" r:id="rId22"/>
    <p:sldId id="292" r:id="rId23"/>
    <p:sldId id="291" r:id="rId24"/>
    <p:sldId id="275" r:id="rId25"/>
    <p:sldId id="286" r:id="rId26"/>
    <p:sldId id="276" r:id="rId27"/>
    <p:sldId id="277" r:id="rId28"/>
    <p:sldId id="284" r:id="rId29"/>
    <p:sldId id="285" r:id="rId30"/>
    <p:sldId id="278" r:id="rId31"/>
    <p:sldId id="280" r:id="rId32"/>
    <p:sldId id="293" r:id="rId33"/>
    <p:sldId id="294" r:id="rId34"/>
    <p:sldId id="281" r:id="rId35"/>
    <p:sldId id="283" r:id="rId36"/>
    <p:sldId id="28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46" autoAdjust="0"/>
    <p:restoredTop sz="70669" autoAdjust="0"/>
  </p:normalViewPr>
  <p:slideViewPr>
    <p:cSldViewPr>
      <p:cViewPr varScale="1">
        <p:scale>
          <a:sx n="52" d="100"/>
          <a:sy n="52" d="100"/>
        </p:scale>
        <p:origin x="1277" y="53"/>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D274C-4B65-4ED4-97FA-516DB19F5944}" type="datetimeFigureOut">
              <a:rPr lang="tr-TR" smtClean="0"/>
              <a:t>15.12.2022</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BCB8-25A4-48B0-A635-2E44F6AC6BE6}" type="slidenum">
              <a:rPr lang="tr-TR" smtClean="0"/>
              <a:t>‹#›</a:t>
            </a:fld>
            <a:endParaRPr lang="tr-TR"/>
          </a:p>
        </p:txBody>
      </p:sp>
    </p:spTree>
    <p:extLst>
      <p:ext uri="{BB962C8B-B14F-4D97-AF65-F5344CB8AC3E}">
        <p14:creationId xmlns:p14="http://schemas.microsoft.com/office/powerpoint/2010/main" val="219112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Bunların örneklerini yaptır</a:t>
            </a:r>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14</a:t>
            </a:fld>
            <a:endParaRPr lang="tr-TR"/>
          </a:p>
        </p:txBody>
      </p:sp>
    </p:spTree>
    <p:extLst>
      <p:ext uri="{BB962C8B-B14F-4D97-AF65-F5344CB8AC3E}">
        <p14:creationId xmlns:p14="http://schemas.microsoft.com/office/powerpoint/2010/main" val="123545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catch clause cannot exist without a try statement.</a:t>
            </a:r>
          </a:p>
          <a:p>
            <a:r>
              <a:rPr lang="en-US" sz="1200" b="0" i="0" kern="1200" dirty="0" smtClean="0">
                <a:solidFill>
                  <a:schemeClr val="tx1"/>
                </a:solidFill>
                <a:effectLst/>
                <a:latin typeface="+mn-lt"/>
                <a:ea typeface="+mn-ea"/>
                <a:cs typeface="+mn-cs"/>
              </a:rPr>
              <a:t>It is not compulsory to have finally clauses whenever a try/catch block is present.</a:t>
            </a:r>
          </a:p>
          <a:p>
            <a:r>
              <a:rPr lang="en-US" sz="1200" b="0" i="0" kern="1200" dirty="0" smtClean="0">
                <a:solidFill>
                  <a:schemeClr val="tx1"/>
                </a:solidFill>
                <a:effectLst/>
                <a:latin typeface="+mn-lt"/>
                <a:ea typeface="+mn-ea"/>
                <a:cs typeface="+mn-cs"/>
              </a:rPr>
              <a:t>The try block cannot be present without either catch clause or finally clause.</a:t>
            </a:r>
          </a:p>
          <a:p>
            <a:r>
              <a:rPr lang="en-US" sz="1200" b="0" i="0" kern="1200" dirty="0" smtClean="0">
                <a:solidFill>
                  <a:schemeClr val="tx1"/>
                </a:solidFill>
                <a:effectLst/>
                <a:latin typeface="+mn-lt"/>
                <a:ea typeface="+mn-ea"/>
                <a:cs typeface="+mn-cs"/>
              </a:rPr>
              <a:t>Any code cannot be present in between the try, catch, finally blocks.</a:t>
            </a:r>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16</a:t>
            </a:fld>
            <a:endParaRPr lang="tr-TR"/>
          </a:p>
        </p:txBody>
      </p:sp>
    </p:spTree>
    <p:extLst>
      <p:ext uri="{BB962C8B-B14F-4D97-AF65-F5344CB8AC3E}">
        <p14:creationId xmlns:p14="http://schemas.microsoft.com/office/powerpoint/2010/main" val="269436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i="1" dirty="0" smtClean="0"/>
              <a:t>istisnai durum= java.lang.ArithmeticException: 0’a bolme</a:t>
            </a:r>
          </a:p>
          <a:p>
            <a:r>
              <a:rPr lang="tr-TR" i="1" dirty="0" smtClean="0"/>
              <a:t>throw islemi sonrasi mesaj</a:t>
            </a:r>
            <a:endParaRPr lang="tr-TR" dirty="0" smtClean="0"/>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18</a:t>
            </a:fld>
            <a:endParaRPr lang="tr-TR"/>
          </a:p>
        </p:txBody>
      </p:sp>
    </p:spTree>
    <p:extLst>
      <p:ext uri="{BB962C8B-B14F-4D97-AF65-F5344CB8AC3E}">
        <p14:creationId xmlns:p14="http://schemas.microsoft.com/office/powerpoint/2010/main" val="2202860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smtClean="0"/>
              <a:t>çıktısı:</a:t>
            </a:r>
            <a:r>
              <a:rPr lang="tr-TR" i="1" dirty="0" smtClean="0"/>
              <a:t>firlatilan istisna: burada yakalandi =&gt; java.lang.ArtihmeticException: deneme</a:t>
            </a:r>
            <a:endParaRPr lang="tr-TR" dirty="0" smtClean="0"/>
          </a:p>
          <a:p>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20</a:t>
            </a:fld>
            <a:endParaRPr lang="tr-TR"/>
          </a:p>
        </p:txBody>
      </p:sp>
    </p:spTree>
    <p:extLst>
      <p:ext uri="{BB962C8B-B14F-4D97-AF65-F5344CB8AC3E}">
        <p14:creationId xmlns:p14="http://schemas.microsoft.com/office/powerpoint/2010/main" val="101081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data type of the exception thrown matches ExceptionType1, it gets caught there. If not, the exception passes down to the second catch statement. This continues until the exception either is caught or falls through all catches, in which case the current method stops execution and the exception is thrown down to the previous method on the call stack.</a:t>
            </a:r>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21</a:t>
            </a:fld>
            <a:endParaRPr lang="tr-TR"/>
          </a:p>
        </p:txBody>
      </p:sp>
    </p:spTree>
    <p:extLst>
      <p:ext uri="{BB962C8B-B14F-4D97-AF65-F5344CB8AC3E}">
        <p14:creationId xmlns:p14="http://schemas.microsoft.com/office/powerpoint/2010/main" val="46145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Exception </a:t>
            </a:r>
            <a:r>
              <a:rPr lang="tr-TR" sz="1200" dirty="0" smtClean="0"/>
              <a:t>FileNotFoundException  has already been caught!</a:t>
            </a:r>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22</a:t>
            </a:fld>
            <a:endParaRPr lang="tr-TR"/>
          </a:p>
        </p:txBody>
      </p:sp>
    </p:spTree>
    <p:extLst>
      <p:ext uri="{BB962C8B-B14F-4D97-AF65-F5344CB8AC3E}">
        <p14:creationId xmlns:p14="http://schemas.microsoft.com/office/powerpoint/2010/main" val="304037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Every try block should be immediately followed either by a catch block or finally block.</a:t>
            </a:r>
            <a:endParaRPr lang="tr-TR" dirty="0"/>
          </a:p>
        </p:txBody>
      </p:sp>
      <p:sp>
        <p:nvSpPr>
          <p:cNvPr id="4" name="Slide Number Placeholder 3"/>
          <p:cNvSpPr>
            <a:spLocks noGrp="1"/>
          </p:cNvSpPr>
          <p:nvPr>
            <p:ph type="sldNum" sz="quarter" idx="10"/>
          </p:nvPr>
        </p:nvSpPr>
        <p:spPr/>
        <p:txBody>
          <a:bodyPr/>
          <a:lstStyle/>
          <a:p>
            <a:fld id="{EEABBCB8-25A4-48B0-A635-2E44F6AC6BE6}" type="slidenum">
              <a:rPr lang="tr-TR" smtClean="0"/>
              <a:t>28</a:t>
            </a:fld>
            <a:endParaRPr lang="tr-TR"/>
          </a:p>
        </p:txBody>
      </p:sp>
    </p:spTree>
    <p:extLst>
      <p:ext uri="{BB962C8B-B14F-4D97-AF65-F5344CB8AC3E}">
        <p14:creationId xmlns:p14="http://schemas.microsoft.com/office/powerpoint/2010/main" val="390521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err="1" smtClean="0"/>
              <a:t>İ</a:t>
            </a:r>
            <a:r>
              <a:rPr lang="en-US" dirty="0" err="1" smtClean="0"/>
              <a:t>stisna</a:t>
            </a:r>
            <a:r>
              <a:rPr lang="en-US" dirty="0" smtClean="0"/>
              <a:t> Y</a:t>
            </a:r>
            <a:r>
              <a:rPr lang="tr-TR" dirty="0" smtClean="0"/>
              <a:t>ö</a:t>
            </a:r>
            <a:r>
              <a:rPr lang="en-US" dirty="0" err="1" smtClean="0"/>
              <a:t>netimi</a:t>
            </a:r>
            <a:r>
              <a:rPr lang="en-US" dirty="0" smtClean="0"/>
              <a:t/>
            </a:r>
            <a:br>
              <a:rPr lang="en-US" dirty="0" smtClean="0"/>
            </a:br>
            <a:r>
              <a:rPr lang="en-US" dirty="0" smtClean="0"/>
              <a:t>(Exception Handling)</a:t>
            </a:r>
            <a:endParaRPr lang="tr-TR" dirty="0"/>
          </a:p>
        </p:txBody>
      </p:sp>
      <p:sp>
        <p:nvSpPr>
          <p:cNvPr id="4" name="Subtitle 2"/>
          <p:cNvSpPr txBox="1">
            <a:spLocks/>
          </p:cNvSpPr>
          <p:nvPr/>
        </p:nvSpPr>
        <p:spPr>
          <a:xfrm>
            <a:off x="685800" y="4038600"/>
            <a:ext cx="7920037" cy="2514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ct val="20000"/>
              </a:spcBef>
              <a:spcAft>
                <a:spcPts val="0"/>
              </a:spcAft>
              <a:buFont typeface="Arial" pitchFamily="34" charset="0"/>
              <a:buNone/>
              <a:defRPr/>
            </a:pPr>
            <a:r>
              <a:rPr lang="tr-TR" sz="3200" dirty="0">
                <a:solidFill>
                  <a:schemeClr val="tx1">
                    <a:tint val="75000"/>
                  </a:schemeClr>
                </a:solidFill>
              </a:rPr>
              <a:t>Computer Engineering Department</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r>
              <a:rPr lang="en-US" sz="3200" dirty="0" smtClean="0">
                <a:solidFill>
                  <a:schemeClr val="tx1">
                    <a:tint val="75000"/>
                  </a:schemeClr>
                </a:solidFill>
              </a:rPr>
              <a:t>Java Course</a:t>
            </a:r>
            <a:endParaRPr lang="en-US" sz="3200" dirty="0">
              <a:solidFill>
                <a:schemeClr val="tx1">
                  <a:tint val="75000"/>
                </a:schemeClr>
              </a:solidFill>
            </a:endParaRPr>
          </a:p>
          <a:p>
            <a:pPr algn="ctr" fontAlgn="auto">
              <a:spcBef>
                <a:spcPct val="20000"/>
              </a:spcBef>
              <a:spcAft>
                <a:spcPts val="0"/>
              </a:spcAft>
              <a:buFont typeface="Arial" pitchFamily="34" charset="0"/>
              <a:buNone/>
              <a:defRPr/>
            </a:pPr>
            <a:endParaRPr lang="en-US" sz="1400" dirty="0">
              <a:solidFill>
                <a:schemeClr val="tx1">
                  <a:tint val="75000"/>
                </a:schemeClr>
              </a:solidFill>
            </a:endParaRPr>
          </a:p>
          <a:p>
            <a:pPr algn="ctr" fontAlgn="auto">
              <a:spcBef>
                <a:spcPct val="20000"/>
              </a:spcBef>
              <a:spcAft>
                <a:spcPts val="0"/>
              </a:spcAft>
              <a:buFont typeface="Arial" pitchFamily="34" charset="0"/>
              <a:buNone/>
              <a:defRPr/>
            </a:pPr>
            <a:r>
              <a:rPr lang="en-US" sz="2400" smtClean="0">
                <a:solidFill>
                  <a:schemeClr val="tx1">
                    <a:tint val="75000"/>
                  </a:schemeClr>
                </a:solidFill>
              </a:rPr>
              <a:t>Prof</a:t>
            </a:r>
            <a:r>
              <a:rPr lang="en-US" sz="2400" dirty="0">
                <a:solidFill>
                  <a:schemeClr val="tx1">
                    <a:tint val="75000"/>
                  </a:schemeClr>
                </a:solidFill>
              </a:rPr>
              <a:t>. Dr. </a:t>
            </a:r>
            <a:r>
              <a:rPr lang="en-US" sz="2400" dirty="0" err="1">
                <a:solidFill>
                  <a:schemeClr val="tx1">
                    <a:tint val="75000"/>
                  </a:schemeClr>
                </a:solidFill>
              </a:rPr>
              <a:t>Ahmet</a:t>
            </a:r>
            <a:r>
              <a:rPr lang="en-US" sz="2400" dirty="0">
                <a:solidFill>
                  <a:schemeClr val="tx1">
                    <a:tint val="75000"/>
                  </a:schemeClr>
                </a:solidFill>
              </a:rPr>
              <a:t> </a:t>
            </a:r>
            <a:r>
              <a:rPr lang="en-US" sz="2400" dirty="0" err="1">
                <a:solidFill>
                  <a:schemeClr val="tx1">
                    <a:tint val="75000"/>
                  </a:schemeClr>
                </a:solidFill>
              </a:rPr>
              <a:t>Sayar</a:t>
            </a:r>
            <a:endParaRPr lang="tr-TR" sz="2400" dirty="0">
              <a:solidFill>
                <a:schemeClr val="tx1">
                  <a:tint val="75000"/>
                </a:schemeClr>
              </a:solidFill>
            </a:endParaRPr>
          </a:p>
          <a:p>
            <a:pPr algn="ctr">
              <a:spcBef>
                <a:spcPct val="20000"/>
              </a:spcBef>
              <a:defRPr/>
            </a:pPr>
            <a:r>
              <a:rPr lang="tr-TR" sz="2400" dirty="0">
                <a:solidFill>
                  <a:schemeClr val="tx1">
                    <a:tint val="75000"/>
                  </a:schemeClr>
                </a:solidFill>
              </a:rPr>
              <a:t>Kocaeli University </a:t>
            </a:r>
            <a:r>
              <a:rPr lang="en-US" sz="2400" dirty="0">
                <a:solidFill>
                  <a:schemeClr val="tx1">
                    <a:tint val="75000"/>
                  </a:schemeClr>
                </a:solidFill>
              </a:rPr>
              <a:t>- </a:t>
            </a:r>
            <a:r>
              <a:rPr lang="tr-TR" sz="2400" dirty="0">
                <a:solidFill>
                  <a:schemeClr val="tx1">
                    <a:tint val="75000"/>
                  </a:schemeClr>
                </a:solidFill>
              </a:rPr>
              <a:t>Fall </a:t>
            </a:r>
            <a:r>
              <a:rPr lang="tr-TR" sz="2400" dirty="0" smtClean="0">
                <a:solidFill>
                  <a:schemeClr val="tx1">
                    <a:tint val="75000"/>
                  </a:schemeClr>
                </a:solidFill>
              </a:rPr>
              <a:t>2022</a:t>
            </a:r>
            <a:endParaRPr lang="tr-TR" sz="2400" dirty="0">
              <a:solidFill>
                <a:schemeClr val="tx1">
                  <a:tint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295400" y="29817"/>
            <a:ext cx="66597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Sınıf Hiyerarşisi</a:t>
            </a:r>
            <a:endParaRPr lang="tr-TR" dirty="0"/>
          </a:p>
        </p:txBody>
      </p:sp>
      <p:pic>
        <p:nvPicPr>
          <p:cNvPr id="4" name="Picture 3"/>
          <p:cNvPicPr>
            <a:picLocks noChangeAspect="1"/>
          </p:cNvPicPr>
          <p:nvPr/>
        </p:nvPicPr>
        <p:blipFill>
          <a:blip r:embed="rId2" cstate="print"/>
          <a:stretch>
            <a:fillRect/>
          </a:stretch>
        </p:blipFill>
        <p:spPr>
          <a:xfrm>
            <a:off x="1143000" y="1981200"/>
            <a:ext cx="5867400" cy="4267200"/>
          </a:xfrm>
          <a:prstGeom prst="rect">
            <a:avLst/>
          </a:prstGeom>
        </p:spPr>
      </p:pic>
    </p:spTree>
    <p:extLst>
      <p:ext uri="{BB962C8B-B14F-4D97-AF65-F5344CB8AC3E}">
        <p14:creationId xmlns:p14="http://schemas.microsoft.com/office/powerpoint/2010/main" val="193727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31011" y="1066800"/>
            <a:ext cx="8936789"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Exception and Error</a:t>
            </a:r>
            <a:endParaRPr lang="tr-TR" dirty="0"/>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r>
              <a:rPr lang="tr-TR" dirty="0" smtClean="0"/>
              <a:t>Tüm</a:t>
            </a:r>
            <a:r>
              <a:rPr lang="en-US" dirty="0" smtClean="0"/>
              <a:t> </a:t>
            </a:r>
            <a:r>
              <a:rPr lang="tr-TR" dirty="0" smtClean="0"/>
              <a:t>istisna</a:t>
            </a:r>
            <a:r>
              <a:rPr lang="en-US" dirty="0" smtClean="0"/>
              <a:t> </a:t>
            </a:r>
            <a:r>
              <a:rPr lang="tr-TR" dirty="0" smtClean="0"/>
              <a:t>tipleri,</a:t>
            </a:r>
            <a:r>
              <a:rPr lang="en-US" dirty="0" smtClean="0"/>
              <a:t> </a:t>
            </a:r>
            <a:r>
              <a:rPr lang="tr-TR" dirty="0" smtClean="0"/>
              <a:t>yerleşik</a:t>
            </a:r>
            <a:r>
              <a:rPr lang="en-US" dirty="0" smtClean="0"/>
              <a:t> </a:t>
            </a:r>
            <a:r>
              <a:rPr lang="tr-TR" dirty="0" smtClean="0"/>
              <a:t>Throwable</a:t>
            </a:r>
            <a:r>
              <a:rPr lang="en-US" dirty="0" smtClean="0"/>
              <a:t> </a:t>
            </a:r>
            <a:r>
              <a:rPr lang="tr-TR" dirty="0" smtClean="0"/>
              <a:t>sınıfının</a:t>
            </a:r>
            <a:r>
              <a:rPr lang="en-US" dirty="0" smtClean="0"/>
              <a:t> </a:t>
            </a:r>
            <a:r>
              <a:rPr lang="tr-TR" dirty="0" smtClean="0"/>
              <a:t>alt</a:t>
            </a:r>
            <a:r>
              <a:rPr lang="en-US" dirty="0" smtClean="0"/>
              <a:t> </a:t>
            </a:r>
            <a:r>
              <a:rPr lang="tr-TR" dirty="0" smtClean="0"/>
              <a:t>sınıflarıdır.</a:t>
            </a:r>
          </a:p>
          <a:p>
            <a:r>
              <a:rPr lang="tr-TR" dirty="0" smtClean="0"/>
              <a:t>Throwable’ın</a:t>
            </a:r>
            <a:r>
              <a:rPr lang="en-US" dirty="0" smtClean="0"/>
              <a:t> </a:t>
            </a:r>
            <a:r>
              <a:rPr lang="tr-TR" dirty="0" smtClean="0"/>
              <a:t>hemen</a:t>
            </a:r>
            <a:r>
              <a:rPr lang="en-US" dirty="0" smtClean="0"/>
              <a:t> </a:t>
            </a:r>
            <a:r>
              <a:rPr lang="tr-TR" dirty="0" smtClean="0"/>
              <a:t>altında,</a:t>
            </a:r>
            <a:r>
              <a:rPr lang="en-US" dirty="0" smtClean="0"/>
              <a:t> </a:t>
            </a:r>
            <a:r>
              <a:rPr lang="tr-TR" dirty="0" smtClean="0"/>
              <a:t>istisnaları</a:t>
            </a:r>
            <a:r>
              <a:rPr lang="en-US" dirty="0" smtClean="0"/>
              <a:t> </a:t>
            </a:r>
            <a:r>
              <a:rPr lang="tr-TR" dirty="0" smtClean="0"/>
              <a:t>iki</a:t>
            </a:r>
            <a:r>
              <a:rPr lang="en-US" dirty="0" smtClean="0"/>
              <a:t> </a:t>
            </a:r>
            <a:r>
              <a:rPr lang="tr-TR" dirty="0" smtClean="0"/>
              <a:t>ayrı</a:t>
            </a:r>
            <a:r>
              <a:rPr lang="en-US" dirty="0" smtClean="0"/>
              <a:t> </a:t>
            </a:r>
            <a:r>
              <a:rPr lang="tr-TR" dirty="0" smtClean="0"/>
              <a:t>dala</a:t>
            </a:r>
            <a:r>
              <a:rPr lang="en-US" dirty="0" smtClean="0"/>
              <a:t> </a:t>
            </a:r>
            <a:r>
              <a:rPr lang="tr-TR" dirty="0" smtClean="0"/>
              <a:t>ayıran,</a:t>
            </a:r>
            <a:r>
              <a:rPr lang="en-US" dirty="0" smtClean="0"/>
              <a:t> </a:t>
            </a:r>
            <a:r>
              <a:rPr lang="tr-TR" dirty="0" smtClean="0"/>
              <a:t>iki</a:t>
            </a:r>
            <a:r>
              <a:rPr lang="en-US" dirty="0" smtClean="0"/>
              <a:t> </a:t>
            </a:r>
            <a:r>
              <a:rPr lang="tr-TR" dirty="0" smtClean="0"/>
              <a:t>alt</a:t>
            </a:r>
            <a:r>
              <a:rPr lang="en-US" dirty="0" smtClean="0"/>
              <a:t> </a:t>
            </a:r>
            <a:r>
              <a:rPr lang="tr-TR" dirty="0" smtClean="0"/>
              <a:t>sınıf</a:t>
            </a:r>
            <a:r>
              <a:rPr lang="en-US" dirty="0" smtClean="0"/>
              <a:t> </a:t>
            </a:r>
            <a:r>
              <a:rPr lang="tr-TR" dirty="0" smtClean="0"/>
              <a:t>vardır:</a:t>
            </a:r>
          </a:p>
          <a:p>
            <a:endParaRPr lang="en-US" dirty="0" smtClean="0"/>
          </a:p>
          <a:p>
            <a:pPr marL="514350" indent="-514350">
              <a:buFont typeface="+mj-lt"/>
              <a:buAutoNum type="arabicPeriod"/>
            </a:pPr>
            <a:r>
              <a:rPr lang="tr-TR" dirty="0" smtClean="0"/>
              <a:t>Exception</a:t>
            </a:r>
          </a:p>
          <a:p>
            <a:pPr marL="971550" lvl="1" indent="-514350"/>
            <a:r>
              <a:rPr lang="tr-TR" dirty="0" smtClean="0"/>
              <a:t>Kullanıcı</a:t>
            </a:r>
            <a:r>
              <a:rPr lang="en-US" dirty="0" smtClean="0"/>
              <a:t> </a:t>
            </a:r>
            <a:r>
              <a:rPr lang="tr-TR" dirty="0" smtClean="0"/>
              <a:t>programlarının</a:t>
            </a:r>
            <a:r>
              <a:rPr lang="en-US" dirty="0" smtClean="0"/>
              <a:t> </a:t>
            </a:r>
            <a:r>
              <a:rPr lang="tr-TR" dirty="0" smtClean="0"/>
              <a:t>yakalaması</a:t>
            </a:r>
            <a:r>
              <a:rPr lang="en-US" dirty="0" smtClean="0"/>
              <a:t> </a:t>
            </a:r>
            <a:r>
              <a:rPr lang="tr-TR" dirty="0" smtClean="0"/>
              <a:t>gereken</a:t>
            </a:r>
            <a:r>
              <a:rPr lang="en-US" dirty="0" smtClean="0"/>
              <a:t> </a:t>
            </a:r>
            <a:r>
              <a:rPr lang="tr-TR" dirty="0" smtClean="0"/>
              <a:t>istisnai</a:t>
            </a:r>
            <a:r>
              <a:rPr lang="en-US" dirty="0" smtClean="0"/>
              <a:t> </a:t>
            </a:r>
            <a:r>
              <a:rPr lang="tr-TR" dirty="0" smtClean="0"/>
              <a:t>durumlar</a:t>
            </a:r>
            <a:r>
              <a:rPr lang="en-US" dirty="0" smtClean="0"/>
              <a:t> </a:t>
            </a:r>
            <a:r>
              <a:rPr lang="tr-TR" dirty="0" smtClean="0"/>
              <a:t>için</a:t>
            </a:r>
            <a:r>
              <a:rPr lang="en-US" dirty="0" smtClean="0"/>
              <a:t> </a:t>
            </a:r>
            <a:r>
              <a:rPr lang="tr-TR" dirty="0" smtClean="0"/>
              <a:t>kullanılır.</a:t>
            </a:r>
          </a:p>
          <a:p>
            <a:pPr marL="971550" lvl="1" indent="-514350"/>
            <a:r>
              <a:rPr lang="tr-TR" dirty="0" smtClean="0"/>
              <a:t>Aynı</a:t>
            </a:r>
            <a:r>
              <a:rPr lang="en-US" dirty="0" smtClean="0"/>
              <a:t> </a:t>
            </a:r>
            <a:r>
              <a:rPr lang="tr-TR" dirty="0" smtClean="0"/>
              <a:t>zamanda</a:t>
            </a:r>
            <a:r>
              <a:rPr lang="en-US" dirty="0" smtClean="0"/>
              <a:t> </a:t>
            </a:r>
            <a:r>
              <a:rPr lang="tr-TR" dirty="0" smtClean="0"/>
              <a:t>kullanıcı</a:t>
            </a:r>
            <a:r>
              <a:rPr lang="en-US" dirty="0" smtClean="0"/>
              <a:t> </a:t>
            </a:r>
            <a:r>
              <a:rPr lang="tr-TR" dirty="0" smtClean="0"/>
              <a:t>tanımlı</a:t>
            </a:r>
            <a:r>
              <a:rPr lang="en-US" dirty="0" smtClean="0"/>
              <a:t> </a:t>
            </a:r>
            <a:r>
              <a:rPr lang="tr-TR" dirty="0" smtClean="0"/>
              <a:t>istisnalar</a:t>
            </a:r>
            <a:r>
              <a:rPr lang="en-US" dirty="0" smtClean="0"/>
              <a:t> </a:t>
            </a:r>
            <a:r>
              <a:rPr lang="tr-TR" dirty="0" smtClean="0"/>
              <a:t>için</a:t>
            </a:r>
            <a:r>
              <a:rPr lang="en-US" dirty="0" smtClean="0"/>
              <a:t> </a:t>
            </a:r>
            <a:r>
              <a:rPr lang="tr-TR" dirty="0" smtClean="0"/>
              <a:t>alt</a:t>
            </a:r>
            <a:r>
              <a:rPr lang="en-US" dirty="0" smtClean="0"/>
              <a:t> </a:t>
            </a:r>
            <a:r>
              <a:rPr lang="tr-TR" dirty="0" smtClean="0"/>
              <a:t>sınıflandırılan</a:t>
            </a:r>
            <a:r>
              <a:rPr lang="en-US" dirty="0" smtClean="0"/>
              <a:t> </a:t>
            </a:r>
            <a:r>
              <a:rPr lang="tr-TR" dirty="0" smtClean="0"/>
              <a:t>sınıftır.</a:t>
            </a:r>
          </a:p>
          <a:p>
            <a:pPr marL="971550" lvl="1" indent="-514350"/>
            <a:r>
              <a:rPr lang="tr-TR" dirty="0" smtClean="0"/>
              <a:t>Runtime</a:t>
            </a:r>
            <a:r>
              <a:rPr lang="en-US" dirty="0" smtClean="0"/>
              <a:t> </a:t>
            </a:r>
            <a:r>
              <a:rPr lang="tr-TR" dirty="0" smtClean="0"/>
              <a:t>Exception</a:t>
            </a:r>
            <a:r>
              <a:rPr lang="en-US" dirty="0" smtClean="0"/>
              <a:t> </a:t>
            </a:r>
            <a:r>
              <a:rPr lang="tr-TR" dirty="0" smtClean="0"/>
              <a:t>adlı</a:t>
            </a:r>
            <a:r>
              <a:rPr lang="en-US" dirty="0" smtClean="0"/>
              <a:t> </a:t>
            </a:r>
            <a:r>
              <a:rPr lang="tr-TR" dirty="0" smtClean="0"/>
              <a:t>çok</a:t>
            </a:r>
            <a:r>
              <a:rPr lang="en-US" dirty="0" smtClean="0"/>
              <a:t> </a:t>
            </a:r>
            <a:r>
              <a:rPr lang="tr-TR" dirty="0" smtClean="0"/>
              <a:t>önemli</a:t>
            </a:r>
            <a:r>
              <a:rPr lang="en-US" dirty="0" smtClean="0"/>
              <a:t> </a:t>
            </a:r>
            <a:r>
              <a:rPr lang="tr-TR" dirty="0" smtClean="0"/>
              <a:t>bir</a:t>
            </a:r>
            <a:r>
              <a:rPr lang="en-US" dirty="0" smtClean="0"/>
              <a:t> </a:t>
            </a:r>
            <a:r>
              <a:rPr lang="tr-TR" dirty="0" smtClean="0"/>
              <a:t>alt</a:t>
            </a:r>
            <a:r>
              <a:rPr lang="en-US" dirty="0" smtClean="0"/>
              <a:t> </a:t>
            </a:r>
            <a:r>
              <a:rPr lang="tr-TR" dirty="0" smtClean="0"/>
              <a:t>sınıfı</a:t>
            </a:r>
            <a:r>
              <a:rPr lang="en-US" dirty="0" smtClean="0"/>
              <a:t> </a:t>
            </a:r>
            <a:r>
              <a:rPr lang="tr-TR" dirty="0" smtClean="0"/>
              <a:t>mevcuttur.</a:t>
            </a:r>
          </a:p>
          <a:p>
            <a:pPr marL="1371600" lvl="2" indent="-457200"/>
            <a:r>
              <a:rPr lang="tr-TR" dirty="0" smtClean="0"/>
              <a:t>Bu</a:t>
            </a:r>
            <a:r>
              <a:rPr lang="en-US" dirty="0" smtClean="0"/>
              <a:t> </a:t>
            </a:r>
            <a:r>
              <a:rPr lang="tr-TR" dirty="0" smtClean="0"/>
              <a:t>sınıf</a:t>
            </a:r>
            <a:r>
              <a:rPr lang="en-US" dirty="0" smtClean="0"/>
              <a:t> </a:t>
            </a:r>
            <a:r>
              <a:rPr lang="tr-TR" dirty="0" smtClean="0"/>
              <a:t>içerisinde</a:t>
            </a:r>
            <a:r>
              <a:rPr lang="en-US" dirty="0" smtClean="0"/>
              <a:t> </a:t>
            </a:r>
            <a:r>
              <a:rPr lang="tr-TR" dirty="0" smtClean="0"/>
              <a:t>bulunan</a:t>
            </a:r>
            <a:r>
              <a:rPr lang="en-US" dirty="0" smtClean="0"/>
              <a:t> </a:t>
            </a:r>
            <a:r>
              <a:rPr lang="tr-TR" dirty="0" smtClean="0"/>
              <a:t>istisna</a:t>
            </a:r>
            <a:r>
              <a:rPr lang="en-US" dirty="0" smtClean="0"/>
              <a:t> </a:t>
            </a:r>
            <a:r>
              <a:rPr lang="tr-TR" dirty="0" smtClean="0"/>
              <a:t>tipleri</a:t>
            </a:r>
            <a:r>
              <a:rPr lang="en-US" dirty="0" smtClean="0"/>
              <a:t> </a:t>
            </a:r>
            <a:r>
              <a:rPr lang="tr-TR" dirty="0" smtClean="0"/>
              <a:t>yazılan</a:t>
            </a:r>
            <a:r>
              <a:rPr lang="en-US" dirty="0" smtClean="0"/>
              <a:t> </a:t>
            </a:r>
            <a:r>
              <a:rPr lang="tr-TR" dirty="0" smtClean="0"/>
              <a:t>program</a:t>
            </a:r>
            <a:r>
              <a:rPr lang="en-US" dirty="0" smtClean="0"/>
              <a:t> </a:t>
            </a:r>
            <a:r>
              <a:rPr lang="tr-TR" dirty="0" smtClean="0"/>
              <a:t>içerisinde</a:t>
            </a:r>
            <a:r>
              <a:rPr lang="en-US" dirty="0" smtClean="0"/>
              <a:t> </a:t>
            </a:r>
            <a:r>
              <a:rPr lang="tr-TR" dirty="0" smtClean="0"/>
              <a:t>otomatik</a:t>
            </a:r>
            <a:r>
              <a:rPr lang="en-US" dirty="0" smtClean="0"/>
              <a:t> </a:t>
            </a:r>
            <a:r>
              <a:rPr lang="tr-TR" dirty="0" smtClean="0"/>
              <a:t>olarak</a:t>
            </a:r>
            <a:r>
              <a:rPr lang="en-US" dirty="0" smtClean="0"/>
              <a:t> </a:t>
            </a:r>
            <a:r>
              <a:rPr lang="tr-TR" dirty="0" smtClean="0"/>
              <a:t>tanımlanır.</a:t>
            </a:r>
          </a:p>
          <a:p>
            <a:pPr marL="514350" indent="-514350">
              <a:buFont typeface="+mj-lt"/>
              <a:buAutoNum type="arabicPeriod"/>
            </a:pPr>
            <a:endParaRPr lang="tr-TR" dirty="0" smtClean="0"/>
          </a:p>
          <a:p>
            <a:pPr marL="514350" indent="-514350">
              <a:buFont typeface="+mj-lt"/>
              <a:buAutoNum type="arabicPeriod"/>
            </a:pPr>
            <a:r>
              <a:rPr lang="tr-TR" dirty="0" smtClean="0"/>
              <a:t>Error</a:t>
            </a:r>
          </a:p>
          <a:p>
            <a:pPr marL="971550" lvl="1" indent="-514350"/>
            <a:r>
              <a:rPr lang="tr-TR" dirty="0" smtClean="0"/>
              <a:t>Normal</a:t>
            </a:r>
            <a:r>
              <a:rPr lang="en-US" dirty="0" smtClean="0"/>
              <a:t> </a:t>
            </a:r>
            <a:r>
              <a:rPr lang="tr-TR" dirty="0" smtClean="0"/>
              <a:t>şartlar</a:t>
            </a:r>
            <a:r>
              <a:rPr lang="en-US" dirty="0" smtClean="0"/>
              <a:t> </a:t>
            </a:r>
            <a:r>
              <a:rPr lang="tr-TR" dirty="0" smtClean="0"/>
              <a:t>altında</a:t>
            </a:r>
            <a:r>
              <a:rPr lang="en-US" dirty="0" smtClean="0"/>
              <a:t> </a:t>
            </a:r>
            <a:r>
              <a:rPr lang="tr-TR" dirty="0" smtClean="0"/>
              <a:t>program</a:t>
            </a:r>
            <a:r>
              <a:rPr lang="en-US" dirty="0" smtClean="0"/>
              <a:t> </a:t>
            </a:r>
            <a:r>
              <a:rPr lang="tr-TR" dirty="0" smtClean="0"/>
              <a:t>tarafından</a:t>
            </a:r>
            <a:r>
              <a:rPr lang="en-US" dirty="0" smtClean="0"/>
              <a:t> </a:t>
            </a:r>
            <a:r>
              <a:rPr lang="tr-TR" dirty="0" smtClean="0"/>
              <a:t>yakalanmayacak</a:t>
            </a:r>
            <a:r>
              <a:rPr lang="en-US" dirty="0" smtClean="0"/>
              <a:t> </a:t>
            </a:r>
            <a:r>
              <a:rPr lang="tr-TR" dirty="0" smtClean="0"/>
              <a:t>istisnaları</a:t>
            </a:r>
            <a:r>
              <a:rPr lang="en-US" dirty="0" smtClean="0"/>
              <a:t> </a:t>
            </a:r>
            <a:r>
              <a:rPr lang="tr-TR" dirty="0" smtClean="0"/>
              <a:t>tanımlayan</a:t>
            </a:r>
            <a:r>
              <a:rPr lang="en-US" dirty="0" smtClean="0"/>
              <a:t> </a:t>
            </a:r>
            <a:r>
              <a:rPr lang="tr-TR" dirty="0" smtClean="0"/>
              <a:t>sınıftır.</a:t>
            </a:r>
            <a:endParaRPr lang="en-US" dirty="0" smtClean="0"/>
          </a:p>
          <a:p>
            <a:pPr marL="971550" lvl="1" indent="-514350"/>
            <a:r>
              <a:rPr lang="en-US" dirty="0" smtClean="0"/>
              <a:t>JVM </a:t>
            </a:r>
            <a:r>
              <a:rPr lang="en-US" dirty="0" err="1" smtClean="0"/>
              <a:t>taraf</a:t>
            </a:r>
            <a:r>
              <a:rPr lang="tr-TR" dirty="0" smtClean="0"/>
              <a:t>ı</a:t>
            </a:r>
            <a:r>
              <a:rPr lang="en-US" dirty="0" err="1" smtClean="0"/>
              <a:t>ndan</a:t>
            </a:r>
            <a:r>
              <a:rPr lang="en-US" dirty="0" smtClean="0"/>
              <a:t> at</a:t>
            </a:r>
            <a:r>
              <a:rPr lang="tr-TR" dirty="0" smtClean="0"/>
              <a:t>ılır</a:t>
            </a:r>
          </a:p>
          <a:p>
            <a:pPr marL="971550" lvl="1" indent="-514350"/>
            <a:r>
              <a:rPr lang="tr-TR" dirty="0" smtClean="0"/>
              <a:t>Error</a:t>
            </a:r>
            <a:r>
              <a:rPr lang="en-US" dirty="0" smtClean="0"/>
              <a:t> </a:t>
            </a:r>
            <a:r>
              <a:rPr lang="tr-TR" dirty="0" smtClean="0"/>
              <a:t>tipindeki</a:t>
            </a:r>
            <a:r>
              <a:rPr lang="en-US" dirty="0" smtClean="0"/>
              <a:t> </a:t>
            </a:r>
            <a:r>
              <a:rPr lang="tr-TR" dirty="0" smtClean="0"/>
              <a:t>istisnalar,</a:t>
            </a:r>
            <a:r>
              <a:rPr lang="en-US" dirty="0" smtClean="0"/>
              <a:t> </a:t>
            </a:r>
            <a:r>
              <a:rPr lang="tr-TR" dirty="0" smtClean="0"/>
              <a:t>Java</a:t>
            </a:r>
            <a:r>
              <a:rPr lang="en-US" dirty="0" smtClean="0"/>
              <a:t> </a:t>
            </a:r>
            <a:r>
              <a:rPr lang="tr-TR" dirty="0" smtClean="0"/>
              <a:t>run-time</a:t>
            </a:r>
            <a:r>
              <a:rPr lang="en-US" dirty="0" smtClean="0"/>
              <a:t> </a:t>
            </a:r>
            <a:r>
              <a:rPr lang="tr-TR" dirty="0" smtClean="0"/>
              <a:t>ortamının</a:t>
            </a:r>
            <a:r>
              <a:rPr lang="en-US" dirty="0" smtClean="0"/>
              <a:t> </a:t>
            </a:r>
            <a:r>
              <a:rPr lang="tr-TR" dirty="0" smtClean="0"/>
              <a:t>kendisi</a:t>
            </a:r>
            <a:r>
              <a:rPr lang="en-US" dirty="0" smtClean="0"/>
              <a:t> </a:t>
            </a:r>
            <a:r>
              <a:rPr lang="tr-TR" dirty="0" smtClean="0"/>
              <a:t>ile</a:t>
            </a:r>
            <a:r>
              <a:rPr lang="en-US" dirty="0" smtClean="0"/>
              <a:t> </a:t>
            </a:r>
            <a:r>
              <a:rPr lang="tr-TR" dirty="0" smtClean="0"/>
              <a:t>ilgili</a:t>
            </a:r>
            <a:r>
              <a:rPr lang="en-US" dirty="0" smtClean="0"/>
              <a:t> </a:t>
            </a:r>
            <a:r>
              <a:rPr lang="tr-TR" dirty="0" smtClean="0"/>
              <a:t>hatalarını</a:t>
            </a:r>
            <a:r>
              <a:rPr lang="en-US" dirty="0" smtClean="0"/>
              <a:t> </a:t>
            </a:r>
            <a:r>
              <a:rPr lang="tr-TR" dirty="0" smtClean="0"/>
              <a:t>göstermek</a:t>
            </a:r>
            <a:r>
              <a:rPr lang="en-US" dirty="0" smtClean="0"/>
              <a:t> </a:t>
            </a:r>
            <a:r>
              <a:rPr lang="tr-TR" dirty="0" smtClean="0"/>
              <a:t>için</a:t>
            </a:r>
            <a:r>
              <a:rPr lang="en-US" dirty="0" smtClean="0"/>
              <a:t> </a:t>
            </a:r>
            <a:r>
              <a:rPr lang="tr-TR" dirty="0" smtClean="0"/>
              <a:t>Java</a:t>
            </a:r>
            <a:r>
              <a:rPr lang="en-US" dirty="0" smtClean="0"/>
              <a:t> </a:t>
            </a:r>
            <a:r>
              <a:rPr lang="tr-TR" dirty="0" smtClean="0"/>
              <a:t>run-time</a:t>
            </a:r>
            <a:r>
              <a:rPr lang="en-US" dirty="0" smtClean="0"/>
              <a:t> </a:t>
            </a:r>
            <a:r>
              <a:rPr lang="tr-TR" dirty="0" smtClean="0"/>
              <a:t>sistemi</a:t>
            </a:r>
            <a:r>
              <a:rPr lang="en-US" dirty="0" smtClean="0"/>
              <a:t> </a:t>
            </a:r>
            <a:r>
              <a:rPr lang="tr-TR" dirty="0" smtClean="0"/>
              <a:t>tarafından</a:t>
            </a:r>
            <a:r>
              <a:rPr lang="en-US" dirty="0" smtClean="0"/>
              <a:t> </a:t>
            </a:r>
            <a:r>
              <a:rPr lang="tr-TR" dirty="0" smtClean="0"/>
              <a:t>kullanılır.</a:t>
            </a:r>
          </a:p>
          <a:p>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Throwable</a:t>
            </a:r>
            <a:r>
              <a:rPr lang="en-US" dirty="0" smtClean="0"/>
              <a:t> S</a:t>
            </a:r>
            <a:r>
              <a:rPr lang="tr-TR" dirty="0" smtClean="0"/>
              <a:t>ı</a:t>
            </a:r>
            <a:r>
              <a:rPr lang="en-US" dirty="0" smtClean="0"/>
              <a:t>n</a:t>
            </a:r>
            <a:r>
              <a:rPr lang="tr-TR" dirty="0" smtClean="0"/>
              <a:t>ı</a:t>
            </a:r>
            <a:r>
              <a:rPr lang="en-US" dirty="0" smtClean="0"/>
              <a:t>f</a:t>
            </a:r>
            <a:r>
              <a:rPr lang="tr-TR" dirty="0" smtClean="0"/>
              <a:t>ı</a:t>
            </a:r>
            <a:endParaRPr lang="tr-TR" dirty="0"/>
          </a:p>
        </p:txBody>
      </p:sp>
      <p:sp>
        <p:nvSpPr>
          <p:cNvPr id="3" name="Content Placeholder 2"/>
          <p:cNvSpPr>
            <a:spLocks noGrp="1"/>
          </p:cNvSpPr>
          <p:nvPr>
            <p:ph idx="1"/>
          </p:nvPr>
        </p:nvSpPr>
        <p:spPr/>
        <p:txBody>
          <a:bodyPr>
            <a:normAutofit/>
          </a:bodyPr>
          <a:lstStyle/>
          <a:p>
            <a:r>
              <a:rPr lang="tr-TR" dirty="0" smtClean="0"/>
              <a:t>Tüm</a:t>
            </a:r>
            <a:r>
              <a:rPr lang="en-US" dirty="0" smtClean="0"/>
              <a:t> </a:t>
            </a:r>
            <a:r>
              <a:rPr lang="tr-TR" dirty="0" smtClean="0"/>
              <a:t>istisnaların</a:t>
            </a:r>
            <a:r>
              <a:rPr lang="en-US" dirty="0" smtClean="0"/>
              <a:t> </a:t>
            </a:r>
            <a:r>
              <a:rPr lang="tr-TR" dirty="0" smtClean="0"/>
              <a:t>kalıtımlandığı</a:t>
            </a:r>
            <a:r>
              <a:rPr lang="en-US" dirty="0" smtClean="0"/>
              <a:t> </a:t>
            </a:r>
            <a:r>
              <a:rPr lang="tr-TR" dirty="0" smtClean="0"/>
              <a:t>Throwable</a:t>
            </a:r>
            <a:r>
              <a:rPr lang="en-US" dirty="0" smtClean="0"/>
              <a:t> </a:t>
            </a:r>
            <a:r>
              <a:rPr lang="tr-TR" dirty="0" smtClean="0"/>
              <a:t>sınıfı,</a:t>
            </a:r>
            <a:r>
              <a:rPr lang="en-US" dirty="0" smtClean="0"/>
              <a:t> </a:t>
            </a:r>
            <a:r>
              <a:rPr lang="tr-TR" dirty="0" smtClean="0"/>
              <a:t>oluşan</a:t>
            </a:r>
            <a:r>
              <a:rPr lang="en-US" dirty="0" smtClean="0"/>
              <a:t> </a:t>
            </a:r>
            <a:r>
              <a:rPr lang="tr-TR" dirty="0" smtClean="0"/>
              <a:t>istisna</a:t>
            </a:r>
            <a:r>
              <a:rPr lang="en-US" dirty="0" smtClean="0"/>
              <a:t> </a:t>
            </a:r>
            <a:r>
              <a:rPr lang="tr-TR" dirty="0" smtClean="0"/>
              <a:t>hakkında</a:t>
            </a:r>
            <a:r>
              <a:rPr lang="en-US" dirty="0" smtClean="0"/>
              <a:t> </a:t>
            </a:r>
            <a:r>
              <a:rPr lang="tr-TR" dirty="0" smtClean="0"/>
              <a:t>bilgi</a:t>
            </a:r>
            <a:r>
              <a:rPr lang="en-US" dirty="0" smtClean="0"/>
              <a:t> </a:t>
            </a:r>
            <a:r>
              <a:rPr lang="tr-TR" dirty="0" smtClean="0"/>
              <a:t>döndürmek</a:t>
            </a:r>
            <a:r>
              <a:rPr lang="en-US" dirty="0" smtClean="0"/>
              <a:t> </a:t>
            </a:r>
            <a:r>
              <a:rPr lang="tr-TR" dirty="0" smtClean="0"/>
              <a:t>için</a:t>
            </a:r>
            <a:r>
              <a:rPr lang="en-US" dirty="0" smtClean="0"/>
              <a:t> </a:t>
            </a:r>
            <a:r>
              <a:rPr lang="tr-TR" dirty="0" smtClean="0"/>
              <a:t>kullanılan,</a:t>
            </a:r>
            <a:r>
              <a:rPr lang="en-US" dirty="0" smtClean="0"/>
              <a:t> </a:t>
            </a:r>
            <a:r>
              <a:rPr lang="tr-TR" dirty="0" smtClean="0"/>
              <a:t>iki</a:t>
            </a:r>
            <a:r>
              <a:rPr lang="en-US" dirty="0" smtClean="0"/>
              <a:t> </a:t>
            </a:r>
            <a:r>
              <a:rPr lang="tr-TR" dirty="0" smtClean="0"/>
              <a:t>tane</a:t>
            </a:r>
            <a:r>
              <a:rPr lang="en-US" dirty="0" smtClean="0"/>
              <a:t> </a:t>
            </a:r>
            <a:r>
              <a:rPr lang="tr-TR" dirty="0" smtClean="0"/>
              <a:t>metot</a:t>
            </a:r>
            <a:r>
              <a:rPr lang="en-US" dirty="0" smtClean="0"/>
              <a:t> </a:t>
            </a:r>
            <a:r>
              <a:rPr lang="tr-TR" dirty="0" smtClean="0"/>
              <a:t>içerir:</a:t>
            </a:r>
          </a:p>
          <a:p>
            <a:pPr lvl="1"/>
            <a:r>
              <a:rPr lang="tr-TR" dirty="0" smtClean="0"/>
              <a:t>getMessage()</a:t>
            </a:r>
            <a:r>
              <a:rPr lang="en-US" dirty="0" smtClean="0"/>
              <a:t> </a:t>
            </a:r>
            <a:r>
              <a:rPr lang="en-US" dirty="0" smtClean="0">
                <a:sym typeface="Wingdings" pitchFamily="2" charset="2"/>
              </a:rPr>
              <a:t> </a:t>
            </a:r>
            <a:r>
              <a:rPr lang="tr-TR" dirty="0" smtClean="0"/>
              <a:t>istisna</a:t>
            </a:r>
            <a:r>
              <a:rPr lang="en-US" dirty="0" smtClean="0"/>
              <a:t> </a:t>
            </a:r>
            <a:r>
              <a:rPr lang="tr-TR" dirty="0" smtClean="0"/>
              <a:t>hakkında</a:t>
            </a:r>
            <a:r>
              <a:rPr lang="en-US" dirty="0" smtClean="0"/>
              <a:t> </a:t>
            </a:r>
            <a:r>
              <a:rPr lang="tr-TR" dirty="0" smtClean="0"/>
              <a:t>text</a:t>
            </a:r>
            <a:r>
              <a:rPr lang="en-US" dirty="0" smtClean="0"/>
              <a:t> </a:t>
            </a:r>
            <a:r>
              <a:rPr lang="tr-TR" dirty="0" smtClean="0"/>
              <a:t>olarak</a:t>
            </a:r>
            <a:r>
              <a:rPr lang="en-US" dirty="0" smtClean="0"/>
              <a:t> </a:t>
            </a:r>
            <a:r>
              <a:rPr lang="tr-TR" dirty="0" smtClean="0"/>
              <a:t>bir</a:t>
            </a:r>
            <a:r>
              <a:rPr lang="en-US" dirty="0" smtClean="0"/>
              <a:t> </a:t>
            </a:r>
            <a:r>
              <a:rPr lang="tr-TR" dirty="0" smtClean="0"/>
              <a:t>bilgi</a:t>
            </a:r>
            <a:r>
              <a:rPr lang="en-US" dirty="0" smtClean="0"/>
              <a:t> </a:t>
            </a:r>
            <a:r>
              <a:rPr lang="tr-TR" dirty="0" smtClean="0"/>
              <a:t>döndürür.</a:t>
            </a:r>
          </a:p>
          <a:p>
            <a:pPr lvl="1"/>
            <a:r>
              <a:rPr lang="tr-TR" dirty="0" smtClean="0"/>
              <a:t>printStackTrace()</a:t>
            </a:r>
            <a:r>
              <a:rPr lang="en-US" dirty="0" smtClean="0"/>
              <a:t>  </a:t>
            </a:r>
            <a:r>
              <a:rPr lang="en-US" dirty="0" smtClean="0">
                <a:sym typeface="Wingdings" pitchFamily="2" charset="2"/>
              </a:rPr>
              <a:t> </a:t>
            </a:r>
            <a:r>
              <a:rPr lang="tr-TR" dirty="0" smtClean="0"/>
              <a:t>bu</a:t>
            </a:r>
            <a:r>
              <a:rPr lang="en-US" dirty="0" smtClean="0"/>
              <a:t> </a:t>
            </a:r>
            <a:r>
              <a:rPr lang="tr-TR" dirty="0" smtClean="0"/>
              <a:t>istisnaya</a:t>
            </a:r>
            <a:r>
              <a:rPr lang="en-US" dirty="0" smtClean="0"/>
              <a:t> </a:t>
            </a:r>
            <a:r>
              <a:rPr lang="tr-TR" dirty="0" smtClean="0"/>
              <a:t>kadarki</a:t>
            </a:r>
            <a:r>
              <a:rPr lang="en-US" dirty="0" smtClean="0"/>
              <a:t> </a:t>
            </a:r>
            <a:r>
              <a:rPr lang="tr-TR" dirty="0" smtClean="0"/>
              <a:t>çağırma</a:t>
            </a:r>
            <a:r>
              <a:rPr lang="en-US" dirty="0" smtClean="0"/>
              <a:t> </a:t>
            </a:r>
            <a:r>
              <a:rPr lang="tr-TR" dirty="0" smtClean="0"/>
              <a:t>yığınlarını</a:t>
            </a:r>
            <a:r>
              <a:rPr lang="en-US" dirty="0" smtClean="0"/>
              <a:t> </a:t>
            </a:r>
            <a:r>
              <a:rPr lang="tr-TR" dirty="0" smtClean="0"/>
              <a:t>–</a:t>
            </a:r>
            <a:r>
              <a:rPr lang="en-US" dirty="0" smtClean="0"/>
              <a:t> </a:t>
            </a:r>
            <a:r>
              <a:rPr lang="tr-TR" dirty="0" smtClean="0"/>
              <a:t>hangi</a:t>
            </a:r>
            <a:r>
              <a:rPr lang="en-US" dirty="0" smtClean="0"/>
              <a:t> </a:t>
            </a:r>
            <a:r>
              <a:rPr lang="tr-TR" dirty="0" smtClean="0"/>
              <a:t>metotlar</a:t>
            </a:r>
            <a:r>
              <a:rPr lang="en-US" dirty="0" smtClean="0"/>
              <a:t> </a:t>
            </a:r>
            <a:r>
              <a:rPr lang="tr-TR" dirty="0" smtClean="0"/>
              <a:t>çağrılmıştır</a:t>
            </a:r>
            <a:r>
              <a:rPr lang="en-US" dirty="0" smtClean="0"/>
              <a:t> </a:t>
            </a:r>
            <a:r>
              <a:rPr lang="tr-TR" dirty="0" smtClean="0"/>
              <a:t>bilgisini-döndürür.</a:t>
            </a:r>
          </a:p>
          <a:p>
            <a:pPr lvl="1"/>
            <a:r>
              <a:rPr lang="tr-TR" dirty="0" smtClean="0"/>
              <a:t>getCause() </a:t>
            </a:r>
            <a:r>
              <a:rPr lang="tr-TR" dirty="0" smtClean="0">
                <a:sym typeface="Wingdings" panose="05000000000000000000" pitchFamily="2" charset="2"/>
              </a:rPr>
              <a:t> exception nedenini döndürür</a:t>
            </a:r>
            <a:endParaRPr lang="tr-TR" dirty="0" smtClean="0"/>
          </a:p>
          <a:p>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t>
            </a:r>
            <a:r>
              <a:rPr lang="en-US" dirty="0" err="1" smtClean="0"/>
              <a:t>ve</a:t>
            </a:r>
            <a:r>
              <a:rPr lang="en-US" dirty="0" smtClean="0"/>
              <a:t> catch</a:t>
            </a:r>
            <a:endParaRPr lang="tr-TR" dirty="0"/>
          </a:p>
        </p:txBody>
      </p:sp>
      <p:sp>
        <p:nvSpPr>
          <p:cNvPr id="3" name="Content Placeholder 2"/>
          <p:cNvSpPr>
            <a:spLocks noGrp="1"/>
          </p:cNvSpPr>
          <p:nvPr>
            <p:ph idx="1"/>
          </p:nvPr>
        </p:nvSpPr>
        <p:spPr/>
        <p:txBody>
          <a:bodyPr/>
          <a:lstStyle/>
          <a:p>
            <a:r>
              <a:rPr lang="tr-TR" dirty="0" smtClean="0"/>
              <a:t>Bir</a:t>
            </a:r>
            <a:r>
              <a:rPr lang="en-US" dirty="0" smtClean="0"/>
              <a:t> </a:t>
            </a:r>
            <a:r>
              <a:rPr lang="tr-TR" dirty="0" smtClean="0"/>
              <a:t>run-time</a:t>
            </a:r>
            <a:r>
              <a:rPr lang="en-US" dirty="0" smtClean="0"/>
              <a:t> </a:t>
            </a:r>
            <a:r>
              <a:rPr lang="tr-TR" dirty="0" smtClean="0"/>
              <a:t>hatasına</a:t>
            </a:r>
            <a:r>
              <a:rPr lang="en-US" dirty="0" smtClean="0"/>
              <a:t> </a:t>
            </a:r>
            <a:r>
              <a:rPr lang="tr-TR" dirty="0" smtClean="0"/>
              <a:t>karşın</a:t>
            </a:r>
            <a:r>
              <a:rPr lang="en-US" dirty="0" smtClean="0"/>
              <a:t> </a:t>
            </a:r>
            <a:r>
              <a:rPr lang="tr-TR" dirty="0" smtClean="0"/>
              <a:t>önlem</a:t>
            </a:r>
            <a:r>
              <a:rPr lang="en-US" dirty="0" smtClean="0"/>
              <a:t> </a:t>
            </a:r>
            <a:r>
              <a:rPr lang="tr-TR" dirty="0" smtClean="0"/>
              <a:t>almak</a:t>
            </a:r>
            <a:r>
              <a:rPr lang="en-US" dirty="0" smtClean="0"/>
              <a:t> </a:t>
            </a:r>
            <a:r>
              <a:rPr lang="tr-TR" dirty="0" smtClean="0"/>
              <a:t>ve</a:t>
            </a:r>
            <a:r>
              <a:rPr lang="en-US" dirty="0" smtClean="0"/>
              <a:t> </a:t>
            </a:r>
            <a:r>
              <a:rPr lang="tr-TR" dirty="0" smtClean="0"/>
              <a:t>bu</a:t>
            </a:r>
            <a:r>
              <a:rPr lang="en-US" dirty="0" smtClean="0"/>
              <a:t> </a:t>
            </a:r>
            <a:r>
              <a:rPr lang="tr-TR" dirty="0" smtClean="0"/>
              <a:t>hatayı</a:t>
            </a:r>
            <a:r>
              <a:rPr lang="en-US" dirty="0" smtClean="0"/>
              <a:t> </a:t>
            </a:r>
            <a:r>
              <a:rPr lang="tr-TR" dirty="0" smtClean="0"/>
              <a:t>işlemek</a:t>
            </a:r>
            <a:r>
              <a:rPr lang="en-US" dirty="0" smtClean="0"/>
              <a:t> </a:t>
            </a:r>
            <a:r>
              <a:rPr lang="tr-TR" dirty="0" smtClean="0"/>
              <a:t>için,</a:t>
            </a:r>
            <a:r>
              <a:rPr lang="en-US" dirty="0" smtClean="0"/>
              <a:t> </a:t>
            </a:r>
            <a:r>
              <a:rPr lang="tr-TR" dirty="0" smtClean="0"/>
              <a:t>izlenmesi</a:t>
            </a:r>
            <a:r>
              <a:rPr lang="en-US" dirty="0" smtClean="0"/>
              <a:t> </a:t>
            </a:r>
            <a:r>
              <a:rPr lang="tr-TR" dirty="0" smtClean="0"/>
              <a:t>istenilen</a:t>
            </a:r>
            <a:r>
              <a:rPr lang="en-US" dirty="0" smtClean="0"/>
              <a:t> </a:t>
            </a:r>
            <a:r>
              <a:rPr lang="tr-TR" dirty="0" smtClean="0"/>
              <a:t>kod</a:t>
            </a:r>
            <a:r>
              <a:rPr lang="en-US" dirty="0" smtClean="0"/>
              <a:t> </a:t>
            </a:r>
            <a:r>
              <a:rPr lang="tr-TR" dirty="0" smtClean="0"/>
              <a:t>try</a:t>
            </a:r>
            <a:r>
              <a:rPr lang="en-US" dirty="0" smtClean="0"/>
              <a:t> </a:t>
            </a:r>
            <a:r>
              <a:rPr lang="tr-TR" dirty="0" smtClean="0"/>
              <a:t>bloğu</a:t>
            </a:r>
            <a:r>
              <a:rPr lang="en-US" dirty="0" smtClean="0"/>
              <a:t> </a:t>
            </a:r>
            <a:r>
              <a:rPr lang="tr-TR" dirty="0" smtClean="0"/>
              <a:t>içerisine</a:t>
            </a:r>
            <a:r>
              <a:rPr lang="en-US" dirty="0" smtClean="0"/>
              <a:t> </a:t>
            </a:r>
            <a:r>
              <a:rPr lang="tr-TR" dirty="0" smtClean="0"/>
              <a:t>alınır.</a:t>
            </a:r>
          </a:p>
          <a:p>
            <a:r>
              <a:rPr lang="tr-TR" dirty="0" smtClean="0"/>
              <a:t>Try</a:t>
            </a:r>
            <a:r>
              <a:rPr lang="en-US" dirty="0" smtClean="0"/>
              <a:t> </a:t>
            </a:r>
            <a:r>
              <a:rPr lang="tr-TR" dirty="0" smtClean="0"/>
              <a:t>bloğunun</a:t>
            </a:r>
            <a:r>
              <a:rPr lang="en-US" dirty="0" smtClean="0"/>
              <a:t> </a:t>
            </a:r>
            <a:r>
              <a:rPr lang="tr-TR" dirty="0" smtClean="0"/>
              <a:t>hemen</a:t>
            </a:r>
            <a:r>
              <a:rPr lang="en-US" dirty="0" smtClean="0"/>
              <a:t> </a:t>
            </a:r>
            <a:r>
              <a:rPr lang="tr-TR" dirty="0" smtClean="0"/>
              <a:t>arkasından,</a:t>
            </a:r>
            <a:r>
              <a:rPr lang="en-US" dirty="0" smtClean="0"/>
              <a:t> </a:t>
            </a:r>
            <a:r>
              <a:rPr lang="tr-TR" dirty="0" smtClean="0"/>
              <a:t>yakalamak</a:t>
            </a:r>
            <a:r>
              <a:rPr lang="en-US" dirty="0" smtClean="0"/>
              <a:t> </a:t>
            </a:r>
            <a:r>
              <a:rPr lang="tr-TR" dirty="0" smtClean="0"/>
              <a:t>istenilen</a:t>
            </a:r>
            <a:r>
              <a:rPr lang="en-US" dirty="0" smtClean="0"/>
              <a:t> </a:t>
            </a:r>
            <a:r>
              <a:rPr lang="tr-TR" dirty="0" smtClean="0"/>
              <a:t>istisna</a:t>
            </a:r>
            <a:r>
              <a:rPr lang="en-US" dirty="0" smtClean="0"/>
              <a:t> </a:t>
            </a:r>
            <a:r>
              <a:rPr lang="tr-TR" dirty="0" smtClean="0"/>
              <a:t>tipini</a:t>
            </a:r>
            <a:r>
              <a:rPr lang="en-US" dirty="0" smtClean="0"/>
              <a:t> </a:t>
            </a:r>
            <a:r>
              <a:rPr lang="tr-TR" dirty="0" smtClean="0"/>
              <a:t>belirten,</a:t>
            </a:r>
            <a:r>
              <a:rPr lang="en-US" dirty="0" smtClean="0"/>
              <a:t> </a:t>
            </a:r>
            <a:r>
              <a:rPr lang="tr-TR" dirty="0" smtClean="0"/>
              <a:t>bir</a:t>
            </a:r>
            <a:r>
              <a:rPr lang="en-US" dirty="0" smtClean="0"/>
              <a:t> </a:t>
            </a:r>
            <a:r>
              <a:rPr lang="tr-TR" dirty="0" smtClean="0"/>
              <a:t>catch</a:t>
            </a:r>
            <a:r>
              <a:rPr lang="en-US" dirty="0" smtClean="0"/>
              <a:t> </a:t>
            </a:r>
            <a:r>
              <a:rPr lang="tr-TR" dirty="0" smtClean="0"/>
              <a:t>kalıbı</a:t>
            </a:r>
            <a:r>
              <a:rPr lang="en-US" dirty="0" smtClean="0"/>
              <a:t> </a:t>
            </a:r>
            <a:r>
              <a:rPr lang="tr-TR" dirty="0" smtClean="0"/>
              <a:t>konulur.</a:t>
            </a:r>
          </a:p>
          <a:p>
            <a:r>
              <a:rPr lang="tr-TR" dirty="0" smtClean="0"/>
              <a:t>Try</a:t>
            </a:r>
            <a:r>
              <a:rPr lang="en-US" dirty="0" smtClean="0"/>
              <a:t> </a:t>
            </a:r>
            <a:r>
              <a:rPr lang="tr-TR" dirty="0" smtClean="0"/>
              <a:t>ve</a:t>
            </a:r>
            <a:r>
              <a:rPr lang="en-US" dirty="0" smtClean="0"/>
              <a:t> </a:t>
            </a:r>
            <a:r>
              <a:rPr lang="tr-TR" dirty="0" smtClean="0"/>
              <a:t>catch</a:t>
            </a:r>
            <a:r>
              <a:rPr lang="en-US" dirty="0" smtClean="0"/>
              <a:t> </a:t>
            </a:r>
            <a:r>
              <a:rPr lang="tr-TR" dirty="0" smtClean="0"/>
              <a:t>beraber</a:t>
            </a:r>
            <a:r>
              <a:rPr lang="en-US" dirty="0" smtClean="0"/>
              <a:t> </a:t>
            </a:r>
            <a:r>
              <a:rPr lang="tr-TR" dirty="0" smtClean="0"/>
              <a:t>bir</a:t>
            </a:r>
            <a:r>
              <a:rPr lang="en-US" dirty="0" smtClean="0"/>
              <a:t> </a:t>
            </a:r>
            <a:r>
              <a:rPr lang="tr-TR" dirty="0" smtClean="0"/>
              <a:t>birim</a:t>
            </a:r>
            <a:r>
              <a:rPr lang="en-US" dirty="0" smtClean="0"/>
              <a:t> </a:t>
            </a:r>
            <a:r>
              <a:rPr lang="tr-TR" dirty="0" smtClean="0"/>
              <a:t>oluştururlar.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tr-TR" dirty="0" smtClean="0"/>
              <a:t>ry ve catch</a:t>
            </a:r>
            <a:endParaRPr lang="tr-TR"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tr-TR" dirty="0" smtClean="0"/>
              <a:t>İstisnanın</a:t>
            </a:r>
            <a:r>
              <a:rPr lang="en-US" dirty="0" smtClean="0"/>
              <a:t> </a:t>
            </a:r>
            <a:r>
              <a:rPr lang="tr-TR" dirty="0" smtClean="0"/>
              <a:t>işleme</a:t>
            </a:r>
            <a:r>
              <a:rPr lang="en-US" dirty="0" smtClean="0"/>
              <a:t> </a:t>
            </a:r>
            <a:r>
              <a:rPr lang="tr-TR" dirty="0" smtClean="0"/>
              <a:t>kodu</a:t>
            </a:r>
            <a:r>
              <a:rPr lang="en-US" dirty="0" smtClean="0"/>
              <a:t> </a:t>
            </a:r>
            <a:r>
              <a:rPr lang="tr-TR" dirty="0" smtClean="0"/>
              <a:t>catch</a:t>
            </a:r>
            <a:r>
              <a:rPr lang="en-US" dirty="0" smtClean="0"/>
              <a:t> </a:t>
            </a:r>
            <a:r>
              <a:rPr lang="tr-TR" dirty="0" smtClean="0"/>
              <a:t>bloğu</a:t>
            </a:r>
            <a:r>
              <a:rPr lang="en-US" dirty="0" smtClean="0"/>
              <a:t> </a:t>
            </a:r>
            <a:r>
              <a:rPr lang="tr-TR" dirty="0" smtClean="0"/>
              <a:t>içerisine</a:t>
            </a:r>
            <a:r>
              <a:rPr lang="en-US" dirty="0" smtClean="0"/>
              <a:t> </a:t>
            </a:r>
            <a:r>
              <a:rPr lang="tr-TR" dirty="0" smtClean="0"/>
              <a:t>yazılır.</a:t>
            </a:r>
          </a:p>
          <a:p>
            <a:r>
              <a:rPr lang="tr-TR" dirty="0" smtClean="0"/>
              <a:t>Bir</a:t>
            </a:r>
            <a:r>
              <a:rPr lang="en-US" dirty="0" smtClean="0"/>
              <a:t> </a:t>
            </a:r>
            <a:r>
              <a:rPr lang="tr-TR" dirty="0" smtClean="0"/>
              <a:t>catch</a:t>
            </a:r>
            <a:r>
              <a:rPr lang="en-US" dirty="0" smtClean="0"/>
              <a:t> </a:t>
            </a:r>
            <a:r>
              <a:rPr lang="tr-TR" dirty="0" smtClean="0"/>
              <a:t>kalıbı,</a:t>
            </a:r>
            <a:r>
              <a:rPr lang="en-US" dirty="0" smtClean="0"/>
              <a:t> </a:t>
            </a:r>
            <a:r>
              <a:rPr lang="tr-TR" dirty="0" smtClean="0"/>
              <a:t>içiçe</a:t>
            </a:r>
            <a:r>
              <a:rPr lang="en-US" dirty="0" smtClean="0"/>
              <a:t> </a:t>
            </a:r>
            <a:r>
              <a:rPr lang="tr-TR" dirty="0" smtClean="0"/>
              <a:t>yuvalanmış</a:t>
            </a:r>
            <a:r>
              <a:rPr lang="en-US" dirty="0" smtClean="0"/>
              <a:t> </a:t>
            </a:r>
            <a:r>
              <a:rPr lang="tr-TR" dirty="0" smtClean="0"/>
              <a:t>try</a:t>
            </a:r>
            <a:r>
              <a:rPr lang="en-US" dirty="0" smtClean="0"/>
              <a:t> </a:t>
            </a:r>
            <a:r>
              <a:rPr lang="tr-TR" dirty="0" smtClean="0"/>
              <a:t>blokları</a:t>
            </a:r>
            <a:r>
              <a:rPr lang="en-US" dirty="0" smtClean="0"/>
              <a:t> </a:t>
            </a:r>
            <a:r>
              <a:rPr lang="tr-TR" dirty="0" smtClean="0"/>
              <a:t>hariç,</a:t>
            </a:r>
            <a:r>
              <a:rPr lang="en-US" dirty="0" smtClean="0"/>
              <a:t> </a:t>
            </a:r>
            <a:r>
              <a:rPr lang="tr-TR" dirty="0" smtClean="0"/>
              <a:t>başka</a:t>
            </a:r>
            <a:r>
              <a:rPr lang="en-US" dirty="0" smtClean="0"/>
              <a:t> </a:t>
            </a:r>
            <a:r>
              <a:rPr lang="tr-TR" dirty="0" smtClean="0"/>
              <a:t>bir</a:t>
            </a:r>
            <a:r>
              <a:rPr lang="en-US" dirty="0" smtClean="0"/>
              <a:t> </a:t>
            </a:r>
            <a:r>
              <a:rPr lang="tr-TR" dirty="0" smtClean="0"/>
              <a:t>try</a:t>
            </a:r>
            <a:r>
              <a:rPr lang="en-US" dirty="0" smtClean="0"/>
              <a:t> </a:t>
            </a:r>
            <a:r>
              <a:rPr lang="tr-TR" dirty="0" smtClean="0"/>
              <a:t>bloğunun</a:t>
            </a:r>
            <a:r>
              <a:rPr lang="en-US" dirty="0" smtClean="0"/>
              <a:t> </a:t>
            </a:r>
            <a:r>
              <a:rPr lang="tr-TR" dirty="0" smtClean="0"/>
              <a:t>attığı</a:t>
            </a:r>
            <a:r>
              <a:rPr lang="en-US" dirty="0" smtClean="0"/>
              <a:t> </a:t>
            </a:r>
            <a:r>
              <a:rPr lang="tr-TR" dirty="0" smtClean="0"/>
              <a:t>istisnayı</a:t>
            </a:r>
            <a:r>
              <a:rPr lang="en-US" dirty="0" smtClean="0"/>
              <a:t> </a:t>
            </a:r>
            <a:r>
              <a:rPr lang="tr-TR" dirty="0" smtClean="0"/>
              <a:t>yakalayamaz.</a:t>
            </a:r>
          </a:p>
          <a:p>
            <a:pPr lvl="1"/>
            <a:r>
              <a:rPr lang="tr-TR" dirty="0" smtClean="0"/>
              <a:t>İyi</a:t>
            </a:r>
            <a:r>
              <a:rPr lang="en-US" dirty="0" smtClean="0"/>
              <a:t> </a:t>
            </a:r>
            <a:r>
              <a:rPr lang="tr-TR" dirty="0" smtClean="0"/>
              <a:t>yapılandırılmış</a:t>
            </a:r>
            <a:r>
              <a:rPr lang="en-US" dirty="0" smtClean="0"/>
              <a:t> </a:t>
            </a:r>
            <a:r>
              <a:rPr lang="tr-TR" dirty="0" smtClean="0"/>
              <a:t>catch</a:t>
            </a:r>
            <a:r>
              <a:rPr lang="en-US" dirty="0" smtClean="0"/>
              <a:t> </a:t>
            </a:r>
            <a:r>
              <a:rPr lang="tr-TR" dirty="0" smtClean="0"/>
              <a:t>bloklarının</a:t>
            </a:r>
            <a:r>
              <a:rPr lang="en-US" dirty="0" smtClean="0"/>
              <a:t> </a:t>
            </a:r>
            <a:r>
              <a:rPr lang="tr-TR" dirty="0" smtClean="0"/>
              <a:t>amacı,</a:t>
            </a:r>
            <a:r>
              <a:rPr lang="en-US" dirty="0" smtClean="0"/>
              <a:t> </a:t>
            </a:r>
            <a:r>
              <a:rPr lang="tr-TR" dirty="0" smtClean="0"/>
              <a:t>istisnai</a:t>
            </a:r>
            <a:r>
              <a:rPr lang="en-US" dirty="0" smtClean="0"/>
              <a:t> </a:t>
            </a:r>
            <a:r>
              <a:rPr lang="tr-TR" dirty="0" smtClean="0"/>
              <a:t>durumları</a:t>
            </a:r>
            <a:r>
              <a:rPr lang="en-US" dirty="0" smtClean="0"/>
              <a:t> </a:t>
            </a:r>
            <a:r>
              <a:rPr lang="tr-TR" dirty="0" smtClean="0"/>
              <a:t>çözmek</a:t>
            </a:r>
            <a:r>
              <a:rPr lang="en-US" dirty="0" smtClean="0"/>
              <a:t> </a:t>
            </a:r>
            <a:r>
              <a:rPr lang="tr-TR" dirty="0" smtClean="0"/>
              <a:t>ve</a:t>
            </a:r>
            <a:r>
              <a:rPr lang="en-US" dirty="0" smtClean="0"/>
              <a:t> </a:t>
            </a:r>
            <a:r>
              <a:rPr lang="tr-TR" dirty="0" smtClean="0"/>
              <a:t>hata</a:t>
            </a:r>
            <a:r>
              <a:rPr lang="en-US" dirty="0" smtClean="0"/>
              <a:t> </a:t>
            </a:r>
            <a:r>
              <a:rPr lang="tr-TR" dirty="0" smtClean="0"/>
              <a:t>olmamış</a:t>
            </a:r>
            <a:r>
              <a:rPr lang="en-US" dirty="0" smtClean="0"/>
              <a:t> </a:t>
            </a:r>
            <a:r>
              <a:rPr lang="tr-TR" dirty="0" smtClean="0"/>
              <a:t>gibi</a:t>
            </a:r>
            <a:r>
              <a:rPr lang="en-US" dirty="0" smtClean="0"/>
              <a:t> </a:t>
            </a:r>
            <a:r>
              <a:rPr lang="tr-TR" dirty="0" smtClean="0"/>
              <a:t>programın</a:t>
            </a:r>
            <a:r>
              <a:rPr lang="en-US" dirty="0" smtClean="0"/>
              <a:t> </a:t>
            </a:r>
            <a:r>
              <a:rPr lang="tr-TR" dirty="0" smtClean="0"/>
              <a:t>akışını</a:t>
            </a:r>
            <a:r>
              <a:rPr lang="en-US" dirty="0" smtClean="0"/>
              <a:t> </a:t>
            </a:r>
            <a:r>
              <a:rPr lang="tr-TR" dirty="0" smtClean="0"/>
              <a:t>devam</a:t>
            </a:r>
            <a:r>
              <a:rPr lang="en-US" dirty="0" smtClean="0"/>
              <a:t> </a:t>
            </a:r>
            <a:r>
              <a:rPr lang="tr-TR" dirty="0" smtClean="0"/>
              <a:t>etmesini</a:t>
            </a:r>
            <a:r>
              <a:rPr lang="en-US" dirty="0" smtClean="0"/>
              <a:t> </a:t>
            </a:r>
            <a:r>
              <a:rPr lang="tr-TR" dirty="0" smtClean="0"/>
              <a:t>sağlamaktır.</a:t>
            </a:r>
          </a:p>
          <a:p>
            <a:r>
              <a:rPr lang="tr-TR" dirty="0" smtClean="0"/>
              <a:t>Bir</a:t>
            </a:r>
            <a:r>
              <a:rPr lang="en-US" dirty="0" smtClean="0"/>
              <a:t> </a:t>
            </a:r>
            <a:r>
              <a:rPr lang="tr-TR" dirty="0" smtClean="0"/>
              <a:t>istisna</a:t>
            </a:r>
            <a:r>
              <a:rPr lang="en-US" dirty="0" smtClean="0"/>
              <a:t> </a:t>
            </a:r>
            <a:r>
              <a:rPr lang="tr-TR" dirty="0" smtClean="0"/>
              <a:t>atıldığı</a:t>
            </a:r>
            <a:r>
              <a:rPr lang="en-US" dirty="0" smtClean="0"/>
              <a:t> </a:t>
            </a:r>
            <a:r>
              <a:rPr lang="tr-TR" dirty="0" smtClean="0"/>
              <a:t>zaman,</a:t>
            </a:r>
            <a:r>
              <a:rPr lang="en-US" dirty="0" smtClean="0"/>
              <a:t> </a:t>
            </a:r>
            <a:r>
              <a:rPr lang="tr-TR" dirty="0" smtClean="0"/>
              <a:t>program</a:t>
            </a:r>
            <a:r>
              <a:rPr lang="en-US" dirty="0" smtClean="0"/>
              <a:t> </a:t>
            </a:r>
            <a:r>
              <a:rPr lang="tr-TR" dirty="0" smtClean="0"/>
              <a:t>kontrolü</a:t>
            </a:r>
            <a:r>
              <a:rPr lang="en-US" dirty="0" smtClean="0"/>
              <a:t> </a:t>
            </a:r>
            <a:r>
              <a:rPr lang="tr-TR" dirty="0" smtClean="0"/>
              <a:t>try</a:t>
            </a:r>
            <a:r>
              <a:rPr lang="en-US" dirty="0" smtClean="0"/>
              <a:t> </a:t>
            </a:r>
            <a:r>
              <a:rPr lang="tr-TR" dirty="0" smtClean="0"/>
              <a:t>bloğundan</a:t>
            </a:r>
            <a:r>
              <a:rPr lang="en-US" dirty="0" smtClean="0"/>
              <a:t> </a:t>
            </a:r>
            <a:r>
              <a:rPr lang="tr-TR" dirty="0" smtClean="0"/>
              <a:t>catch</a:t>
            </a:r>
            <a:r>
              <a:rPr lang="en-US" dirty="0" smtClean="0"/>
              <a:t> </a:t>
            </a:r>
            <a:r>
              <a:rPr lang="tr-TR" dirty="0" smtClean="0"/>
              <a:t>bloğuna</a:t>
            </a:r>
            <a:r>
              <a:rPr lang="en-US" dirty="0" smtClean="0"/>
              <a:t> </a:t>
            </a:r>
            <a:r>
              <a:rPr lang="tr-TR" dirty="0" smtClean="0"/>
              <a:t>geçer.</a:t>
            </a:r>
          </a:p>
          <a:p>
            <a:pPr lvl="1"/>
            <a:r>
              <a:rPr lang="tr-TR" dirty="0" smtClean="0"/>
              <a:t>Herhangi</a:t>
            </a:r>
            <a:r>
              <a:rPr lang="en-US" dirty="0" smtClean="0"/>
              <a:t> </a:t>
            </a:r>
            <a:r>
              <a:rPr lang="tr-TR" dirty="0" smtClean="0"/>
              <a:t>bir</a:t>
            </a:r>
            <a:r>
              <a:rPr lang="en-US" dirty="0" smtClean="0"/>
              <a:t> </a:t>
            </a:r>
            <a:r>
              <a:rPr lang="tr-TR" dirty="0" smtClean="0"/>
              <a:t>metodun</a:t>
            </a:r>
            <a:r>
              <a:rPr lang="en-US" dirty="0" smtClean="0"/>
              <a:t> </a:t>
            </a:r>
            <a:r>
              <a:rPr lang="tr-TR" dirty="0" smtClean="0"/>
              <a:t>çağrılması</a:t>
            </a:r>
            <a:r>
              <a:rPr lang="en-US" dirty="0" smtClean="0"/>
              <a:t> </a:t>
            </a:r>
            <a:r>
              <a:rPr lang="tr-TR" dirty="0" smtClean="0"/>
              <a:t>gibi</a:t>
            </a:r>
            <a:r>
              <a:rPr lang="en-US" dirty="0" smtClean="0"/>
              <a:t> </a:t>
            </a:r>
            <a:r>
              <a:rPr lang="tr-TR" dirty="0" smtClean="0"/>
              <a:t>catch</a:t>
            </a:r>
            <a:r>
              <a:rPr lang="en-US" dirty="0" smtClean="0"/>
              <a:t> </a:t>
            </a:r>
            <a:r>
              <a:rPr lang="tr-TR" dirty="0" smtClean="0"/>
              <a:t>bloğunun</a:t>
            </a:r>
            <a:r>
              <a:rPr lang="en-US" dirty="0" smtClean="0"/>
              <a:t> </a:t>
            </a:r>
            <a:r>
              <a:rPr lang="tr-TR" dirty="0" smtClean="0"/>
              <a:t>çağrılması</a:t>
            </a:r>
            <a:r>
              <a:rPr lang="en-US" dirty="0" smtClean="0"/>
              <a:t> </a:t>
            </a:r>
            <a:r>
              <a:rPr lang="tr-TR" dirty="0" smtClean="0"/>
              <a:t>söz</a:t>
            </a:r>
            <a:r>
              <a:rPr lang="en-US" dirty="0" smtClean="0"/>
              <a:t> </a:t>
            </a:r>
            <a:r>
              <a:rPr lang="tr-TR" dirty="0" smtClean="0"/>
              <a:t>konusu</a:t>
            </a:r>
            <a:r>
              <a:rPr lang="en-US" dirty="0" smtClean="0"/>
              <a:t> </a:t>
            </a:r>
            <a:r>
              <a:rPr lang="tr-TR" dirty="0" smtClean="0"/>
              <a:t>değildir.</a:t>
            </a:r>
          </a:p>
          <a:p>
            <a:pPr lvl="1"/>
            <a:r>
              <a:rPr lang="tr-TR" dirty="0" smtClean="0"/>
              <a:t>Çalışma</a:t>
            </a:r>
            <a:r>
              <a:rPr lang="en-US" dirty="0" smtClean="0"/>
              <a:t> </a:t>
            </a:r>
            <a:r>
              <a:rPr lang="tr-TR" dirty="0" smtClean="0"/>
              <a:t>hiç</a:t>
            </a:r>
            <a:r>
              <a:rPr lang="en-US" dirty="0" smtClean="0"/>
              <a:t> </a:t>
            </a:r>
            <a:r>
              <a:rPr lang="tr-TR" dirty="0" smtClean="0"/>
              <a:t>bir</a:t>
            </a:r>
            <a:r>
              <a:rPr lang="en-US" dirty="0" smtClean="0"/>
              <a:t> </a:t>
            </a:r>
            <a:r>
              <a:rPr lang="tr-TR" dirty="0" smtClean="0"/>
              <a:t>zaman</a:t>
            </a:r>
            <a:r>
              <a:rPr lang="en-US" dirty="0" smtClean="0"/>
              <a:t> </a:t>
            </a:r>
            <a:r>
              <a:rPr lang="tr-TR" dirty="0" smtClean="0"/>
              <a:t>catch</a:t>
            </a:r>
            <a:r>
              <a:rPr lang="en-US" dirty="0" smtClean="0"/>
              <a:t> </a:t>
            </a:r>
            <a:r>
              <a:rPr lang="tr-TR" dirty="0" smtClean="0"/>
              <a:t>bloğundan</a:t>
            </a:r>
            <a:r>
              <a:rPr lang="en-US" dirty="0" smtClean="0"/>
              <a:t> </a:t>
            </a:r>
            <a:r>
              <a:rPr lang="tr-TR" dirty="0" smtClean="0"/>
              <a:t>try</a:t>
            </a:r>
            <a:r>
              <a:rPr lang="en-US" dirty="0" smtClean="0"/>
              <a:t> </a:t>
            </a:r>
            <a:r>
              <a:rPr lang="tr-TR" dirty="0" smtClean="0"/>
              <a:t>bloğuna</a:t>
            </a:r>
            <a:r>
              <a:rPr lang="en-US" dirty="0" smtClean="0"/>
              <a:t> </a:t>
            </a:r>
            <a:r>
              <a:rPr lang="tr-TR" dirty="0" smtClean="0"/>
              <a:t>dönmez.</a:t>
            </a:r>
          </a:p>
          <a:p>
            <a:pPr lvl="2"/>
            <a:r>
              <a:rPr lang="tr-TR" dirty="0" smtClean="0"/>
              <a:t>Catch</a:t>
            </a:r>
            <a:r>
              <a:rPr lang="en-US" dirty="0" smtClean="0"/>
              <a:t> </a:t>
            </a:r>
            <a:r>
              <a:rPr lang="tr-TR" dirty="0" smtClean="0"/>
              <a:t>bloğu</a:t>
            </a:r>
            <a:r>
              <a:rPr lang="en-US" dirty="0" smtClean="0"/>
              <a:t> </a:t>
            </a:r>
            <a:r>
              <a:rPr lang="tr-TR" dirty="0" smtClean="0"/>
              <a:t>çalıştıktan</a:t>
            </a:r>
            <a:r>
              <a:rPr lang="en-US" dirty="0" smtClean="0"/>
              <a:t> </a:t>
            </a:r>
            <a:r>
              <a:rPr lang="tr-TR" dirty="0" smtClean="0"/>
              <a:t>sonra,</a:t>
            </a:r>
            <a:r>
              <a:rPr lang="en-US" dirty="0" smtClean="0"/>
              <a:t> </a:t>
            </a:r>
            <a:r>
              <a:rPr lang="tr-TR" dirty="0" smtClean="0"/>
              <a:t>program,</a:t>
            </a:r>
            <a:r>
              <a:rPr lang="en-US" dirty="0" smtClean="0"/>
              <a:t> </a:t>
            </a:r>
            <a:r>
              <a:rPr lang="tr-TR" dirty="0" smtClean="0"/>
              <a:t>try/catch</a:t>
            </a:r>
            <a:r>
              <a:rPr lang="en-US" dirty="0" smtClean="0"/>
              <a:t> </a:t>
            </a:r>
            <a:r>
              <a:rPr lang="tr-TR" dirty="0" smtClean="0"/>
              <a:t>kalıbının</a:t>
            </a:r>
            <a:r>
              <a:rPr lang="en-US" dirty="0" smtClean="0"/>
              <a:t> </a:t>
            </a:r>
            <a:r>
              <a:rPr lang="tr-TR" dirty="0" smtClean="0"/>
              <a:t>hemen</a:t>
            </a:r>
            <a:r>
              <a:rPr lang="en-US" dirty="0" smtClean="0"/>
              <a:t> </a:t>
            </a:r>
            <a:r>
              <a:rPr lang="tr-TR" dirty="0" smtClean="0"/>
              <a:t>ardından</a:t>
            </a:r>
            <a:r>
              <a:rPr lang="en-US" dirty="0" smtClean="0"/>
              <a:t> </a:t>
            </a:r>
            <a:r>
              <a:rPr lang="tr-TR" dirty="0" smtClean="0"/>
              <a:t>gelen</a:t>
            </a:r>
            <a:r>
              <a:rPr lang="en-US" dirty="0" smtClean="0"/>
              <a:t> </a:t>
            </a:r>
            <a:r>
              <a:rPr lang="tr-TR" dirty="0" smtClean="0"/>
              <a:t>kod</a:t>
            </a:r>
            <a:r>
              <a:rPr lang="en-US" dirty="0" smtClean="0"/>
              <a:t> </a:t>
            </a:r>
            <a:r>
              <a:rPr lang="tr-TR" dirty="0" smtClean="0"/>
              <a:t>parçalarıyla</a:t>
            </a:r>
            <a:r>
              <a:rPr lang="en-US" dirty="0" smtClean="0"/>
              <a:t> </a:t>
            </a:r>
            <a:r>
              <a:rPr lang="tr-TR" dirty="0" smtClean="0"/>
              <a:t>devam</a:t>
            </a:r>
            <a:r>
              <a:rPr lang="en-US" dirty="0" smtClean="0"/>
              <a:t> </a:t>
            </a:r>
            <a:r>
              <a:rPr lang="tr-TR" dirty="0" smtClean="0"/>
              <a:t>eder.</a:t>
            </a:r>
          </a:p>
          <a:p>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throw ve throws</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Program</a:t>
            </a:r>
            <a:r>
              <a:rPr lang="en-US" dirty="0" smtClean="0"/>
              <a:t> </a:t>
            </a:r>
            <a:r>
              <a:rPr lang="tr-TR" dirty="0" smtClean="0"/>
              <a:t>sadece</a:t>
            </a:r>
            <a:r>
              <a:rPr lang="en-US" dirty="0" smtClean="0"/>
              <a:t> </a:t>
            </a:r>
            <a:r>
              <a:rPr lang="tr-TR" dirty="0" smtClean="0"/>
              <a:t>Javarun-time</a:t>
            </a:r>
            <a:r>
              <a:rPr lang="en-US" dirty="0" smtClean="0"/>
              <a:t> </a:t>
            </a:r>
            <a:r>
              <a:rPr lang="tr-TR" dirty="0" smtClean="0"/>
              <a:t>sistemi</a:t>
            </a:r>
            <a:r>
              <a:rPr lang="en-US" dirty="0" smtClean="0"/>
              <a:t> </a:t>
            </a:r>
            <a:r>
              <a:rPr lang="tr-TR" dirty="0" smtClean="0"/>
              <a:t>tarafından</a:t>
            </a:r>
            <a:r>
              <a:rPr lang="en-US" dirty="0" smtClean="0"/>
              <a:t> </a:t>
            </a:r>
            <a:r>
              <a:rPr lang="tr-TR" dirty="0" smtClean="0"/>
              <a:t>yaratılan</a:t>
            </a:r>
            <a:r>
              <a:rPr lang="en-US" dirty="0" smtClean="0"/>
              <a:t> </a:t>
            </a:r>
            <a:r>
              <a:rPr lang="tr-TR" dirty="0" smtClean="0"/>
              <a:t>istisnaları</a:t>
            </a:r>
            <a:r>
              <a:rPr lang="en-US" dirty="0" smtClean="0"/>
              <a:t> </a:t>
            </a:r>
            <a:r>
              <a:rPr lang="tr-TR" dirty="0" smtClean="0"/>
              <a:t>yakalamak</a:t>
            </a:r>
            <a:r>
              <a:rPr lang="en-US" dirty="0" smtClean="0"/>
              <a:t> </a:t>
            </a:r>
            <a:r>
              <a:rPr lang="tr-TR" dirty="0" smtClean="0"/>
              <a:t>zorunda</a:t>
            </a:r>
            <a:r>
              <a:rPr lang="en-US" dirty="0" smtClean="0"/>
              <a:t> </a:t>
            </a:r>
            <a:r>
              <a:rPr lang="tr-TR" dirty="0" smtClean="0"/>
              <a:t>değildir.</a:t>
            </a:r>
          </a:p>
          <a:p>
            <a:r>
              <a:rPr lang="tr-TR" dirty="0" smtClean="0"/>
              <a:t>Throw</a:t>
            </a:r>
            <a:r>
              <a:rPr lang="en-US" dirty="0" smtClean="0"/>
              <a:t> </a:t>
            </a:r>
            <a:r>
              <a:rPr lang="tr-TR" dirty="0" smtClean="0"/>
              <a:t>deyimi</a:t>
            </a:r>
            <a:r>
              <a:rPr lang="en-US" dirty="0" smtClean="0"/>
              <a:t> </a:t>
            </a:r>
            <a:r>
              <a:rPr lang="tr-TR" dirty="0" smtClean="0"/>
              <a:t>kullanılarak</a:t>
            </a:r>
            <a:r>
              <a:rPr lang="en-US" dirty="0" smtClean="0"/>
              <a:t> </a:t>
            </a:r>
            <a:r>
              <a:rPr lang="tr-TR" dirty="0" smtClean="0"/>
              <a:t>istisnayı</a:t>
            </a:r>
            <a:r>
              <a:rPr lang="en-US" dirty="0" smtClean="0"/>
              <a:t> </a:t>
            </a:r>
            <a:r>
              <a:rPr lang="tr-TR" dirty="0" smtClean="0"/>
              <a:t>programcının</a:t>
            </a:r>
            <a:r>
              <a:rPr lang="en-US" dirty="0" smtClean="0"/>
              <a:t> </a:t>
            </a:r>
            <a:r>
              <a:rPr lang="tr-TR" dirty="0" smtClean="0"/>
              <a:t>atması</a:t>
            </a:r>
            <a:r>
              <a:rPr lang="en-US" dirty="0" smtClean="0"/>
              <a:t> </a:t>
            </a:r>
            <a:r>
              <a:rPr lang="tr-TR" dirty="0" smtClean="0"/>
              <a:t>da</a:t>
            </a:r>
            <a:r>
              <a:rPr lang="en-US" dirty="0" smtClean="0"/>
              <a:t> </a:t>
            </a:r>
            <a:r>
              <a:rPr lang="tr-TR" dirty="0" smtClean="0"/>
              <a:t>mümkündür.</a:t>
            </a:r>
          </a:p>
          <a:p>
            <a:r>
              <a:rPr lang="tr-TR" dirty="0" smtClean="0"/>
              <a:t>Atılacak</a:t>
            </a:r>
            <a:r>
              <a:rPr lang="en-US" dirty="0" smtClean="0"/>
              <a:t> </a:t>
            </a:r>
            <a:r>
              <a:rPr lang="tr-TR" dirty="0" smtClean="0"/>
              <a:t>istisna</a:t>
            </a:r>
            <a:r>
              <a:rPr lang="en-US" dirty="0" smtClean="0"/>
              <a:t> </a:t>
            </a:r>
            <a:r>
              <a:rPr lang="tr-TR" dirty="0" smtClean="0"/>
              <a:t>Throwable</a:t>
            </a:r>
            <a:r>
              <a:rPr lang="en-US" dirty="0" smtClean="0"/>
              <a:t> </a:t>
            </a:r>
            <a:r>
              <a:rPr lang="tr-TR" dirty="0" smtClean="0"/>
              <a:t>sınıfının</a:t>
            </a:r>
            <a:r>
              <a:rPr lang="en-US" dirty="0" smtClean="0"/>
              <a:t> </a:t>
            </a:r>
            <a:r>
              <a:rPr lang="tr-TR" dirty="0" smtClean="0"/>
              <a:t>veya</a:t>
            </a:r>
            <a:r>
              <a:rPr lang="en-US" dirty="0" smtClean="0"/>
              <a:t> </a:t>
            </a:r>
            <a:r>
              <a:rPr lang="tr-TR" dirty="0" smtClean="0"/>
              <a:t>bu</a:t>
            </a:r>
            <a:r>
              <a:rPr lang="en-US" dirty="0" smtClean="0"/>
              <a:t> </a:t>
            </a:r>
            <a:r>
              <a:rPr lang="tr-TR" dirty="0" smtClean="0"/>
              <a:t>sınıfın</a:t>
            </a:r>
            <a:r>
              <a:rPr lang="en-US" dirty="0" smtClean="0"/>
              <a:t> </a:t>
            </a:r>
            <a:r>
              <a:rPr lang="tr-TR" dirty="0" smtClean="0"/>
              <a:t>alt</a:t>
            </a:r>
            <a:r>
              <a:rPr lang="en-US" dirty="0" smtClean="0"/>
              <a:t> </a:t>
            </a:r>
            <a:r>
              <a:rPr lang="tr-TR" dirty="0" smtClean="0"/>
              <a:t>sınıflarının</a:t>
            </a:r>
            <a:r>
              <a:rPr lang="en-US" dirty="0" smtClean="0"/>
              <a:t> </a:t>
            </a:r>
            <a:r>
              <a:rPr lang="tr-TR" dirty="0" smtClean="0"/>
              <a:t>bir</a:t>
            </a:r>
            <a:r>
              <a:rPr lang="en-US" dirty="0" smtClean="0"/>
              <a:t> </a:t>
            </a:r>
            <a:r>
              <a:rPr lang="tr-TR" dirty="0" smtClean="0"/>
              <a:t>nesnesi</a:t>
            </a:r>
            <a:r>
              <a:rPr lang="en-US" dirty="0" smtClean="0"/>
              <a:t> </a:t>
            </a:r>
            <a:r>
              <a:rPr lang="tr-TR" dirty="0" smtClean="0"/>
              <a:t>olmak</a:t>
            </a:r>
            <a:r>
              <a:rPr lang="en-US" dirty="0" smtClean="0"/>
              <a:t> </a:t>
            </a:r>
            <a:r>
              <a:rPr lang="tr-TR" dirty="0" smtClean="0"/>
              <a:t>zorundadır.</a:t>
            </a:r>
          </a:p>
          <a:p>
            <a:r>
              <a:rPr lang="tr-TR" u="sng" dirty="0" smtClean="0"/>
              <a:t>Eğer</a:t>
            </a:r>
            <a:r>
              <a:rPr lang="en-US" u="sng" dirty="0" smtClean="0"/>
              <a:t> </a:t>
            </a:r>
            <a:r>
              <a:rPr lang="tr-TR" u="sng" dirty="0" smtClean="0"/>
              <a:t>bir</a:t>
            </a:r>
            <a:r>
              <a:rPr lang="en-US" u="sng" dirty="0" smtClean="0"/>
              <a:t> </a:t>
            </a:r>
            <a:r>
              <a:rPr lang="tr-TR" u="sng" dirty="0" smtClean="0"/>
              <a:t>metot,</a:t>
            </a:r>
            <a:r>
              <a:rPr lang="en-US" u="sng" dirty="0" smtClean="0"/>
              <a:t> </a:t>
            </a:r>
            <a:r>
              <a:rPr lang="tr-TR" u="sng" dirty="0" smtClean="0"/>
              <a:t>işleyemediği</a:t>
            </a:r>
            <a:r>
              <a:rPr lang="en-US" u="sng" dirty="0" smtClean="0"/>
              <a:t> </a:t>
            </a:r>
            <a:r>
              <a:rPr lang="tr-TR" u="sng" dirty="0" smtClean="0"/>
              <a:t>bir</a:t>
            </a:r>
            <a:r>
              <a:rPr lang="en-US" u="sng" dirty="0" smtClean="0"/>
              <a:t> </a:t>
            </a:r>
            <a:r>
              <a:rPr lang="tr-TR" u="sng" dirty="0" smtClean="0"/>
              <a:t>istisnaya</a:t>
            </a:r>
            <a:r>
              <a:rPr lang="en-US" u="sng" dirty="0" smtClean="0"/>
              <a:t> </a:t>
            </a:r>
            <a:r>
              <a:rPr lang="tr-TR" u="sng" dirty="0" smtClean="0"/>
              <a:t>neden</a:t>
            </a:r>
            <a:r>
              <a:rPr lang="en-US" u="sng" dirty="0" smtClean="0"/>
              <a:t> </a:t>
            </a:r>
            <a:r>
              <a:rPr lang="tr-TR" u="sng" dirty="0" smtClean="0"/>
              <a:t>oluyorsa,</a:t>
            </a:r>
            <a:r>
              <a:rPr lang="en-US" u="sng" dirty="0" smtClean="0"/>
              <a:t> </a:t>
            </a:r>
            <a:r>
              <a:rPr lang="tr-TR" u="sng" dirty="0" smtClean="0"/>
              <a:t>bu</a:t>
            </a:r>
            <a:r>
              <a:rPr lang="en-US" u="sng" dirty="0" smtClean="0"/>
              <a:t> </a:t>
            </a:r>
            <a:r>
              <a:rPr lang="tr-TR" u="sng" dirty="0" smtClean="0"/>
              <a:t>durumu</a:t>
            </a:r>
            <a:r>
              <a:rPr lang="en-US" u="sng" dirty="0" smtClean="0"/>
              <a:t> </a:t>
            </a:r>
            <a:r>
              <a:rPr lang="tr-TR" u="sng" dirty="0" smtClean="0"/>
              <a:t>mutlaka</a:t>
            </a:r>
            <a:r>
              <a:rPr lang="en-US" u="sng" dirty="0" smtClean="0"/>
              <a:t> </a:t>
            </a:r>
            <a:r>
              <a:rPr lang="tr-TR" u="sng" dirty="0" smtClean="0"/>
              <a:t>kendini</a:t>
            </a:r>
            <a:r>
              <a:rPr lang="en-US" u="sng" dirty="0" smtClean="0"/>
              <a:t> </a:t>
            </a:r>
            <a:r>
              <a:rPr lang="tr-TR" u="sng" dirty="0" smtClean="0"/>
              <a:t>çağıran</a:t>
            </a:r>
            <a:r>
              <a:rPr lang="en-US" u="sng" dirty="0" smtClean="0"/>
              <a:t> </a:t>
            </a:r>
            <a:r>
              <a:rPr lang="tr-TR" u="sng" dirty="0" smtClean="0"/>
              <a:t>diğer</a:t>
            </a:r>
            <a:r>
              <a:rPr lang="en-US" u="sng" dirty="0" smtClean="0"/>
              <a:t> </a:t>
            </a:r>
            <a:r>
              <a:rPr lang="tr-TR" u="sng" dirty="0" smtClean="0"/>
              <a:t>programlara</a:t>
            </a:r>
            <a:r>
              <a:rPr lang="en-US" u="sng" dirty="0" smtClean="0"/>
              <a:t> </a:t>
            </a:r>
            <a:r>
              <a:rPr lang="tr-TR" u="sng" dirty="0" smtClean="0"/>
              <a:t>bildirmelidir.</a:t>
            </a:r>
          </a:p>
          <a:p>
            <a:pPr lvl="1"/>
            <a:r>
              <a:rPr lang="tr-TR" u="sng" dirty="0" smtClean="0"/>
              <a:t>Bu,</a:t>
            </a:r>
            <a:r>
              <a:rPr lang="en-US" u="sng" dirty="0" smtClean="0"/>
              <a:t> </a:t>
            </a:r>
            <a:r>
              <a:rPr lang="tr-TR" u="sng" dirty="0" smtClean="0"/>
              <a:t>metodun</a:t>
            </a:r>
            <a:r>
              <a:rPr lang="en-US" u="sng" dirty="0" smtClean="0"/>
              <a:t> </a:t>
            </a:r>
            <a:r>
              <a:rPr lang="tr-TR" u="sng" dirty="0" smtClean="0"/>
              <a:t>içerisine</a:t>
            </a:r>
            <a:r>
              <a:rPr lang="en-US" u="sng" dirty="0" smtClean="0"/>
              <a:t> </a:t>
            </a:r>
            <a:r>
              <a:rPr lang="tr-TR" u="sng" dirty="0" smtClean="0"/>
              <a:t>bir</a:t>
            </a:r>
            <a:r>
              <a:rPr lang="en-US" u="sng" dirty="0" smtClean="0"/>
              <a:t> </a:t>
            </a:r>
            <a:r>
              <a:rPr lang="tr-TR" u="sng" dirty="0" smtClean="0"/>
              <a:t>throws</a:t>
            </a:r>
            <a:r>
              <a:rPr lang="en-US" u="sng" dirty="0" smtClean="0"/>
              <a:t> </a:t>
            </a:r>
            <a:r>
              <a:rPr lang="tr-TR" u="sng" dirty="0" smtClean="0"/>
              <a:t>kalıbı</a:t>
            </a:r>
            <a:r>
              <a:rPr lang="en-US" u="sng" dirty="0" smtClean="0"/>
              <a:t> </a:t>
            </a:r>
            <a:r>
              <a:rPr lang="tr-TR" u="sng" dirty="0" smtClean="0"/>
              <a:t>sokularak</a:t>
            </a:r>
            <a:r>
              <a:rPr lang="en-US" u="sng" dirty="0" smtClean="0"/>
              <a:t> </a:t>
            </a:r>
            <a:r>
              <a:rPr lang="tr-TR" u="sng" dirty="0" smtClean="0"/>
              <a:t>yapılabilir.</a:t>
            </a:r>
          </a:p>
          <a:p>
            <a:r>
              <a:rPr lang="tr-TR" dirty="0" smtClean="0"/>
              <a:t>Throws</a:t>
            </a:r>
            <a:r>
              <a:rPr lang="en-US" dirty="0" smtClean="0"/>
              <a:t> </a:t>
            </a:r>
            <a:r>
              <a:rPr lang="tr-TR" dirty="0" smtClean="0"/>
              <a:t>kalıbı</a:t>
            </a:r>
            <a:r>
              <a:rPr lang="en-US" dirty="0" smtClean="0"/>
              <a:t> </a:t>
            </a:r>
            <a:r>
              <a:rPr lang="tr-TR" dirty="0" smtClean="0"/>
              <a:t>bir</a:t>
            </a:r>
            <a:r>
              <a:rPr lang="en-US" dirty="0" smtClean="0"/>
              <a:t> </a:t>
            </a:r>
            <a:r>
              <a:rPr lang="tr-TR" dirty="0" smtClean="0"/>
              <a:t>metodun</a:t>
            </a:r>
            <a:r>
              <a:rPr lang="en-US" dirty="0" smtClean="0"/>
              <a:t> </a:t>
            </a:r>
            <a:r>
              <a:rPr lang="tr-TR" dirty="0" smtClean="0"/>
              <a:t>fırlatabileceği</a:t>
            </a:r>
            <a:r>
              <a:rPr lang="en-US" dirty="0" smtClean="0"/>
              <a:t> </a:t>
            </a:r>
            <a:r>
              <a:rPr lang="tr-TR" dirty="0" smtClean="0"/>
              <a:t>istisnaları</a:t>
            </a:r>
            <a:r>
              <a:rPr lang="en-US" dirty="0" smtClean="0"/>
              <a:t> </a:t>
            </a:r>
            <a:r>
              <a:rPr lang="tr-TR" dirty="0" smtClean="0"/>
              <a:t>listeler.</a:t>
            </a:r>
          </a:p>
          <a:p>
            <a:r>
              <a:rPr lang="tr-TR" dirty="0" smtClean="0"/>
              <a:t>Bu</a:t>
            </a:r>
            <a:r>
              <a:rPr lang="en-US" dirty="0" smtClean="0"/>
              <a:t> </a:t>
            </a:r>
            <a:r>
              <a:rPr lang="tr-TR" dirty="0" smtClean="0"/>
              <a:t>listenin</a:t>
            </a:r>
            <a:r>
              <a:rPr lang="en-US" dirty="0" smtClean="0"/>
              <a:t> </a:t>
            </a:r>
            <a:r>
              <a:rPr lang="tr-TR" dirty="0" smtClean="0"/>
              <a:t>dışında</a:t>
            </a:r>
            <a:r>
              <a:rPr lang="en-US" dirty="0" smtClean="0"/>
              <a:t> </a:t>
            </a:r>
            <a:r>
              <a:rPr lang="tr-TR" dirty="0" smtClean="0"/>
              <a:t>bir</a:t>
            </a:r>
            <a:r>
              <a:rPr lang="en-US" dirty="0" smtClean="0"/>
              <a:t> </a:t>
            </a:r>
            <a:r>
              <a:rPr lang="tr-TR" dirty="0" smtClean="0"/>
              <a:t>istisna</a:t>
            </a:r>
            <a:r>
              <a:rPr lang="en-US" dirty="0" smtClean="0"/>
              <a:t> </a:t>
            </a:r>
            <a:r>
              <a:rPr lang="tr-TR" dirty="0" smtClean="0"/>
              <a:t>ortaya</a:t>
            </a:r>
            <a:r>
              <a:rPr lang="en-US" dirty="0" smtClean="0"/>
              <a:t> </a:t>
            </a:r>
            <a:r>
              <a:rPr lang="tr-TR" dirty="0" smtClean="0"/>
              <a:t>çıkacak</a:t>
            </a:r>
            <a:r>
              <a:rPr lang="en-US" dirty="0" smtClean="0"/>
              <a:t> </a:t>
            </a:r>
            <a:r>
              <a:rPr lang="tr-TR" dirty="0" smtClean="0"/>
              <a:t>olursa</a:t>
            </a:r>
            <a:r>
              <a:rPr lang="en-US" dirty="0" smtClean="0"/>
              <a:t> </a:t>
            </a:r>
            <a:r>
              <a:rPr lang="tr-TR" dirty="0" smtClean="0"/>
              <a:t>çalışma</a:t>
            </a:r>
            <a:r>
              <a:rPr lang="en-US" dirty="0" smtClean="0"/>
              <a:t> </a:t>
            </a:r>
            <a:r>
              <a:rPr lang="tr-TR" dirty="0" smtClean="0"/>
              <a:t>zamanı</a:t>
            </a:r>
            <a:r>
              <a:rPr lang="en-US" dirty="0" smtClean="0"/>
              <a:t> </a:t>
            </a:r>
            <a:r>
              <a:rPr lang="tr-TR" dirty="0" smtClean="0"/>
              <a:t>hatasına</a:t>
            </a:r>
            <a:r>
              <a:rPr lang="en-US" dirty="0" smtClean="0"/>
              <a:t> </a:t>
            </a:r>
            <a:r>
              <a:rPr lang="tr-TR" dirty="0" smtClean="0"/>
              <a:t>yol açar.</a:t>
            </a:r>
          </a:p>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a:t>
            </a:r>
            <a:r>
              <a:rPr lang="en-US" dirty="0" smtClean="0"/>
              <a:t>- throw</a:t>
            </a:r>
            <a:endParaRPr lang="tr-TR" dirty="0"/>
          </a:p>
        </p:txBody>
      </p:sp>
      <p:sp>
        <p:nvSpPr>
          <p:cNvPr id="3" name="Content Placeholder 2"/>
          <p:cNvSpPr>
            <a:spLocks noGrp="1"/>
          </p:cNvSpPr>
          <p:nvPr>
            <p:ph idx="1"/>
          </p:nvPr>
        </p:nvSpPr>
        <p:spPr>
          <a:xfrm>
            <a:off x="457200" y="5486400"/>
            <a:ext cx="8229600" cy="1143000"/>
          </a:xfrm>
        </p:spPr>
        <p:txBody>
          <a:bodyPr>
            <a:normAutofit fontScale="77500" lnSpcReduction="20000"/>
          </a:bodyPr>
          <a:lstStyle/>
          <a:p>
            <a:r>
              <a:rPr lang="tr-TR" dirty="0" smtClean="0"/>
              <a:t>Çıktı ne olur?</a:t>
            </a:r>
          </a:p>
          <a:p>
            <a:r>
              <a:rPr lang="tr-TR" dirty="0" smtClean="0"/>
              <a:t>Catch’de ArithmeticException yerine sadece Exception yazsaydık ne olurdu?</a:t>
            </a:r>
            <a:endParaRPr lang="tr-TR" dirty="0"/>
          </a:p>
        </p:txBody>
      </p:sp>
      <p:pic>
        <p:nvPicPr>
          <p:cNvPr id="3075" name="Picture 3"/>
          <p:cNvPicPr>
            <a:picLocks noChangeAspect="1" noChangeArrowheads="1"/>
          </p:cNvPicPr>
          <p:nvPr/>
        </p:nvPicPr>
        <p:blipFill>
          <a:blip r:embed="rId3" cstate="print"/>
          <a:srcRect/>
          <a:stretch>
            <a:fillRect/>
          </a:stretch>
        </p:blipFill>
        <p:spPr bwMode="auto">
          <a:xfrm>
            <a:off x="228600" y="1752600"/>
            <a:ext cx="86106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hrows</a:t>
            </a:r>
            <a:endParaRPr lang="tr-TR" dirty="0"/>
          </a:p>
        </p:txBody>
      </p:sp>
      <p:sp>
        <p:nvSpPr>
          <p:cNvPr id="4" name="Rectangle 3"/>
          <p:cNvSpPr/>
          <p:nvPr/>
        </p:nvSpPr>
        <p:spPr>
          <a:xfrm>
            <a:off x="685800" y="1582341"/>
            <a:ext cx="7924800" cy="3416320"/>
          </a:xfrm>
          <a:prstGeom prst="rect">
            <a:avLst/>
          </a:prstGeom>
        </p:spPr>
        <p:txBody>
          <a:bodyPr wrap="square">
            <a:spAutoFit/>
          </a:bodyPr>
          <a:lstStyle/>
          <a:p>
            <a:pPr>
              <a:spcBef>
                <a:spcPct val="0"/>
              </a:spcBef>
              <a:buFont typeface="Monotype Sorts" pitchFamily="2" charset="2"/>
              <a:buNone/>
            </a:pPr>
            <a:r>
              <a:rPr lang="en-US" sz="2400" dirty="0" smtClean="0">
                <a:latin typeface="Courier" pitchFamily="49" charset="0"/>
                <a:cs typeface="Times New Roman" pitchFamily="18" charset="0"/>
              </a:rPr>
              <a:t> </a:t>
            </a:r>
            <a:r>
              <a:rPr lang="en-US" sz="2400" dirty="0" smtClean="0">
                <a:latin typeface="Courier New" pitchFamily="49" charset="0"/>
                <a:cs typeface="Times New Roman" pitchFamily="18" charset="0"/>
              </a:rPr>
              <a:t>/** Set a new radius */</a:t>
            </a:r>
          </a:p>
          <a:p>
            <a:pPr>
              <a:spcBef>
                <a:spcPct val="0"/>
              </a:spcBef>
              <a:buFont typeface="Monotype Sorts" pitchFamily="2" charset="2"/>
              <a:buNone/>
            </a:pPr>
            <a:r>
              <a:rPr lang="en-US" sz="2400" dirty="0" smtClean="0">
                <a:latin typeface="Courier New" pitchFamily="49" charset="0"/>
                <a:cs typeface="Times New Roman" pitchFamily="18" charset="0"/>
              </a:rPr>
              <a:t>  public void </a:t>
            </a:r>
            <a:r>
              <a:rPr lang="en-US" sz="2400" dirty="0" err="1" smtClean="0">
                <a:latin typeface="Courier New" pitchFamily="49" charset="0"/>
                <a:cs typeface="Times New Roman" pitchFamily="18" charset="0"/>
              </a:rPr>
              <a:t>setRadius</a:t>
            </a:r>
            <a:r>
              <a:rPr lang="en-US" sz="2400" dirty="0" smtClean="0">
                <a:latin typeface="Courier New" pitchFamily="49" charset="0"/>
                <a:cs typeface="Times New Roman" pitchFamily="18" charset="0"/>
              </a:rPr>
              <a:t>(double </a:t>
            </a:r>
            <a:r>
              <a:rPr lang="en-US" sz="2400" dirty="0" err="1" smtClean="0">
                <a:latin typeface="Courier New" pitchFamily="49" charset="0"/>
                <a:cs typeface="Times New Roman" pitchFamily="18" charset="0"/>
              </a:rPr>
              <a:t>newRadius</a:t>
            </a:r>
            <a:r>
              <a:rPr lang="en-US" sz="2400" dirty="0" smtClean="0">
                <a:latin typeface="Courier New" pitchFamily="49" charset="0"/>
                <a:cs typeface="Times New Roman" pitchFamily="18" charset="0"/>
              </a:rPr>
              <a:t>) </a:t>
            </a:r>
          </a:p>
          <a:p>
            <a:pPr>
              <a:spcBef>
                <a:spcPct val="0"/>
              </a:spcBef>
              <a:buFont typeface="Monotype Sorts" pitchFamily="2" charset="2"/>
              <a:buNone/>
            </a:pPr>
            <a:r>
              <a:rPr lang="en-US" sz="2400" dirty="0" smtClean="0">
                <a:solidFill>
                  <a:srgbClr val="FF0000"/>
                </a:solidFill>
                <a:latin typeface="Courier New" pitchFamily="49" charset="0"/>
                <a:cs typeface="Times New Roman" pitchFamily="18" charset="0"/>
              </a:rPr>
              <a:t>      </a:t>
            </a:r>
            <a:r>
              <a:rPr lang="en-US" sz="2400" dirty="0" smtClean="0">
                <a:solidFill>
                  <a:srgbClr val="FF0000"/>
                </a:solidFill>
                <a:effectLst>
                  <a:outerShdw blurRad="38100" dist="38100" dir="2700000" algn="tl">
                    <a:srgbClr val="C0C0C0"/>
                  </a:outerShdw>
                </a:effectLst>
                <a:latin typeface="Courier New" pitchFamily="49" charset="0"/>
                <a:cs typeface="Times New Roman" pitchFamily="18" charset="0"/>
              </a:rPr>
              <a:t>throws </a:t>
            </a:r>
            <a:r>
              <a:rPr lang="en-US" sz="2400" dirty="0" err="1" smtClean="0">
                <a:solidFill>
                  <a:srgbClr val="FF0000"/>
                </a:solidFill>
                <a:effectLst>
                  <a:outerShdw blurRad="38100" dist="38100" dir="2700000" algn="tl">
                    <a:srgbClr val="C0C0C0"/>
                  </a:outerShdw>
                </a:effectLst>
                <a:latin typeface="Courier New" pitchFamily="49" charset="0"/>
                <a:cs typeface="Times New Roman" pitchFamily="18" charset="0"/>
              </a:rPr>
              <a:t>IllegalArgumentException</a:t>
            </a:r>
            <a:r>
              <a:rPr lang="en-US" sz="2400" dirty="0" smtClean="0">
                <a:solidFill>
                  <a:srgbClr val="FF0000"/>
                </a:solidFill>
                <a:latin typeface="Courier New" pitchFamily="49" charset="0"/>
                <a:cs typeface="Times New Roman" pitchFamily="18" charset="0"/>
              </a:rPr>
              <a:t> </a:t>
            </a:r>
            <a:r>
              <a:rPr lang="en-US" sz="2400" dirty="0" smtClean="0">
                <a:latin typeface="Courier New" pitchFamily="49" charset="0"/>
                <a:cs typeface="Times New Roman" pitchFamily="18" charset="0"/>
              </a:rPr>
              <a:t>{</a:t>
            </a:r>
          </a:p>
          <a:p>
            <a:pPr>
              <a:spcBef>
                <a:spcPct val="0"/>
              </a:spcBef>
              <a:buFont typeface="Monotype Sorts" pitchFamily="2" charset="2"/>
              <a:buNone/>
            </a:pPr>
            <a:r>
              <a:rPr lang="en-US" sz="2400" dirty="0" smtClean="0">
                <a:latin typeface="Courier New" pitchFamily="49" charset="0"/>
                <a:cs typeface="Times New Roman" pitchFamily="18" charset="0"/>
              </a:rPr>
              <a:t>    if (</a:t>
            </a:r>
            <a:r>
              <a:rPr lang="en-US" sz="2400" dirty="0" err="1" smtClean="0">
                <a:latin typeface="Courier New" pitchFamily="49" charset="0"/>
                <a:cs typeface="Times New Roman" pitchFamily="18" charset="0"/>
              </a:rPr>
              <a:t>newRadius</a:t>
            </a:r>
            <a:r>
              <a:rPr lang="en-US" sz="2400" dirty="0" smtClean="0">
                <a:latin typeface="Courier New" pitchFamily="49" charset="0"/>
                <a:cs typeface="Times New Roman" pitchFamily="18" charset="0"/>
              </a:rPr>
              <a:t> &gt;= 0)</a:t>
            </a:r>
          </a:p>
          <a:p>
            <a:pPr>
              <a:spcBef>
                <a:spcPct val="0"/>
              </a:spcBef>
              <a:buFont typeface="Monotype Sorts" pitchFamily="2" charset="2"/>
              <a:buNone/>
            </a:pPr>
            <a:r>
              <a:rPr lang="en-US" sz="2400" dirty="0" smtClean="0">
                <a:latin typeface="Courier New" pitchFamily="49" charset="0"/>
                <a:cs typeface="Times New Roman" pitchFamily="18" charset="0"/>
              </a:rPr>
              <a:t>      radius =  </a:t>
            </a:r>
            <a:r>
              <a:rPr lang="en-US" sz="2400" dirty="0" err="1" smtClean="0">
                <a:latin typeface="Courier New" pitchFamily="49" charset="0"/>
                <a:cs typeface="Times New Roman" pitchFamily="18" charset="0"/>
              </a:rPr>
              <a:t>newRadius</a:t>
            </a:r>
            <a:r>
              <a:rPr lang="en-US" sz="2400" dirty="0" smtClean="0">
                <a:latin typeface="Courier New" pitchFamily="49" charset="0"/>
                <a:cs typeface="Times New Roman" pitchFamily="18" charset="0"/>
              </a:rPr>
              <a:t>;</a:t>
            </a:r>
          </a:p>
          <a:p>
            <a:pPr>
              <a:spcBef>
                <a:spcPct val="0"/>
              </a:spcBef>
              <a:buFont typeface="Monotype Sorts" pitchFamily="2" charset="2"/>
              <a:buNone/>
            </a:pPr>
            <a:r>
              <a:rPr lang="en-US" sz="2400" dirty="0" smtClean="0">
                <a:latin typeface="Courier New" pitchFamily="49" charset="0"/>
                <a:cs typeface="Times New Roman" pitchFamily="18" charset="0"/>
              </a:rPr>
              <a:t>    else</a:t>
            </a:r>
          </a:p>
          <a:p>
            <a:pPr>
              <a:spcBef>
                <a:spcPct val="0"/>
              </a:spcBef>
              <a:buFont typeface="Monotype Sorts" pitchFamily="2" charset="2"/>
              <a:buNone/>
            </a:pPr>
            <a:r>
              <a:rPr lang="en-US" sz="2400" dirty="0" smtClean="0">
                <a:latin typeface="Courier New" pitchFamily="49" charset="0"/>
                <a:cs typeface="Times New Roman" pitchFamily="18" charset="0"/>
              </a:rPr>
              <a:t>      </a:t>
            </a:r>
            <a:r>
              <a:rPr lang="en-US" sz="2400" dirty="0" smtClean="0">
                <a:solidFill>
                  <a:srgbClr val="FF0000"/>
                </a:solidFill>
                <a:latin typeface="Courier New" pitchFamily="49" charset="0"/>
                <a:cs typeface="Times New Roman" pitchFamily="18" charset="0"/>
              </a:rPr>
              <a:t>throw new </a:t>
            </a:r>
            <a:r>
              <a:rPr lang="en-US" sz="2400" dirty="0" err="1" smtClean="0">
                <a:solidFill>
                  <a:srgbClr val="FF0000"/>
                </a:solidFill>
                <a:latin typeface="Courier New" pitchFamily="49" charset="0"/>
                <a:cs typeface="Times New Roman" pitchFamily="18" charset="0"/>
              </a:rPr>
              <a:t>IllegalArgumentException</a:t>
            </a:r>
            <a:r>
              <a:rPr lang="en-US" sz="2400" dirty="0" smtClean="0">
                <a:solidFill>
                  <a:srgbClr val="FF0000"/>
                </a:solidFill>
                <a:latin typeface="Courier New" pitchFamily="49" charset="0"/>
                <a:cs typeface="Times New Roman" pitchFamily="18" charset="0"/>
              </a:rPr>
              <a:t>(</a:t>
            </a:r>
          </a:p>
          <a:p>
            <a:pPr>
              <a:spcBef>
                <a:spcPct val="0"/>
              </a:spcBef>
              <a:buFont typeface="Monotype Sorts" pitchFamily="2" charset="2"/>
              <a:buNone/>
            </a:pPr>
            <a:r>
              <a:rPr lang="en-US" sz="2400" dirty="0" smtClean="0">
                <a:solidFill>
                  <a:srgbClr val="FF0000"/>
                </a:solidFill>
                <a:latin typeface="Courier New" pitchFamily="49" charset="0"/>
                <a:cs typeface="Times New Roman" pitchFamily="18" charset="0"/>
              </a:rPr>
              <a:t>        "Radius cannot be negative");</a:t>
            </a:r>
          </a:p>
          <a:p>
            <a:pPr>
              <a:spcBef>
                <a:spcPct val="0"/>
              </a:spcBef>
              <a:buFont typeface="Monotype Sorts" pitchFamily="2" charset="2"/>
              <a:buNone/>
            </a:pPr>
            <a:r>
              <a:rPr lang="en-US" sz="2400" dirty="0" smtClean="0">
                <a:latin typeface="Courier New" pitchFamily="49" charset="0"/>
                <a:cs typeface="Times New Roman" pitchFamily="18" charset="0"/>
              </a:rPr>
              <a:t>  }</a:t>
            </a:r>
            <a:endParaRPr lang="en-US" sz="2400" dirty="0">
              <a:latin typeface="Courier New" pitchFamily="49" charset="0"/>
              <a:cs typeface="Times New Roman" pitchFamily="18" charset="0"/>
            </a:endParaRPr>
          </a:p>
        </p:txBody>
      </p:sp>
    </p:spTree>
    <p:extLst>
      <p:ext uri="{BB962C8B-B14F-4D97-AF65-F5344CB8AC3E}">
        <p14:creationId xmlns:p14="http://schemas.microsoft.com/office/powerpoint/2010/main" val="564531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Içerik</a:t>
            </a:r>
            <a:endParaRPr lang="tr-TR" dirty="0"/>
          </a:p>
        </p:txBody>
      </p:sp>
      <p:sp>
        <p:nvSpPr>
          <p:cNvPr id="3" name="Content Placeholder 2"/>
          <p:cNvSpPr>
            <a:spLocks noGrp="1"/>
          </p:cNvSpPr>
          <p:nvPr>
            <p:ph idx="1"/>
          </p:nvPr>
        </p:nvSpPr>
        <p:spPr/>
        <p:txBody>
          <a:bodyPr/>
          <a:lstStyle/>
          <a:p>
            <a:r>
              <a:rPr lang="tr-TR" dirty="0" smtClean="0"/>
              <a:t>İstisna Yönetimi (Exception Handling)</a:t>
            </a:r>
          </a:p>
          <a:p>
            <a:pPr lvl="1"/>
            <a:r>
              <a:rPr lang="tr-TR" dirty="0" smtClean="0"/>
              <a:t>İstisna Nedir? </a:t>
            </a:r>
          </a:p>
          <a:p>
            <a:pPr lvl="1"/>
            <a:r>
              <a:rPr lang="tr-TR" dirty="0" smtClean="0"/>
              <a:t>İstisna Yakalama Mekanizması </a:t>
            </a:r>
          </a:p>
          <a:p>
            <a:pPr lvl="1"/>
            <a:r>
              <a:rPr lang="tr-TR" dirty="0" smtClean="0"/>
              <a:t>İstisna İşleme Modeli </a:t>
            </a:r>
          </a:p>
          <a:p>
            <a:pPr lvl="1"/>
            <a:r>
              <a:rPr lang="tr-TR" dirty="0" smtClean="0"/>
              <a:t>İstisnaların Listesi </a:t>
            </a:r>
          </a:p>
          <a:p>
            <a:pPr lvl="1"/>
            <a:r>
              <a:rPr lang="tr-TR" dirty="0" smtClean="0"/>
              <a:t>İstisna Fırlatma </a:t>
            </a:r>
          </a:p>
          <a:p>
            <a:pPr lvl="1"/>
            <a:r>
              <a:rPr lang="tr-TR" dirty="0" smtClean="0"/>
              <a:t>İstisna Oluşturma </a:t>
            </a:r>
          </a:p>
          <a:p>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a:t>
            </a:r>
            <a:r>
              <a:rPr lang="en-US" dirty="0" smtClean="0"/>
              <a:t>- throws</a:t>
            </a:r>
            <a:endParaRPr lang="tr-TR" dirty="0"/>
          </a:p>
        </p:txBody>
      </p:sp>
      <p:sp>
        <p:nvSpPr>
          <p:cNvPr id="3" name="Content Placeholder 2"/>
          <p:cNvSpPr>
            <a:spLocks noGrp="1"/>
          </p:cNvSpPr>
          <p:nvPr>
            <p:ph idx="1"/>
          </p:nvPr>
        </p:nvSpPr>
        <p:spPr>
          <a:xfrm>
            <a:off x="457200" y="6019800"/>
            <a:ext cx="8229600" cy="563563"/>
          </a:xfrm>
        </p:spPr>
        <p:txBody>
          <a:bodyPr>
            <a:normAutofit lnSpcReduction="10000"/>
          </a:bodyPr>
          <a:lstStyle/>
          <a:p>
            <a:r>
              <a:rPr lang="tr-TR" dirty="0" smtClean="0"/>
              <a:t>Çıktı ne olur?</a:t>
            </a:r>
            <a:endParaRPr lang="tr-TR" dirty="0"/>
          </a:p>
        </p:txBody>
      </p:sp>
      <p:pic>
        <p:nvPicPr>
          <p:cNvPr id="4098" name="Picture 2"/>
          <p:cNvPicPr>
            <a:picLocks noChangeAspect="1" noChangeArrowheads="1"/>
          </p:cNvPicPr>
          <p:nvPr/>
        </p:nvPicPr>
        <p:blipFill>
          <a:blip r:embed="rId3" cstate="print"/>
          <a:srcRect/>
          <a:stretch>
            <a:fillRect/>
          </a:stretch>
        </p:blipFill>
        <p:spPr bwMode="auto">
          <a:xfrm>
            <a:off x="159781" y="1295400"/>
            <a:ext cx="8831819"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Catching Exceptions - Hiyerarşi</a:t>
            </a:r>
            <a:endParaRPr lang="en-US" dirty="0"/>
          </a:p>
        </p:txBody>
      </p:sp>
      <p:sp>
        <p:nvSpPr>
          <p:cNvPr id="3" name="Content Placeholder 2"/>
          <p:cNvSpPr>
            <a:spLocks noGrp="1"/>
          </p:cNvSpPr>
          <p:nvPr>
            <p:ph idx="1"/>
          </p:nvPr>
        </p:nvSpPr>
        <p:spPr/>
        <p:txBody>
          <a:bodyPr>
            <a:noAutofit/>
          </a:bodyPr>
          <a:lstStyle/>
          <a:p>
            <a:pPr algn="just">
              <a:lnSpc>
                <a:spcPct val="90000"/>
              </a:lnSpc>
              <a:spcBef>
                <a:spcPct val="0"/>
              </a:spcBef>
              <a:buFont typeface="Monotype Sorts" pitchFamily="2" charset="2"/>
              <a:buNone/>
            </a:pPr>
            <a:endParaRPr lang="tr-TR" sz="2000" dirty="0" smtClean="0">
              <a:latin typeface="Courier New" pitchFamily="49" charset="0"/>
              <a:cs typeface="Times New Roman" pitchFamily="18" charset="0"/>
            </a:endParaRP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try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statements;  // Statements that may throw exceptions</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catch (Exception1 exVar1)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handler for exception1;</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catch (Exception2 exVar2) {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handler for exception2;</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catch (</a:t>
            </a:r>
            <a:r>
              <a:rPr lang="en-US" sz="2000" dirty="0" err="1" smtClean="0">
                <a:latin typeface="Courier New" pitchFamily="49" charset="0"/>
                <a:cs typeface="Times New Roman" pitchFamily="18" charset="0"/>
              </a:rPr>
              <a:t>ExceptionN</a:t>
            </a:r>
            <a:r>
              <a:rPr lang="en-US" sz="2000" dirty="0" smtClean="0">
                <a:latin typeface="Courier New" pitchFamily="49" charset="0"/>
                <a:cs typeface="Times New Roman" pitchFamily="18" charset="0"/>
              </a:rPr>
              <a:t> exVar3) {</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  handler for </a:t>
            </a:r>
            <a:r>
              <a:rPr lang="en-US" sz="2000" dirty="0" err="1" smtClean="0">
                <a:latin typeface="Courier New" pitchFamily="49" charset="0"/>
                <a:cs typeface="Times New Roman" pitchFamily="18" charset="0"/>
              </a:rPr>
              <a:t>exceptionN</a:t>
            </a:r>
            <a:r>
              <a:rPr lang="en-US" sz="2000" dirty="0" smtClean="0">
                <a:latin typeface="Courier New" pitchFamily="49" charset="0"/>
                <a:cs typeface="Times New Roman" pitchFamily="18" charset="0"/>
              </a:rPr>
              <a:t>;</a:t>
            </a:r>
          </a:p>
          <a:p>
            <a:pPr algn="just">
              <a:lnSpc>
                <a:spcPct val="90000"/>
              </a:lnSpc>
              <a:spcBef>
                <a:spcPct val="0"/>
              </a:spcBef>
              <a:buFont typeface="Monotype Sorts" pitchFamily="2" charset="2"/>
              <a:buNone/>
            </a:pPr>
            <a:r>
              <a:rPr lang="en-US" sz="2000" dirty="0" smtClean="0">
                <a:latin typeface="Courier New" pitchFamily="49" charset="0"/>
                <a:cs typeface="Times New Roman" pitchFamily="18" charset="0"/>
              </a:rPr>
              <a:t>}</a:t>
            </a:r>
            <a:r>
              <a:rPr lang="en-US" sz="2400" dirty="0" smtClean="0">
                <a:latin typeface="Courier New" pitchFamily="49" charset="0"/>
              </a:rPr>
              <a:t> </a:t>
            </a:r>
          </a:p>
          <a:p>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Hiyerarşi hatası – En özelden en genele</a:t>
            </a:r>
            <a:endParaRPr lang="tr-TR" dirty="0"/>
          </a:p>
        </p:txBody>
      </p:sp>
      <p:sp>
        <p:nvSpPr>
          <p:cNvPr id="6" name="Rectangle 5"/>
          <p:cNvSpPr/>
          <p:nvPr/>
        </p:nvSpPr>
        <p:spPr>
          <a:xfrm>
            <a:off x="1066800" y="1582341"/>
            <a:ext cx="6705600" cy="4524315"/>
          </a:xfrm>
          <a:prstGeom prst="rect">
            <a:avLst/>
          </a:prstGeom>
        </p:spPr>
        <p:txBody>
          <a:bodyPr wrap="square">
            <a:spAutoFit/>
          </a:bodyPr>
          <a:lstStyle/>
          <a:p>
            <a:r>
              <a:rPr lang="tr-TR" sz="2400" dirty="0" smtClean="0"/>
              <a:t>        byte </a:t>
            </a:r>
            <a:r>
              <a:rPr lang="tr-TR" sz="2400" dirty="0"/>
              <a:t>x;</a:t>
            </a:r>
          </a:p>
          <a:p>
            <a:r>
              <a:rPr lang="tr-TR" sz="2400" dirty="0"/>
              <a:t>        String fileName = "dasdads";</a:t>
            </a:r>
          </a:p>
          <a:p>
            <a:r>
              <a:rPr lang="tr-TR" sz="2400" dirty="0"/>
              <a:t>        FileInputStream file</a:t>
            </a:r>
            <a:r>
              <a:rPr lang="tr-TR" sz="2400" dirty="0" smtClean="0"/>
              <a:t>;</a:t>
            </a:r>
          </a:p>
          <a:p>
            <a:endParaRPr lang="tr-TR" sz="2400" dirty="0"/>
          </a:p>
          <a:p>
            <a:r>
              <a:rPr lang="tr-TR" sz="2400" dirty="0"/>
              <a:t>        try {</a:t>
            </a:r>
          </a:p>
          <a:p>
            <a:r>
              <a:rPr lang="tr-TR" sz="2400" dirty="0"/>
              <a:t>            file = new FileInputStream(fileName);</a:t>
            </a:r>
          </a:p>
          <a:p>
            <a:r>
              <a:rPr lang="tr-TR" sz="2400" dirty="0"/>
              <a:t>            x = (byte) file.read();</a:t>
            </a:r>
          </a:p>
          <a:p>
            <a:r>
              <a:rPr lang="tr-TR" sz="2400" dirty="0"/>
              <a:t>        } catch ( IOException i) {</a:t>
            </a:r>
          </a:p>
          <a:p>
            <a:r>
              <a:rPr lang="tr-TR" sz="2400" dirty="0"/>
              <a:t>            i.printStackTrace();</a:t>
            </a:r>
          </a:p>
          <a:p>
            <a:r>
              <a:rPr lang="tr-TR" sz="2400" dirty="0"/>
              <a:t>        </a:t>
            </a:r>
            <a:r>
              <a:rPr lang="tr-TR" sz="2400" dirty="0" smtClean="0"/>
              <a:t>} catch </a:t>
            </a:r>
            <a:r>
              <a:rPr lang="tr-TR" sz="2400" dirty="0"/>
              <a:t>(FileNotFoundException  f)  {</a:t>
            </a:r>
          </a:p>
          <a:p>
            <a:r>
              <a:rPr lang="tr-TR" sz="2400" dirty="0"/>
              <a:t>        </a:t>
            </a:r>
            <a:r>
              <a:rPr lang="tr-TR" sz="2400" dirty="0" smtClean="0"/>
              <a:t>    </a:t>
            </a:r>
            <a:r>
              <a:rPr lang="tr-TR" sz="2400" dirty="0"/>
              <a:t>f.printStackTrace();</a:t>
            </a:r>
          </a:p>
          <a:p>
            <a:r>
              <a:rPr lang="tr-TR" sz="2400" dirty="0"/>
              <a:t>       </a:t>
            </a:r>
            <a:r>
              <a:rPr lang="tr-TR" sz="2400" dirty="0" smtClean="0"/>
              <a:t> }</a:t>
            </a:r>
            <a:endParaRPr lang="tr-TR" sz="2400" dirty="0"/>
          </a:p>
        </p:txBody>
      </p:sp>
    </p:spTree>
    <p:extLst>
      <p:ext uri="{BB962C8B-B14F-4D97-AF65-F5344CB8AC3E}">
        <p14:creationId xmlns:p14="http://schemas.microsoft.com/office/powerpoint/2010/main" val="658853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Throws and catching</a:t>
            </a:r>
            <a:endParaRPr lang="en-US" dirty="0"/>
          </a:p>
        </p:txBody>
      </p:sp>
      <p:sp>
        <p:nvSpPr>
          <p:cNvPr id="2051" name="Text Box 3"/>
          <p:cNvSpPr txBox="1">
            <a:spLocks noChangeArrowheads="1"/>
          </p:cNvSpPr>
          <p:nvPr/>
        </p:nvSpPr>
        <p:spPr bwMode="auto">
          <a:xfrm>
            <a:off x="533400" y="2743200"/>
            <a:ext cx="3657600" cy="2160589"/>
          </a:xfrm>
          <a:prstGeom prst="rect">
            <a:avLst/>
          </a:prstGeom>
          <a:solidFill>
            <a:srgbClr val="FFFFFF"/>
          </a:solidFill>
          <a:ln w="9525">
            <a:solidFill>
              <a:srgbClr val="000000"/>
            </a:solidFill>
            <a:miter lim="800000"/>
            <a:headEnd/>
            <a:tailEnd/>
          </a:ln>
        </p:spPr>
        <p:txBody>
          <a:bodyPr vert="horz" wrap="square" lIns="25400" tIns="18288" rIns="0" bIns="18288" numCol="1" anchor="t" anchorCtr="0" compatLnSpc="1">
            <a:prstTxWarp prst="textNoShape">
              <a:avLst/>
            </a:prstTxWarp>
          </a:bodyPr>
          <a:lstStyle/>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void p1() {</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a:t>
            </a:r>
            <a:r>
              <a:rPr kumimoji="0" lang="tr-TR" b="1" i="0" u="none" strike="noStrike" cap="none" normalizeH="0" baseline="0" dirty="0" smtClean="0">
                <a:ln>
                  <a:noFill/>
                </a:ln>
                <a:solidFill>
                  <a:srgbClr val="FF0000"/>
                </a:solidFill>
                <a:effectLst/>
                <a:latin typeface="Courier New" pitchFamily="49" charset="0"/>
              </a:rPr>
              <a:t>try {</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p2();</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a:t>
            </a:r>
            <a:r>
              <a:rPr kumimoji="0" lang="tr-TR" b="1" i="0" u="none" strike="noStrike" cap="none" normalizeH="0" baseline="0" dirty="0" smtClean="0">
                <a:ln>
                  <a:noFill/>
                </a:ln>
                <a:solidFill>
                  <a:srgbClr val="FF0000"/>
                </a:solidFill>
                <a:effectLst/>
                <a:latin typeface="Courier New" pitchFamily="49" charset="0"/>
              </a:rPr>
              <a:t>}</a:t>
            </a:r>
          </a:p>
          <a:p>
            <a:pPr marL="0" lvl="0" indent="0" eaLnBrk="0" fontAlgn="base" latinLnBrk="0" hangingPunct="0">
              <a:lnSpc>
                <a:spcPct val="100000"/>
              </a:lnSpc>
              <a:spcBef>
                <a:spcPct val="0"/>
              </a:spcBef>
              <a:spcAft>
                <a:spcPct val="0"/>
              </a:spcAft>
              <a:tabLst/>
            </a:pPr>
            <a:r>
              <a:rPr kumimoji="0" lang="tr-TR" b="1" i="0" u="none" strike="noStrike" cap="none" normalizeH="0" baseline="0" dirty="0" smtClean="0">
                <a:ln>
                  <a:noFill/>
                </a:ln>
                <a:solidFill>
                  <a:srgbClr val="FF0000"/>
                </a:solidFill>
                <a:effectLst/>
                <a:latin typeface="Courier New" pitchFamily="49" charset="0"/>
              </a:rPr>
              <a:t>  catch (IOException ex) {</a:t>
            </a:r>
          </a:p>
          <a:p>
            <a:pPr marL="0" lvl="0" indent="0" eaLnBrk="0" fontAlgn="base" latinLnBrk="0" hangingPunct="0">
              <a:lnSpc>
                <a:spcPct val="100000"/>
              </a:lnSpc>
              <a:spcBef>
                <a:spcPct val="0"/>
              </a:spcBef>
              <a:spcAft>
                <a:spcPct val="0"/>
              </a:spcAft>
              <a:tabLst/>
            </a:pPr>
            <a:r>
              <a:rPr kumimoji="0" lang="tr-TR" b="1" i="0" u="none" strike="noStrike" cap="none" normalizeH="0" baseline="0" dirty="0" smtClean="0">
                <a:ln>
                  <a:noFill/>
                </a:ln>
                <a:solidFill>
                  <a:srgbClr val="FF0000"/>
                </a:solidFill>
                <a:effectLst/>
                <a:latin typeface="Courier New" pitchFamily="49" charset="0"/>
              </a:rPr>
              <a:t>    ...</a:t>
            </a:r>
          </a:p>
          <a:p>
            <a:pPr marL="0" lvl="0" indent="0" eaLnBrk="0" fontAlgn="base" latinLnBrk="0" hangingPunct="0">
              <a:lnSpc>
                <a:spcPct val="100000"/>
              </a:lnSpc>
              <a:spcBef>
                <a:spcPct val="0"/>
              </a:spcBef>
              <a:spcAft>
                <a:spcPct val="0"/>
              </a:spcAft>
              <a:tabLst/>
            </a:pPr>
            <a:r>
              <a:rPr kumimoji="0" lang="tr-TR" b="1" i="0" u="none" strike="noStrike" cap="none" normalizeH="0" baseline="0" dirty="0" smtClean="0">
                <a:ln>
                  <a:noFill/>
                </a:ln>
                <a:solidFill>
                  <a:srgbClr val="FF0000"/>
                </a:solidFill>
                <a:effectLst/>
                <a:latin typeface="Courier New" pitchFamily="49" charset="0"/>
              </a:rPr>
              <a:t>  }</a:t>
            </a: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p:txBody>
      </p:sp>
      <p:sp>
        <p:nvSpPr>
          <p:cNvPr id="2054" name="Text Box 6"/>
          <p:cNvSpPr txBox="1">
            <a:spLocks noChangeArrowheads="1"/>
          </p:cNvSpPr>
          <p:nvPr/>
        </p:nvSpPr>
        <p:spPr bwMode="auto">
          <a:xfrm>
            <a:off x="4579133" y="2743200"/>
            <a:ext cx="4336267" cy="2139911"/>
          </a:xfrm>
          <a:prstGeom prst="rect">
            <a:avLst/>
          </a:prstGeom>
          <a:solidFill>
            <a:srgbClr val="FFFFFF"/>
          </a:solidFill>
          <a:ln w="9525">
            <a:solidFill>
              <a:srgbClr val="000000"/>
            </a:solidFill>
            <a:miter lim="800000"/>
            <a:headEnd/>
            <a:tailEnd/>
          </a:ln>
        </p:spPr>
        <p:txBody>
          <a:bodyPr vert="horz" wrap="square" lIns="25400" tIns="18288" rIns="0" bIns="18288" numCol="1" anchor="t" anchorCtr="0" compatLnSpc="1">
            <a:prstTxWarp prst="textNoShape">
              <a:avLst/>
            </a:prstTxWarp>
          </a:bodyPr>
          <a:lstStyle/>
          <a:p>
            <a:pPr marL="0" lvl="0" indent="0" eaLnBrk="0" fontAlgn="base" latinLnBrk="0" hangingPunct="0">
              <a:lnSpc>
                <a:spcPct val="100000"/>
              </a:lnSpc>
              <a:spcBef>
                <a:spcPct val="0"/>
              </a:spcBef>
              <a:spcAft>
                <a:spcPct val="0"/>
              </a:spcAft>
              <a:tabLst/>
            </a:pPr>
            <a:r>
              <a:rPr kumimoji="0" lang="tr-TR" b="0" i="0" u="none" strike="noStrike" cap="none" normalizeH="0" baseline="0" dirty="0" err="1" smtClean="0">
                <a:ln>
                  <a:noFill/>
                </a:ln>
                <a:solidFill>
                  <a:srgbClr val="FF0000"/>
                </a:solidFill>
                <a:effectLst/>
                <a:latin typeface="Courier New" pitchFamily="49" charset="0"/>
              </a:rPr>
              <a:t>void</a:t>
            </a:r>
            <a:r>
              <a:rPr kumimoji="0" lang="tr-TR" b="0" i="0" u="none" strike="noStrike" cap="none" normalizeH="0" baseline="0" dirty="0" smtClean="0">
                <a:ln>
                  <a:noFill/>
                </a:ln>
                <a:solidFill>
                  <a:srgbClr val="FF0000"/>
                </a:solidFill>
                <a:effectLst/>
                <a:latin typeface="Courier New" pitchFamily="49" charset="0"/>
              </a:rPr>
              <a:t> p2() </a:t>
            </a:r>
            <a:r>
              <a:rPr kumimoji="0" lang="tr-TR" b="1" i="0" u="none" strike="noStrike" cap="none" normalizeH="0" baseline="0" dirty="0" smtClean="0">
                <a:ln>
                  <a:noFill/>
                </a:ln>
                <a:solidFill>
                  <a:srgbClr val="FF0000"/>
                </a:solidFill>
                <a:effectLst/>
                <a:latin typeface="Courier New" pitchFamily="49" charset="0"/>
              </a:rPr>
              <a:t>throws IOException</a:t>
            </a:r>
            <a:r>
              <a:rPr kumimoji="0" lang="tr-TR" b="0" i="0" u="none" strike="noStrike" cap="none" normalizeH="0" baseline="0" dirty="0" smtClean="0">
                <a:ln>
                  <a:noFill/>
                </a:ln>
                <a:solidFill>
                  <a:srgbClr val="FF0000"/>
                </a:solidFill>
                <a:effectLst/>
                <a:latin typeface="Courier New" pitchFamily="49" charset="0"/>
              </a:rPr>
              <a:t> {</a:t>
            </a:r>
          </a:p>
          <a:p>
            <a:pPr marL="0" lvl="0" indent="0" eaLnBrk="0" fontAlgn="base" latinLnBrk="0" hangingPunct="0">
              <a:lnSpc>
                <a:spcPct val="100000"/>
              </a:lnSpc>
              <a:spcBef>
                <a:spcPct val="0"/>
              </a:spcBef>
              <a:spcAft>
                <a:spcPct val="0"/>
              </a:spcAft>
              <a:tabLst/>
            </a:pPr>
            <a:endParaRPr kumimoji="0" lang="tr-TR" b="0" i="0" u="none" strike="noStrike" cap="none" normalizeH="0" baseline="0" dirty="0" smtClean="0">
              <a:ln>
                <a:noFill/>
              </a:ln>
              <a:solidFill>
                <a:srgbClr val="FF0000"/>
              </a:solidFill>
              <a:effectLst/>
              <a:latin typeface="Courier New" pitchFamily="49" charset="0"/>
            </a:endParaRP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  …….. </a:t>
            </a:r>
          </a:p>
          <a:p>
            <a:pPr marL="0" lvl="0" indent="0" eaLnBrk="0" fontAlgn="base" latinLnBrk="0" hangingPunct="0">
              <a:lnSpc>
                <a:spcPct val="100000"/>
              </a:lnSpc>
              <a:spcBef>
                <a:spcPct val="0"/>
              </a:spcBef>
              <a:spcAft>
                <a:spcPct val="0"/>
              </a:spcAft>
              <a:tabLst/>
            </a:pPr>
            <a:endParaRPr kumimoji="0" lang="tr-TR" b="0" i="0" u="none" strike="noStrike" cap="none" normalizeH="0" baseline="0" dirty="0" smtClean="0">
              <a:ln>
                <a:noFill/>
              </a:ln>
              <a:solidFill>
                <a:srgbClr val="FF0000"/>
              </a:solidFill>
              <a:effectLst/>
              <a:latin typeface="Courier New" pitchFamily="49" charset="0"/>
            </a:endParaRPr>
          </a:p>
          <a:p>
            <a:pPr marL="0" lvl="0" indent="0" eaLnBrk="0" fontAlgn="base" latinLnBrk="0" hangingPunct="0">
              <a:lnSpc>
                <a:spcPct val="100000"/>
              </a:lnSpc>
              <a:spcBef>
                <a:spcPct val="0"/>
              </a:spcBef>
              <a:spcAft>
                <a:spcPct val="0"/>
              </a:spcAft>
              <a:tabLst/>
            </a:pPr>
            <a:r>
              <a:rPr kumimoji="0" lang="tr-TR" b="0" i="0" u="none" strike="noStrike" cap="none" normalizeH="0" baseline="0" dirty="0" smtClean="0">
                <a:ln>
                  <a:noFill/>
                </a:ln>
                <a:solidFill>
                  <a:srgbClr val="FF0000"/>
                </a:solidFill>
                <a:effectLst/>
                <a:latin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67746" y="152400"/>
            <a:ext cx="8808508"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990600" y="2590800"/>
            <a:ext cx="7847165" cy="206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finally</a:t>
            </a:r>
            <a:endParaRPr lang="tr-TR" dirty="0"/>
          </a:p>
        </p:txBody>
      </p:sp>
      <p:sp>
        <p:nvSpPr>
          <p:cNvPr id="3" name="Content Placeholder 2"/>
          <p:cNvSpPr>
            <a:spLocks noGrp="1"/>
          </p:cNvSpPr>
          <p:nvPr>
            <p:ph idx="1"/>
          </p:nvPr>
        </p:nvSpPr>
        <p:spPr/>
        <p:txBody>
          <a:bodyPr>
            <a:normAutofit fontScale="92500" lnSpcReduction="10000"/>
          </a:bodyPr>
          <a:lstStyle/>
          <a:p>
            <a:r>
              <a:rPr lang="tr-TR" dirty="0" smtClean="0"/>
              <a:t>Finally</a:t>
            </a:r>
            <a:r>
              <a:rPr lang="en-US" dirty="0" smtClean="0"/>
              <a:t> </a:t>
            </a:r>
            <a:r>
              <a:rPr lang="tr-TR" dirty="0" smtClean="0"/>
              <a:t>bloğu</a:t>
            </a:r>
            <a:r>
              <a:rPr lang="en-US" dirty="0" smtClean="0"/>
              <a:t> </a:t>
            </a:r>
            <a:r>
              <a:rPr lang="tr-TR" dirty="0" smtClean="0"/>
              <a:t>içerisindeki</a:t>
            </a:r>
            <a:r>
              <a:rPr lang="en-US" dirty="0" smtClean="0"/>
              <a:t> </a:t>
            </a:r>
            <a:r>
              <a:rPr lang="tr-TR" dirty="0" smtClean="0"/>
              <a:t>kod</a:t>
            </a:r>
            <a:r>
              <a:rPr lang="en-US" dirty="0" smtClean="0"/>
              <a:t> </a:t>
            </a:r>
            <a:r>
              <a:rPr lang="tr-TR" dirty="0" smtClean="0"/>
              <a:t>mutlaka</a:t>
            </a:r>
            <a:r>
              <a:rPr lang="en-US" dirty="0" smtClean="0"/>
              <a:t> </a:t>
            </a:r>
            <a:r>
              <a:rPr lang="tr-TR" dirty="0" smtClean="0"/>
              <a:t>çalışması</a:t>
            </a:r>
            <a:r>
              <a:rPr lang="en-US" dirty="0" smtClean="0"/>
              <a:t> </a:t>
            </a:r>
            <a:r>
              <a:rPr lang="tr-TR" dirty="0" smtClean="0"/>
              <a:t>gereken</a:t>
            </a:r>
            <a:r>
              <a:rPr lang="en-US" dirty="0" smtClean="0"/>
              <a:t> </a:t>
            </a:r>
            <a:r>
              <a:rPr lang="tr-TR" dirty="0" smtClean="0"/>
              <a:t>koddur.</a:t>
            </a:r>
          </a:p>
          <a:p>
            <a:r>
              <a:rPr lang="tr-TR" dirty="0" smtClean="0"/>
              <a:t>Neden</a:t>
            </a:r>
            <a:r>
              <a:rPr lang="en-US" dirty="0" smtClean="0"/>
              <a:t> </a:t>
            </a:r>
            <a:r>
              <a:rPr lang="tr-TR" dirty="0" smtClean="0"/>
              <a:t>böyle</a:t>
            </a:r>
            <a:r>
              <a:rPr lang="en-US" dirty="0" smtClean="0"/>
              <a:t> </a:t>
            </a:r>
            <a:r>
              <a:rPr lang="tr-TR" dirty="0" smtClean="0"/>
              <a:t>bir</a:t>
            </a:r>
            <a:r>
              <a:rPr lang="en-US" dirty="0" smtClean="0"/>
              <a:t> </a:t>
            </a:r>
            <a:r>
              <a:rPr lang="tr-TR" dirty="0" smtClean="0"/>
              <a:t>şeye</a:t>
            </a:r>
            <a:r>
              <a:rPr lang="en-US" dirty="0" smtClean="0"/>
              <a:t> </a:t>
            </a:r>
            <a:r>
              <a:rPr lang="tr-TR" dirty="0" smtClean="0"/>
              <a:t>gerek</a:t>
            </a:r>
            <a:r>
              <a:rPr lang="en-US" dirty="0" smtClean="0"/>
              <a:t> </a:t>
            </a:r>
            <a:r>
              <a:rPr lang="tr-TR" dirty="0" smtClean="0"/>
              <a:t>duyulur?</a:t>
            </a:r>
          </a:p>
          <a:p>
            <a:pPr lvl="1"/>
            <a:r>
              <a:rPr lang="tr-TR" dirty="0" smtClean="0"/>
              <a:t>Istisna</a:t>
            </a:r>
            <a:r>
              <a:rPr lang="en-US" dirty="0" smtClean="0"/>
              <a:t> </a:t>
            </a:r>
            <a:r>
              <a:rPr lang="tr-TR" dirty="0" smtClean="0"/>
              <a:t>oluşması</a:t>
            </a:r>
            <a:r>
              <a:rPr lang="en-US" dirty="0" smtClean="0"/>
              <a:t> </a:t>
            </a:r>
            <a:r>
              <a:rPr lang="tr-TR" dirty="0" smtClean="0"/>
              <a:t>programın</a:t>
            </a:r>
            <a:r>
              <a:rPr lang="en-US" dirty="0" smtClean="0"/>
              <a:t> </a:t>
            </a:r>
            <a:r>
              <a:rPr lang="tr-TR" dirty="0" smtClean="0"/>
              <a:t>akışına</a:t>
            </a:r>
            <a:r>
              <a:rPr lang="en-US" dirty="0" smtClean="0"/>
              <a:t> </a:t>
            </a:r>
            <a:r>
              <a:rPr lang="tr-TR" dirty="0" smtClean="0"/>
              <a:t>yön</a:t>
            </a:r>
            <a:r>
              <a:rPr lang="en-US" dirty="0" smtClean="0"/>
              <a:t> </a:t>
            </a:r>
            <a:r>
              <a:rPr lang="tr-TR" dirty="0" smtClean="0"/>
              <a:t>değiştirten</a:t>
            </a:r>
            <a:r>
              <a:rPr lang="en-US" dirty="0" smtClean="0"/>
              <a:t> </a:t>
            </a:r>
            <a:r>
              <a:rPr lang="tr-TR" dirty="0" smtClean="0"/>
              <a:t>bir</a:t>
            </a:r>
            <a:r>
              <a:rPr lang="en-US" dirty="0" smtClean="0"/>
              <a:t> </a:t>
            </a:r>
            <a:r>
              <a:rPr lang="tr-TR" dirty="0" smtClean="0"/>
              <a:t>durumdur.</a:t>
            </a:r>
          </a:p>
          <a:p>
            <a:pPr lvl="1"/>
            <a:r>
              <a:rPr lang="tr-TR" dirty="0" smtClean="0"/>
              <a:t>Bazı</a:t>
            </a:r>
            <a:r>
              <a:rPr lang="en-US" dirty="0" smtClean="0"/>
              <a:t> </a:t>
            </a:r>
            <a:r>
              <a:rPr lang="tr-TR" dirty="0" smtClean="0"/>
              <a:t>metotların</a:t>
            </a:r>
            <a:r>
              <a:rPr lang="en-US" dirty="0" smtClean="0"/>
              <a:t> </a:t>
            </a:r>
            <a:r>
              <a:rPr lang="tr-TR" dirty="0" smtClean="0"/>
              <a:t>işlemesi</a:t>
            </a:r>
            <a:r>
              <a:rPr lang="en-US" dirty="0" smtClean="0"/>
              <a:t> </a:t>
            </a:r>
            <a:r>
              <a:rPr lang="tr-TR" dirty="0" smtClean="0"/>
              <a:t>mutlak</a:t>
            </a:r>
            <a:r>
              <a:rPr lang="en-US" dirty="0" smtClean="0"/>
              <a:t> </a:t>
            </a:r>
            <a:r>
              <a:rPr lang="tr-TR" dirty="0" smtClean="0"/>
              <a:t>gerekli</a:t>
            </a:r>
            <a:r>
              <a:rPr lang="en-US" dirty="0" smtClean="0"/>
              <a:t> </a:t>
            </a:r>
            <a:r>
              <a:rPr lang="tr-TR" dirty="0" smtClean="0"/>
              <a:t>ise</a:t>
            </a:r>
            <a:r>
              <a:rPr lang="en-US" dirty="0" smtClean="0"/>
              <a:t> </a:t>
            </a:r>
            <a:r>
              <a:rPr lang="tr-TR" dirty="0" smtClean="0"/>
              <a:t>bu</a:t>
            </a:r>
            <a:r>
              <a:rPr lang="en-US" dirty="0" smtClean="0"/>
              <a:t> </a:t>
            </a:r>
            <a:r>
              <a:rPr lang="tr-TR" dirty="0" smtClean="0"/>
              <a:t>durum</a:t>
            </a:r>
            <a:r>
              <a:rPr lang="en-US" dirty="0" smtClean="0"/>
              <a:t> </a:t>
            </a:r>
            <a:r>
              <a:rPr lang="tr-TR" dirty="0" smtClean="0"/>
              <a:t>ciddi</a:t>
            </a:r>
            <a:r>
              <a:rPr lang="en-US" dirty="0" smtClean="0"/>
              <a:t> </a:t>
            </a:r>
            <a:r>
              <a:rPr lang="tr-TR" dirty="0" smtClean="0"/>
              <a:t>problemler</a:t>
            </a:r>
            <a:r>
              <a:rPr lang="en-US" dirty="0" smtClean="0"/>
              <a:t> </a:t>
            </a:r>
            <a:r>
              <a:rPr lang="tr-TR" dirty="0" smtClean="0"/>
              <a:t>yaratabilir.</a:t>
            </a:r>
            <a:r>
              <a:rPr lang="en-US" dirty="0" smtClean="0"/>
              <a:t> </a:t>
            </a:r>
            <a:r>
              <a:rPr lang="tr-TR" dirty="0" smtClean="0"/>
              <a:t>Bu</a:t>
            </a:r>
            <a:r>
              <a:rPr lang="en-US" dirty="0" smtClean="0"/>
              <a:t> </a:t>
            </a:r>
            <a:r>
              <a:rPr lang="tr-TR" dirty="0" smtClean="0"/>
              <a:t>tip</a:t>
            </a:r>
            <a:r>
              <a:rPr lang="en-US" dirty="0" smtClean="0"/>
              <a:t> </a:t>
            </a:r>
            <a:r>
              <a:rPr lang="tr-TR" dirty="0" smtClean="0"/>
              <a:t>problemlerin</a:t>
            </a:r>
            <a:r>
              <a:rPr lang="en-US" dirty="0" smtClean="0"/>
              <a:t> </a:t>
            </a:r>
            <a:r>
              <a:rPr lang="tr-TR" dirty="0" smtClean="0"/>
              <a:t>oluşmaması</a:t>
            </a:r>
            <a:r>
              <a:rPr lang="en-US" dirty="0" smtClean="0"/>
              <a:t> </a:t>
            </a:r>
            <a:r>
              <a:rPr lang="tr-TR" dirty="0" smtClean="0"/>
              <a:t>için</a:t>
            </a:r>
            <a:r>
              <a:rPr lang="en-US" dirty="0" smtClean="0"/>
              <a:t> </a:t>
            </a:r>
            <a:r>
              <a:rPr lang="tr-TR" dirty="0" smtClean="0"/>
              <a:t>finally</a:t>
            </a:r>
            <a:r>
              <a:rPr lang="en-US" dirty="0" smtClean="0"/>
              <a:t> </a:t>
            </a:r>
            <a:r>
              <a:rPr lang="tr-TR" dirty="0" smtClean="0"/>
              <a:t>bloğu</a:t>
            </a:r>
            <a:r>
              <a:rPr lang="en-US" dirty="0" smtClean="0"/>
              <a:t> </a:t>
            </a:r>
            <a:r>
              <a:rPr lang="tr-TR" dirty="0" smtClean="0"/>
              <a:t>kullanılır.</a:t>
            </a:r>
          </a:p>
          <a:p>
            <a:pPr lvl="1"/>
            <a:r>
              <a:rPr lang="tr-TR" dirty="0" smtClean="0"/>
              <a:t>Örneğin</a:t>
            </a:r>
            <a:r>
              <a:rPr lang="en-US" dirty="0" smtClean="0"/>
              <a:t> </a:t>
            </a:r>
            <a:r>
              <a:rPr lang="tr-TR" dirty="0" smtClean="0"/>
              <a:t>açık</a:t>
            </a:r>
            <a:r>
              <a:rPr lang="en-US" dirty="0" smtClean="0"/>
              <a:t> </a:t>
            </a:r>
            <a:r>
              <a:rPr lang="tr-TR" dirty="0" smtClean="0"/>
              <a:t>kalmış</a:t>
            </a:r>
            <a:r>
              <a:rPr lang="en-US" dirty="0" smtClean="0"/>
              <a:t> </a:t>
            </a:r>
            <a:r>
              <a:rPr lang="tr-TR" dirty="0" smtClean="0"/>
              <a:t>dosyaların</a:t>
            </a:r>
            <a:r>
              <a:rPr lang="en-US" dirty="0" smtClean="0"/>
              <a:t> </a:t>
            </a:r>
            <a:r>
              <a:rPr lang="tr-TR" dirty="0" smtClean="0"/>
              <a:t>kapatılması</a:t>
            </a:r>
            <a:r>
              <a:rPr lang="en-US" dirty="0" smtClean="0"/>
              <a:t> </a:t>
            </a:r>
            <a:r>
              <a:rPr lang="tr-TR" dirty="0" smtClean="0"/>
              <a:t>gibi</a:t>
            </a:r>
            <a:r>
              <a:rPr lang="en-US" dirty="0" smtClean="0"/>
              <a:t> </a:t>
            </a:r>
            <a:r>
              <a:rPr lang="tr-TR" dirty="0" smtClean="0"/>
              <a:t>işlemler</a:t>
            </a:r>
            <a:r>
              <a:rPr lang="en-US" dirty="0" smtClean="0"/>
              <a:t> </a:t>
            </a:r>
            <a:r>
              <a:rPr lang="tr-TR" dirty="0" smtClean="0"/>
              <a:t>genelde</a:t>
            </a:r>
            <a:r>
              <a:rPr lang="en-US" dirty="0" smtClean="0"/>
              <a:t> </a:t>
            </a:r>
            <a:r>
              <a:rPr lang="tr-TR" dirty="0" smtClean="0"/>
              <a:t>finally</a:t>
            </a:r>
            <a:r>
              <a:rPr lang="en-US" dirty="0" smtClean="0"/>
              <a:t> </a:t>
            </a:r>
            <a:r>
              <a:rPr lang="tr-TR" dirty="0" smtClean="0"/>
              <a:t>bloğu</a:t>
            </a:r>
            <a:r>
              <a:rPr lang="en-US" dirty="0" smtClean="0"/>
              <a:t> </a:t>
            </a:r>
            <a:r>
              <a:rPr lang="tr-TR" dirty="0" smtClean="0"/>
              <a:t>içerisine</a:t>
            </a:r>
            <a:r>
              <a:rPr lang="en-US" dirty="0" smtClean="0"/>
              <a:t> </a:t>
            </a:r>
            <a:r>
              <a:rPr lang="tr-TR" dirty="0" smtClean="0"/>
              <a:t>yazılarak</a:t>
            </a:r>
            <a:r>
              <a:rPr lang="en-US" dirty="0" smtClean="0"/>
              <a:t> </a:t>
            </a:r>
            <a:r>
              <a:rPr lang="tr-TR" dirty="0" smtClean="0"/>
              <a:t>olası</a:t>
            </a:r>
            <a:r>
              <a:rPr lang="en-US" dirty="0" smtClean="0"/>
              <a:t> </a:t>
            </a:r>
            <a:r>
              <a:rPr lang="tr-TR" dirty="0" smtClean="0"/>
              <a:t>problemeler</a:t>
            </a:r>
            <a:r>
              <a:rPr lang="en-US" dirty="0" smtClean="0"/>
              <a:t> </a:t>
            </a:r>
            <a:r>
              <a:rPr lang="tr-TR" dirty="0" smtClean="0"/>
              <a:t>engellenmiş</a:t>
            </a:r>
            <a:r>
              <a:rPr lang="en-US" dirty="0" smtClean="0"/>
              <a:t> </a:t>
            </a:r>
            <a:r>
              <a:rPr lang="tr-TR" dirty="0" smtClean="0"/>
              <a:t>olur</a:t>
            </a:r>
            <a:r>
              <a:rPr lang="en-US" dirty="0" smtClean="0"/>
              <a:t>.</a:t>
            </a:r>
            <a:endParaRPr lang="tr-TR"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a:t>
            </a:r>
            <a:r>
              <a:rPr lang="en-US" dirty="0" smtClean="0"/>
              <a:t> finally</a:t>
            </a:r>
            <a:endParaRPr lang="tr-TR" dirty="0"/>
          </a:p>
        </p:txBody>
      </p:sp>
      <p:sp>
        <p:nvSpPr>
          <p:cNvPr id="3" name="Content Placeholder 2"/>
          <p:cNvSpPr>
            <a:spLocks noGrp="1"/>
          </p:cNvSpPr>
          <p:nvPr>
            <p:ph idx="1"/>
          </p:nvPr>
        </p:nvSpPr>
        <p:spPr>
          <a:xfrm>
            <a:off x="6400800" y="1600200"/>
            <a:ext cx="2667000" cy="5105400"/>
          </a:xfrm>
        </p:spPr>
        <p:txBody>
          <a:bodyPr>
            <a:normAutofit fontScale="70000" lnSpcReduction="20000"/>
          </a:bodyPr>
          <a:lstStyle/>
          <a:p>
            <a:r>
              <a:rPr lang="tr-TR" dirty="0" smtClean="0"/>
              <a:t>Try</a:t>
            </a:r>
            <a:r>
              <a:rPr lang="en-US" dirty="0" smtClean="0"/>
              <a:t> </a:t>
            </a:r>
            <a:r>
              <a:rPr lang="tr-TR" dirty="0" smtClean="0"/>
              <a:t>ifadesi</a:t>
            </a:r>
            <a:r>
              <a:rPr lang="en-US" dirty="0" smtClean="0"/>
              <a:t> </a:t>
            </a:r>
            <a:r>
              <a:rPr lang="tr-TR" dirty="0" smtClean="0"/>
              <a:t>içerisinde</a:t>
            </a:r>
            <a:r>
              <a:rPr lang="en-US" dirty="0" smtClean="0"/>
              <a:t> </a:t>
            </a:r>
            <a:r>
              <a:rPr lang="tr-TR" dirty="0" smtClean="0"/>
              <a:t>çağrılan</a:t>
            </a:r>
            <a:r>
              <a:rPr lang="en-US" dirty="0" smtClean="0"/>
              <a:t> </a:t>
            </a:r>
            <a:r>
              <a:rPr lang="tr-TR" dirty="0" smtClean="0"/>
              <a:t>metod</a:t>
            </a:r>
            <a:r>
              <a:rPr lang="en-US" dirty="0" smtClean="0"/>
              <a:t> </a:t>
            </a:r>
            <a:r>
              <a:rPr lang="tr-TR" dirty="0" smtClean="0"/>
              <a:t>bir</a:t>
            </a:r>
            <a:r>
              <a:rPr lang="en-US" dirty="0" smtClean="0"/>
              <a:t> </a:t>
            </a:r>
            <a:r>
              <a:rPr lang="tr-TR" dirty="0" smtClean="0"/>
              <a:t>istisna</a:t>
            </a:r>
            <a:r>
              <a:rPr lang="en-US" dirty="0" smtClean="0"/>
              <a:t> </a:t>
            </a:r>
            <a:r>
              <a:rPr lang="tr-TR" dirty="0" smtClean="0"/>
              <a:t>fırlatıyor</a:t>
            </a:r>
            <a:r>
              <a:rPr lang="en-US" dirty="0" smtClean="0"/>
              <a:t> </a:t>
            </a:r>
            <a:r>
              <a:rPr lang="tr-TR" dirty="0" smtClean="0"/>
              <a:t>ve</a:t>
            </a:r>
            <a:r>
              <a:rPr lang="en-US" dirty="0" smtClean="0"/>
              <a:t> </a:t>
            </a:r>
            <a:r>
              <a:rPr lang="tr-TR" dirty="0" smtClean="0"/>
              <a:t>bunu</a:t>
            </a:r>
            <a:r>
              <a:rPr lang="en-US" dirty="0" smtClean="0"/>
              <a:t> </a:t>
            </a:r>
            <a:r>
              <a:rPr lang="tr-TR" dirty="0" smtClean="0"/>
              <a:t>yakalayacak</a:t>
            </a:r>
            <a:r>
              <a:rPr lang="en-US" dirty="0" smtClean="0"/>
              <a:t> </a:t>
            </a:r>
            <a:r>
              <a:rPr lang="tr-TR" dirty="0" smtClean="0"/>
              <a:t>tanımlı</a:t>
            </a:r>
            <a:r>
              <a:rPr lang="en-US" dirty="0" smtClean="0"/>
              <a:t> </a:t>
            </a:r>
            <a:r>
              <a:rPr lang="tr-TR" dirty="0" smtClean="0"/>
              <a:t>bir</a:t>
            </a:r>
            <a:r>
              <a:rPr lang="en-US" dirty="0" smtClean="0"/>
              <a:t> </a:t>
            </a:r>
            <a:r>
              <a:rPr lang="tr-TR" dirty="0" smtClean="0"/>
              <a:t>catch</a:t>
            </a:r>
            <a:r>
              <a:rPr lang="en-US" dirty="0" smtClean="0"/>
              <a:t> </a:t>
            </a:r>
            <a:r>
              <a:rPr lang="tr-TR" dirty="0" smtClean="0"/>
              <a:t>ifadesi</a:t>
            </a:r>
            <a:r>
              <a:rPr lang="en-US" dirty="0" smtClean="0"/>
              <a:t> </a:t>
            </a:r>
            <a:r>
              <a:rPr lang="tr-TR" dirty="0" smtClean="0"/>
              <a:t>olmadığı</a:t>
            </a:r>
            <a:r>
              <a:rPr lang="en-US" dirty="0" smtClean="0"/>
              <a:t> </a:t>
            </a:r>
            <a:r>
              <a:rPr lang="tr-TR" dirty="0" smtClean="0"/>
              <a:t>için</a:t>
            </a:r>
            <a:r>
              <a:rPr lang="en-US" dirty="0" smtClean="0"/>
              <a:t> </a:t>
            </a:r>
            <a:r>
              <a:rPr lang="tr-TR" dirty="0" smtClean="0"/>
              <a:t>istisna</a:t>
            </a:r>
            <a:r>
              <a:rPr lang="en-US" dirty="0" smtClean="0"/>
              <a:t> </a:t>
            </a:r>
            <a:r>
              <a:rPr lang="tr-TR" dirty="0" smtClean="0"/>
              <a:t>yönetimi</a:t>
            </a:r>
            <a:r>
              <a:rPr lang="en-US" dirty="0" smtClean="0"/>
              <a:t> </a:t>
            </a:r>
            <a:r>
              <a:rPr lang="tr-TR" dirty="0" smtClean="0"/>
              <a:t>Java’nın</a:t>
            </a:r>
            <a:r>
              <a:rPr lang="en-US" dirty="0" smtClean="0"/>
              <a:t> r</a:t>
            </a:r>
            <a:r>
              <a:rPr lang="tr-TR" dirty="0" smtClean="0"/>
              <a:t>un</a:t>
            </a:r>
            <a:r>
              <a:rPr lang="en-US" dirty="0" smtClean="0"/>
              <a:t>-</a:t>
            </a:r>
            <a:r>
              <a:rPr lang="tr-TR" dirty="0" smtClean="0"/>
              <a:t>time</a:t>
            </a:r>
            <a:r>
              <a:rPr lang="en-US" dirty="0" smtClean="0"/>
              <a:t> </a:t>
            </a:r>
            <a:r>
              <a:rPr lang="tr-TR" dirty="0" smtClean="0"/>
              <a:t>istisna</a:t>
            </a:r>
            <a:r>
              <a:rPr lang="en-US" dirty="0" smtClean="0"/>
              <a:t> </a:t>
            </a:r>
            <a:r>
              <a:rPr lang="tr-TR" dirty="0" smtClean="0"/>
              <a:t>yöneticisine</a:t>
            </a:r>
            <a:r>
              <a:rPr lang="en-US" dirty="0" smtClean="0"/>
              <a:t> </a:t>
            </a:r>
            <a:r>
              <a:rPr lang="tr-TR" dirty="0" smtClean="0"/>
              <a:t>düşüyor.</a:t>
            </a:r>
            <a:endParaRPr lang="en-US" dirty="0" smtClean="0"/>
          </a:p>
          <a:p>
            <a:r>
              <a:rPr lang="tr-TR" dirty="0" smtClean="0"/>
              <a:t>Try</a:t>
            </a:r>
            <a:r>
              <a:rPr lang="en-US" dirty="0" smtClean="0"/>
              <a:t> </a:t>
            </a:r>
            <a:r>
              <a:rPr lang="tr-TR" dirty="0" smtClean="0"/>
              <a:t>içerisinden</a:t>
            </a:r>
            <a:r>
              <a:rPr lang="en-US" dirty="0" smtClean="0"/>
              <a:t> </a:t>
            </a:r>
            <a:r>
              <a:rPr lang="tr-TR" dirty="0" smtClean="0"/>
              <a:t>sapma</a:t>
            </a:r>
            <a:r>
              <a:rPr lang="en-US" dirty="0" smtClean="0"/>
              <a:t> </a:t>
            </a:r>
            <a:r>
              <a:rPr lang="tr-TR" dirty="0" smtClean="0"/>
              <a:t>oluşmasına</a:t>
            </a:r>
            <a:r>
              <a:rPr lang="en-US" dirty="0" smtClean="0"/>
              <a:t> </a:t>
            </a:r>
            <a:r>
              <a:rPr lang="tr-TR" dirty="0" smtClean="0"/>
              <a:t>rağmen</a:t>
            </a:r>
            <a:r>
              <a:rPr lang="en-US" dirty="0" smtClean="0"/>
              <a:t> </a:t>
            </a:r>
            <a:r>
              <a:rPr lang="tr-TR" dirty="0" smtClean="0"/>
              <a:t>finally</a:t>
            </a:r>
            <a:r>
              <a:rPr lang="en-US" dirty="0" smtClean="0"/>
              <a:t> </a:t>
            </a:r>
            <a:r>
              <a:rPr lang="tr-TR" dirty="0" smtClean="0"/>
              <a:t>bloğu</a:t>
            </a:r>
            <a:r>
              <a:rPr lang="en-US" dirty="0" smtClean="0"/>
              <a:t> </a:t>
            </a:r>
            <a:r>
              <a:rPr lang="tr-TR" dirty="0" smtClean="0"/>
              <a:t>çalıştırılıp</a:t>
            </a:r>
            <a:r>
              <a:rPr lang="en-US" dirty="0" smtClean="0"/>
              <a:t> </a:t>
            </a:r>
            <a:r>
              <a:rPr lang="tr-TR" dirty="0" smtClean="0"/>
              <a:t>program</a:t>
            </a:r>
            <a:r>
              <a:rPr lang="en-US" dirty="0" smtClean="0"/>
              <a:t> </a:t>
            </a:r>
            <a:r>
              <a:rPr lang="tr-TR" dirty="0" smtClean="0"/>
              <a:t>öyle</a:t>
            </a:r>
            <a:r>
              <a:rPr lang="en-US" dirty="0" smtClean="0"/>
              <a:t> </a:t>
            </a:r>
            <a:r>
              <a:rPr lang="tr-TR" dirty="0" smtClean="0"/>
              <a:t>kesiliyor.</a:t>
            </a:r>
          </a:p>
          <a:p>
            <a:endParaRPr lang="tr-TR" dirty="0"/>
          </a:p>
        </p:txBody>
      </p:sp>
      <p:sp>
        <p:nvSpPr>
          <p:cNvPr id="4" name="Rectangle 3"/>
          <p:cNvSpPr/>
          <p:nvPr/>
        </p:nvSpPr>
        <p:spPr>
          <a:xfrm>
            <a:off x="304800" y="5715000"/>
            <a:ext cx="6477000" cy="923330"/>
          </a:xfrm>
          <a:prstGeom prst="rect">
            <a:avLst/>
          </a:prstGeom>
        </p:spPr>
        <p:txBody>
          <a:bodyPr wrap="square">
            <a:spAutoFit/>
          </a:bodyPr>
          <a:lstStyle/>
          <a:p>
            <a:r>
              <a:rPr lang="tr-TR" b="1" dirty="0" smtClean="0"/>
              <a:t>program çıktısı:</a:t>
            </a:r>
            <a:r>
              <a:rPr lang="en-US" b="1" dirty="0" smtClean="0"/>
              <a:t> </a:t>
            </a:r>
          </a:p>
          <a:p>
            <a:r>
              <a:rPr lang="tr-TR" i="1" dirty="0" smtClean="0"/>
              <a:t>firlatilan istisna: finally mutlaka çalışır!</a:t>
            </a:r>
            <a:r>
              <a:rPr lang="en-US" i="1" dirty="0" smtClean="0"/>
              <a:t> </a:t>
            </a:r>
          </a:p>
          <a:p>
            <a:r>
              <a:rPr lang="tr-TR" i="1" dirty="0" smtClean="0"/>
              <a:t>Exception in thread “main” java.lang.ArithmeticException: deneme</a:t>
            </a:r>
            <a:endParaRPr lang="tr-TR" dirty="0"/>
          </a:p>
        </p:txBody>
      </p:sp>
      <p:pic>
        <p:nvPicPr>
          <p:cNvPr id="6146" name="Picture 2"/>
          <p:cNvPicPr>
            <a:picLocks noChangeAspect="1" noChangeArrowheads="1"/>
          </p:cNvPicPr>
          <p:nvPr/>
        </p:nvPicPr>
        <p:blipFill>
          <a:blip r:embed="rId2" cstate="print"/>
          <a:srcRect/>
          <a:stretch>
            <a:fillRect/>
          </a:stretch>
        </p:blipFill>
        <p:spPr bwMode="auto">
          <a:xfrm>
            <a:off x="152399" y="1295400"/>
            <a:ext cx="6467475" cy="426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tr-TR" dirty="0" smtClean="0"/>
              <a:t>Örneğin Devamı</a:t>
            </a:r>
            <a:endParaRPr lang="en-US" dirty="0"/>
          </a:p>
        </p:txBody>
      </p:sp>
      <p:sp>
        <p:nvSpPr>
          <p:cNvPr id="4" name="Rectangle 3"/>
          <p:cNvSpPr/>
          <p:nvPr/>
        </p:nvSpPr>
        <p:spPr>
          <a:xfrm>
            <a:off x="457200" y="856357"/>
            <a:ext cx="8458200" cy="5632311"/>
          </a:xfrm>
          <a:prstGeom prst="rect">
            <a:avLst/>
          </a:prstGeom>
        </p:spPr>
        <p:txBody>
          <a:bodyPr wrap="square">
            <a:spAutoFit/>
          </a:bodyPr>
          <a:lstStyle/>
          <a:p>
            <a:r>
              <a:rPr lang="en-US" sz="2400" dirty="0" smtClean="0"/>
              <a:t> public static void main(String </a:t>
            </a:r>
            <a:r>
              <a:rPr lang="en-US" sz="2400" dirty="0" err="1" smtClean="0"/>
              <a:t>args</a:t>
            </a:r>
            <a:r>
              <a:rPr lang="en-US" sz="2400" dirty="0" smtClean="0"/>
              <a:t>[]) {</a:t>
            </a:r>
          </a:p>
          <a:p>
            <a:r>
              <a:rPr lang="en-US" sz="2400" dirty="0" smtClean="0"/>
              <a:t>        try{</a:t>
            </a:r>
          </a:p>
          <a:p>
            <a:r>
              <a:rPr lang="en-US" sz="2400" dirty="0" smtClean="0"/>
              <a:t>            </a:t>
            </a:r>
            <a:r>
              <a:rPr lang="en-US" sz="2400" dirty="0" err="1" smtClean="0"/>
              <a:t>finalornegi</a:t>
            </a:r>
            <a:r>
              <a:rPr lang="en-US" sz="2400" dirty="0" smtClean="0"/>
              <a:t>();</a:t>
            </a:r>
          </a:p>
          <a:p>
            <a:r>
              <a:rPr lang="en-US" sz="2400" dirty="0" smtClean="0"/>
              <a:t>        }</a:t>
            </a:r>
          </a:p>
          <a:p>
            <a:r>
              <a:rPr lang="en-US" sz="2400" dirty="0" smtClean="0"/>
              <a:t>    </a:t>
            </a:r>
            <a:r>
              <a:rPr lang="tr-TR" sz="2400" dirty="0" smtClean="0"/>
              <a:t>    </a:t>
            </a:r>
            <a:r>
              <a:rPr lang="en-US" sz="2400" dirty="0" smtClean="0"/>
              <a:t>catch (Exception e){</a:t>
            </a:r>
          </a:p>
          <a:p>
            <a:r>
              <a:rPr lang="en-US" sz="2400" dirty="0" smtClean="0"/>
              <a:t>            </a:t>
            </a:r>
            <a:r>
              <a:rPr lang="en-US" sz="2400" dirty="0" err="1" smtClean="0"/>
              <a:t>System.out.println</a:t>
            </a:r>
            <a:r>
              <a:rPr lang="en-US" sz="2400" dirty="0" smtClean="0"/>
              <a:t>("</a:t>
            </a:r>
            <a:r>
              <a:rPr lang="en-US" sz="2400" dirty="0" err="1" smtClean="0"/>
              <a:t>heloooooo</a:t>
            </a:r>
            <a:r>
              <a:rPr lang="en-US" sz="2400" dirty="0" smtClean="0"/>
              <a:t>");</a:t>
            </a:r>
          </a:p>
          <a:p>
            <a:r>
              <a:rPr lang="en-US" sz="2400" dirty="0" smtClean="0"/>
              <a:t>     </a:t>
            </a:r>
            <a:r>
              <a:rPr lang="tr-TR" sz="2400" dirty="0" smtClean="0"/>
              <a:t>  </a:t>
            </a:r>
            <a:r>
              <a:rPr lang="en-US" sz="2400" dirty="0" smtClean="0"/>
              <a:t>}</a:t>
            </a:r>
          </a:p>
          <a:p>
            <a:r>
              <a:rPr lang="en-US" sz="2400" dirty="0" smtClean="0"/>
              <a:t>        finally{</a:t>
            </a:r>
          </a:p>
          <a:p>
            <a:r>
              <a:rPr lang="en-US" sz="2400" dirty="0" smtClean="0"/>
              <a:t>            </a:t>
            </a:r>
            <a:r>
              <a:rPr lang="en-US" sz="2400" dirty="0" err="1" smtClean="0"/>
              <a:t>System.out.println</a:t>
            </a:r>
            <a:r>
              <a:rPr lang="en-US" sz="2400" dirty="0" smtClean="0"/>
              <a:t>("finally </a:t>
            </a:r>
            <a:r>
              <a:rPr lang="en-US" sz="2400" dirty="0" err="1" smtClean="0"/>
              <a:t>mutlaka</a:t>
            </a:r>
            <a:r>
              <a:rPr lang="en-US" sz="2400" dirty="0" smtClean="0"/>
              <a:t> </a:t>
            </a:r>
            <a:r>
              <a:rPr lang="en-US" sz="2400" dirty="0" err="1" smtClean="0"/>
              <a:t>calisir</a:t>
            </a:r>
            <a:r>
              <a:rPr lang="en-US" sz="2400" dirty="0" smtClean="0"/>
              <a:t> ");</a:t>
            </a:r>
          </a:p>
          <a:p>
            <a:r>
              <a:rPr lang="en-US" sz="2400" dirty="0" smtClean="0"/>
              <a:t>        }</a:t>
            </a:r>
          </a:p>
          <a:p>
            <a:r>
              <a:rPr lang="en-US" sz="2400" dirty="0" smtClean="0"/>
              <a:t>    }</a:t>
            </a:r>
          </a:p>
          <a:p>
            <a:r>
              <a:rPr lang="en-US" sz="2400" dirty="0" smtClean="0"/>
              <a:t>    static void </a:t>
            </a:r>
            <a:r>
              <a:rPr lang="en-US" sz="2400" dirty="0" err="1" smtClean="0"/>
              <a:t>finalornegi</a:t>
            </a:r>
            <a:r>
              <a:rPr lang="en-US" sz="2400" dirty="0" smtClean="0"/>
              <a:t>() throws </a:t>
            </a:r>
            <a:r>
              <a:rPr lang="en-US" sz="2400" dirty="0" err="1" smtClean="0"/>
              <a:t>ArithmeticException</a:t>
            </a:r>
            <a:r>
              <a:rPr lang="en-US" sz="2400" dirty="0" smtClean="0"/>
              <a:t>{</a:t>
            </a:r>
          </a:p>
          <a:p>
            <a:r>
              <a:rPr lang="en-US" sz="2400" dirty="0" smtClean="0"/>
              <a:t>        </a:t>
            </a:r>
            <a:r>
              <a:rPr lang="en-US" sz="2400" dirty="0" err="1" smtClean="0"/>
              <a:t>System.out.println</a:t>
            </a:r>
            <a:r>
              <a:rPr lang="en-US" sz="2400" dirty="0" smtClean="0"/>
              <a:t>("</a:t>
            </a:r>
            <a:r>
              <a:rPr lang="en-US" sz="2400" dirty="0" err="1" smtClean="0"/>
              <a:t>firlatilan</a:t>
            </a:r>
            <a:r>
              <a:rPr lang="en-US" sz="2400" dirty="0" smtClean="0"/>
              <a:t> </a:t>
            </a:r>
            <a:r>
              <a:rPr lang="en-US" sz="2400" dirty="0" err="1" smtClean="0"/>
              <a:t>istina</a:t>
            </a:r>
            <a:r>
              <a:rPr lang="en-US" sz="2400" dirty="0" smtClean="0"/>
              <a:t>: ");</a:t>
            </a:r>
          </a:p>
          <a:p>
            <a:r>
              <a:rPr lang="en-US" sz="2400" dirty="0" smtClean="0"/>
              <a:t>        throw new </a:t>
            </a:r>
            <a:r>
              <a:rPr lang="en-US" sz="2400" dirty="0" err="1" smtClean="0"/>
              <a:t>ArithmeticException</a:t>
            </a:r>
            <a:r>
              <a:rPr lang="en-US" sz="2400" dirty="0" smtClean="0"/>
              <a:t>("</a:t>
            </a:r>
            <a:r>
              <a:rPr lang="en-US" sz="2400" dirty="0" err="1" smtClean="0"/>
              <a:t>deneme</a:t>
            </a:r>
            <a:r>
              <a:rPr lang="en-US" sz="2400" dirty="0" smtClean="0"/>
              <a:t>");</a:t>
            </a:r>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Kodun Çıktıları</a:t>
            </a:r>
            <a:endParaRPr lang="en-US" dirty="0"/>
          </a:p>
        </p:txBody>
      </p:sp>
      <p:sp>
        <p:nvSpPr>
          <p:cNvPr id="3" name="Content Placeholder 2"/>
          <p:cNvSpPr>
            <a:spLocks noGrp="1"/>
          </p:cNvSpPr>
          <p:nvPr>
            <p:ph idx="1"/>
          </p:nvPr>
        </p:nvSpPr>
        <p:spPr/>
        <p:txBody>
          <a:bodyPr/>
          <a:lstStyle/>
          <a:p>
            <a:r>
              <a:rPr lang="tr-TR" dirty="0" smtClean="0"/>
              <a:t>Catch kullanılınca cıktı ne olur</a:t>
            </a:r>
          </a:p>
          <a:p>
            <a:endParaRPr lang="tr-TR" dirty="0" smtClean="0"/>
          </a:p>
          <a:p>
            <a:endParaRPr lang="tr-TR" dirty="0" smtClean="0"/>
          </a:p>
          <a:p>
            <a:endParaRPr lang="tr-TR" dirty="0" smtClean="0"/>
          </a:p>
          <a:p>
            <a:r>
              <a:rPr lang="tr-TR" dirty="0" smtClean="0"/>
              <a:t>Catch kullanılmayınca cıktı ne olur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4800600"/>
            <a:ext cx="7848600" cy="161486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990600" y="2514600"/>
            <a:ext cx="3497638" cy="1081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(exception) Nedir?</a:t>
            </a:r>
            <a:endParaRPr lang="tr-TR" dirty="0"/>
          </a:p>
        </p:txBody>
      </p:sp>
      <p:sp>
        <p:nvSpPr>
          <p:cNvPr id="3" name="Content Placeholder 2"/>
          <p:cNvSpPr>
            <a:spLocks noGrp="1"/>
          </p:cNvSpPr>
          <p:nvPr>
            <p:ph idx="1"/>
          </p:nvPr>
        </p:nvSpPr>
        <p:spPr/>
        <p:txBody>
          <a:bodyPr>
            <a:normAutofit/>
          </a:bodyPr>
          <a:lstStyle/>
          <a:p>
            <a:r>
              <a:rPr lang="tr-TR" dirty="0" smtClean="0"/>
              <a:t>İstisna, bir kod dizisinde, çalışma sırasında ortaya çıkan, anormal bir durumdur.</a:t>
            </a:r>
          </a:p>
          <a:p>
            <a:r>
              <a:rPr lang="tr-TR" dirty="0" smtClean="0"/>
              <a:t>Bir çalışma zamanı (run-time) hatasıdır.</a:t>
            </a:r>
          </a:p>
          <a:p>
            <a:r>
              <a:rPr lang="tr-TR" dirty="0" smtClean="0"/>
              <a:t>İstisnalar, programcılara, hatalar karşısında istenildiği şekilde davranabilme ve oluşacak hataları kontrol altına alabilme yeteneği ve esnekliği sağlar.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Oluşturma -Ornek</a:t>
            </a:r>
            <a:endParaRPr lang="tr-TR" dirty="0"/>
          </a:p>
        </p:txBody>
      </p:sp>
      <p:sp>
        <p:nvSpPr>
          <p:cNvPr id="3" name="Content Placeholder 2"/>
          <p:cNvSpPr>
            <a:spLocks noGrp="1"/>
          </p:cNvSpPr>
          <p:nvPr>
            <p:ph idx="1"/>
          </p:nvPr>
        </p:nvSpPr>
        <p:spPr>
          <a:xfrm>
            <a:off x="457200" y="1447800"/>
            <a:ext cx="8229600" cy="2286000"/>
          </a:xfrm>
        </p:spPr>
        <p:txBody>
          <a:bodyPr>
            <a:normAutofit fontScale="77500" lnSpcReduction="20000"/>
          </a:bodyPr>
          <a:lstStyle/>
          <a:p>
            <a:r>
              <a:rPr lang="tr-TR" dirty="0" smtClean="0"/>
              <a:t>İstisna</a:t>
            </a:r>
            <a:r>
              <a:rPr lang="en-US" dirty="0" smtClean="0"/>
              <a:t> </a:t>
            </a:r>
            <a:r>
              <a:rPr lang="tr-TR" dirty="0" smtClean="0"/>
              <a:t>oluşumuna</a:t>
            </a:r>
            <a:r>
              <a:rPr lang="en-US" dirty="0" smtClean="0"/>
              <a:t> </a:t>
            </a:r>
            <a:r>
              <a:rPr lang="tr-TR" dirty="0" smtClean="0"/>
              <a:t>en</a:t>
            </a:r>
            <a:r>
              <a:rPr lang="en-US" dirty="0" smtClean="0"/>
              <a:t> </a:t>
            </a:r>
            <a:r>
              <a:rPr lang="tr-TR" dirty="0" smtClean="0"/>
              <a:t>basit</a:t>
            </a:r>
            <a:r>
              <a:rPr lang="en-US" dirty="0" smtClean="0"/>
              <a:t> </a:t>
            </a:r>
            <a:r>
              <a:rPr lang="tr-TR" dirty="0" smtClean="0"/>
              <a:t>örnek</a:t>
            </a:r>
            <a:r>
              <a:rPr lang="en-US" dirty="0" smtClean="0"/>
              <a:t> </a:t>
            </a:r>
            <a:r>
              <a:rPr lang="tr-TR" dirty="0" smtClean="0"/>
              <a:t>olarak,</a:t>
            </a:r>
            <a:r>
              <a:rPr lang="en-US" dirty="0" smtClean="0"/>
              <a:t> </a:t>
            </a:r>
            <a:r>
              <a:rPr lang="tr-TR" dirty="0" smtClean="0"/>
              <a:t>yanlış</a:t>
            </a:r>
            <a:r>
              <a:rPr lang="en-US" dirty="0" smtClean="0"/>
              <a:t> </a:t>
            </a:r>
            <a:r>
              <a:rPr lang="tr-TR" dirty="0" smtClean="0"/>
              <a:t>kullanılmış</a:t>
            </a:r>
            <a:r>
              <a:rPr lang="en-US" dirty="0" smtClean="0"/>
              <a:t> </a:t>
            </a:r>
            <a:r>
              <a:rPr lang="tr-TR" dirty="0" smtClean="0"/>
              <a:t>dizi</a:t>
            </a:r>
            <a:r>
              <a:rPr lang="en-US" dirty="0" smtClean="0"/>
              <a:t> </a:t>
            </a:r>
            <a:r>
              <a:rPr lang="tr-TR" dirty="0" smtClean="0"/>
              <a:t>uygulamasını</a:t>
            </a:r>
            <a:r>
              <a:rPr lang="en-US" dirty="0" smtClean="0"/>
              <a:t> </a:t>
            </a:r>
            <a:r>
              <a:rPr lang="tr-TR" dirty="0" smtClean="0"/>
              <a:t>verebiliriz.</a:t>
            </a:r>
          </a:p>
          <a:p>
            <a:pPr lvl="1"/>
            <a:r>
              <a:rPr lang="tr-TR" dirty="0" smtClean="0"/>
              <a:t>Java</a:t>
            </a:r>
            <a:r>
              <a:rPr lang="en-US" dirty="0" smtClean="0"/>
              <a:t> </a:t>
            </a:r>
            <a:r>
              <a:rPr lang="tr-TR" dirty="0" smtClean="0"/>
              <a:t>programlama</a:t>
            </a:r>
            <a:r>
              <a:rPr lang="en-US" dirty="0" smtClean="0"/>
              <a:t> </a:t>
            </a:r>
            <a:r>
              <a:rPr lang="tr-TR" dirty="0" smtClean="0"/>
              <a:t>dilinde</a:t>
            </a:r>
            <a:r>
              <a:rPr lang="en-US" dirty="0" smtClean="0"/>
              <a:t> </a:t>
            </a:r>
            <a:r>
              <a:rPr lang="tr-TR" dirty="0" smtClean="0"/>
              <a:t>dizilere</a:t>
            </a:r>
            <a:r>
              <a:rPr lang="en-US" dirty="0" smtClean="0"/>
              <a:t> </a:t>
            </a:r>
            <a:r>
              <a:rPr lang="tr-TR" dirty="0" smtClean="0"/>
              <a:t>erişim</a:t>
            </a:r>
            <a:r>
              <a:rPr lang="en-US" dirty="0" smtClean="0"/>
              <a:t> </a:t>
            </a:r>
            <a:r>
              <a:rPr lang="tr-TR" dirty="0" smtClean="0"/>
              <a:t>her</a:t>
            </a:r>
            <a:r>
              <a:rPr lang="en-US" dirty="0" smtClean="0"/>
              <a:t> </a:t>
            </a:r>
            <a:r>
              <a:rPr lang="tr-TR" dirty="0" smtClean="0"/>
              <a:t>zaman</a:t>
            </a:r>
            <a:r>
              <a:rPr lang="en-US" dirty="0" smtClean="0"/>
              <a:t> </a:t>
            </a:r>
            <a:r>
              <a:rPr lang="tr-TR" dirty="0" smtClean="0"/>
              <a:t>kontrollüdür.</a:t>
            </a:r>
          </a:p>
          <a:p>
            <a:pPr lvl="1"/>
            <a:r>
              <a:rPr lang="tr-TR" dirty="0" smtClean="0"/>
              <a:t>Java</a:t>
            </a:r>
            <a:r>
              <a:rPr lang="en-US" dirty="0" smtClean="0"/>
              <a:t> </a:t>
            </a:r>
            <a:r>
              <a:rPr lang="tr-TR" dirty="0" smtClean="0"/>
              <a:t>programlama</a:t>
            </a:r>
            <a:r>
              <a:rPr lang="en-US" dirty="0" smtClean="0"/>
              <a:t> </a:t>
            </a:r>
            <a:r>
              <a:rPr lang="tr-TR" dirty="0" smtClean="0"/>
              <a:t>dilinde</a:t>
            </a:r>
            <a:r>
              <a:rPr lang="en-US" dirty="0" smtClean="0"/>
              <a:t> </a:t>
            </a:r>
            <a:r>
              <a:rPr lang="tr-TR" dirty="0" smtClean="0"/>
              <a:t>dizilerin</a:t>
            </a:r>
            <a:r>
              <a:rPr lang="en-US" dirty="0" smtClean="0"/>
              <a:t> </a:t>
            </a:r>
            <a:r>
              <a:rPr lang="tr-TR" dirty="0" smtClean="0"/>
              <a:t>içerisine</a:t>
            </a:r>
            <a:r>
              <a:rPr lang="en-US" dirty="0" smtClean="0"/>
              <a:t> </a:t>
            </a:r>
            <a:r>
              <a:rPr lang="tr-TR" dirty="0" smtClean="0"/>
              <a:t>bir</a:t>
            </a:r>
            <a:r>
              <a:rPr lang="en-US" dirty="0" smtClean="0"/>
              <a:t> </a:t>
            </a:r>
            <a:r>
              <a:rPr lang="tr-TR" dirty="0" smtClean="0"/>
              <a:t>eleman</a:t>
            </a:r>
            <a:r>
              <a:rPr lang="en-US" dirty="0" smtClean="0"/>
              <a:t> </a:t>
            </a:r>
            <a:r>
              <a:rPr lang="tr-TR" dirty="0" smtClean="0"/>
              <a:t>atmak</a:t>
            </a:r>
            <a:r>
              <a:rPr lang="en-US" dirty="0" smtClean="0"/>
              <a:t> </a:t>
            </a:r>
            <a:r>
              <a:rPr lang="tr-TR" dirty="0" smtClean="0"/>
              <a:t>istiyorsak</a:t>
            </a:r>
            <a:r>
              <a:rPr lang="en-US" dirty="0" smtClean="0"/>
              <a:t> </a:t>
            </a:r>
            <a:r>
              <a:rPr lang="tr-TR" dirty="0" smtClean="0"/>
              <a:t>veya</a:t>
            </a:r>
            <a:r>
              <a:rPr lang="en-US" dirty="0" smtClean="0"/>
              <a:t> </a:t>
            </a:r>
            <a:r>
              <a:rPr lang="tr-TR" dirty="0" smtClean="0"/>
              <a:t>var</a:t>
            </a:r>
            <a:r>
              <a:rPr lang="en-US" dirty="0" smtClean="0"/>
              <a:t> </a:t>
            </a:r>
            <a:r>
              <a:rPr lang="tr-TR" dirty="0" smtClean="0"/>
              <a:t>olan</a:t>
            </a:r>
            <a:r>
              <a:rPr lang="en-US" dirty="0" smtClean="0"/>
              <a:t> </a:t>
            </a:r>
            <a:r>
              <a:rPr lang="tr-TR" dirty="0" smtClean="0"/>
              <a:t>bir</a:t>
            </a:r>
            <a:r>
              <a:rPr lang="en-US" dirty="0" smtClean="0"/>
              <a:t> </a:t>
            </a:r>
            <a:r>
              <a:rPr lang="tr-TR" dirty="0" smtClean="0"/>
              <a:t>elemana</a:t>
            </a:r>
            <a:r>
              <a:rPr lang="en-US" dirty="0" smtClean="0"/>
              <a:t> </a:t>
            </a:r>
            <a:r>
              <a:rPr lang="tr-TR" dirty="0" smtClean="0"/>
              <a:t>ulaşmak</a:t>
            </a:r>
            <a:r>
              <a:rPr lang="en-US" dirty="0" smtClean="0"/>
              <a:t> </a:t>
            </a:r>
            <a:r>
              <a:rPr lang="tr-TR" dirty="0" smtClean="0"/>
              <a:t>istiyorsak,</a:t>
            </a:r>
            <a:r>
              <a:rPr lang="en-US" dirty="0" smtClean="0"/>
              <a:t> </a:t>
            </a:r>
            <a:r>
              <a:rPr lang="tr-TR" dirty="0" smtClean="0"/>
              <a:t>bu</a:t>
            </a:r>
            <a:r>
              <a:rPr lang="en-US" dirty="0" smtClean="0"/>
              <a:t> </a:t>
            </a:r>
            <a:r>
              <a:rPr lang="tr-TR" dirty="0" smtClean="0"/>
              <a:t>işlemlerin</a:t>
            </a:r>
            <a:r>
              <a:rPr lang="en-US" dirty="0" smtClean="0"/>
              <a:t> </a:t>
            </a:r>
            <a:r>
              <a:rPr lang="tr-TR" dirty="0" smtClean="0"/>
              <a:t>hepsi</a:t>
            </a:r>
            <a:r>
              <a:rPr lang="en-US" dirty="0" smtClean="0"/>
              <a:t> </a:t>
            </a:r>
            <a:r>
              <a:rPr lang="tr-TR" dirty="0" smtClean="0"/>
              <a:t>Java</a:t>
            </a:r>
            <a:r>
              <a:rPr lang="en-US" dirty="0" smtClean="0"/>
              <a:t> </a:t>
            </a:r>
            <a:r>
              <a:rPr lang="tr-TR" dirty="0" smtClean="0"/>
              <a:t>tarafından</a:t>
            </a:r>
            <a:r>
              <a:rPr lang="en-US" dirty="0" smtClean="0"/>
              <a:t> </a:t>
            </a:r>
            <a:r>
              <a:rPr lang="tr-TR" dirty="0" smtClean="0"/>
              <a:t>önce</a:t>
            </a:r>
            <a:r>
              <a:rPr lang="en-US" dirty="0" smtClean="0"/>
              <a:t> </a:t>
            </a:r>
            <a:r>
              <a:rPr lang="tr-TR" dirty="0" smtClean="0"/>
              <a:t>bir</a:t>
            </a:r>
            <a:r>
              <a:rPr lang="en-US" dirty="0" smtClean="0"/>
              <a:t> </a:t>
            </a:r>
            <a:r>
              <a:rPr lang="tr-TR" dirty="0" smtClean="0"/>
              <a:t>kontrolden</a:t>
            </a:r>
            <a:r>
              <a:rPr lang="en-US" dirty="0" smtClean="0"/>
              <a:t> </a:t>
            </a:r>
            <a:r>
              <a:rPr lang="tr-TR" dirty="0" smtClean="0"/>
              <a:t>geçirilir.</a:t>
            </a:r>
          </a:p>
          <a:p>
            <a:pPr lvl="1"/>
            <a:r>
              <a:rPr lang="tr-TR" dirty="0" smtClean="0"/>
              <a:t>Amaç,</a:t>
            </a:r>
            <a:r>
              <a:rPr lang="en-US" dirty="0" smtClean="0"/>
              <a:t> </a:t>
            </a:r>
            <a:r>
              <a:rPr lang="tr-TR" dirty="0" smtClean="0"/>
              <a:t>güvenli</a:t>
            </a:r>
            <a:r>
              <a:rPr lang="en-US" dirty="0" smtClean="0"/>
              <a:t> </a:t>
            </a:r>
            <a:r>
              <a:rPr lang="tr-TR" dirty="0" smtClean="0"/>
              <a:t>bir</a:t>
            </a:r>
            <a:r>
              <a:rPr lang="en-US" dirty="0" smtClean="0"/>
              <a:t> </a:t>
            </a:r>
            <a:r>
              <a:rPr lang="tr-TR" dirty="0" smtClean="0"/>
              <a:t>dizi</a:t>
            </a:r>
            <a:r>
              <a:rPr lang="en-US" dirty="0" smtClean="0"/>
              <a:t> </a:t>
            </a:r>
            <a:r>
              <a:rPr lang="tr-TR" dirty="0" smtClean="0"/>
              <a:t>erişim</a:t>
            </a:r>
            <a:r>
              <a:rPr lang="en-US" dirty="0" smtClean="0"/>
              <a:t> </a:t>
            </a:r>
            <a:r>
              <a:rPr lang="tr-TR" dirty="0" smtClean="0"/>
              <a:t>mekanizmasına</a:t>
            </a:r>
            <a:r>
              <a:rPr lang="en-US" dirty="0" smtClean="0"/>
              <a:t> </a:t>
            </a:r>
            <a:r>
              <a:rPr lang="tr-TR" dirty="0" smtClean="0"/>
              <a:t>sahip</a:t>
            </a:r>
            <a:r>
              <a:rPr lang="en-US" dirty="0" smtClean="0"/>
              <a:t> </a:t>
            </a:r>
            <a:r>
              <a:rPr lang="tr-TR" dirty="0" smtClean="0"/>
              <a:t>olmaktır.</a:t>
            </a:r>
          </a:p>
        </p:txBody>
      </p:sp>
      <p:pic>
        <p:nvPicPr>
          <p:cNvPr id="7170" name="Picture 2"/>
          <p:cNvPicPr>
            <a:picLocks noChangeAspect="1" noChangeArrowheads="1"/>
          </p:cNvPicPr>
          <p:nvPr/>
        </p:nvPicPr>
        <p:blipFill>
          <a:blip r:embed="rId2" cstate="print"/>
          <a:srcRect/>
          <a:stretch>
            <a:fillRect/>
          </a:stretch>
        </p:blipFill>
        <p:spPr bwMode="auto">
          <a:xfrm>
            <a:off x="228600" y="3733800"/>
            <a:ext cx="4972050" cy="2847975"/>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4419600" y="5486400"/>
            <a:ext cx="4114800" cy="11101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Oluşma Sebepleri</a:t>
            </a:r>
            <a:endParaRPr lang="tr-TR" dirty="0"/>
          </a:p>
        </p:txBody>
      </p:sp>
      <p:sp>
        <p:nvSpPr>
          <p:cNvPr id="3" name="Content Placeholder 2"/>
          <p:cNvSpPr>
            <a:spLocks noGrp="1"/>
          </p:cNvSpPr>
          <p:nvPr>
            <p:ph idx="1"/>
          </p:nvPr>
        </p:nvSpPr>
        <p:spPr/>
        <p:txBody>
          <a:bodyPr>
            <a:normAutofit lnSpcReduction="10000"/>
          </a:bodyPr>
          <a:lstStyle/>
          <a:p>
            <a:r>
              <a:rPr lang="tr-TR" dirty="0" smtClean="0"/>
              <a:t>Açmak istediğiniz fiziksel dosya yerinde olmayabilir. </a:t>
            </a:r>
          </a:p>
          <a:p>
            <a:r>
              <a:rPr lang="tr-TR" dirty="0" smtClean="0"/>
              <a:t>Uygulamanıza kullanıcılar tarafında, beklenmedik bir girdi kümesi gelebilir. </a:t>
            </a:r>
          </a:p>
          <a:p>
            <a:r>
              <a:rPr lang="tr-TR" dirty="0" smtClean="0"/>
              <a:t>Ağ bağlantısı kopmuş olabilir. </a:t>
            </a:r>
          </a:p>
          <a:p>
            <a:r>
              <a:rPr lang="tr-TR" dirty="0" smtClean="0"/>
              <a:t>Yazmak istediğiniz dosya, başkası tarafından açılmış olduğundan yazma hakkınız olmayabilir. </a:t>
            </a:r>
          </a:p>
          <a:p>
            <a:r>
              <a:rPr lang="tr-TR" dirty="0" smtClean="0"/>
              <a:t>Kullanıcı yanlış veri girdisi</a:t>
            </a:r>
          </a:p>
          <a:p>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Checked</a:t>
            </a:r>
            <a:r>
              <a:rPr lang="tr-TR" dirty="0"/>
              <a:t> </a:t>
            </a:r>
            <a:r>
              <a:rPr lang="tr-TR" dirty="0" err="1"/>
              <a:t>Exception</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Java’da </a:t>
            </a:r>
            <a:r>
              <a:rPr lang="tr-TR" dirty="0"/>
              <a:t>kod geliştirme esnasında </a:t>
            </a:r>
            <a:r>
              <a:rPr lang="tr-TR" b="1" dirty="0" err="1"/>
              <a:t>try-catch-finally</a:t>
            </a:r>
            <a:r>
              <a:rPr lang="tr-TR" dirty="0"/>
              <a:t> bloğu içerisinde </a:t>
            </a:r>
            <a:r>
              <a:rPr lang="tr-TR" dirty="0" smtClean="0"/>
              <a:t>yakalanan ve işlem yapılabilen </a:t>
            </a:r>
            <a:r>
              <a:rPr lang="tr-TR" dirty="0" err="1" smtClean="0"/>
              <a:t>exceptionlar</a:t>
            </a:r>
            <a:endParaRPr lang="tr-TR" dirty="0" smtClean="0"/>
          </a:p>
          <a:p>
            <a:r>
              <a:rPr lang="tr-TR" b="1" dirty="0" err="1"/>
              <a:t>Checked</a:t>
            </a:r>
            <a:r>
              <a:rPr lang="tr-TR" b="1" dirty="0"/>
              <a:t> </a:t>
            </a:r>
            <a:r>
              <a:rPr lang="tr-TR" b="1" dirty="0" err="1"/>
              <a:t>Exception</a:t>
            </a:r>
            <a:r>
              <a:rPr lang="tr-TR" dirty="0"/>
              <a:t> alındığında çalışma anında düzeltme yapıp düzgün parametrelerle kodun çalışmasına devam edilebilir. </a:t>
            </a:r>
            <a:endParaRPr lang="tr-TR" dirty="0" smtClean="0"/>
          </a:p>
          <a:p>
            <a:r>
              <a:rPr lang="tr-TR" dirty="0"/>
              <a:t>yazdığınız kodda </a:t>
            </a:r>
            <a:r>
              <a:rPr lang="tr-TR" b="1" dirty="0" err="1"/>
              <a:t>Checked</a:t>
            </a:r>
            <a:r>
              <a:rPr lang="tr-TR" b="1" dirty="0"/>
              <a:t> </a:t>
            </a:r>
            <a:r>
              <a:rPr lang="tr-TR" b="1" dirty="0" err="1"/>
              <a:t>Exception</a:t>
            </a:r>
            <a:r>
              <a:rPr lang="tr-TR" dirty="0"/>
              <a:t> varsa IDE sizi uyarıyor ve bu fırlatılan </a:t>
            </a:r>
            <a:r>
              <a:rPr lang="tr-TR" dirty="0" err="1"/>
              <a:t>exception</a:t>
            </a:r>
            <a:r>
              <a:rPr lang="tr-TR" dirty="0"/>
              <a:t>’ ı </a:t>
            </a:r>
            <a:r>
              <a:rPr lang="tr-TR" dirty="0" err="1"/>
              <a:t>handle</a:t>
            </a:r>
            <a:r>
              <a:rPr lang="tr-TR" dirty="0"/>
              <a:t> etmeniz yani yakalayıp gerekli işlemi yapmanız gerektiğini söylüyor. </a:t>
            </a:r>
            <a:endParaRPr lang="tr-TR" dirty="0" smtClean="0"/>
          </a:p>
          <a:p>
            <a:pPr lvl="1"/>
            <a:r>
              <a:rPr lang="tr-TR" dirty="0"/>
              <a:t>İşte bu durumda yazılımcılar olarak bizler, ya </a:t>
            </a:r>
            <a:r>
              <a:rPr lang="tr-TR" dirty="0" err="1"/>
              <a:t>exception</a:t>
            </a:r>
            <a:r>
              <a:rPr lang="tr-TR" dirty="0"/>
              <a:t>’ </a:t>
            </a:r>
            <a:r>
              <a:rPr lang="tr-TR" dirty="0" err="1"/>
              <a:t>ın</a:t>
            </a:r>
            <a:r>
              <a:rPr lang="tr-TR" dirty="0"/>
              <a:t> fırlatıldığı satırı </a:t>
            </a:r>
            <a:r>
              <a:rPr lang="tr-TR" dirty="0" err="1"/>
              <a:t>try-catch</a:t>
            </a:r>
            <a:r>
              <a:rPr lang="tr-TR" dirty="0"/>
              <a:t> bloğu içine alıyoruz ya da bir üst metoda </a:t>
            </a:r>
            <a:r>
              <a:rPr lang="tr-TR" dirty="0" err="1"/>
              <a:t>throws</a:t>
            </a:r>
            <a:r>
              <a:rPr lang="tr-TR" dirty="0"/>
              <a:t> ediyoruz.</a:t>
            </a:r>
          </a:p>
        </p:txBody>
      </p:sp>
    </p:spTree>
    <p:extLst>
      <p:ext uri="{BB962C8B-B14F-4D97-AF65-F5344CB8AC3E}">
        <p14:creationId xmlns:p14="http://schemas.microsoft.com/office/powerpoint/2010/main" val="3565122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err="1" smtClean="0"/>
              <a:t>Unchecked</a:t>
            </a:r>
            <a:r>
              <a:rPr lang="tr-TR" dirty="0" smtClean="0"/>
              <a:t> </a:t>
            </a:r>
            <a:r>
              <a:rPr lang="tr-TR" dirty="0" err="1" smtClean="0"/>
              <a:t>Exception</a:t>
            </a:r>
            <a:r>
              <a:rPr lang="tr-TR" dirty="0" smtClean="0"/>
              <a:t> - </a:t>
            </a:r>
            <a:r>
              <a:rPr lang="tr-TR" dirty="0"/>
              <a:t>Runtime </a:t>
            </a:r>
            <a:r>
              <a:rPr lang="tr-TR" dirty="0" err="1"/>
              <a:t>Exception</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Java’da </a:t>
            </a:r>
            <a:r>
              <a:rPr lang="tr-TR" dirty="0"/>
              <a:t>yine kod geliştirme esnasında </a:t>
            </a:r>
            <a:r>
              <a:rPr lang="tr-TR" b="1" dirty="0" err="1"/>
              <a:t>try-catch-finally</a:t>
            </a:r>
            <a:r>
              <a:rPr lang="tr-TR" dirty="0"/>
              <a:t> bloğuyla yakalanabilir ve </a:t>
            </a:r>
            <a:r>
              <a:rPr lang="tr-TR" dirty="0" err="1"/>
              <a:t>checked</a:t>
            </a:r>
            <a:r>
              <a:rPr lang="tr-TR" dirty="0"/>
              <a:t> </a:t>
            </a:r>
            <a:r>
              <a:rPr lang="tr-TR" dirty="0" err="1"/>
              <a:t>exception</a:t>
            </a:r>
            <a:r>
              <a:rPr lang="tr-TR" dirty="0"/>
              <a:t> tipinde olduğu gibi istenildiği gibi işlem devam ettirilebilir</a:t>
            </a:r>
            <a:r>
              <a:rPr lang="tr-TR" dirty="0" smtClean="0"/>
              <a:t>.</a:t>
            </a:r>
          </a:p>
          <a:p>
            <a:r>
              <a:rPr lang="tr-TR" dirty="0" err="1" smtClean="0"/>
              <a:t>Try</a:t>
            </a:r>
            <a:r>
              <a:rPr lang="tr-TR" dirty="0" smtClean="0"/>
              <a:t> </a:t>
            </a:r>
            <a:r>
              <a:rPr lang="tr-TR" dirty="0" err="1" smtClean="0"/>
              <a:t>Catch</a:t>
            </a:r>
            <a:r>
              <a:rPr lang="tr-TR" dirty="0" smtClean="0"/>
              <a:t> bloğu içinde yazılması gerektiğini </a:t>
            </a:r>
            <a:r>
              <a:rPr lang="tr-TR" dirty="0" err="1" smtClean="0"/>
              <a:t>kodcunun</a:t>
            </a:r>
            <a:r>
              <a:rPr lang="tr-TR" dirty="0" smtClean="0"/>
              <a:t> öngörmesi beklenir.</a:t>
            </a:r>
          </a:p>
          <a:p>
            <a:pPr lvl="1"/>
            <a:r>
              <a:rPr lang="tr-TR" dirty="0" smtClean="0"/>
              <a:t>Kodu </a:t>
            </a:r>
            <a:r>
              <a:rPr lang="tr-TR" dirty="0"/>
              <a:t>geliştirme esnasında IDE yazılımcıyı uyarmaz. Yani orada bir hata olacağı geliştirme esnasında değil çalışma esnasında ortaya çıkar</a:t>
            </a:r>
            <a:r>
              <a:rPr lang="tr-TR" dirty="0" smtClean="0"/>
              <a:t>.</a:t>
            </a:r>
          </a:p>
          <a:p>
            <a:pPr lvl="1"/>
            <a:r>
              <a:rPr lang="tr-TR" dirty="0" err="1" smtClean="0"/>
              <a:t>ArrayIndexOutOfBoundException</a:t>
            </a:r>
            <a:endParaRPr lang="tr-TR" dirty="0" smtClean="0"/>
          </a:p>
          <a:p>
            <a:r>
              <a:rPr lang="tr-TR" dirty="0"/>
              <a:t>Bir diğer </a:t>
            </a:r>
            <a:r>
              <a:rPr lang="tr-TR" dirty="0" err="1"/>
              <a:t>unchecked</a:t>
            </a:r>
            <a:r>
              <a:rPr lang="tr-TR" dirty="0"/>
              <a:t> </a:t>
            </a:r>
            <a:r>
              <a:rPr lang="tr-TR" dirty="0" err="1"/>
              <a:t>exception</a:t>
            </a:r>
            <a:r>
              <a:rPr lang="tr-TR" dirty="0"/>
              <a:t> türü </a:t>
            </a:r>
            <a:r>
              <a:rPr lang="tr-TR" dirty="0" smtClean="0"/>
              <a:t>ise</a:t>
            </a:r>
            <a:r>
              <a:rPr lang="tr-TR" dirty="0"/>
              <a:t> </a:t>
            </a:r>
            <a:r>
              <a:rPr lang="tr-TR" b="1" dirty="0" err="1"/>
              <a:t>Error</a:t>
            </a:r>
            <a:r>
              <a:rPr lang="tr-TR" dirty="0"/>
              <a:t> </a:t>
            </a:r>
            <a:r>
              <a:rPr lang="tr-TR" dirty="0" smtClean="0"/>
              <a:t>sınıflarıdır.</a:t>
            </a:r>
          </a:p>
          <a:p>
            <a:pPr lvl="1"/>
            <a:r>
              <a:rPr lang="tr-TR" dirty="0" smtClean="0"/>
              <a:t>Kod </a:t>
            </a:r>
            <a:r>
              <a:rPr lang="tr-TR" dirty="0"/>
              <a:t>geliştirme esnasında veya çalışma esnasında yazılımcının </a:t>
            </a:r>
            <a:r>
              <a:rPr lang="tr-TR" dirty="0" err="1" smtClean="0"/>
              <a:t>yakalayamacağı</a:t>
            </a:r>
            <a:r>
              <a:rPr lang="tr-TR" dirty="0"/>
              <a:t> </a:t>
            </a:r>
            <a:r>
              <a:rPr lang="tr-TR" dirty="0" smtClean="0"/>
              <a:t>istisnalardır.</a:t>
            </a:r>
          </a:p>
          <a:p>
            <a:pPr lvl="1"/>
            <a:r>
              <a:rPr lang="tr-TR" dirty="0" smtClean="0"/>
              <a:t>Problemin </a:t>
            </a:r>
            <a:r>
              <a:rPr lang="tr-TR" dirty="0"/>
              <a:t>diğer </a:t>
            </a:r>
            <a:r>
              <a:rPr lang="tr-TR" dirty="0" err="1"/>
              <a:t>Exception</a:t>
            </a:r>
            <a:r>
              <a:rPr lang="tr-TR" dirty="0"/>
              <a:t> türlerine göre daha ciddi olduğu durumları yansıtmaktadır</a:t>
            </a:r>
            <a:r>
              <a:rPr lang="tr-TR" dirty="0" smtClean="0"/>
              <a:t>.</a:t>
            </a:r>
          </a:p>
          <a:p>
            <a:pPr lvl="1"/>
            <a:r>
              <a:rPr lang="tr-TR" dirty="0" err="1" smtClean="0"/>
              <a:t>OutOfMemoryError</a:t>
            </a:r>
            <a:r>
              <a:rPr lang="tr-TR" dirty="0" smtClean="0"/>
              <a:t> </a:t>
            </a:r>
            <a:endParaRPr lang="tr-TR" dirty="0"/>
          </a:p>
        </p:txBody>
      </p:sp>
    </p:spTree>
    <p:extLst>
      <p:ext uri="{BB962C8B-B14F-4D97-AF65-F5344CB8AC3E}">
        <p14:creationId xmlns:p14="http://schemas.microsoft.com/office/powerpoint/2010/main" val="65537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Hata Yönetimi vs. İstisna Yönetimi</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Aslında</a:t>
            </a:r>
            <a:r>
              <a:rPr lang="en-US" dirty="0" smtClean="0"/>
              <a:t> </a:t>
            </a:r>
            <a:r>
              <a:rPr lang="tr-TR" i="1" dirty="0" smtClean="0"/>
              <a:t>Error</a:t>
            </a:r>
            <a:r>
              <a:rPr lang="en-US" i="1" dirty="0" smtClean="0"/>
              <a:t> </a:t>
            </a:r>
            <a:r>
              <a:rPr lang="tr-TR" i="1" dirty="0" smtClean="0"/>
              <a:t>sınıfından</a:t>
            </a:r>
            <a:r>
              <a:rPr lang="en-US" i="1" dirty="0" smtClean="0"/>
              <a:t> </a:t>
            </a:r>
            <a:r>
              <a:rPr lang="tr-TR" i="1" dirty="0" smtClean="0"/>
              <a:t>oluşan</a:t>
            </a:r>
            <a:r>
              <a:rPr lang="en-US" i="1" dirty="0" smtClean="0"/>
              <a:t> </a:t>
            </a:r>
            <a:r>
              <a:rPr lang="tr-TR" i="1" dirty="0" smtClean="0"/>
              <a:t>nesnelerin</a:t>
            </a:r>
            <a:r>
              <a:rPr lang="en-US" i="1" dirty="0" smtClean="0"/>
              <a:t> </a:t>
            </a:r>
            <a:r>
              <a:rPr lang="tr-TR" i="1" dirty="0" smtClean="0"/>
              <a:t>esas</a:t>
            </a:r>
            <a:r>
              <a:rPr lang="en-US" i="1" dirty="0" smtClean="0"/>
              <a:t> </a:t>
            </a:r>
            <a:r>
              <a:rPr lang="tr-TR" i="1" dirty="0" smtClean="0"/>
              <a:t>olarak</a:t>
            </a:r>
            <a:r>
              <a:rPr lang="en-US" i="1" dirty="0" smtClean="0"/>
              <a:t> </a:t>
            </a:r>
            <a:r>
              <a:rPr lang="tr-TR" i="1" dirty="0" smtClean="0"/>
              <a:t>yaptıkları</a:t>
            </a:r>
            <a:r>
              <a:rPr lang="en-US" i="1" dirty="0" smtClean="0"/>
              <a:t> </a:t>
            </a:r>
            <a:r>
              <a:rPr lang="tr-TR" i="1" dirty="0" smtClean="0"/>
              <a:t>şey</a:t>
            </a:r>
            <a:r>
              <a:rPr lang="en-US" i="1" dirty="0" smtClean="0"/>
              <a:t> </a:t>
            </a:r>
            <a:r>
              <a:rPr lang="tr-TR" i="1" dirty="0" smtClean="0"/>
              <a:t>programın</a:t>
            </a:r>
            <a:r>
              <a:rPr lang="en-US" i="1" dirty="0" smtClean="0"/>
              <a:t> </a:t>
            </a:r>
            <a:r>
              <a:rPr lang="tr-TR" i="1" dirty="0" smtClean="0"/>
              <a:t>akışını</a:t>
            </a:r>
            <a:r>
              <a:rPr lang="en-US" i="1" dirty="0" smtClean="0"/>
              <a:t> </a:t>
            </a:r>
            <a:r>
              <a:rPr lang="tr-TR" i="1" dirty="0" smtClean="0"/>
              <a:t>durdurup,</a:t>
            </a:r>
            <a:r>
              <a:rPr lang="en-US" i="1" dirty="0" smtClean="0"/>
              <a:t> </a:t>
            </a:r>
            <a:r>
              <a:rPr lang="tr-TR" i="1" dirty="0" smtClean="0"/>
              <a:t>sorunu</a:t>
            </a:r>
            <a:r>
              <a:rPr lang="en-US" i="1" dirty="0" smtClean="0"/>
              <a:t> </a:t>
            </a:r>
            <a:r>
              <a:rPr lang="tr-TR" i="1" dirty="0" smtClean="0"/>
              <a:t>belirtmek</a:t>
            </a:r>
            <a:r>
              <a:rPr lang="en-US" i="1" dirty="0" smtClean="0"/>
              <a:t> </a:t>
            </a:r>
            <a:r>
              <a:rPr lang="tr-TR" i="1" dirty="0" smtClean="0"/>
              <a:t>ve</a:t>
            </a:r>
            <a:r>
              <a:rPr lang="en-US" i="1" dirty="0" smtClean="0"/>
              <a:t> </a:t>
            </a:r>
            <a:r>
              <a:rPr lang="tr-TR" i="1" dirty="0" smtClean="0"/>
              <a:t>programdan</a:t>
            </a:r>
            <a:r>
              <a:rPr lang="en-US" i="1" dirty="0" smtClean="0"/>
              <a:t> </a:t>
            </a:r>
            <a:r>
              <a:rPr lang="tr-TR" i="1" dirty="0" smtClean="0"/>
              <a:t>çıkmaktır.</a:t>
            </a:r>
          </a:p>
          <a:p>
            <a:pPr lvl="1"/>
            <a:r>
              <a:rPr lang="tr-TR" dirty="0" smtClean="0"/>
              <a:t>Programcının</a:t>
            </a:r>
            <a:r>
              <a:rPr lang="en-US" dirty="0" smtClean="0"/>
              <a:t> </a:t>
            </a:r>
            <a:r>
              <a:rPr lang="tr-TR" dirty="0" smtClean="0"/>
              <a:t>bu</a:t>
            </a:r>
            <a:r>
              <a:rPr lang="en-US" dirty="0" smtClean="0"/>
              <a:t> </a:t>
            </a:r>
            <a:r>
              <a:rPr lang="tr-TR" dirty="0" smtClean="0"/>
              <a:t>hataları</a:t>
            </a:r>
            <a:r>
              <a:rPr lang="en-US" dirty="0" smtClean="0"/>
              <a:t> </a:t>
            </a:r>
            <a:r>
              <a:rPr lang="tr-TR" dirty="0" smtClean="0"/>
              <a:t>işlemesine</a:t>
            </a:r>
            <a:r>
              <a:rPr lang="en-US" dirty="0" smtClean="0"/>
              <a:t> </a:t>
            </a:r>
            <a:r>
              <a:rPr lang="tr-TR" dirty="0" smtClean="0"/>
              <a:t>gerek</a:t>
            </a:r>
            <a:r>
              <a:rPr lang="en-US" dirty="0" smtClean="0"/>
              <a:t> </a:t>
            </a:r>
            <a:r>
              <a:rPr lang="tr-TR" dirty="0" smtClean="0"/>
              <a:t>kalmadan</a:t>
            </a:r>
            <a:r>
              <a:rPr lang="en-US" dirty="0" smtClean="0"/>
              <a:t> </a:t>
            </a:r>
            <a:r>
              <a:rPr lang="tr-TR" dirty="0" smtClean="0"/>
              <a:t>sistem</a:t>
            </a:r>
            <a:r>
              <a:rPr lang="en-US" dirty="0" smtClean="0"/>
              <a:t> </a:t>
            </a:r>
            <a:r>
              <a:rPr lang="tr-TR" dirty="0" smtClean="0"/>
              <a:t>zaten</a:t>
            </a:r>
            <a:r>
              <a:rPr lang="en-US" dirty="0" smtClean="0"/>
              <a:t> </a:t>
            </a:r>
            <a:r>
              <a:rPr lang="tr-TR" dirty="0" smtClean="0"/>
              <a:t>bu</a:t>
            </a:r>
            <a:r>
              <a:rPr lang="en-US" dirty="0" smtClean="0"/>
              <a:t> </a:t>
            </a:r>
            <a:r>
              <a:rPr lang="tr-TR" dirty="0" smtClean="0"/>
              <a:t>hataları</a:t>
            </a:r>
            <a:r>
              <a:rPr lang="en-US" dirty="0" smtClean="0"/>
              <a:t> </a:t>
            </a:r>
            <a:r>
              <a:rPr lang="tr-TR" dirty="0" smtClean="0"/>
              <a:t>ele</a:t>
            </a:r>
            <a:r>
              <a:rPr lang="en-US" dirty="0" smtClean="0"/>
              <a:t> </a:t>
            </a:r>
            <a:r>
              <a:rPr lang="tr-TR" dirty="0" smtClean="0"/>
              <a:t>almaktadır.</a:t>
            </a:r>
          </a:p>
          <a:p>
            <a:endParaRPr lang="tr-TR" dirty="0" smtClean="0"/>
          </a:p>
          <a:p>
            <a:r>
              <a:rPr lang="tr-TR" dirty="0" smtClean="0"/>
              <a:t>Programcının</a:t>
            </a:r>
            <a:r>
              <a:rPr lang="en-US" dirty="0" smtClean="0"/>
              <a:t> </a:t>
            </a:r>
            <a:r>
              <a:rPr lang="tr-TR" dirty="0" smtClean="0"/>
              <a:t>asıl</a:t>
            </a:r>
            <a:r>
              <a:rPr lang="en-US" dirty="0" smtClean="0"/>
              <a:t> </a:t>
            </a:r>
            <a:r>
              <a:rPr lang="tr-TR" dirty="0" smtClean="0"/>
              <a:t>yapması</a:t>
            </a:r>
            <a:r>
              <a:rPr lang="en-US" dirty="0" smtClean="0"/>
              <a:t> </a:t>
            </a:r>
            <a:r>
              <a:rPr lang="tr-TR" dirty="0" smtClean="0"/>
              <a:t>gereken</a:t>
            </a:r>
            <a:r>
              <a:rPr lang="en-US" dirty="0" smtClean="0"/>
              <a:t> </a:t>
            </a:r>
            <a:r>
              <a:rPr lang="tr-TR" dirty="0" smtClean="0"/>
              <a:t>iş</a:t>
            </a:r>
            <a:r>
              <a:rPr lang="en-US" dirty="0" smtClean="0"/>
              <a:t> </a:t>
            </a:r>
            <a:r>
              <a:rPr lang="tr-TR" dirty="0" smtClean="0"/>
              <a:t>çeşitli</a:t>
            </a:r>
            <a:r>
              <a:rPr lang="en-US" dirty="0" smtClean="0"/>
              <a:t> </a:t>
            </a:r>
            <a:r>
              <a:rPr lang="tr-TR" dirty="0" smtClean="0"/>
              <a:t>istisnaları</a:t>
            </a:r>
            <a:r>
              <a:rPr lang="en-US" dirty="0" smtClean="0"/>
              <a:t> </a:t>
            </a:r>
            <a:r>
              <a:rPr lang="tr-TR" dirty="0" smtClean="0"/>
              <a:t>sorun</a:t>
            </a:r>
            <a:r>
              <a:rPr lang="en-US" dirty="0" smtClean="0"/>
              <a:t> </a:t>
            </a:r>
            <a:r>
              <a:rPr lang="tr-TR" dirty="0" smtClean="0"/>
              <a:t>olmaktan</a:t>
            </a:r>
            <a:r>
              <a:rPr lang="en-US" dirty="0" smtClean="0"/>
              <a:t> </a:t>
            </a:r>
            <a:r>
              <a:rPr lang="tr-TR" dirty="0" smtClean="0"/>
              <a:t>çıkarmaya</a:t>
            </a:r>
            <a:r>
              <a:rPr lang="en-US" dirty="0" smtClean="0"/>
              <a:t> </a:t>
            </a:r>
            <a:r>
              <a:rPr lang="tr-TR" dirty="0" smtClean="0"/>
              <a:t>uğraşmaktır.</a:t>
            </a:r>
          </a:p>
          <a:p>
            <a:endParaRPr lang="tr-TR" dirty="0" smtClean="0"/>
          </a:p>
          <a:p>
            <a:r>
              <a:rPr lang="tr-TR" dirty="0" smtClean="0"/>
              <a:t>Çalışma</a:t>
            </a:r>
            <a:r>
              <a:rPr lang="en-US" dirty="0" smtClean="0"/>
              <a:t> </a:t>
            </a:r>
            <a:r>
              <a:rPr lang="tr-TR" dirty="0" smtClean="0"/>
              <a:t>zamanı</a:t>
            </a:r>
            <a:r>
              <a:rPr lang="en-US" dirty="0" smtClean="0"/>
              <a:t> </a:t>
            </a:r>
            <a:r>
              <a:rPr lang="tr-TR" dirty="0" smtClean="0"/>
              <a:t>istisnaları</a:t>
            </a:r>
            <a:r>
              <a:rPr lang="en-US" dirty="0" smtClean="0"/>
              <a:t> </a:t>
            </a:r>
            <a:r>
              <a:rPr lang="tr-TR" dirty="0" smtClean="0"/>
              <a:t>genel</a:t>
            </a:r>
            <a:r>
              <a:rPr lang="en-US" dirty="0" smtClean="0"/>
              <a:t> </a:t>
            </a:r>
            <a:r>
              <a:rPr lang="tr-TR" dirty="0" smtClean="0"/>
              <a:t>olarak</a:t>
            </a:r>
            <a:r>
              <a:rPr lang="en-US" dirty="0" smtClean="0"/>
              <a:t> </a:t>
            </a:r>
            <a:r>
              <a:rPr lang="tr-TR" dirty="0" smtClean="0"/>
              <a:t>kod</a:t>
            </a:r>
            <a:r>
              <a:rPr lang="en-US" dirty="0" smtClean="0"/>
              <a:t> </a:t>
            </a:r>
            <a:r>
              <a:rPr lang="tr-TR" dirty="0" smtClean="0"/>
              <a:t>yazılımının</a:t>
            </a:r>
            <a:r>
              <a:rPr lang="en-US" dirty="0" smtClean="0"/>
              <a:t> </a:t>
            </a:r>
            <a:r>
              <a:rPr lang="tr-TR" dirty="0" smtClean="0"/>
              <a:t>yol</a:t>
            </a:r>
            <a:r>
              <a:rPr lang="en-US" dirty="0" smtClean="0"/>
              <a:t> </a:t>
            </a:r>
            <a:r>
              <a:rPr lang="tr-TR" dirty="0" smtClean="0"/>
              <a:t>açtığı</a:t>
            </a:r>
            <a:r>
              <a:rPr lang="en-US" dirty="0" smtClean="0"/>
              <a:t> </a:t>
            </a:r>
            <a:r>
              <a:rPr lang="tr-TR" dirty="0" smtClean="0"/>
              <a:t>hatalardır.</a:t>
            </a:r>
            <a:r>
              <a:rPr lang="en-US" dirty="0" smtClean="0"/>
              <a:t> </a:t>
            </a:r>
            <a:r>
              <a:rPr lang="tr-TR" dirty="0" smtClean="0"/>
              <a:t>Bu</a:t>
            </a:r>
            <a:r>
              <a:rPr lang="en-US" dirty="0" smtClean="0"/>
              <a:t> </a:t>
            </a:r>
            <a:r>
              <a:rPr lang="tr-TR" dirty="0" smtClean="0"/>
              <a:t>yüzden,</a:t>
            </a:r>
            <a:r>
              <a:rPr lang="en-US" dirty="0" smtClean="0"/>
              <a:t> </a:t>
            </a:r>
            <a:r>
              <a:rPr lang="tr-TR" dirty="0" smtClean="0"/>
              <a:t>programcı</a:t>
            </a:r>
            <a:r>
              <a:rPr lang="en-US" dirty="0" smtClean="0"/>
              <a:t> </a:t>
            </a:r>
            <a:r>
              <a:rPr lang="tr-TR" dirty="0" smtClean="0"/>
              <a:t>kendi</a:t>
            </a:r>
            <a:r>
              <a:rPr lang="en-US" dirty="0" smtClean="0"/>
              <a:t> </a:t>
            </a:r>
            <a:r>
              <a:rPr lang="tr-TR" dirty="0" smtClean="0"/>
              <a:t>hatalarını</a:t>
            </a:r>
            <a:r>
              <a:rPr lang="en-US" dirty="0" smtClean="0"/>
              <a:t> </a:t>
            </a:r>
            <a:r>
              <a:rPr lang="tr-TR" dirty="0" smtClean="0"/>
              <a:t>ele</a:t>
            </a:r>
            <a:r>
              <a:rPr lang="en-US" dirty="0" smtClean="0"/>
              <a:t> </a:t>
            </a:r>
            <a:r>
              <a:rPr lang="tr-TR" dirty="0" smtClean="0"/>
              <a:t>almasını</a:t>
            </a:r>
            <a:r>
              <a:rPr lang="en-US" dirty="0" smtClean="0"/>
              <a:t> </a:t>
            </a:r>
            <a:r>
              <a:rPr lang="tr-TR" dirty="0" smtClean="0"/>
              <a:t>sağlayacak</a:t>
            </a:r>
            <a:r>
              <a:rPr lang="en-US" dirty="0" smtClean="0"/>
              <a:t> </a:t>
            </a:r>
            <a:r>
              <a:rPr lang="tr-TR" dirty="0" smtClean="0"/>
              <a:t>istisna</a:t>
            </a:r>
            <a:r>
              <a:rPr lang="en-US" dirty="0" smtClean="0"/>
              <a:t> </a:t>
            </a:r>
            <a:r>
              <a:rPr lang="tr-TR" dirty="0" smtClean="0"/>
              <a:t>işleme</a:t>
            </a:r>
            <a:r>
              <a:rPr lang="en-US" dirty="0" smtClean="0"/>
              <a:t> </a:t>
            </a:r>
            <a:r>
              <a:rPr lang="tr-TR" dirty="0" smtClean="0"/>
              <a:t>teknikleri</a:t>
            </a:r>
            <a:r>
              <a:rPr lang="en-US" dirty="0" smtClean="0"/>
              <a:t> </a:t>
            </a:r>
            <a:r>
              <a:rPr lang="tr-TR" dirty="0" smtClean="0"/>
              <a:t>yaratmalıdır.</a:t>
            </a:r>
          </a:p>
          <a:p>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Hata</a:t>
            </a:r>
            <a:r>
              <a:rPr lang="es-ES" dirty="0" smtClean="0"/>
              <a:t> (Error) vs. </a:t>
            </a:r>
            <a:r>
              <a:rPr lang="es-ES" dirty="0" err="1" smtClean="0"/>
              <a:t>İstisna</a:t>
            </a:r>
            <a:r>
              <a:rPr lang="es-ES" dirty="0" smtClean="0"/>
              <a:t> (</a:t>
            </a:r>
            <a:r>
              <a:rPr lang="es-ES" dirty="0" err="1" smtClean="0"/>
              <a:t>Exception</a:t>
            </a:r>
            <a:r>
              <a:rPr lang="es-ES" dirty="0" smtClean="0"/>
              <a:t>)</a:t>
            </a:r>
            <a:endParaRPr lang="tr-TR"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tr-TR" dirty="0" smtClean="0"/>
              <a:t>Error,  sistem bütünlüğünde, programcının kontrolü dışında gerçekleşen hatalardır. </a:t>
            </a:r>
          </a:p>
          <a:p>
            <a:pPr lvl="1"/>
            <a:r>
              <a:rPr lang="tr-TR" dirty="0" smtClean="0"/>
              <a:t>Sistem içi hatalardan kastedilen programcının kontrolü dışında oluşan sorunlardır. </a:t>
            </a:r>
          </a:p>
          <a:p>
            <a:pPr lvl="1"/>
            <a:r>
              <a:rPr lang="tr-TR" dirty="0" smtClean="0"/>
              <a:t>bellek yetersizliği, İnternet bağlantısının kurulamaması, disk problemleri, … </a:t>
            </a:r>
          </a:p>
          <a:p>
            <a:pPr lvl="1"/>
            <a:endParaRPr lang="tr-TR" sz="2000" dirty="0" smtClean="0"/>
          </a:p>
          <a:p>
            <a:r>
              <a:rPr lang="tr-TR" dirty="0" smtClean="0"/>
              <a:t>İstisna ise çalışma zamanında meydana gelen, beklenmeyen durumlar olarak tanımlanır. </a:t>
            </a:r>
          </a:p>
          <a:p>
            <a:pPr lvl="1"/>
            <a:r>
              <a:rPr lang="tr-TR" dirty="0" smtClean="0"/>
              <a:t>İstisnalar, genel olarak kod yazılması sırasında programcı tarafından yapılabilecek hatalardır. </a:t>
            </a:r>
          </a:p>
          <a:p>
            <a:pPr lvl="1"/>
            <a:r>
              <a:rPr lang="tr-TR" dirty="0" smtClean="0"/>
              <a:t>Bu tanım, bütün istisnai durumların programcının yanlış söz dizileri kullanmasından kaynaklandığı anlamına gelmemelidir. </a:t>
            </a:r>
          </a:p>
          <a:p>
            <a:pPr lvl="1"/>
            <a:r>
              <a:rPr lang="tr-TR" dirty="0" smtClean="0"/>
              <a:t>Doğrudan programcıyı ilgilendiren durumlardan bahsedilmektedir.</a:t>
            </a:r>
          </a:p>
          <a:p>
            <a:pPr lvl="2"/>
            <a:r>
              <a:rPr lang="tr-TR" dirty="0" smtClean="0"/>
              <a:t>Yazılan programın beklediği girdiler, sunduğu çıktılar,…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Özet</a:t>
            </a:r>
            <a:endParaRPr lang="tr-TR" dirty="0"/>
          </a:p>
        </p:txBody>
      </p:sp>
      <p:sp>
        <p:nvSpPr>
          <p:cNvPr id="3" name="Content Placeholder 2"/>
          <p:cNvSpPr>
            <a:spLocks noGrp="1"/>
          </p:cNvSpPr>
          <p:nvPr>
            <p:ph idx="1"/>
          </p:nvPr>
        </p:nvSpPr>
        <p:spPr/>
        <p:txBody>
          <a:bodyPr>
            <a:normAutofit/>
          </a:bodyPr>
          <a:lstStyle/>
          <a:p>
            <a:r>
              <a:rPr lang="tr-TR" sz="2800" dirty="0" smtClean="0"/>
              <a:t>İstisna yönetiminin faydaları:</a:t>
            </a:r>
          </a:p>
          <a:p>
            <a:pPr lvl="1"/>
            <a:r>
              <a:rPr lang="tr-TR" sz="2400" dirty="0" smtClean="0"/>
              <a:t>Hatayı düzeltmeye izin vermek</a:t>
            </a:r>
          </a:p>
          <a:p>
            <a:pPr lvl="1"/>
            <a:r>
              <a:rPr lang="tr-TR" sz="2400" dirty="0" smtClean="0"/>
              <a:t>Programın otomatik olarak durmasına engel olmak</a:t>
            </a:r>
          </a:p>
          <a:p>
            <a:endParaRPr lang="en-US" sz="2800" dirty="0" smtClean="0"/>
          </a:p>
          <a:p>
            <a:pPr>
              <a:buNone/>
            </a:pPr>
            <a:endParaRPr lang="tr-TR"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(exception) Nedir?</a:t>
            </a:r>
            <a:endParaRPr lang="tr-TR" dirty="0"/>
          </a:p>
        </p:txBody>
      </p:sp>
      <p:sp>
        <p:nvSpPr>
          <p:cNvPr id="3" name="Content Placeholder 2"/>
          <p:cNvSpPr>
            <a:spLocks noGrp="1"/>
          </p:cNvSpPr>
          <p:nvPr>
            <p:ph idx="1"/>
          </p:nvPr>
        </p:nvSpPr>
        <p:spPr/>
        <p:txBody>
          <a:bodyPr>
            <a:normAutofit fontScale="70000" lnSpcReduction="20000"/>
          </a:bodyPr>
          <a:lstStyle/>
          <a:p>
            <a:r>
              <a:rPr lang="tr-TR" dirty="0" smtClean="0"/>
              <a:t>Bir sistemi tamamen istisnalara karşı korunaklı tasarlamak ve oluşturmak çok zordur.</a:t>
            </a:r>
          </a:p>
          <a:p>
            <a:r>
              <a:rPr lang="tr-TR" dirty="0" smtClean="0"/>
              <a:t>Çıkabilecek sorunların önceden tamamıyla düşünülmesi mümkün değildir.</a:t>
            </a:r>
          </a:p>
          <a:p>
            <a:r>
              <a:rPr lang="tr-TR" dirty="0" smtClean="0"/>
              <a:t>Sorunlar ciddi farklılıklar gösterebilir.</a:t>
            </a:r>
          </a:p>
          <a:p>
            <a:pPr lvl="1"/>
            <a:r>
              <a:rPr lang="tr-TR" dirty="0" smtClean="0"/>
              <a:t>Veri</a:t>
            </a:r>
            <a:r>
              <a:rPr lang="en-US" dirty="0" smtClean="0"/>
              <a:t> </a:t>
            </a:r>
            <a:r>
              <a:rPr lang="tr-TR" dirty="0" smtClean="0"/>
              <a:t>tutarsızlığı</a:t>
            </a:r>
          </a:p>
          <a:p>
            <a:pPr lvl="1"/>
            <a:r>
              <a:rPr lang="tr-TR" dirty="0" smtClean="0"/>
              <a:t>Operatör</a:t>
            </a:r>
            <a:r>
              <a:rPr lang="en-US" dirty="0" smtClean="0"/>
              <a:t> </a:t>
            </a:r>
            <a:r>
              <a:rPr lang="tr-TR" dirty="0" smtClean="0"/>
              <a:t>hatası</a:t>
            </a:r>
          </a:p>
          <a:p>
            <a:pPr lvl="1"/>
            <a:r>
              <a:rPr lang="tr-TR" dirty="0" smtClean="0"/>
              <a:t>Bellek</a:t>
            </a:r>
            <a:r>
              <a:rPr lang="en-US" dirty="0" smtClean="0"/>
              <a:t> </a:t>
            </a:r>
            <a:r>
              <a:rPr lang="tr-TR" dirty="0" smtClean="0"/>
              <a:t>hatası</a:t>
            </a:r>
          </a:p>
          <a:p>
            <a:pPr lvl="1"/>
            <a:r>
              <a:rPr lang="tr-TR" dirty="0" smtClean="0"/>
              <a:t>Yanlış</a:t>
            </a:r>
            <a:r>
              <a:rPr lang="en-US" dirty="0" smtClean="0"/>
              <a:t> </a:t>
            </a:r>
            <a:r>
              <a:rPr lang="tr-TR" dirty="0" smtClean="0"/>
              <a:t>girdi</a:t>
            </a:r>
          </a:p>
          <a:p>
            <a:pPr lvl="1"/>
            <a:r>
              <a:rPr lang="tr-TR" dirty="0" smtClean="0"/>
              <a:t>Donanımsal</a:t>
            </a:r>
            <a:r>
              <a:rPr lang="en-US" dirty="0" smtClean="0"/>
              <a:t> </a:t>
            </a:r>
            <a:r>
              <a:rPr lang="tr-TR" dirty="0" smtClean="0"/>
              <a:t>tutarsızlık</a:t>
            </a:r>
          </a:p>
          <a:p>
            <a:pPr lvl="1"/>
            <a:r>
              <a:rPr lang="tr-TR" dirty="0" smtClean="0"/>
              <a:t>…</a:t>
            </a:r>
          </a:p>
          <a:p>
            <a:r>
              <a:rPr lang="tr-TR" dirty="0" smtClean="0"/>
              <a:t>Sistemlerin tamamen çökmesinin veya güvenlik problemleriyle karşılaşmalarının %80 oranında istisnalardan kaynaklandığı bilinmektedir.</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İstisna yöneticisi (exception handler) </a:t>
            </a:r>
            <a:endParaRPr lang="tr-TR" dirty="0"/>
          </a:p>
        </p:txBody>
      </p:sp>
      <p:sp>
        <p:nvSpPr>
          <p:cNvPr id="3" name="Content Placeholder 2"/>
          <p:cNvSpPr>
            <a:spLocks noGrp="1"/>
          </p:cNvSpPr>
          <p:nvPr>
            <p:ph idx="1"/>
          </p:nvPr>
        </p:nvSpPr>
        <p:spPr/>
        <p:txBody>
          <a:bodyPr>
            <a:normAutofit fontScale="77500" lnSpcReduction="20000"/>
          </a:bodyPr>
          <a:lstStyle/>
          <a:p>
            <a:r>
              <a:rPr lang="tr-TR" dirty="0" smtClean="0"/>
              <a:t>Yazmakta olduğumuz bir programda yüzden fazla yerde dosya sonu problemi ve bir o kadar da sıfıra bölme problemi olduğunu düşünelim.</a:t>
            </a:r>
          </a:p>
          <a:p>
            <a:pPr lvl="1"/>
            <a:r>
              <a:rPr lang="tr-TR" dirty="0" smtClean="0"/>
              <a:t>Yapısal dillerde tüm bu problemler algoritma içerisine gömülü olarak yazılan kod parçalarıyla kontrol altına alınmalıdır.</a:t>
            </a:r>
          </a:p>
          <a:p>
            <a:pPr lvl="1"/>
            <a:r>
              <a:rPr lang="tr-TR" dirty="0" smtClean="0"/>
              <a:t>Bu da ikiyüz defa aynı kontrolün yazılması anlamına gelebilir.</a:t>
            </a:r>
          </a:p>
          <a:p>
            <a:pPr lvl="1"/>
            <a:r>
              <a:rPr lang="tr-TR" dirty="0" smtClean="0"/>
              <a:t>Oysa istisna işleme sayesinde programın bu tip hatalarla karşılaştığında davranışının ne olacağı sadece bir istisna işleyici ile belirlenmektedi</a:t>
            </a:r>
            <a:r>
              <a:rPr lang="en-US" dirty="0" smtClean="0"/>
              <a:t>r</a:t>
            </a:r>
            <a:r>
              <a:rPr lang="tr-TR" dirty="0" smtClean="0"/>
              <a:t>.</a:t>
            </a:r>
          </a:p>
          <a:p>
            <a:pPr lvl="1"/>
            <a:r>
              <a:rPr lang="tr-TR" dirty="0" smtClean="0"/>
              <a:t>Bu istisna işleyici birden çok program birimi tarafından kullanılabilir; bu sayede kodun hantallaşması önlendiği gibi güvenilirlik azami şekilde sağlıklı kılınmaktadır.</a:t>
            </a:r>
          </a:p>
          <a:p>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İstisna yöneticisi (exception handler) </a:t>
            </a:r>
            <a:endParaRPr lang="tr-TR" dirty="0"/>
          </a:p>
        </p:txBody>
      </p:sp>
      <p:sp>
        <p:nvSpPr>
          <p:cNvPr id="3" name="Content Placeholder 2"/>
          <p:cNvSpPr>
            <a:spLocks noGrp="1"/>
          </p:cNvSpPr>
          <p:nvPr>
            <p:ph idx="1"/>
          </p:nvPr>
        </p:nvSpPr>
        <p:spPr>
          <a:xfrm>
            <a:off x="457200" y="1447800"/>
            <a:ext cx="8229600" cy="5105400"/>
          </a:xfrm>
        </p:spPr>
        <p:txBody>
          <a:bodyPr>
            <a:normAutofit fontScale="70000" lnSpcReduction="20000"/>
          </a:bodyPr>
          <a:lstStyle/>
          <a:p>
            <a:r>
              <a:rPr lang="tr-TR" dirty="0" smtClean="0"/>
              <a:t>Bir Java istisnası, kod parçasının çalışma zamanında meydana gelen istisnai bir durumu tarif eden nesnedir.</a:t>
            </a:r>
          </a:p>
          <a:p>
            <a:endParaRPr lang="tr-TR" sz="2000" dirty="0" smtClean="0"/>
          </a:p>
          <a:p>
            <a:r>
              <a:rPr lang="tr-TR" dirty="0" smtClean="0"/>
              <a:t>Anamantık şu şekildedir:</a:t>
            </a:r>
          </a:p>
          <a:p>
            <a:pPr lvl="1"/>
            <a:r>
              <a:rPr lang="tr-TR" dirty="0" smtClean="0"/>
              <a:t>İstisnai bir durum ortaya çıktığında, o istisnayı temsil eden bir nesne yaratılır ve hataya sebep olan metodun içine atılır (</a:t>
            </a:r>
            <a:r>
              <a:rPr lang="tr-TR" i="1" dirty="0" smtClean="0"/>
              <a:t>throw).</a:t>
            </a:r>
          </a:p>
          <a:p>
            <a:pPr lvl="1"/>
            <a:r>
              <a:rPr lang="tr-TR" dirty="0" smtClean="0"/>
              <a:t>Programcının olaya nasıl bakması gerektiğiyle ilgili olarak bu metot </a:t>
            </a:r>
            <a:r>
              <a:rPr lang="tr-TR" dirty="0" smtClean="0">
                <a:solidFill>
                  <a:srgbClr val="FF0000"/>
                </a:solidFill>
              </a:rPr>
              <a:t>istisnayı ya yakalar (</a:t>
            </a:r>
            <a:r>
              <a:rPr lang="tr-TR" i="1" dirty="0" smtClean="0">
                <a:solidFill>
                  <a:srgbClr val="FF0000"/>
                </a:solidFill>
              </a:rPr>
              <a:t>catch) ve işler yada yakalanıp işlenmesi için istisnaya dokunmaz ve geçer</a:t>
            </a:r>
            <a:r>
              <a:rPr lang="tr-TR" i="1" dirty="0" smtClean="0"/>
              <a:t>.</a:t>
            </a:r>
          </a:p>
          <a:p>
            <a:endParaRPr lang="tr-TR" sz="2000" dirty="0" smtClean="0"/>
          </a:p>
          <a:p>
            <a:r>
              <a:rPr lang="tr-TR" dirty="0" smtClean="0"/>
              <a:t>Java’da istisna işleme konusunda beş anahtar sözcük karşımıza çıkmaktadır:</a:t>
            </a:r>
          </a:p>
          <a:p>
            <a:pPr lvl="1"/>
            <a:r>
              <a:rPr lang="tr-TR" i="1" dirty="0" smtClean="0"/>
              <a:t>try</a:t>
            </a:r>
          </a:p>
          <a:p>
            <a:pPr lvl="1"/>
            <a:r>
              <a:rPr lang="tr-TR" i="1" dirty="0" smtClean="0"/>
              <a:t>catch</a:t>
            </a:r>
          </a:p>
          <a:p>
            <a:pPr lvl="1"/>
            <a:r>
              <a:rPr lang="tr-TR" i="1" dirty="0" smtClean="0"/>
              <a:t>throw</a:t>
            </a:r>
          </a:p>
          <a:p>
            <a:pPr lvl="1"/>
            <a:r>
              <a:rPr lang="tr-TR" i="1" dirty="0" smtClean="0"/>
              <a:t>throws</a:t>
            </a:r>
          </a:p>
          <a:p>
            <a:pPr lvl="1"/>
            <a:r>
              <a:rPr lang="tr-TR" i="1" dirty="0" smtClean="0"/>
              <a:t>finally</a:t>
            </a: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Bloku</a:t>
            </a:r>
            <a:endParaRPr lang="tr-TR" dirty="0"/>
          </a:p>
        </p:txBody>
      </p:sp>
      <p:pic>
        <p:nvPicPr>
          <p:cNvPr id="1029" name="Picture 5"/>
          <p:cNvPicPr>
            <a:picLocks noChangeAspect="1" noChangeArrowheads="1"/>
          </p:cNvPicPr>
          <p:nvPr/>
        </p:nvPicPr>
        <p:blipFill>
          <a:blip r:embed="rId2" cstate="print"/>
          <a:srcRect/>
          <a:stretch>
            <a:fillRect/>
          </a:stretch>
        </p:blipFill>
        <p:spPr bwMode="auto">
          <a:xfrm>
            <a:off x="609600" y="1828800"/>
            <a:ext cx="8159747"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İstisna Bloku</a:t>
            </a:r>
            <a:endParaRPr lang="tr-TR" dirty="0"/>
          </a:p>
        </p:txBody>
      </p:sp>
      <p:sp>
        <p:nvSpPr>
          <p:cNvPr id="3" name="Content Placeholder 2"/>
          <p:cNvSpPr>
            <a:spLocks noGrp="1"/>
          </p:cNvSpPr>
          <p:nvPr>
            <p:ph idx="1"/>
          </p:nvPr>
        </p:nvSpPr>
        <p:spPr/>
        <p:txBody>
          <a:bodyPr>
            <a:normAutofit fontScale="70000" lnSpcReduction="20000"/>
          </a:bodyPr>
          <a:lstStyle/>
          <a:p>
            <a:r>
              <a:rPr lang="tr-TR" dirty="0" smtClean="0"/>
              <a:t>İstisnalar</a:t>
            </a:r>
            <a:r>
              <a:rPr lang="en-US" dirty="0" smtClean="0"/>
              <a:t> </a:t>
            </a:r>
            <a:r>
              <a:rPr lang="tr-TR" dirty="0" smtClean="0"/>
              <a:t>için</a:t>
            </a:r>
            <a:r>
              <a:rPr lang="en-US" dirty="0" smtClean="0"/>
              <a:t> </a:t>
            </a:r>
            <a:r>
              <a:rPr lang="tr-TR" dirty="0" smtClean="0"/>
              <a:t>izlenen</a:t>
            </a:r>
            <a:r>
              <a:rPr lang="en-US" dirty="0" smtClean="0"/>
              <a:t> </a:t>
            </a:r>
            <a:r>
              <a:rPr lang="tr-TR" dirty="0" smtClean="0"/>
              <a:t>kod,</a:t>
            </a:r>
            <a:r>
              <a:rPr lang="en-US" dirty="0" smtClean="0"/>
              <a:t> </a:t>
            </a:r>
            <a:r>
              <a:rPr lang="tr-TR" dirty="0" smtClean="0"/>
              <a:t>bir</a:t>
            </a:r>
            <a:r>
              <a:rPr lang="en-US" dirty="0" smtClean="0"/>
              <a:t> </a:t>
            </a:r>
            <a:r>
              <a:rPr lang="tr-TR" i="1" dirty="0" smtClean="0"/>
              <a:t>try</a:t>
            </a:r>
            <a:r>
              <a:rPr lang="en-US" i="1" dirty="0" smtClean="0"/>
              <a:t> </a:t>
            </a:r>
            <a:r>
              <a:rPr lang="tr-TR" i="1" dirty="0" smtClean="0"/>
              <a:t>bloğu</a:t>
            </a:r>
            <a:r>
              <a:rPr lang="en-US" i="1" dirty="0" smtClean="0"/>
              <a:t> </a:t>
            </a:r>
            <a:r>
              <a:rPr lang="tr-TR" i="1" dirty="0" smtClean="0"/>
              <a:t>içerisinde</a:t>
            </a:r>
            <a:r>
              <a:rPr lang="en-US" i="1" dirty="0" smtClean="0"/>
              <a:t> </a:t>
            </a:r>
            <a:r>
              <a:rPr lang="tr-TR" i="1" dirty="0" smtClean="0"/>
              <a:t>tutulur.</a:t>
            </a:r>
          </a:p>
          <a:p>
            <a:pPr lvl="1"/>
            <a:r>
              <a:rPr lang="tr-TR" dirty="0" smtClean="0"/>
              <a:t>Bu</a:t>
            </a:r>
            <a:r>
              <a:rPr lang="en-US" dirty="0" smtClean="0"/>
              <a:t> </a:t>
            </a:r>
            <a:r>
              <a:rPr lang="tr-TR" dirty="0" smtClean="0"/>
              <a:t>bloğun</a:t>
            </a:r>
            <a:r>
              <a:rPr lang="en-US" dirty="0" smtClean="0"/>
              <a:t> </a:t>
            </a:r>
            <a:r>
              <a:rPr lang="tr-TR" dirty="0" smtClean="0"/>
              <a:t>anlamı</a:t>
            </a:r>
            <a:r>
              <a:rPr lang="en-US" dirty="0" smtClean="0"/>
              <a:t>:  </a:t>
            </a:r>
            <a:r>
              <a:rPr lang="tr-TR" dirty="0" smtClean="0"/>
              <a:t>‘bu</a:t>
            </a:r>
            <a:r>
              <a:rPr lang="en-US" dirty="0" smtClean="0"/>
              <a:t> </a:t>
            </a:r>
            <a:r>
              <a:rPr lang="tr-TR" dirty="0" smtClean="0"/>
              <a:t>kodu</a:t>
            </a:r>
            <a:r>
              <a:rPr lang="en-US" dirty="0" smtClean="0"/>
              <a:t> </a:t>
            </a:r>
            <a:r>
              <a:rPr lang="tr-TR" dirty="0" smtClean="0"/>
              <a:t>çalıştır</a:t>
            </a:r>
            <a:r>
              <a:rPr lang="en-US" dirty="0" smtClean="0"/>
              <a:t> </a:t>
            </a:r>
            <a:r>
              <a:rPr lang="tr-TR" dirty="0" smtClean="0"/>
              <a:t>ve</a:t>
            </a:r>
            <a:r>
              <a:rPr lang="en-US" dirty="0" smtClean="0"/>
              <a:t> </a:t>
            </a:r>
            <a:r>
              <a:rPr lang="tr-TR" dirty="0" smtClean="0"/>
              <a:t>istisna</a:t>
            </a:r>
            <a:r>
              <a:rPr lang="en-US" dirty="0" smtClean="0"/>
              <a:t> </a:t>
            </a:r>
            <a:r>
              <a:rPr lang="tr-TR" dirty="0" smtClean="0"/>
              <a:t>oluşacak</a:t>
            </a:r>
            <a:r>
              <a:rPr lang="en-US" dirty="0" smtClean="0"/>
              <a:t> </a:t>
            </a:r>
            <a:r>
              <a:rPr lang="tr-TR" dirty="0" smtClean="0"/>
              <a:t>mı</a:t>
            </a:r>
            <a:r>
              <a:rPr lang="en-US" dirty="0" smtClean="0"/>
              <a:t> </a:t>
            </a:r>
            <a:r>
              <a:rPr lang="tr-TR" dirty="0" smtClean="0"/>
              <a:t>gör‘</a:t>
            </a:r>
          </a:p>
          <a:p>
            <a:r>
              <a:rPr lang="tr-TR" dirty="0" smtClean="0"/>
              <a:t>Eğer</a:t>
            </a:r>
            <a:r>
              <a:rPr lang="en-US" dirty="0" smtClean="0"/>
              <a:t> </a:t>
            </a:r>
            <a:r>
              <a:rPr lang="tr-TR" dirty="0" smtClean="0"/>
              <a:t>try</a:t>
            </a:r>
            <a:r>
              <a:rPr lang="en-US" dirty="0" smtClean="0"/>
              <a:t> </a:t>
            </a:r>
            <a:r>
              <a:rPr lang="tr-TR" dirty="0" smtClean="0"/>
              <a:t>bloğu</a:t>
            </a:r>
            <a:r>
              <a:rPr lang="en-US" dirty="0" smtClean="0"/>
              <a:t> </a:t>
            </a:r>
            <a:r>
              <a:rPr lang="tr-TR" dirty="0" smtClean="0"/>
              <a:t>içerisinde</a:t>
            </a:r>
            <a:r>
              <a:rPr lang="en-US" dirty="0" smtClean="0"/>
              <a:t> </a:t>
            </a:r>
            <a:r>
              <a:rPr lang="tr-TR" dirty="0" smtClean="0"/>
              <a:t>bir</a:t>
            </a:r>
            <a:r>
              <a:rPr lang="en-US" dirty="0" smtClean="0"/>
              <a:t> </a:t>
            </a:r>
            <a:r>
              <a:rPr lang="tr-TR" dirty="0" smtClean="0"/>
              <a:t>istisna</a:t>
            </a:r>
            <a:r>
              <a:rPr lang="en-US" dirty="0" smtClean="0"/>
              <a:t> </a:t>
            </a:r>
            <a:r>
              <a:rPr lang="tr-TR" dirty="0" smtClean="0"/>
              <a:t>meydana</a:t>
            </a:r>
            <a:r>
              <a:rPr lang="en-US" dirty="0" smtClean="0"/>
              <a:t> </a:t>
            </a:r>
            <a:r>
              <a:rPr lang="tr-TR" dirty="0" smtClean="0"/>
              <a:t>gelirse,</a:t>
            </a:r>
            <a:r>
              <a:rPr lang="en-US" dirty="0" smtClean="0"/>
              <a:t> </a:t>
            </a:r>
            <a:r>
              <a:rPr lang="tr-TR" dirty="0" smtClean="0"/>
              <a:t>bir</a:t>
            </a:r>
            <a:r>
              <a:rPr lang="en-US" dirty="0" smtClean="0"/>
              <a:t> </a:t>
            </a:r>
            <a:r>
              <a:rPr lang="tr-TR" dirty="0" smtClean="0"/>
              <a:t>istisna</a:t>
            </a:r>
            <a:r>
              <a:rPr lang="en-US" dirty="0" smtClean="0"/>
              <a:t> </a:t>
            </a:r>
            <a:r>
              <a:rPr lang="tr-TR" dirty="0" smtClean="0"/>
              <a:t>nesnesi</a:t>
            </a:r>
            <a:r>
              <a:rPr lang="en-US" dirty="0" smtClean="0"/>
              <a:t> </a:t>
            </a:r>
            <a:r>
              <a:rPr lang="tr-TR" dirty="0" smtClean="0"/>
              <a:t>yaratılır</a:t>
            </a:r>
            <a:r>
              <a:rPr lang="en-US" dirty="0" smtClean="0"/>
              <a:t> </a:t>
            </a:r>
            <a:r>
              <a:rPr lang="tr-TR" dirty="0" smtClean="0"/>
              <a:t>ve</a:t>
            </a:r>
            <a:r>
              <a:rPr lang="en-US" dirty="0" smtClean="0"/>
              <a:t> </a:t>
            </a:r>
            <a:r>
              <a:rPr lang="tr-TR" dirty="0" smtClean="0"/>
              <a:t>kod</a:t>
            </a:r>
            <a:r>
              <a:rPr lang="en-US" dirty="0" smtClean="0"/>
              <a:t> </a:t>
            </a:r>
            <a:r>
              <a:rPr lang="tr-TR" dirty="0" smtClean="0"/>
              <a:t>içerisine</a:t>
            </a:r>
            <a:r>
              <a:rPr lang="en-US" dirty="0" smtClean="0"/>
              <a:t> </a:t>
            </a:r>
            <a:r>
              <a:rPr lang="tr-TR" dirty="0" smtClean="0"/>
              <a:t>atılır.</a:t>
            </a:r>
          </a:p>
          <a:p>
            <a:r>
              <a:rPr lang="tr-TR" dirty="0" smtClean="0"/>
              <a:t>Programımız</a:t>
            </a:r>
            <a:r>
              <a:rPr lang="en-US" dirty="0" smtClean="0"/>
              <a:t> </a:t>
            </a:r>
            <a:r>
              <a:rPr lang="tr-TR" dirty="0" smtClean="0"/>
              <a:t>bu</a:t>
            </a:r>
            <a:r>
              <a:rPr lang="en-US" dirty="0" smtClean="0"/>
              <a:t> </a:t>
            </a:r>
            <a:r>
              <a:rPr lang="tr-TR" dirty="0" smtClean="0"/>
              <a:t>istisnayı</a:t>
            </a:r>
            <a:r>
              <a:rPr lang="en-US" dirty="0" smtClean="0"/>
              <a:t> </a:t>
            </a:r>
            <a:r>
              <a:rPr lang="tr-TR" i="1" dirty="0" smtClean="0"/>
              <a:t>catch</a:t>
            </a:r>
            <a:r>
              <a:rPr lang="en-US" i="1" dirty="0" smtClean="0"/>
              <a:t> </a:t>
            </a:r>
            <a:r>
              <a:rPr lang="tr-TR" i="1" dirty="0" smtClean="0"/>
              <a:t>ifadesi</a:t>
            </a:r>
            <a:r>
              <a:rPr lang="en-US" i="1" dirty="0" smtClean="0"/>
              <a:t> </a:t>
            </a:r>
            <a:r>
              <a:rPr lang="tr-TR" i="1" dirty="0" smtClean="0"/>
              <a:t>ile</a:t>
            </a:r>
            <a:r>
              <a:rPr lang="en-US" i="1" dirty="0" smtClean="0"/>
              <a:t> </a:t>
            </a:r>
            <a:r>
              <a:rPr lang="tr-TR" i="1" dirty="0" smtClean="0"/>
              <a:t>yakalayabilir</a:t>
            </a:r>
            <a:r>
              <a:rPr lang="en-US" i="1" dirty="0" smtClean="0"/>
              <a:t> </a:t>
            </a:r>
            <a:r>
              <a:rPr lang="tr-TR" i="1" dirty="0" smtClean="0"/>
              <a:t>ve</a:t>
            </a:r>
            <a:r>
              <a:rPr lang="en-US" i="1" dirty="0" smtClean="0"/>
              <a:t> </a:t>
            </a:r>
            <a:r>
              <a:rPr lang="tr-TR" i="1" dirty="0" smtClean="0"/>
              <a:t>işleyebilir.</a:t>
            </a:r>
          </a:p>
          <a:p>
            <a:pPr lvl="1"/>
            <a:r>
              <a:rPr lang="tr-TR" dirty="0" smtClean="0"/>
              <a:t>Her</a:t>
            </a:r>
            <a:r>
              <a:rPr lang="en-US" dirty="0" smtClean="0"/>
              <a:t> </a:t>
            </a:r>
            <a:r>
              <a:rPr lang="tr-TR" dirty="0" smtClean="0"/>
              <a:t>catch</a:t>
            </a:r>
            <a:r>
              <a:rPr lang="en-US" dirty="0" smtClean="0"/>
              <a:t> </a:t>
            </a:r>
            <a:r>
              <a:rPr lang="tr-TR" dirty="0" smtClean="0"/>
              <a:t>bloğu</a:t>
            </a:r>
            <a:r>
              <a:rPr lang="en-US" dirty="0" smtClean="0"/>
              <a:t> </a:t>
            </a:r>
            <a:r>
              <a:rPr lang="tr-TR" dirty="0" smtClean="0"/>
              <a:t>ne</a:t>
            </a:r>
            <a:r>
              <a:rPr lang="en-US" dirty="0" smtClean="0"/>
              <a:t> </a:t>
            </a:r>
            <a:r>
              <a:rPr lang="tr-TR" dirty="0" smtClean="0"/>
              <a:t>tipte</a:t>
            </a:r>
            <a:r>
              <a:rPr lang="en-US" dirty="0" smtClean="0"/>
              <a:t> </a:t>
            </a:r>
            <a:r>
              <a:rPr lang="tr-TR" dirty="0" smtClean="0"/>
              <a:t>bir</a:t>
            </a:r>
            <a:r>
              <a:rPr lang="en-US" dirty="0" smtClean="0"/>
              <a:t> </a:t>
            </a:r>
            <a:r>
              <a:rPr lang="tr-TR" dirty="0" smtClean="0"/>
              <a:t>istisnayı</a:t>
            </a:r>
            <a:r>
              <a:rPr lang="en-US" dirty="0" smtClean="0"/>
              <a:t> </a:t>
            </a:r>
            <a:r>
              <a:rPr lang="tr-TR" dirty="0" smtClean="0"/>
              <a:t>yakalayabileceğini</a:t>
            </a:r>
            <a:r>
              <a:rPr lang="en-US" dirty="0" smtClean="0"/>
              <a:t> </a:t>
            </a:r>
            <a:r>
              <a:rPr lang="tr-TR" dirty="0" smtClean="0"/>
              <a:t>belirler</a:t>
            </a:r>
            <a:r>
              <a:rPr lang="en-US" dirty="0" smtClean="0"/>
              <a:t> </a:t>
            </a:r>
            <a:r>
              <a:rPr lang="tr-TR" dirty="0" smtClean="0"/>
              <a:t>ve</a:t>
            </a:r>
            <a:r>
              <a:rPr lang="en-US" dirty="0" smtClean="0"/>
              <a:t> </a:t>
            </a:r>
            <a:r>
              <a:rPr lang="tr-TR" dirty="0" smtClean="0"/>
              <a:t>içerisinde</a:t>
            </a:r>
            <a:r>
              <a:rPr lang="en-US" dirty="0" smtClean="0"/>
              <a:t> </a:t>
            </a:r>
            <a:r>
              <a:rPr lang="tr-TR" dirty="0" smtClean="0"/>
              <a:t>o</a:t>
            </a:r>
            <a:r>
              <a:rPr lang="en-US" dirty="0" smtClean="0"/>
              <a:t> </a:t>
            </a:r>
            <a:r>
              <a:rPr lang="tr-TR" dirty="0" smtClean="0"/>
              <a:t>tipte</a:t>
            </a:r>
            <a:r>
              <a:rPr lang="en-US" dirty="0" smtClean="0"/>
              <a:t> </a:t>
            </a:r>
            <a:r>
              <a:rPr lang="tr-TR" dirty="0" smtClean="0"/>
              <a:t>istisnayı</a:t>
            </a:r>
            <a:r>
              <a:rPr lang="en-US" dirty="0" smtClean="0"/>
              <a:t> </a:t>
            </a:r>
            <a:r>
              <a:rPr lang="tr-TR" dirty="0" smtClean="0"/>
              <a:t>işlemek</a:t>
            </a:r>
            <a:r>
              <a:rPr lang="en-US" dirty="0" smtClean="0"/>
              <a:t> </a:t>
            </a:r>
            <a:r>
              <a:rPr lang="tr-TR" dirty="0" smtClean="0"/>
              <a:t>üzere</a:t>
            </a:r>
            <a:r>
              <a:rPr lang="en-US" dirty="0" smtClean="0"/>
              <a:t> </a:t>
            </a:r>
            <a:r>
              <a:rPr lang="tr-TR" dirty="0" smtClean="0"/>
              <a:t>bir</a:t>
            </a:r>
            <a:r>
              <a:rPr lang="en-US" dirty="0" smtClean="0"/>
              <a:t> </a:t>
            </a:r>
            <a:r>
              <a:rPr lang="tr-TR" dirty="0" smtClean="0"/>
              <a:t>istisna</a:t>
            </a:r>
            <a:r>
              <a:rPr lang="en-US" dirty="0" smtClean="0"/>
              <a:t> </a:t>
            </a:r>
            <a:r>
              <a:rPr lang="tr-TR" dirty="0" smtClean="0"/>
              <a:t>işleyici</a:t>
            </a:r>
            <a:r>
              <a:rPr lang="en-US" dirty="0" smtClean="0"/>
              <a:t> </a:t>
            </a:r>
            <a:r>
              <a:rPr lang="tr-TR" dirty="0" smtClean="0"/>
              <a:t>bulunur.</a:t>
            </a:r>
          </a:p>
          <a:p>
            <a:r>
              <a:rPr lang="tr-TR" dirty="0" smtClean="0">
                <a:solidFill>
                  <a:srgbClr val="FF0000"/>
                </a:solidFill>
              </a:rPr>
              <a:t>Eğer</a:t>
            </a:r>
            <a:r>
              <a:rPr lang="en-US" dirty="0" smtClean="0">
                <a:solidFill>
                  <a:srgbClr val="FF0000"/>
                </a:solidFill>
              </a:rPr>
              <a:t> </a:t>
            </a:r>
            <a:r>
              <a:rPr lang="tr-TR" dirty="0" smtClean="0">
                <a:solidFill>
                  <a:srgbClr val="FF0000"/>
                </a:solidFill>
              </a:rPr>
              <a:t>programcı</a:t>
            </a:r>
            <a:r>
              <a:rPr lang="en-US" dirty="0" smtClean="0">
                <a:solidFill>
                  <a:srgbClr val="FF0000"/>
                </a:solidFill>
              </a:rPr>
              <a:t> </a:t>
            </a:r>
            <a:r>
              <a:rPr lang="tr-TR" dirty="0" smtClean="0">
                <a:solidFill>
                  <a:srgbClr val="FF0000"/>
                </a:solidFill>
              </a:rPr>
              <a:t>bir</a:t>
            </a:r>
            <a:r>
              <a:rPr lang="en-US" dirty="0" smtClean="0">
                <a:solidFill>
                  <a:srgbClr val="FF0000"/>
                </a:solidFill>
              </a:rPr>
              <a:t> </a:t>
            </a:r>
            <a:r>
              <a:rPr lang="tr-TR" dirty="0" smtClean="0">
                <a:solidFill>
                  <a:srgbClr val="FF0000"/>
                </a:solidFill>
              </a:rPr>
              <a:t>istisnayı</a:t>
            </a:r>
            <a:r>
              <a:rPr lang="en-US" dirty="0" smtClean="0">
                <a:solidFill>
                  <a:srgbClr val="FF0000"/>
                </a:solidFill>
              </a:rPr>
              <a:t> </a:t>
            </a:r>
            <a:r>
              <a:rPr lang="tr-TR" dirty="0" smtClean="0">
                <a:solidFill>
                  <a:srgbClr val="FF0000"/>
                </a:solidFill>
              </a:rPr>
              <a:t>bizzat</a:t>
            </a:r>
            <a:r>
              <a:rPr lang="en-US" dirty="0" smtClean="0">
                <a:solidFill>
                  <a:srgbClr val="FF0000"/>
                </a:solidFill>
              </a:rPr>
              <a:t> </a:t>
            </a:r>
            <a:r>
              <a:rPr lang="tr-TR" dirty="0" smtClean="0">
                <a:solidFill>
                  <a:srgbClr val="FF0000"/>
                </a:solidFill>
              </a:rPr>
              <a:t>atmak</a:t>
            </a:r>
            <a:r>
              <a:rPr lang="en-US" dirty="0" smtClean="0">
                <a:solidFill>
                  <a:srgbClr val="FF0000"/>
                </a:solidFill>
              </a:rPr>
              <a:t> </a:t>
            </a:r>
            <a:r>
              <a:rPr lang="tr-TR" dirty="0" smtClean="0">
                <a:solidFill>
                  <a:srgbClr val="FF0000"/>
                </a:solidFill>
              </a:rPr>
              <a:t>istiyorsa</a:t>
            </a:r>
            <a:r>
              <a:rPr lang="en-US" dirty="0" smtClean="0">
                <a:solidFill>
                  <a:srgbClr val="FF0000"/>
                </a:solidFill>
              </a:rPr>
              <a:t> </a:t>
            </a:r>
            <a:r>
              <a:rPr lang="tr-TR" i="1" dirty="0" smtClean="0">
                <a:solidFill>
                  <a:srgbClr val="FF0000"/>
                </a:solidFill>
              </a:rPr>
              <a:t>throw</a:t>
            </a:r>
            <a:r>
              <a:rPr lang="en-US" i="1" dirty="0" smtClean="0">
                <a:solidFill>
                  <a:srgbClr val="FF0000"/>
                </a:solidFill>
              </a:rPr>
              <a:t> </a:t>
            </a:r>
            <a:r>
              <a:rPr lang="tr-TR" i="1" dirty="0" smtClean="0">
                <a:solidFill>
                  <a:srgbClr val="FF0000"/>
                </a:solidFill>
              </a:rPr>
              <a:t>ifadesini</a:t>
            </a:r>
            <a:r>
              <a:rPr lang="en-US" i="1" dirty="0" smtClean="0">
                <a:solidFill>
                  <a:srgbClr val="FF0000"/>
                </a:solidFill>
              </a:rPr>
              <a:t> </a:t>
            </a:r>
            <a:r>
              <a:rPr lang="tr-TR" i="1" dirty="0" smtClean="0">
                <a:solidFill>
                  <a:srgbClr val="FF0000"/>
                </a:solidFill>
              </a:rPr>
              <a:t>kullanır.</a:t>
            </a:r>
          </a:p>
          <a:p>
            <a:r>
              <a:rPr lang="tr-TR" dirty="0" smtClean="0"/>
              <a:t>Bir</a:t>
            </a:r>
            <a:r>
              <a:rPr lang="en-US" dirty="0" smtClean="0"/>
              <a:t> </a:t>
            </a:r>
            <a:r>
              <a:rPr lang="tr-TR" dirty="0" smtClean="0"/>
              <a:t>metottan</a:t>
            </a:r>
            <a:r>
              <a:rPr lang="en-US" dirty="0" smtClean="0"/>
              <a:t> </a:t>
            </a:r>
            <a:r>
              <a:rPr lang="tr-TR" dirty="0" smtClean="0"/>
              <a:t>atılan</a:t>
            </a:r>
            <a:r>
              <a:rPr lang="en-US" dirty="0" smtClean="0"/>
              <a:t> </a:t>
            </a:r>
            <a:r>
              <a:rPr lang="tr-TR" dirty="0" smtClean="0"/>
              <a:t>her</a:t>
            </a:r>
            <a:r>
              <a:rPr lang="en-US" dirty="0" smtClean="0"/>
              <a:t> </a:t>
            </a:r>
            <a:r>
              <a:rPr lang="tr-TR" dirty="0" smtClean="0"/>
              <a:t>istisna</a:t>
            </a:r>
            <a:r>
              <a:rPr lang="en-US" dirty="0" smtClean="0"/>
              <a:t> </a:t>
            </a:r>
            <a:r>
              <a:rPr lang="tr-TR" dirty="0" smtClean="0"/>
              <a:t>bir</a:t>
            </a:r>
            <a:r>
              <a:rPr lang="en-US" dirty="0" smtClean="0"/>
              <a:t> </a:t>
            </a:r>
            <a:r>
              <a:rPr lang="tr-TR" i="1" dirty="0" smtClean="0"/>
              <a:t>throws</a:t>
            </a:r>
            <a:r>
              <a:rPr lang="en-US" i="1" dirty="0" smtClean="0"/>
              <a:t> </a:t>
            </a:r>
            <a:r>
              <a:rPr lang="tr-TR" i="1" dirty="0" smtClean="0"/>
              <a:t>kalıbı</a:t>
            </a:r>
            <a:r>
              <a:rPr lang="en-US" i="1" dirty="0" smtClean="0"/>
              <a:t> </a:t>
            </a:r>
            <a:r>
              <a:rPr lang="tr-TR" i="1" dirty="0" smtClean="0"/>
              <a:t>ile</a:t>
            </a:r>
            <a:r>
              <a:rPr lang="en-US" i="1" dirty="0" smtClean="0"/>
              <a:t> </a:t>
            </a:r>
            <a:r>
              <a:rPr lang="tr-TR" i="1" dirty="0" smtClean="0"/>
              <a:t>belirtilir.</a:t>
            </a:r>
          </a:p>
          <a:p>
            <a:r>
              <a:rPr lang="tr-TR" i="1" dirty="0" smtClean="0">
                <a:solidFill>
                  <a:srgbClr val="FF0000"/>
                </a:solidFill>
              </a:rPr>
              <a:t>Finally</a:t>
            </a:r>
            <a:r>
              <a:rPr lang="en-US" i="1" dirty="0" smtClean="0">
                <a:solidFill>
                  <a:srgbClr val="FF0000"/>
                </a:solidFill>
              </a:rPr>
              <a:t> </a:t>
            </a:r>
            <a:r>
              <a:rPr lang="tr-TR" i="1" dirty="0" smtClean="0">
                <a:solidFill>
                  <a:srgbClr val="FF0000"/>
                </a:solidFill>
              </a:rPr>
              <a:t>ile</a:t>
            </a:r>
            <a:r>
              <a:rPr lang="en-US" i="1" dirty="0" smtClean="0">
                <a:solidFill>
                  <a:srgbClr val="FF0000"/>
                </a:solidFill>
              </a:rPr>
              <a:t> </a:t>
            </a:r>
            <a:r>
              <a:rPr lang="tr-TR" i="1" dirty="0" smtClean="0">
                <a:solidFill>
                  <a:srgbClr val="FF0000"/>
                </a:solidFill>
              </a:rPr>
              <a:t>belirtilen</a:t>
            </a:r>
            <a:r>
              <a:rPr lang="en-US" i="1" dirty="0" smtClean="0">
                <a:solidFill>
                  <a:srgbClr val="FF0000"/>
                </a:solidFill>
              </a:rPr>
              <a:t> </a:t>
            </a:r>
            <a:r>
              <a:rPr lang="tr-TR" i="1" dirty="0" smtClean="0">
                <a:solidFill>
                  <a:srgbClr val="FF0000"/>
                </a:solidFill>
              </a:rPr>
              <a:t>bloğun</a:t>
            </a:r>
            <a:r>
              <a:rPr lang="en-US" i="1" dirty="0" smtClean="0">
                <a:solidFill>
                  <a:srgbClr val="FF0000"/>
                </a:solidFill>
              </a:rPr>
              <a:t> </a:t>
            </a:r>
            <a:r>
              <a:rPr lang="tr-TR" i="1" dirty="0" smtClean="0">
                <a:solidFill>
                  <a:srgbClr val="FF0000"/>
                </a:solidFill>
              </a:rPr>
              <a:t>içindeki</a:t>
            </a:r>
            <a:r>
              <a:rPr lang="en-US" i="1" dirty="0" smtClean="0">
                <a:solidFill>
                  <a:srgbClr val="FF0000"/>
                </a:solidFill>
              </a:rPr>
              <a:t> </a:t>
            </a:r>
            <a:r>
              <a:rPr lang="tr-TR" i="1" dirty="0" smtClean="0">
                <a:solidFill>
                  <a:srgbClr val="FF0000"/>
                </a:solidFill>
              </a:rPr>
              <a:t>kod,</a:t>
            </a:r>
            <a:r>
              <a:rPr lang="en-US" i="1" dirty="0" smtClean="0">
                <a:solidFill>
                  <a:srgbClr val="FF0000"/>
                </a:solidFill>
              </a:rPr>
              <a:t> </a:t>
            </a:r>
            <a:r>
              <a:rPr lang="tr-TR" i="1" dirty="0" smtClean="0">
                <a:solidFill>
                  <a:srgbClr val="FF0000"/>
                </a:solidFill>
              </a:rPr>
              <a:t>istisna</a:t>
            </a:r>
            <a:r>
              <a:rPr lang="en-US" i="1" dirty="0" smtClean="0">
                <a:solidFill>
                  <a:srgbClr val="FF0000"/>
                </a:solidFill>
              </a:rPr>
              <a:t> </a:t>
            </a:r>
            <a:r>
              <a:rPr lang="tr-TR" i="1" dirty="0" smtClean="0">
                <a:solidFill>
                  <a:srgbClr val="FF0000"/>
                </a:solidFill>
              </a:rPr>
              <a:t>oluşsun</a:t>
            </a:r>
            <a:r>
              <a:rPr lang="en-US" i="1" dirty="0" smtClean="0">
                <a:solidFill>
                  <a:srgbClr val="FF0000"/>
                </a:solidFill>
              </a:rPr>
              <a:t> </a:t>
            </a:r>
            <a:r>
              <a:rPr lang="tr-TR" i="1" dirty="0" smtClean="0">
                <a:solidFill>
                  <a:srgbClr val="FF0000"/>
                </a:solidFill>
              </a:rPr>
              <a:t>oluşmasın</a:t>
            </a:r>
            <a:r>
              <a:rPr lang="en-US" i="1" dirty="0" smtClean="0">
                <a:solidFill>
                  <a:srgbClr val="FF0000"/>
                </a:solidFill>
              </a:rPr>
              <a:t> </a:t>
            </a:r>
            <a:r>
              <a:rPr lang="tr-TR" i="1" dirty="0" smtClean="0">
                <a:solidFill>
                  <a:srgbClr val="FF0000"/>
                </a:solidFill>
              </a:rPr>
              <a:t>kesinlikle</a:t>
            </a:r>
            <a:r>
              <a:rPr lang="en-US" i="1" dirty="0" smtClean="0">
                <a:solidFill>
                  <a:srgbClr val="FF0000"/>
                </a:solidFill>
              </a:rPr>
              <a:t> </a:t>
            </a:r>
            <a:r>
              <a:rPr lang="tr-TR" i="1" dirty="0" smtClean="0">
                <a:solidFill>
                  <a:srgbClr val="FF0000"/>
                </a:solidFill>
              </a:rPr>
              <a:t>çalışması</a:t>
            </a:r>
            <a:r>
              <a:rPr lang="en-US" i="1" dirty="0" smtClean="0">
                <a:solidFill>
                  <a:srgbClr val="FF0000"/>
                </a:solidFill>
              </a:rPr>
              <a:t> </a:t>
            </a:r>
            <a:r>
              <a:rPr lang="tr-TR" i="1" dirty="0" smtClean="0">
                <a:solidFill>
                  <a:srgbClr val="FF0000"/>
                </a:solidFill>
              </a:rPr>
              <a:t>gereken</a:t>
            </a:r>
            <a:r>
              <a:rPr lang="en-US" i="1" dirty="0" smtClean="0">
                <a:solidFill>
                  <a:srgbClr val="FF0000"/>
                </a:solidFill>
              </a:rPr>
              <a:t> </a:t>
            </a:r>
            <a:r>
              <a:rPr lang="tr-TR" i="1" dirty="0" smtClean="0">
                <a:solidFill>
                  <a:srgbClr val="FF0000"/>
                </a:solidFill>
              </a:rPr>
              <a:t>koddur</a:t>
            </a:r>
            <a:r>
              <a:rPr lang="tr-TR" i="1" dirty="0" smtClean="0"/>
              <a:t>.</a:t>
            </a:r>
          </a:p>
          <a:p>
            <a:pPr lvl="1"/>
            <a:r>
              <a:rPr lang="tr-TR" dirty="0" smtClean="0"/>
              <a:t>Bazı</a:t>
            </a:r>
            <a:r>
              <a:rPr lang="en-US" dirty="0" smtClean="0"/>
              <a:t> </a:t>
            </a:r>
            <a:r>
              <a:rPr lang="tr-TR" dirty="0" smtClean="0"/>
              <a:t>kodların</a:t>
            </a:r>
            <a:r>
              <a:rPr lang="en-US" dirty="0" smtClean="0"/>
              <a:t> </a:t>
            </a:r>
            <a:r>
              <a:rPr lang="tr-TR" dirty="0" smtClean="0"/>
              <a:t>her</a:t>
            </a:r>
            <a:r>
              <a:rPr lang="en-US" dirty="0" smtClean="0"/>
              <a:t> </a:t>
            </a:r>
            <a:r>
              <a:rPr lang="tr-TR" dirty="0" smtClean="0"/>
              <a:t>ne</a:t>
            </a:r>
            <a:r>
              <a:rPr lang="en-US" dirty="0" smtClean="0"/>
              <a:t> </a:t>
            </a:r>
            <a:r>
              <a:rPr lang="tr-TR" dirty="0" smtClean="0"/>
              <a:t>olursa</a:t>
            </a:r>
            <a:r>
              <a:rPr lang="en-US" dirty="0" smtClean="0"/>
              <a:t> </a:t>
            </a:r>
            <a:r>
              <a:rPr lang="tr-TR" dirty="0" smtClean="0"/>
              <a:t>olsun</a:t>
            </a:r>
            <a:r>
              <a:rPr lang="en-US" dirty="0" smtClean="0"/>
              <a:t> </a:t>
            </a:r>
            <a:r>
              <a:rPr lang="tr-TR" dirty="0" smtClean="0"/>
              <a:t>çalışması</a:t>
            </a:r>
            <a:r>
              <a:rPr lang="en-US" dirty="0" smtClean="0"/>
              <a:t> </a:t>
            </a:r>
            <a:r>
              <a:rPr lang="tr-TR" dirty="0" smtClean="0"/>
              <a:t>gerekiyorsa</a:t>
            </a:r>
            <a:r>
              <a:rPr lang="en-US" dirty="0" smtClean="0"/>
              <a:t> </a:t>
            </a:r>
            <a:r>
              <a:rPr lang="tr-TR" i="1" dirty="0" smtClean="0"/>
              <a:t>finally</a:t>
            </a:r>
            <a:r>
              <a:rPr lang="en-US" i="1" dirty="0" smtClean="0"/>
              <a:t> </a:t>
            </a:r>
            <a:r>
              <a:rPr lang="tr-TR" i="1" dirty="0" smtClean="0"/>
              <a:t>bloğunun</a:t>
            </a:r>
            <a:r>
              <a:rPr lang="en-US" i="1" dirty="0" smtClean="0"/>
              <a:t> </a:t>
            </a:r>
            <a:r>
              <a:rPr lang="tr-TR" i="1" dirty="0" smtClean="0"/>
              <a:t>içinde</a:t>
            </a:r>
            <a:r>
              <a:rPr lang="en-US" i="1" dirty="0" smtClean="0"/>
              <a:t> </a:t>
            </a:r>
            <a:r>
              <a:rPr lang="tr-TR" i="1" dirty="0" smtClean="0"/>
              <a:t>yer</a:t>
            </a:r>
            <a:r>
              <a:rPr lang="en-US" i="1" dirty="0" smtClean="0"/>
              <a:t> </a:t>
            </a:r>
            <a:r>
              <a:rPr lang="tr-TR" i="1" dirty="0" smtClean="0"/>
              <a:t>almalıdır.</a:t>
            </a: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Terminoloji</a:t>
            </a:r>
            <a:endParaRPr lang="tr-TR" dirty="0"/>
          </a:p>
        </p:txBody>
      </p:sp>
      <p:sp>
        <p:nvSpPr>
          <p:cNvPr id="3" name="Content Placeholder 2"/>
          <p:cNvSpPr>
            <a:spLocks noGrp="1"/>
          </p:cNvSpPr>
          <p:nvPr>
            <p:ph idx="1"/>
          </p:nvPr>
        </p:nvSpPr>
        <p:spPr/>
        <p:txBody>
          <a:bodyPr>
            <a:normAutofit fontScale="92500" lnSpcReduction="20000"/>
          </a:bodyPr>
          <a:lstStyle/>
          <a:p>
            <a:r>
              <a:rPr lang="tr-TR" dirty="0" smtClean="0"/>
              <a:t>Çalışma</a:t>
            </a:r>
            <a:r>
              <a:rPr lang="en-US" dirty="0" smtClean="0"/>
              <a:t> </a:t>
            </a:r>
            <a:r>
              <a:rPr lang="tr-TR" dirty="0" smtClean="0"/>
              <a:t>zamanında</a:t>
            </a:r>
            <a:r>
              <a:rPr lang="en-US" dirty="0" smtClean="0"/>
              <a:t> </a:t>
            </a:r>
            <a:r>
              <a:rPr lang="tr-TR" dirty="0" smtClean="0"/>
              <a:t>beklenmeyen</a:t>
            </a:r>
            <a:r>
              <a:rPr lang="en-US" dirty="0" smtClean="0"/>
              <a:t> </a:t>
            </a:r>
            <a:r>
              <a:rPr lang="tr-TR" dirty="0" smtClean="0"/>
              <a:t>bir</a:t>
            </a:r>
            <a:r>
              <a:rPr lang="en-US" dirty="0" smtClean="0"/>
              <a:t> </a:t>
            </a:r>
            <a:r>
              <a:rPr lang="tr-TR" dirty="0" smtClean="0"/>
              <a:t>problem</a:t>
            </a:r>
            <a:r>
              <a:rPr lang="en-US" dirty="0" smtClean="0"/>
              <a:t> </a:t>
            </a:r>
            <a:r>
              <a:rPr lang="tr-TR" dirty="0" smtClean="0"/>
              <a:t>oluşması</a:t>
            </a:r>
            <a:r>
              <a:rPr lang="en-US" dirty="0" smtClean="0"/>
              <a:t> </a:t>
            </a:r>
            <a:r>
              <a:rPr lang="tr-TR" dirty="0" smtClean="0"/>
              <a:t>durumu</a:t>
            </a:r>
            <a:r>
              <a:rPr lang="en-US" dirty="0" smtClean="0"/>
              <a:t> </a:t>
            </a:r>
            <a:r>
              <a:rPr lang="en-US" dirty="0" smtClean="0">
                <a:sym typeface="Wingdings" pitchFamily="2" charset="2"/>
              </a:rPr>
              <a:t> </a:t>
            </a:r>
            <a:r>
              <a:rPr lang="tr-TR" dirty="0" smtClean="0"/>
              <a:t>exception</a:t>
            </a:r>
          </a:p>
          <a:p>
            <a:r>
              <a:rPr lang="tr-TR" dirty="0" smtClean="0"/>
              <a:t>Bir</a:t>
            </a:r>
            <a:r>
              <a:rPr lang="en-US" dirty="0" smtClean="0"/>
              <a:t> </a:t>
            </a:r>
            <a:r>
              <a:rPr lang="tr-TR" dirty="0" smtClean="0"/>
              <a:t>istisnanın</a:t>
            </a:r>
            <a:r>
              <a:rPr lang="en-US" dirty="0" smtClean="0"/>
              <a:t> </a:t>
            </a:r>
            <a:r>
              <a:rPr lang="tr-TR" dirty="0" smtClean="0"/>
              <a:t>yaratılıp</a:t>
            </a:r>
            <a:r>
              <a:rPr lang="en-US" dirty="0" smtClean="0"/>
              <a:t> </a:t>
            </a:r>
            <a:r>
              <a:rPr lang="tr-TR" dirty="0" smtClean="0"/>
              <a:t>program</a:t>
            </a:r>
            <a:r>
              <a:rPr lang="en-US" dirty="0" smtClean="0"/>
              <a:t> </a:t>
            </a:r>
            <a:r>
              <a:rPr lang="tr-TR" dirty="0" smtClean="0"/>
              <a:t>içerisine</a:t>
            </a:r>
            <a:r>
              <a:rPr lang="en-US" dirty="0" smtClean="0"/>
              <a:t> </a:t>
            </a:r>
            <a:r>
              <a:rPr lang="tr-TR" dirty="0" smtClean="0"/>
              <a:t>atılması</a:t>
            </a:r>
            <a:r>
              <a:rPr lang="en-US" dirty="0" smtClean="0"/>
              <a:t>  </a:t>
            </a:r>
            <a:r>
              <a:rPr lang="en-US" dirty="0" smtClean="0">
                <a:sym typeface="Wingdings" pitchFamily="2" charset="2"/>
              </a:rPr>
              <a:t> </a:t>
            </a:r>
            <a:r>
              <a:rPr lang="tr-TR" dirty="0" smtClean="0"/>
              <a:t>throwing</a:t>
            </a:r>
          </a:p>
          <a:p>
            <a:r>
              <a:rPr lang="tr-TR" dirty="0" smtClean="0"/>
              <a:t>Oluşan</a:t>
            </a:r>
            <a:r>
              <a:rPr lang="en-US" dirty="0" smtClean="0"/>
              <a:t> </a:t>
            </a:r>
            <a:r>
              <a:rPr lang="tr-TR" dirty="0" smtClean="0"/>
              <a:t>bir</a:t>
            </a:r>
            <a:r>
              <a:rPr lang="en-US" dirty="0" smtClean="0"/>
              <a:t> </a:t>
            </a:r>
            <a:r>
              <a:rPr lang="tr-TR" dirty="0" smtClean="0"/>
              <a:t>istisnayı</a:t>
            </a:r>
            <a:r>
              <a:rPr lang="en-US" dirty="0" smtClean="0"/>
              <a:t> </a:t>
            </a:r>
            <a:r>
              <a:rPr lang="tr-TR" dirty="0" smtClean="0"/>
              <a:t>yakalayıp</a:t>
            </a:r>
            <a:r>
              <a:rPr lang="en-US" dirty="0" smtClean="0"/>
              <a:t> </a:t>
            </a:r>
            <a:r>
              <a:rPr lang="tr-TR" dirty="0" smtClean="0"/>
              <a:t>problemin</a:t>
            </a:r>
            <a:r>
              <a:rPr lang="en-US" dirty="0" smtClean="0"/>
              <a:t> </a:t>
            </a:r>
            <a:r>
              <a:rPr lang="tr-TR" dirty="0" smtClean="0"/>
              <a:t>çözülmesi</a:t>
            </a:r>
            <a:r>
              <a:rPr lang="en-US" dirty="0" smtClean="0"/>
              <a:t> </a:t>
            </a:r>
            <a:r>
              <a:rPr lang="tr-TR" dirty="0" smtClean="0"/>
              <a:t>adına</a:t>
            </a:r>
            <a:r>
              <a:rPr lang="en-US" dirty="0" smtClean="0"/>
              <a:t> </a:t>
            </a:r>
            <a:r>
              <a:rPr lang="tr-TR" dirty="0" smtClean="0"/>
              <a:t>belirtilen</a:t>
            </a:r>
            <a:r>
              <a:rPr lang="en-US" dirty="0" smtClean="0"/>
              <a:t> </a:t>
            </a:r>
            <a:r>
              <a:rPr lang="tr-TR" dirty="0" smtClean="0"/>
              <a:t>ifadeleri</a:t>
            </a:r>
            <a:r>
              <a:rPr lang="en-US" dirty="0" smtClean="0"/>
              <a:t> </a:t>
            </a:r>
            <a:r>
              <a:rPr lang="tr-TR" dirty="0" smtClean="0"/>
              <a:t>çalıştırma</a:t>
            </a:r>
            <a:r>
              <a:rPr lang="en-US" dirty="0" smtClean="0"/>
              <a:t> </a:t>
            </a:r>
            <a:r>
              <a:rPr lang="tr-TR" dirty="0" smtClean="0"/>
              <a:t>işlemi</a:t>
            </a:r>
            <a:r>
              <a:rPr lang="en-US" dirty="0" smtClean="0"/>
              <a:t>  </a:t>
            </a:r>
            <a:r>
              <a:rPr lang="en-US" dirty="0" smtClean="0">
                <a:sym typeface="Wingdings" pitchFamily="2" charset="2"/>
              </a:rPr>
              <a:t> </a:t>
            </a:r>
            <a:r>
              <a:rPr lang="tr-TR" dirty="0" smtClean="0"/>
              <a:t>catching</a:t>
            </a:r>
          </a:p>
          <a:p>
            <a:r>
              <a:rPr lang="tr-TR" dirty="0" smtClean="0"/>
              <a:t>İstisna</a:t>
            </a:r>
            <a:r>
              <a:rPr lang="en-US" dirty="0" smtClean="0"/>
              <a:t> </a:t>
            </a:r>
            <a:r>
              <a:rPr lang="tr-TR" dirty="0" smtClean="0"/>
              <a:t>ile</a:t>
            </a:r>
            <a:r>
              <a:rPr lang="en-US" dirty="0" smtClean="0"/>
              <a:t> </a:t>
            </a:r>
            <a:r>
              <a:rPr lang="tr-TR" dirty="0" smtClean="0"/>
              <a:t>uğraşan</a:t>
            </a:r>
            <a:r>
              <a:rPr lang="en-US" dirty="0" smtClean="0"/>
              <a:t> </a:t>
            </a:r>
            <a:r>
              <a:rPr lang="tr-TR" dirty="0" smtClean="0"/>
              <a:t>kod</a:t>
            </a:r>
            <a:r>
              <a:rPr lang="en-US" dirty="0" smtClean="0"/>
              <a:t> </a:t>
            </a:r>
            <a:r>
              <a:rPr lang="tr-TR" dirty="0" smtClean="0"/>
              <a:t>bloğu</a:t>
            </a:r>
            <a:r>
              <a:rPr lang="en-US" dirty="0" smtClean="0"/>
              <a:t>  </a:t>
            </a:r>
            <a:r>
              <a:rPr lang="en-US" dirty="0" smtClean="0">
                <a:sym typeface="Wingdings" pitchFamily="2" charset="2"/>
              </a:rPr>
              <a:t></a:t>
            </a:r>
            <a:r>
              <a:rPr lang="tr-TR" dirty="0" smtClean="0"/>
              <a:t>catch</a:t>
            </a:r>
            <a:r>
              <a:rPr lang="en-US" dirty="0" smtClean="0"/>
              <a:t> </a:t>
            </a:r>
            <a:r>
              <a:rPr lang="tr-TR" dirty="0" smtClean="0"/>
              <a:t>clause</a:t>
            </a:r>
            <a:r>
              <a:rPr lang="en-US" dirty="0" smtClean="0"/>
              <a:t> </a:t>
            </a:r>
            <a:r>
              <a:rPr lang="tr-TR" dirty="0" smtClean="0"/>
              <a:t>(catch</a:t>
            </a:r>
            <a:r>
              <a:rPr lang="en-US" dirty="0" smtClean="0"/>
              <a:t> </a:t>
            </a:r>
            <a:r>
              <a:rPr lang="tr-TR" dirty="0" smtClean="0"/>
              <a:t>block)</a:t>
            </a:r>
          </a:p>
          <a:p>
            <a:r>
              <a:rPr lang="tr-TR" dirty="0" smtClean="0"/>
              <a:t>İstisnanın</a:t>
            </a:r>
            <a:r>
              <a:rPr lang="en-US" dirty="0" smtClean="0"/>
              <a:t> </a:t>
            </a:r>
            <a:r>
              <a:rPr lang="tr-TR" dirty="0" smtClean="0"/>
              <a:t>oluştuğu</a:t>
            </a:r>
            <a:r>
              <a:rPr lang="en-US" dirty="0" smtClean="0"/>
              <a:t> </a:t>
            </a:r>
            <a:r>
              <a:rPr lang="tr-TR" dirty="0" smtClean="0"/>
              <a:t>noktada</a:t>
            </a:r>
            <a:r>
              <a:rPr lang="en-US" dirty="0" smtClean="0"/>
              <a:t> </a:t>
            </a:r>
            <a:r>
              <a:rPr lang="tr-TR" dirty="0" smtClean="0"/>
              <a:t>kontrol</a:t>
            </a:r>
            <a:r>
              <a:rPr lang="en-US" dirty="0" smtClean="0"/>
              <a:t> </a:t>
            </a:r>
            <a:r>
              <a:rPr lang="tr-TR" dirty="0" smtClean="0"/>
              <a:t>sağlayan</a:t>
            </a:r>
            <a:r>
              <a:rPr lang="en-US" dirty="0" smtClean="0"/>
              <a:t> </a:t>
            </a:r>
            <a:r>
              <a:rPr lang="tr-TR" dirty="0" smtClean="0"/>
              <a:t>bir</a:t>
            </a:r>
            <a:r>
              <a:rPr lang="en-US" dirty="0" smtClean="0"/>
              <a:t> </a:t>
            </a:r>
            <a:r>
              <a:rPr lang="tr-TR" dirty="0" smtClean="0"/>
              <a:t>dizi</a:t>
            </a:r>
            <a:r>
              <a:rPr lang="en-US" dirty="0" smtClean="0"/>
              <a:t> </a:t>
            </a:r>
            <a:r>
              <a:rPr lang="tr-TR" dirty="0" smtClean="0"/>
              <a:t>metot</a:t>
            </a:r>
            <a:r>
              <a:rPr lang="en-US" dirty="0" smtClean="0"/>
              <a:t> </a:t>
            </a:r>
            <a:r>
              <a:rPr lang="tr-TR" dirty="0" smtClean="0"/>
              <a:t>çağırma</a:t>
            </a:r>
            <a:r>
              <a:rPr lang="en-US" dirty="0" smtClean="0"/>
              <a:t> </a:t>
            </a:r>
            <a:r>
              <a:rPr lang="tr-TR" dirty="0" smtClean="0"/>
              <a:t>işlemi</a:t>
            </a:r>
            <a:r>
              <a:rPr lang="en-US" dirty="0" smtClean="0"/>
              <a:t>  </a:t>
            </a:r>
            <a:r>
              <a:rPr lang="en-US" dirty="0" smtClean="0">
                <a:sym typeface="Wingdings" pitchFamily="2" charset="2"/>
              </a:rPr>
              <a:t> </a:t>
            </a:r>
            <a:r>
              <a:rPr lang="tr-TR" dirty="0" smtClean="0"/>
              <a:t>stacktrace</a:t>
            </a:r>
          </a:p>
          <a:p>
            <a:endParaRPr lang="tr-T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TotalTime>
  <Words>1827</Words>
  <Application>Microsoft Office PowerPoint</Application>
  <PresentationFormat>Ekran Gösterisi (4:3)</PresentationFormat>
  <Paragraphs>260</Paragraphs>
  <Slides>36</Slides>
  <Notes>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36</vt:i4>
      </vt:variant>
    </vt:vector>
  </HeadingPairs>
  <TitlesOfParts>
    <vt:vector size="44" baseType="lpstr">
      <vt:lpstr>Arial</vt:lpstr>
      <vt:lpstr>Calibri</vt:lpstr>
      <vt:lpstr>Courier</vt:lpstr>
      <vt:lpstr>Courier New</vt:lpstr>
      <vt:lpstr>Monotype Sorts</vt:lpstr>
      <vt:lpstr>Times New Roman</vt:lpstr>
      <vt:lpstr>Wingdings</vt:lpstr>
      <vt:lpstr>Office Theme</vt:lpstr>
      <vt:lpstr>İstisna Yönetimi (Exception Handling)</vt:lpstr>
      <vt:lpstr>Içerik</vt:lpstr>
      <vt:lpstr>İstisna (exception) Nedir?</vt:lpstr>
      <vt:lpstr>İstisna (exception) Nedir?</vt:lpstr>
      <vt:lpstr>İstisna yöneticisi (exception handler) </vt:lpstr>
      <vt:lpstr>İstisna yöneticisi (exception handler) </vt:lpstr>
      <vt:lpstr>İstisna Bloku</vt:lpstr>
      <vt:lpstr>İstisna Bloku</vt:lpstr>
      <vt:lpstr>Terminoloji</vt:lpstr>
      <vt:lpstr>PowerPoint Sunusu</vt:lpstr>
      <vt:lpstr>Sınıf Hiyerarşisi</vt:lpstr>
      <vt:lpstr>PowerPoint Sunusu</vt:lpstr>
      <vt:lpstr>Exception and Error</vt:lpstr>
      <vt:lpstr>Throwable Sınıfı</vt:lpstr>
      <vt:lpstr>Try ve catch</vt:lpstr>
      <vt:lpstr>Try ve catch</vt:lpstr>
      <vt:lpstr>throw ve throws</vt:lpstr>
      <vt:lpstr>Örnek - throw</vt:lpstr>
      <vt:lpstr>Throws</vt:lpstr>
      <vt:lpstr>Örnek - throws</vt:lpstr>
      <vt:lpstr>Catching Exceptions - Hiyerarşi</vt:lpstr>
      <vt:lpstr>Hiyerarşi hatası – En özelden en genele</vt:lpstr>
      <vt:lpstr>Throws and catching</vt:lpstr>
      <vt:lpstr>PowerPoint Sunusu</vt:lpstr>
      <vt:lpstr>PowerPoint Sunusu</vt:lpstr>
      <vt:lpstr>finally</vt:lpstr>
      <vt:lpstr>Örnek - finally</vt:lpstr>
      <vt:lpstr>Örneğin Devamı</vt:lpstr>
      <vt:lpstr>Örnek Kodun Çıktıları</vt:lpstr>
      <vt:lpstr>İstisna Oluşturma -Ornek</vt:lpstr>
      <vt:lpstr>İstisna Oluşma Sebepleri</vt:lpstr>
      <vt:lpstr>Checked Exception</vt:lpstr>
      <vt:lpstr>Unchecked Exception - Runtime Exception</vt:lpstr>
      <vt:lpstr>Hata Yönetimi vs. İstisna Yönetimi</vt:lpstr>
      <vt:lpstr>Hata (Error) vs. İstisna (Exception)</vt:lpstr>
      <vt:lpstr>Özet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İstisna Yönetimi (Exception Handling)</dc:title>
  <dc:creator>asayar</dc:creator>
  <cp:lastModifiedBy>Microsoft hesabı</cp:lastModifiedBy>
  <cp:revision>72</cp:revision>
  <dcterms:created xsi:type="dcterms:W3CDTF">2006-08-16T00:00:00Z</dcterms:created>
  <dcterms:modified xsi:type="dcterms:W3CDTF">2022-12-15T20:35:45Z</dcterms:modified>
</cp:coreProperties>
</file>