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314" r:id="rId5"/>
    <p:sldId id="270" r:id="rId6"/>
    <p:sldId id="269" r:id="rId7"/>
    <p:sldId id="259" r:id="rId8"/>
    <p:sldId id="260" r:id="rId9"/>
    <p:sldId id="261" r:id="rId10"/>
    <p:sldId id="271" r:id="rId11"/>
    <p:sldId id="296" r:id="rId12"/>
    <p:sldId id="319" r:id="rId13"/>
    <p:sldId id="297" r:id="rId14"/>
    <p:sldId id="263" r:id="rId15"/>
    <p:sldId id="267" r:id="rId16"/>
    <p:sldId id="264" r:id="rId17"/>
    <p:sldId id="265" r:id="rId18"/>
    <p:sldId id="321" r:id="rId19"/>
    <p:sldId id="323" r:id="rId20"/>
    <p:sldId id="322" r:id="rId21"/>
    <p:sldId id="320" r:id="rId22"/>
    <p:sldId id="268" r:id="rId23"/>
    <p:sldId id="298" r:id="rId24"/>
    <p:sldId id="315" r:id="rId25"/>
    <p:sldId id="316" r:id="rId26"/>
    <p:sldId id="317" r:id="rId27"/>
    <p:sldId id="31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81" autoAdjust="0"/>
    <p:restoredTop sz="94660"/>
  </p:normalViewPr>
  <p:slideViewPr>
    <p:cSldViewPr>
      <p:cViewPr varScale="1">
        <p:scale>
          <a:sx n="84" d="100"/>
          <a:sy n="84" d="100"/>
        </p:scale>
        <p:origin x="1680" y="5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801F07-783E-41C0-A441-650A82AA100D}"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01F07-783E-41C0-A441-650A82AA100D}"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01F07-783E-41C0-A441-650A82AA100D}"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01F07-783E-41C0-A441-650A82AA100D}"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801F07-783E-41C0-A441-650A82AA100D}"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801F07-783E-41C0-A441-650A82AA100D}"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801F07-783E-41C0-A441-650A82AA100D}" type="datetimeFigureOut">
              <a:rPr lang="en-US" smtClean="0"/>
              <a:pPr/>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801F07-783E-41C0-A441-650A82AA100D}"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01F07-783E-41C0-A441-650A82AA100D}" type="datetimeFigureOut">
              <a:rPr lang="en-US" smtClean="0"/>
              <a:pPr/>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01F07-783E-41C0-A441-650A82AA100D}"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01F07-783E-41C0-A441-650A82AA100D}"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01F07-783E-41C0-A441-650A82AA100D}" type="datetimeFigureOut">
              <a:rPr lang="en-US" smtClean="0"/>
              <a:pPr/>
              <a:t>10/4/2022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1B232-B7AE-4FA6-9562-0E93F2C6169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charset="0"/>
              </a:rPr>
              <a:t>Java: Beginning</a:t>
            </a:r>
            <a:endParaRPr lang="en-US" dirty="0"/>
          </a:p>
        </p:txBody>
      </p:sp>
      <p:sp>
        <p:nvSpPr>
          <p:cNvPr id="4" name="Subtitle 2"/>
          <p:cNvSpPr txBox="1">
            <a:spLocks/>
          </p:cNvSpPr>
          <p:nvPr/>
        </p:nvSpPr>
        <p:spPr>
          <a:xfrm>
            <a:off x="683568" y="3717032"/>
            <a:ext cx="7920037" cy="2514600"/>
          </a:xfrm>
          <a:prstGeom prst="rect">
            <a:avLst/>
          </a:prstGeom>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pPr algn="ctr" fontAlgn="auto">
              <a:spcBef>
                <a:spcPct val="20000"/>
              </a:spcBef>
              <a:spcAft>
                <a:spcPts val="0"/>
              </a:spcAft>
              <a:buFont typeface="Arial" pitchFamily="34" charset="0"/>
              <a:buNone/>
              <a:defRPr/>
            </a:pPr>
            <a:r>
              <a:rPr lang="tr-TR" sz="3200" dirty="0">
                <a:solidFill>
                  <a:schemeClr val="tx1">
                    <a:tint val="75000"/>
                  </a:schemeClr>
                </a:solidFill>
              </a:rPr>
              <a:t>Computer Engineering Department</a:t>
            </a:r>
            <a:endParaRPr lang="en-US" sz="3200" dirty="0">
              <a:solidFill>
                <a:schemeClr val="tx1">
                  <a:tint val="75000"/>
                </a:schemeClr>
              </a:solidFill>
            </a:endParaRPr>
          </a:p>
          <a:p>
            <a:pPr algn="ctr" fontAlgn="auto">
              <a:spcBef>
                <a:spcPct val="20000"/>
              </a:spcBef>
              <a:spcAft>
                <a:spcPts val="0"/>
              </a:spcAft>
              <a:buFont typeface="Arial" pitchFamily="34" charset="0"/>
              <a:buNone/>
              <a:defRPr/>
            </a:pPr>
            <a:r>
              <a:rPr lang="en-US" sz="3200" dirty="0" smtClean="0">
                <a:solidFill>
                  <a:schemeClr val="tx1">
                    <a:tint val="75000"/>
                  </a:schemeClr>
                </a:solidFill>
              </a:rPr>
              <a:t>Java Programming Course</a:t>
            </a:r>
            <a:endParaRPr lang="en-US" sz="3200" dirty="0">
              <a:solidFill>
                <a:schemeClr val="tx1">
                  <a:tint val="75000"/>
                </a:schemeClr>
              </a:solidFill>
            </a:endParaRPr>
          </a:p>
          <a:p>
            <a:pPr algn="ctr" fontAlgn="auto">
              <a:spcBef>
                <a:spcPct val="20000"/>
              </a:spcBef>
              <a:spcAft>
                <a:spcPts val="0"/>
              </a:spcAft>
              <a:buFont typeface="Arial" pitchFamily="34" charset="0"/>
              <a:buNone/>
              <a:defRPr/>
            </a:pPr>
            <a:endParaRPr lang="tr-TR" sz="1400" dirty="0">
              <a:solidFill>
                <a:schemeClr val="tx1">
                  <a:tint val="75000"/>
                </a:schemeClr>
              </a:solidFill>
            </a:endParaRPr>
          </a:p>
          <a:p>
            <a:pPr algn="ctr" fontAlgn="auto">
              <a:spcBef>
                <a:spcPct val="20000"/>
              </a:spcBef>
              <a:spcAft>
                <a:spcPts val="0"/>
              </a:spcAft>
              <a:buFont typeface="Arial" pitchFamily="34" charset="0"/>
              <a:buNone/>
              <a:defRPr/>
            </a:pPr>
            <a:r>
              <a:rPr lang="en-US" sz="2400" dirty="0" smtClean="0">
                <a:solidFill>
                  <a:schemeClr val="tx1">
                    <a:tint val="75000"/>
                  </a:schemeClr>
                </a:solidFill>
              </a:rPr>
              <a:t>Prof</a:t>
            </a:r>
            <a:r>
              <a:rPr lang="en-US" sz="2400" dirty="0">
                <a:solidFill>
                  <a:schemeClr val="tx1">
                    <a:tint val="75000"/>
                  </a:schemeClr>
                </a:solidFill>
              </a:rPr>
              <a:t>. Dr. </a:t>
            </a:r>
            <a:r>
              <a:rPr lang="en-US" sz="2400" dirty="0" err="1">
                <a:solidFill>
                  <a:schemeClr val="tx1">
                    <a:tint val="75000"/>
                  </a:schemeClr>
                </a:solidFill>
              </a:rPr>
              <a:t>Ahmet</a:t>
            </a:r>
            <a:r>
              <a:rPr lang="en-US" sz="2400" dirty="0">
                <a:solidFill>
                  <a:schemeClr val="tx1">
                    <a:tint val="75000"/>
                  </a:schemeClr>
                </a:solidFill>
              </a:rPr>
              <a:t> </a:t>
            </a:r>
            <a:r>
              <a:rPr lang="en-US" sz="2400" dirty="0" err="1">
                <a:solidFill>
                  <a:schemeClr val="tx1">
                    <a:tint val="75000"/>
                  </a:schemeClr>
                </a:solidFill>
              </a:rPr>
              <a:t>Sayar</a:t>
            </a:r>
            <a:endParaRPr lang="tr-TR" sz="2400" dirty="0">
              <a:solidFill>
                <a:schemeClr val="tx1">
                  <a:tint val="75000"/>
                </a:schemeClr>
              </a:solidFill>
            </a:endParaRPr>
          </a:p>
          <a:p>
            <a:pPr algn="ctr">
              <a:spcBef>
                <a:spcPct val="20000"/>
              </a:spcBef>
              <a:defRPr/>
            </a:pPr>
            <a:r>
              <a:rPr lang="tr-TR" sz="2400" dirty="0">
                <a:solidFill>
                  <a:schemeClr val="tx1">
                    <a:tint val="75000"/>
                  </a:schemeClr>
                </a:solidFill>
              </a:rPr>
              <a:t>Kocaeli University </a:t>
            </a:r>
            <a:r>
              <a:rPr lang="en-US" sz="2400" dirty="0">
                <a:solidFill>
                  <a:schemeClr val="tx1">
                    <a:tint val="75000"/>
                  </a:schemeClr>
                </a:solidFill>
              </a:rPr>
              <a:t>- </a:t>
            </a:r>
            <a:r>
              <a:rPr lang="tr-TR" sz="2400" dirty="0">
                <a:solidFill>
                  <a:schemeClr val="tx1">
                    <a:tint val="75000"/>
                  </a:schemeClr>
                </a:solidFill>
              </a:rPr>
              <a:t>Fall </a:t>
            </a:r>
            <a:r>
              <a:rPr lang="tr-TR" sz="2400" dirty="0" smtClean="0">
                <a:solidFill>
                  <a:schemeClr val="tx1">
                    <a:tint val="75000"/>
                  </a:schemeClr>
                </a:solidFill>
              </a:rPr>
              <a:t>2022</a:t>
            </a:r>
            <a:endParaRPr lang="tr-TR" sz="2400" dirty="0">
              <a:solidFill>
                <a:schemeClr val="tx1">
                  <a:tint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to the Screen</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93799" y="2314574"/>
            <a:ext cx="8274019" cy="30586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latin typeface="Arial" charset="0"/>
              </a:rPr>
              <a:t>Simple Input</a:t>
            </a:r>
          </a:p>
        </p:txBody>
      </p:sp>
      <p:sp>
        <p:nvSpPr>
          <p:cNvPr id="29699" name="Rectangle 3"/>
          <p:cNvSpPr>
            <a:spLocks noGrp="1" noChangeArrowheads="1"/>
          </p:cNvSpPr>
          <p:nvPr>
            <p:ph type="body" idx="1"/>
          </p:nvPr>
        </p:nvSpPr>
        <p:spPr/>
        <p:txBody>
          <a:bodyPr/>
          <a:lstStyle/>
          <a:p>
            <a:r>
              <a:rPr lang="en-US" sz="2800" dirty="0" smtClean="0">
                <a:latin typeface="Arial" charset="0"/>
              </a:rPr>
              <a:t>Sometimes the data needed for a computation are obtained from the user at run time.</a:t>
            </a:r>
          </a:p>
          <a:p>
            <a:r>
              <a:rPr lang="en-US" sz="2800" dirty="0" smtClean="0">
                <a:latin typeface="Arial" charset="0"/>
              </a:rPr>
              <a:t>Keyboard input requires</a:t>
            </a:r>
          </a:p>
          <a:p>
            <a:pPr>
              <a:buFontTx/>
              <a:buNone/>
            </a:pPr>
            <a:r>
              <a:rPr lang="en-US" sz="2800" dirty="0" smtClean="0">
                <a:latin typeface="Arial" charset="0"/>
              </a:rPr>
              <a:t>	</a:t>
            </a:r>
            <a:r>
              <a:rPr lang="en-US" sz="2000" dirty="0" smtClean="0">
                <a:latin typeface="Courier New" pitchFamily="49" charset="0"/>
              </a:rPr>
              <a:t>import java.util.*</a:t>
            </a:r>
            <a:r>
              <a:rPr lang="tr-TR" sz="2000" dirty="0" smtClean="0">
                <a:latin typeface="Courier New" pitchFamily="49" charset="0"/>
              </a:rPr>
              <a:t>;</a:t>
            </a:r>
            <a:endParaRPr lang="en-US" sz="2000" dirty="0" smtClean="0">
              <a:latin typeface="Courier New" pitchFamily="49" charset="0"/>
            </a:endParaRPr>
          </a:p>
          <a:p>
            <a:pPr>
              <a:buFontTx/>
              <a:buNone/>
            </a:pPr>
            <a:r>
              <a:rPr lang="en-US" sz="2000" dirty="0" smtClean="0">
                <a:latin typeface="Arial" charset="0"/>
              </a:rPr>
              <a:t>	</a:t>
            </a:r>
            <a:r>
              <a:rPr lang="en-US" sz="2800" dirty="0" smtClean="0">
                <a:latin typeface="Arial" charset="0"/>
              </a:rPr>
              <a:t>at the beginning of the file.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java.util</a:t>
            </a:r>
            <a:endParaRPr lang="tr-TR" dirty="0"/>
          </a:p>
        </p:txBody>
      </p:sp>
      <p:sp>
        <p:nvSpPr>
          <p:cNvPr id="3" name="İçerik Yer Tutucusu 2"/>
          <p:cNvSpPr>
            <a:spLocks noGrp="1"/>
          </p:cNvSpPr>
          <p:nvPr>
            <p:ph idx="1"/>
          </p:nvPr>
        </p:nvSpPr>
        <p:spPr/>
        <p:txBody>
          <a:bodyPr>
            <a:normAutofit fontScale="77500" lnSpcReduction="20000"/>
          </a:bodyPr>
          <a:lstStyle/>
          <a:p>
            <a:r>
              <a:rPr lang="tr-TR" dirty="0" err="1"/>
              <a:t>import</a:t>
            </a:r>
            <a:r>
              <a:rPr lang="tr-TR" dirty="0"/>
              <a:t> </a:t>
            </a:r>
            <a:r>
              <a:rPr lang="tr-TR" dirty="0" err="1"/>
              <a:t>java.util.Arrays</a:t>
            </a:r>
            <a:r>
              <a:rPr lang="tr-TR" dirty="0"/>
              <a:t>;</a:t>
            </a:r>
          </a:p>
          <a:p>
            <a:r>
              <a:rPr lang="tr-TR" dirty="0" err="1"/>
              <a:t>import</a:t>
            </a:r>
            <a:r>
              <a:rPr lang="tr-TR" dirty="0"/>
              <a:t> </a:t>
            </a:r>
            <a:r>
              <a:rPr lang="tr-TR" dirty="0" err="1"/>
              <a:t>java.util.ArrayList</a:t>
            </a:r>
            <a:r>
              <a:rPr lang="tr-TR" dirty="0"/>
              <a:t>;</a:t>
            </a:r>
          </a:p>
          <a:p>
            <a:r>
              <a:rPr lang="tr-TR" dirty="0" err="1"/>
              <a:t>import</a:t>
            </a:r>
            <a:r>
              <a:rPr lang="tr-TR" dirty="0"/>
              <a:t> </a:t>
            </a:r>
            <a:r>
              <a:rPr lang="tr-TR" dirty="0" err="1"/>
              <a:t>java.util.Calendar</a:t>
            </a:r>
            <a:r>
              <a:rPr lang="tr-TR" dirty="0"/>
              <a:t>;</a:t>
            </a:r>
          </a:p>
          <a:p>
            <a:r>
              <a:rPr lang="tr-TR" dirty="0" err="1"/>
              <a:t>import</a:t>
            </a:r>
            <a:r>
              <a:rPr lang="tr-TR" dirty="0"/>
              <a:t> </a:t>
            </a:r>
            <a:r>
              <a:rPr lang="tr-TR" dirty="0" err="1"/>
              <a:t>java.util.Currency</a:t>
            </a:r>
            <a:r>
              <a:rPr lang="tr-TR" dirty="0"/>
              <a:t>;</a:t>
            </a:r>
          </a:p>
          <a:p>
            <a:r>
              <a:rPr lang="tr-TR" dirty="0" err="1"/>
              <a:t>import</a:t>
            </a:r>
            <a:r>
              <a:rPr lang="tr-TR" dirty="0"/>
              <a:t> </a:t>
            </a:r>
            <a:r>
              <a:rPr lang="tr-TR" dirty="0" err="1"/>
              <a:t>java.util.Date</a:t>
            </a:r>
            <a:r>
              <a:rPr lang="tr-TR" dirty="0"/>
              <a:t>;</a:t>
            </a:r>
          </a:p>
          <a:p>
            <a:r>
              <a:rPr lang="tr-TR" dirty="0" err="1"/>
              <a:t>import</a:t>
            </a:r>
            <a:r>
              <a:rPr lang="tr-TR" dirty="0"/>
              <a:t> </a:t>
            </a:r>
            <a:r>
              <a:rPr lang="tr-TR" dirty="0" err="1"/>
              <a:t>java.util.HashMap</a:t>
            </a:r>
            <a:r>
              <a:rPr lang="tr-TR" dirty="0"/>
              <a:t>;</a:t>
            </a:r>
          </a:p>
          <a:p>
            <a:r>
              <a:rPr lang="tr-TR" dirty="0" err="1"/>
              <a:t>import</a:t>
            </a:r>
            <a:r>
              <a:rPr lang="tr-TR" dirty="0"/>
              <a:t> </a:t>
            </a:r>
            <a:r>
              <a:rPr lang="tr-TR" dirty="0" err="1"/>
              <a:t>java.util.LinkedList</a:t>
            </a:r>
            <a:r>
              <a:rPr lang="tr-TR" dirty="0"/>
              <a:t>;</a:t>
            </a:r>
          </a:p>
          <a:p>
            <a:r>
              <a:rPr lang="tr-TR" dirty="0" err="1"/>
              <a:t>import</a:t>
            </a:r>
            <a:r>
              <a:rPr lang="tr-TR" dirty="0"/>
              <a:t> </a:t>
            </a:r>
            <a:r>
              <a:rPr lang="tr-TR" dirty="0" err="1"/>
              <a:t>java.util.Random</a:t>
            </a:r>
            <a:r>
              <a:rPr lang="tr-TR" dirty="0"/>
              <a:t>;</a:t>
            </a:r>
          </a:p>
          <a:p>
            <a:r>
              <a:rPr lang="tr-TR" dirty="0" err="1"/>
              <a:t>import</a:t>
            </a:r>
            <a:r>
              <a:rPr lang="tr-TR" dirty="0"/>
              <a:t> </a:t>
            </a:r>
            <a:r>
              <a:rPr lang="tr-TR" dirty="0" err="1"/>
              <a:t>java.util.Scanner</a:t>
            </a:r>
            <a:r>
              <a:rPr lang="tr-TR" dirty="0"/>
              <a:t>;</a:t>
            </a:r>
          </a:p>
          <a:p>
            <a:r>
              <a:rPr lang="tr-TR" dirty="0" err="1"/>
              <a:t>import</a:t>
            </a:r>
            <a:r>
              <a:rPr lang="tr-TR" dirty="0"/>
              <a:t> </a:t>
            </a:r>
            <a:r>
              <a:rPr lang="tr-TR" dirty="0" err="1"/>
              <a:t>java.util.StringTokenizer</a:t>
            </a:r>
            <a:r>
              <a:rPr lang="tr-TR" dirty="0"/>
              <a:t>;</a:t>
            </a:r>
          </a:p>
          <a:p>
            <a:r>
              <a:rPr lang="tr-TR" dirty="0" err="1"/>
              <a:t>import</a:t>
            </a:r>
            <a:r>
              <a:rPr lang="tr-TR" dirty="0"/>
              <a:t> </a:t>
            </a:r>
            <a:r>
              <a:rPr lang="tr-TR" dirty="0" err="1"/>
              <a:t>java.util.Vector</a:t>
            </a:r>
            <a:r>
              <a:rPr lang="tr-TR" dirty="0"/>
              <a:t>;</a:t>
            </a:r>
          </a:p>
        </p:txBody>
      </p:sp>
    </p:spTree>
    <p:extLst>
      <p:ext uri="{BB962C8B-B14F-4D97-AF65-F5344CB8AC3E}">
        <p14:creationId xmlns:p14="http://schemas.microsoft.com/office/powerpoint/2010/main" val="3522907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latin typeface="Arial" charset="0"/>
              </a:rPr>
              <a:t>Simple Input, cont.</a:t>
            </a:r>
          </a:p>
        </p:txBody>
      </p:sp>
      <p:sp>
        <p:nvSpPr>
          <p:cNvPr id="30723" name="Rectangle 3"/>
          <p:cNvSpPr>
            <a:spLocks noGrp="1" noChangeArrowheads="1"/>
          </p:cNvSpPr>
          <p:nvPr>
            <p:ph type="body" idx="1"/>
          </p:nvPr>
        </p:nvSpPr>
        <p:spPr/>
        <p:txBody>
          <a:bodyPr>
            <a:normAutofit/>
          </a:bodyPr>
          <a:lstStyle/>
          <a:p>
            <a:pPr marL="339725" indent="-339725"/>
            <a:r>
              <a:rPr lang="en-US" sz="2800" dirty="0" smtClean="0">
                <a:latin typeface="Arial" charset="0"/>
              </a:rPr>
              <a:t>Data can be entered from the keyboard using	</a:t>
            </a:r>
            <a:r>
              <a:rPr lang="en-US" sz="2000" dirty="0" smtClean="0">
                <a:latin typeface="Courier New" pitchFamily="49" charset="0"/>
              </a:rPr>
              <a:t>Scanner keyboard = </a:t>
            </a:r>
          </a:p>
          <a:p>
            <a:pPr marL="339725" indent="-339725">
              <a:buFontTx/>
              <a:buNone/>
            </a:pPr>
            <a:r>
              <a:rPr lang="en-US" sz="2000" dirty="0" smtClean="0">
                <a:latin typeface="Courier New" pitchFamily="49" charset="0"/>
              </a:rPr>
              <a:t>			new Scanner(</a:t>
            </a:r>
            <a:r>
              <a:rPr lang="en-US" sz="2000" dirty="0" err="1" smtClean="0">
                <a:latin typeface="Courier New" pitchFamily="49" charset="0"/>
              </a:rPr>
              <a:t>System.in</a:t>
            </a:r>
            <a:r>
              <a:rPr lang="en-US" sz="2000" dirty="0" smtClean="0">
                <a:latin typeface="Courier New" pitchFamily="49" charset="0"/>
              </a:rPr>
              <a:t>);</a:t>
            </a:r>
          </a:p>
          <a:p>
            <a:pPr marL="339725" indent="-339725">
              <a:buFontTx/>
              <a:buNone/>
            </a:pPr>
            <a:r>
              <a:rPr lang="en-US" sz="2000" dirty="0" smtClean="0">
                <a:latin typeface="Arial" charset="0"/>
              </a:rPr>
              <a:t>	</a:t>
            </a:r>
            <a:r>
              <a:rPr lang="en-US" sz="2800" dirty="0" smtClean="0">
                <a:latin typeface="Arial" charset="0"/>
              </a:rPr>
              <a:t>followed, for example, by</a:t>
            </a:r>
            <a:endParaRPr lang="en-US" sz="2000" dirty="0" smtClean="0">
              <a:latin typeface="Arial" charset="0"/>
            </a:endParaRPr>
          </a:p>
          <a:p>
            <a:pPr marL="339725" indent="-339725">
              <a:buFontTx/>
              <a:buNone/>
            </a:pPr>
            <a:r>
              <a:rPr lang="en-US" sz="2000" dirty="0" smtClean="0">
                <a:latin typeface="Arial" charset="0"/>
              </a:rPr>
              <a:t>	</a:t>
            </a:r>
            <a:r>
              <a:rPr lang="en-US" sz="2000" dirty="0" err="1" smtClean="0">
                <a:latin typeface="Courier New" pitchFamily="49" charset="0"/>
              </a:rPr>
              <a:t>int</a:t>
            </a:r>
            <a:r>
              <a:rPr lang="en-US" sz="2000" dirty="0" smtClean="0">
                <a:latin typeface="Courier New" pitchFamily="49" charset="0"/>
              </a:rPr>
              <a:t> </a:t>
            </a:r>
            <a:r>
              <a:rPr lang="en-US" sz="2000" dirty="0" err="1" smtClean="0">
                <a:latin typeface="Courier New" pitchFamily="49" charset="0"/>
              </a:rPr>
              <a:t>eggsPerBasket</a:t>
            </a:r>
            <a:r>
              <a:rPr lang="en-US" sz="2000" dirty="0" smtClean="0">
                <a:latin typeface="Courier New" pitchFamily="49" charset="0"/>
              </a:rPr>
              <a:t> = </a:t>
            </a:r>
            <a:r>
              <a:rPr lang="en-US" sz="2000" dirty="0" err="1" smtClean="0">
                <a:latin typeface="Courier New" pitchFamily="49" charset="0"/>
              </a:rPr>
              <a:t>keyboard.nextInt</a:t>
            </a:r>
            <a:r>
              <a:rPr lang="en-US" sz="2000" dirty="0" smtClean="0">
                <a:latin typeface="Courier New" pitchFamily="49" charset="0"/>
              </a:rPr>
              <a:t>();</a:t>
            </a:r>
          </a:p>
          <a:p>
            <a:pPr marL="339725" lvl="1" indent="-339725">
              <a:buNone/>
            </a:pPr>
            <a:r>
              <a:rPr lang="en-US" sz="2000" dirty="0" smtClean="0">
                <a:latin typeface="Courier New" pitchFamily="49" charset="0"/>
              </a:rPr>
              <a:t>	double d1 = </a:t>
            </a:r>
            <a:r>
              <a:rPr lang="en-US" sz="2000" dirty="0" err="1" smtClean="0">
                <a:latin typeface="Courier New" pitchFamily="49" charset="0"/>
              </a:rPr>
              <a:t>keyboard.nextDouble</a:t>
            </a:r>
            <a:r>
              <a:rPr lang="en-US" sz="2000" dirty="0" smtClean="0">
                <a:latin typeface="Courier New" pitchFamily="49" charset="0"/>
              </a:rPr>
              <a:t>();</a:t>
            </a:r>
            <a:endParaRPr lang="en-US" sz="2400" dirty="0" smtClean="0">
              <a:latin typeface="Courier New" pitchFamily="49" charset="0"/>
            </a:endParaRPr>
          </a:p>
          <a:p>
            <a:pPr marL="339725" indent="-339725">
              <a:buFontTx/>
              <a:buNone/>
            </a:pPr>
            <a:endParaRPr lang="en-US" sz="2000" dirty="0" smtClean="0">
              <a:latin typeface="Courier New" pitchFamily="49" charset="0"/>
            </a:endParaRPr>
          </a:p>
          <a:p>
            <a:pPr marL="339725" indent="-339725">
              <a:buFontTx/>
              <a:buNone/>
            </a:pPr>
            <a:r>
              <a:rPr lang="en-US" sz="2000" dirty="0" smtClean="0">
                <a:latin typeface="Arial" charset="0"/>
              </a:rPr>
              <a:t>	</a:t>
            </a:r>
            <a:r>
              <a:rPr lang="en-US" sz="2800" dirty="0" smtClean="0">
                <a:latin typeface="Arial" charset="0"/>
              </a:rPr>
              <a:t>which reads one</a:t>
            </a:r>
            <a:r>
              <a:rPr lang="en-US" sz="2000" dirty="0" smtClean="0">
                <a:latin typeface="Arial" charset="0"/>
              </a:rPr>
              <a:t> </a:t>
            </a:r>
            <a:r>
              <a:rPr lang="en-US" sz="2000" dirty="0" err="1" smtClean="0">
                <a:latin typeface="Courier New" pitchFamily="49" charset="0"/>
              </a:rPr>
              <a:t>int</a:t>
            </a:r>
            <a:r>
              <a:rPr lang="en-US" sz="2000" dirty="0" smtClean="0">
                <a:latin typeface="Arial" charset="0"/>
              </a:rPr>
              <a:t> </a:t>
            </a:r>
            <a:r>
              <a:rPr lang="en-US" sz="2800" dirty="0" smtClean="0">
                <a:latin typeface="Arial" charset="0"/>
              </a:rPr>
              <a:t>value from the keyboard and assigns it to</a:t>
            </a:r>
            <a:r>
              <a:rPr lang="en-US" sz="2000" dirty="0" smtClean="0">
                <a:latin typeface="Arial" charset="0"/>
              </a:rPr>
              <a:t> </a:t>
            </a:r>
            <a:r>
              <a:rPr lang="en-US" sz="2000" dirty="0" err="1" smtClean="0">
                <a:latin typeface="Courier New" pitchFamily="49" charset="0"/>
              </a:rPr>
              <a:t>eggsPerBasket</a:t>
            </a:r>
            <a:r>
              <a:rPr lang="en-US" sz="2800" dirty="0" smtClean="0">
                <a:latin typeface="Arial" charset="0"/>
              </a:rPr>
              <a:t>.</a:t>
            </a:r>
          </a:p>
          <a:p>
            <a:pPr marL="339725" lvl="1" indent="-339725">
              <a:buNone/>
            </a:pPr>
            <a:endParaRPr lang="en-US" sz="2000" i="1" dirty="0" smtClean="0">
              <a:latin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r>
              <a:rPr lang="en-US" smtClean="0">
                <a:latin typeface="Arial" charset="0"/>
              </a:rPr>
              <a:t>Compiling a Java Program or Class</a:t>
            </a:r>
          </a:p>
        </p:txBody>
      </p:sp>
      <p:sp>
        <p:nvSpPr>
          <p:cNvPr id="63491" name="Rectangle 3"/>
          <p:cNvSpPr>
            <a:spLocks noGrp="1" noChangeArrowheads="1"/>
          </p:cNvSpPr>
          <p:nvPr>
            <p:ph type="body" idx="1"/>
          </p:nvPr>
        </p:nvSpPr>
        <p:spPr/>
        <p:txBody>
          <a:bodyPr/>
          <a:lstStyle/>
          <a:p>
            <a:r>
              <a:rPr lang="en-US" sz="2800" dirty="0" smtClean="0">
                <a:latin typeface="Arial" charset="0"/>
              </a:rPr>
              <a:t>A Java program consists of one or more classes, which must be compiled before running the program.</a:t>
            </a:r>
          </a:p>
          <a:p>
            <a:r>
              <a:rPr lang="en-US" sz="2800" dirty="0" smtClean="0">
                <a:latin typeface="Arial" charset="0"/>
              </a:rPr>
              <a:t>You need not compile classes that accompany Java (e.g.</a:t>
            </a:r>
            <a:r>
              <a:rPr lang="en-US" sz="2800" dirty="0" smtClean="0"/>
              <a:t> </a:t>
            </a:r>
            <a:r>
              <a:rPr lang="en-US" sz="2400" dirty="0" smtClean="0">
                <a:solidFill>
                  <a:srgbClr val="FF0000"/>
                </a:solidFill>
                <a:latin typeface="Courier New" pitchFamily="49" charset="0"/>
              </a:rPr>
              <a:t>System</a:t>
            </a:r>
            <a:r>
              <a:rPr lang="en-US" sz="1800" dirty="0" smtClean="0">
                <a:solidFill>
                  <a:srgbClr val="FF0000"/>
                </a:solidFill>
                <a:latin typeface="Courier New" pitchFamily="49" charset="0"/>
              </a:rPr>
              <a:t> </a:t>
            </a:r>
            <a:r>
              <a:rPr lang="en-US" sz="2800" dirty="0" smtClean="0">
                <a:latin typeface="Arial" charset="0"/>
              </a:rPr>
              <a:t>and</a:t>
            </a:r>
            <a:r>
              <a:rPr lang="en-US" sz="2800" dirty="0" smtClean="0"/>
              <a:t> </a:t>
            </a:r>
            <a:r>
              <a:rPr lang="en-US" sz="2400" dirty="0" smtClean="0">
                <a:solidFill>
                  <a:srgbClr val="FF0000"/>
                </a:solidFill>
                <a:latin typeface="Courier New" pitchFamily="49" charset="0"/>
              </a:rPr>
              <a:t>Scanner</a:t>
            </a:r>
            <a:r>
              <a:rPr lang="en-US" sz="2800" dirty="0" smtClean="0">
                <a:latin typeface="Arial" charset="0"/>
              </a:rPr>
              <a:t>).</a:t>
            </a:r>
          </a:p>
          <a:p>
            <a:r>
              <a:rPr lang="en-US" sz="2800" dirty="0" smtClean="0">
                <a:latin typeface="Arial" charset="0"/>
              </a:rPr>
              <a:t>Each class should be in a separate file.</a:t>
            </a:r>
          </a:p>
          <a:p>
            <a:r>
              <a:rPr lang="en-US" sz="2800" dirty="0" smtClean="0">
                <a:latin typeface="Arial" charset="0"/>
              </a:rPr>
              <a:t>The name of the file should be the same as the name of the class.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79512" y="2852936"/>
            <a:ext cx="8610958" cy="216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mtClean="0">
                <a:latin typeface="Arial" charset="0"/>
              </a:rPr>
              <a:t>Compiling and Running</a:t>
            </a:r>
          </a:p>
        </p:txBody>
      </p:sp>
      <p:sp>
        <p:nvSpPr>
          <p:cNvPr id="64515" name="Rectangle 3"/>
          <p:cNvSpPr>
            <a:spLocks noGrp="1" noChangeArrowheads="1"/>
          </p:cNvSpPr>
          <p:nvPr>
            <p:ph type="body" idx="1"/>
          </p:nvPr>
        </p:nvSpPr>
        <p:spPr/>
        <p:txBody>
          <a:bodyPr/>
          <a:lstStyle/>
          <a:p>
            <a:r>
              <a:rPr lang="en-US" sz="2800" dirty="0" smtClean="0">
                <a:latin typeface="Arial" charset="0"/>
              </a:rPr>
              <a:t>Use an </a:t>
            </a:r>
            <a:r>
              <a:rPr lang="en-US" sz="2800" i="1" dirty="0" smtClean="0">
                <a:latin typeface="Arial" charset="0"/>
              </a:rPr>
              <a:t>IDE</a:t>
            </a:r>
            <a:r>
              <a:rPr lang="en-US" sz="2800" dirty="0" smtClean="0">
                <a:latin typeface="Arial" charset="0"/>
              </a:rPr>
              <a:t> (integrated development environment) which combines a text editor with commands for compiling and running Java programs.</a:t>
            </a:r>
          </a:p>
          <a:p>
            <a:r>
              <a:rPr lang="en-US" sz="2800" dirty="0" smtClean="0">
                <a:latin typeface="Arial" charset="0"/>
              </a:rPr>
              <a:t>When a Java program is compiled, the byte-code version of the program has the same name, but the ending is changed from</a:t>
            </a:r>
            <a:r>
              <a:rPr lang="en-US" sz="2800" dirty="0" smtClean="0"/>
              <a:t> </a:t>
            </a:r>
            <a:r>
              <a:rPr lang="en-US" sz="2000" dirty="0" smtClean="0">
                <a:latin typeface="Courier New" pitchFamily="49" charset="0"/>
              </a:rPr>
              <a:t>.</a:t>
            </a:r>
            <a:r>
              <a:rPr lang="en-US" sz="2400" dirty="0" smtClean="0">
                <a:solidFill>
                  <a:srgbClr val="FF0000"/>
                </a:solidFill>
                <a:latin typeface="Courier New" pitchFamily="49" charset="0"/>
              </a:rPr>
              <a:t>java</a:t>
            </a:r>
            <a:r>
              <a:rPr lang="en-US" sz="2800" dirty="0" smtClean="0"/>
              <a:t>  </a:t>
            </a:r>
            <a:r>
              <a:rPr lang="en-US" sz="2800" dirty="0" smtClean="0">
                <a:latin typeface="Arial" charset="0"/>
              </a:rPr>
              <a:t>to  </a:t>
            </a:r>
            <a:r>
              <a:rPr lang="en-US" sz="2400" dirty="0" smtClean="0">
                <a:solidFill>
                  <a:srgbClr val="FF0000"/>
                </a:solidFill>
                <a:latin typeface="Courier New" pitchFamily="49" charset="0"/>
              </a:rPr>
              <a:t>.class</a:t>
            </a:r>
            <a:r>
              <a:rPr lang="en-US" sz="2000" dirty="0" smtClean="0">
                <a:latin typeface="Courier New" pitchFamily="49" charset="0"/>
              </a:rPr>
              <a:t>.</a:t>
            </a:r>
            <a:endParaRPr lang="en-US" sz="2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latin typeface="Arial" charset="0"/>
              </a:rPr>
              <a:t>Compiling and Running, cont.</a:t>
            </a:r>
          </a:p>
        </p:txBody>
      </p:sp>
      <p:sp>
        <p:nvSpPr>
          <p:cNvPr id="65539" name="Rectangle 3"/>
          <p:cNvSpPr>
            <a:spLocks noGrp="1" noChangeArrowheads="1"/>
          </p:cNvSpPr>
          <p:nvPr>
            <p:ph type="body" idx="1"/>
          </p:nvPr>
        </p:nvSpPr>
        <p:spPr/>
        <p:txBody>
          <a:bodyPr/>
          <a:lstStyle/>
          <a:p>
            <a:r>
              <a:rPr lang="en-US" sz="2800" smtClean="0">
                <a:latin typeface="Arial" charset="0"/>
              </a:rPr>
              <a:t>A Java program can involve any number of classes.</a:t>
            </a:r>
          </a:p>
          <a:p>
            <a:r>
              <a:rPr lang="en-US" sz="2800" smtClean="0">
                <a:latin typeface="Arial" charset="0"/>
              </a:rPr>
              <a:t>The class to run will contain the words</a:t>
            </a:r>
          </a:p>
          <a:p>
            <a:pPr>
              <a:buFontTx/>
              <a:buNone/>
            </a:pPr>
            <a:r>
              <a:rPr lang="en-US" sz="1600" smtClean="0">
                <a:latin typeface="Courier New" pitchFamily="49" charset="0"/>
              </a:rPr>
              <a:t>		</a:t>
            </a:r>
          </a:p>
          <a:p>
            <a:pPr>
              <a:buFontTx/>
              <a:buNone/>
            </a:pPr>
            <a:r>
              <a:rPr lang="en-US" sz="1600" smtClean="0">
                <a:latin typeface="Courier New" pitchFamily="49" charset="0"/>
              </a:rPr>
              <a:t>	</a:t>
            </a:r>
            <a:r>
              <a:rPr lang="en-US" sz="2000" smtClean="0">
                <a:latin typeface="Courier New" pitchFamily="49" charset="0"/>
              </a:rPr>
              <a:t>public static void main(String[] args)</a:t>
            </a:r>
            <a:endParaRPr lang="en-US" sz="1600" smtClean="0">
              <a:latin typeface="Courier New" pitchFamily="49" charset="0"/>
            </a:endParaRPr>
          </a:p>
          <a:p>
            <a:pPr>
              <a:buFontTx/>
              <a:buNone/>
            </a:pPr>
            <a:r>
              <a:rPr lang="en-US" sz="2800" smtClean="0"/>
              <a:t>	</a:t>
            </a:r>
            <a:r>
              <a:rPr lang="en-US" sz="2800" smtClean="0">
                <a:latin typeface="Arial" charset="0"/>
              </a:rPr>
              <a:t>near the beginning of the file.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Java </a:t>
            </a:r>
            <a:r>
              <a:rPr lang="tr-TR" dirty="0" err="1" smtClean="0"/>
              <a:t>Version</a:t>
            </a:r>
            <a:r>
              <a:rPr lang="tr-TR" dirty="0" smtClean="0"/>
              <a:t> </a:t>
            </a:r>
            <a:r>
              <a:rPr lang="tr-TR" dirty="0" err="1" smtClean="0"/>
              <a:t>History</a:t>
            </a:r>
            <a:endParaRPr lang="tr-TR" dirty="0"/>
          </a:p>
        </p:txBody>
      </p:sp>
      <p:sp>
        <p:nvSpPr>
          <p:cNvPr id="3" name="İçerik Yer Tutucusu 2"/>
          <p:cNvSpPr>
            <a:spLocks noGrp="1"/>
          </p:cNvSpPr>
          <p:nvPr>
            <p:ph idx="1"/>
          </p:nvPr>
        </p:nvSpPr>
        <p:spPr>
          <a:xfrm>
            <a:off x="457200" y="1600200"/>
            <a:ext cx="8229600" cy="4853136"/>
          </a:xfrm>
        </p:spPr>
        <p:txBody>
          <a:bodyPr>
            <a:normAutofit fontScale="55000" lnSpcReduction="20000"/>
          </a:bodyPr>
          <a:lstStyle/>
          <a:p>
            <a:r>
              <a:rPr lang="sv-SE" dirty="0"/>
              <a:t>JDK Alpha and Beta (1995)</a:t>
            </a:r>
          </a:p>
          <a:p>
            <a:r>
              <a:rPr lang="tr-TR" dirty="0"/>
              <a:t>JDK 1.0 (</a:t>
            </a:r>
            <a:r>
              <a:rPr lang="tr-TR" dirty="0" err="1"/>
              <a:t>January</a:t>
            </a:r>
            <a:r>
              <a:rPr lang="tr-TR" dirty="0"/>
              <a:t> 23, 1996)</a:t>
            </a:r>
          </a:p>
          <a:p>
            <a:r>
              <a:rPr lang="en-US" dirty="0"/>
              <a:t>JDK 1.1 (February 19, 1997)</a:t>
            </a:r>
          </a:p>
          <a:p>
            <a:r>
              <a:rPr lang="da-DK" dirty="0"/>
              <a:t>J2SE 1.2 (December 8, 1998)</a:t>
            </a:r>
          </a:p>
          <a:p>
            <a:r>
              <a:rPr lang="tr-TR" dirty="0"/>
              <a:t>J2SE 1.3 (May 8, 2000)</a:t>
            </a:r>
          </a:p>
          <a:p>
            <a:r>
              <a:rPr lang="tr-TR" dirty="0"/>
              <a:t>J2SE 1.4 (</a:t>
            </a:r>
            <a:r>
              <a:rPr lang="tr-TR" dirty="0" err="1"/>
              <a:t>February</a:t>
            </a:r>
            <a:r>
              <a:rPr lang="tr-TR" dirty="0"/>
              <a:t> 6, 2002)</a:t>
            </a:r>
          </a:p>
          <a:p>
            <a:r>
              <a:rPr lang="tr-TR" dirty="0"/>
              <a:t>J2SE 5.0 (</a:t>
            </a:r>
            <a:r>
              <a:rPr lang="tr-TR" dirty="0" err="1"/>
              <a:t>September</a:t>
            </a:r>
            <a:r>
              <a:rPr lang="tr-TR" dirty="0"/>
              <a:t> 30, 2004)</a:t>
            </a:r>
          </a:p>
          <a:p>
            <a:r>
              <a:rPr lang="pt-BR" dirty="0"/>
              <a:t>Java SE 6 (December 11, 2006)</a:t>
            </a:r>
          </a:p>
          <a:p>
            <a:r>
              <a:rPr lang="tr-TR" dirty="0"/>
              <a:t>Java SE 7 (</a:t>
            </a:r>
            <a:r>
              <a:rPr lang="tr-TR" dirty="0" err="1"/>
              <a:t>July</a:t>
            </a:r>
            <a:r>
              <a:rPr lang="tr-TR" dirty="0"/>
              <a:t> 28, 2011)</a:t>
            </a:r>
          </a:p>
          <a:p>
            <a:r>
              <a:rPr lang="pt-BR" b="1" dirty="0"/>
              <a:t>Java SE 8 (March 18, 2014</a:t>
            </a:r>
            <a:r>
              <a:rPr lang="pt-BR" b="1" dirty="0" smtClean="0"/>
              <a:t>)</a:t>
            </a:r>
            <a:r>
              <a:rPr lang="tr-TR" b="1" dirty="0" smtClean="0"/>
              <a:t> (</a:t>
            </a:r>
            <a:r>
              <a:rPr lang="tr-TR" b="1" dirty="0" err="1" smtClean="0"/>
              <a:t>Extended</a:t>
            </a:r>
            <a:r>
              <a:rPr lang="tr-TR" b="1" dirty="0" smtClean="0"/>
              <a:t> </a:t>
            </a:r>
            <a:r>
              <a:rPr lang="tr-TR" b="1" dirty="0" err="1" smtClean="0"/>
              <a:t>Suppor</a:t>
            </a:r>
            <a:r>
              <a:rPr lang="tr-TR" b="1" dirty="0" smtClean="0"/>
              <a:t> </a:t>
            </a:r>
            <a:r>
              <a:rPr lang="tr-TR" b="1" dirty="0" err="1" smtClean="0"/>
              <a:t>until</a:t>
            </a:r>
            <a:r>
              <a:rPr lang="tr-TR" b="1" dirty="0" smtClean="0"/>
              <a:t> </a:t>
            </a:r>
            <a:r>
              <a:rPr lang="tr-TR" b="1" dirty="0" err="1" smtClean="0"/>
              <a:t>March</a:t>
            </a:r>
            <a:r>
              <a:rPr lang="tr-TR" b="1" dirty="0" smtClean="0"/>
              <a:t> 2025)</a:t>
            </a:r>
            <a:endParaRPr lang="pt-BR" b="1" dirty="0"/>
          </a:p>
          <a:p>
            <a:r>
              <a:rPr lang="tr-TR" dirty="0"/>
              <a:t>Java SE 9 (</a:t>
            </a:r>
            <a:r>
              <a:rPr lang="tr-TR" dirty="0" err="1"/>
              <a:t>September</a:t>
            </a:r>
            <a:r>
              <a:rPr lang="tr-TR" dirty="0"/>
              <a:t> 21, 2017</a:t>
            </a:r>
            <a:r>
              <a:rPr lang="tr-TR" dirty="0" smtClean="0"/>
              <a:t>) (No </a:t>
            </a:r>
            <a:r>
              <a:rPr lang="tr-TR" dirty="0" err="1" smtClean="0"/>
              <a:t>extended</a:t>
            </a:r>
            <a:r>
              <a:rPr lang="tr-TR" dirty="0" smtClean="0"/>
              <a:t> </a:t>
            </a:r>
            <a:r>
              <a:rPr lang="tr-TR" dirty="0" err="1" smtClean="0"/>
              <a:t>support</a:t>
            </a:r>
            <a:r>
              <a:rPr lang="tr-TR" dirty="0" smtClean="0"/>
              <a:t>)</a:t>
            </a:r>
            <a:endParaRPr lang="tr-TR" dirty="0"/>
          </a:p>
          <a:p>
            <a:r>
              <a:rPr lang="pt-BR" dirty="0"/>
              <a:t>Java SE 10 (March, 20, 2018</a:t>
            </a:r>
            <a:r>
              <a:rPr lang="pt-BR" dirty="0" smtClean="0"/>
              <a:t>)</a:t>
            </a:r>
            <a:r>
              <a:rPr lang="tr-TR" dirty="0" smtClean="0"/>
              <a:t> </a:t>
            </a:r>
            <a:r>
              <a:rPr lang="tr-TR" dirty="0"/>
              <a:t>(No </a:t>
            </a:r>
            <a:r>
              <a:rPr lang="tr-TR" dirty="0" err="1"/>
              <a:t>extended</a:t>
            </a:r>
            <a:r>
              <a:rPr lang="tr-TR" dirty="0"/>
              <a:t> </a:t>
            </a:r>
            <a:r>
              <a:rPr lang="tr-TR" dirty="0" err="1"/>
              <a:t>support</a:t>
            </a:r>
            <a:r>
              <a:rPr lang="tr-TR" dirty="0" smtClean="0"/>
              <a:t>)</a:t>
            </a:r>
            <a:endParaRPr lang="pt-BR" dirty="0"/>
          </a:p>
          <a:p>
            <a:r>
              <a:rPr lang="en-US" dirty="0"/>
              <a:t>Java SE </a:t>
            </a:r>
            <a:r>
              <a:rPr lang="en-US" dirty="0" smtClean="0"/>
              <a:t>11</a:t>
            </a:r>
            <a:r>
              <a:rPr lang="tr-TR" dirty="0" smtClean="0"/>
              <a:t> – </a:t>
            </a:r>
            <a:r>
              <a:rPr lang="tr-TR" dirty="0" err="1"/>
              <a:t>September</a:t>
            </a:r>
            <a:r>
              <a:rPr lang="tr-TR" dirty="0"/>
              <a:t> </a:t>
            </a:r>
            <a:r>
              <a:rPr lang="tr-TR" dirty="0" smtClean="0"/>
              <a:t>2018 (</a:t>
            </a:r>
            <a:r>
              <a:rPr lang="tr-TR" dirty="0" err="1" smtClean="0"/>
              <a:t>open</a:t>
            </a:r>
            <a:r>
              <a:rPr lang="tr-TR" dirty="0" smtClean="0"/>
              <a:t> </a:t>
            </a:r>
            <a:r>
              <a:rPr lang="tr-TR" dirty="0" err="1" smtClean="0"/>
              <a:t>to</a:t>
            </a:r>
            <a:r>
              <a:rPr lang="tr-TR" dirty="0" smtClean="0"/>
              <a:t> </a:t>
            </a:r>
            <a:r>
              <a:rPr lang="tr-TR" dirty="0" err="1" smtClean="0"/>
              <a:t>free</a:t>
            </a:r>
            <a:r>
              <a:rPr lang="tr-TR" dirty="0" smtClean="0"/>
              <a:t> </a:t>
            </a:r>
            <a:r>
              <a:rPr lang="tr-TR" dirty="0" err="1" smtClean="0"/>
              <a:t>public</a:t>
            </a:r>
            <a:r>
              <a:rPr lang="tr-TR" dirty="0" smtClean="0"/>
              <a:t> </a:t>
            </a:r>
            <a:r>
              <a:rPr lang="tr-TR" dirty="0" err="1" smtClean="0"/>
              <a:t>updates</a:t>
            </a:r>
            <a:r>
              <a:rPr lang="tr-TR" dirty="0" smtClean="0"/>
              <a:t>)</a:t>
            </a:r>
          </a:p>
          <a:p>
            <a:r>
              <a:rPr lang="en-US" dirty="0"/>
              <a:t>Java SE </a:t>
            </a:r>
            <a:r>
              <a:rPr lang="en-US" dirty="0" smtClean="0"/>
              <a:t>1</a:t>
            </a:r>
            <a:r>
              <a:rPr lang="tr-TR" dirty="0" smtClean="0"/>
              <a:t>2 </a:t>
            </a:r>
            <a:r>
              <a:rPr lang="tr-TR" dirty="0"/>
              <a:t>– </a:t>
            </a:r>
            <a:r>
              <a:rPr lang="tr-TR" dirty="0" err="1"/>
              <a:t>March</a:t>
            </a:r>
            <a:r>
              <a:rPr lang="tr-TR" dirty="0"/>
              <a:t> </a:t>
            </a:r>
            <a:r>
              <a:rPr lang="tr-TR" dirty="0" smtClean="0"/>
              <a:t>2019 </a:t>
            </a:r>
            <a:r>
              <a:rPr lang="tr-TR" dirty="0"/>
              <a:t>(</a:t>
            </a:r>
            <a:r>
              <a:rPr lang="tr-TR" dirty="0" err="1"/>
              <a:t>open</a:t>
            </a:r>
            <a:r>
              <a:rPr lang="tr-TR" dirty="0"/>
              <a:t> </a:t>
            </a:r>
            <a:r>
              <a:rPr lang="tr-TR" dirty="0" err="1"/>
              <a:t>to</a:t>
            </a:r>
            <a:r>
              <a:rPr lang="tr-TR" dirty="0"/>
              <a:t> </a:t>
            </a:r>
            <a:r>
              <a:rPr lang="tr-TR" dirty="0" err="1"/>
              <a:t>free</a:t>
            </a:r>
            <a:r>
              <a:rPr lang="tr-TR" dirty="0"/>
              <a:t> </a:t>
            </a:r>
            <a:r>
              <a:rPr lang="tr-TR" dirty="0" err="1"/>
              <a:t>public</a:t>
            </a:r>
            <a:r>
              <a:rPr lang="tr-TR" dirty="0"/>
              <a:t> </a:t>
            </a:r>
            <a:r>
              <a:rPr lang="tr-TR" dirty="0" err="1"/>
              <a:t>updates</a:t>
            </a:r>
            <a:r>
              <a:rPr lang="tr-TR" dirty="0" smtClean="0"/>
              <a:t>)</a:t>
            </a:r>
            <a:endParaRPr lang="tr-TR" dirty="0"/>
          </a:p>
          <a:p>
            <a:r>
              <a:rPr lang="en-US" dirty="0"/>
              <a:t>Java SE </a:t>
            </a:r>
            <a:r>
              <a:rPr lang="en-US" dirty="0" smtClean="0"/>
              <a:t>1</a:t>
            </a:r>
            <a:r>
              <a:rPr lang="tr-TR" dirty="0" smtClean="0"/>
              <a:t>3 </a:t>
            </a:r>
            <a:r>
              <a:rPr lang="tr-TR" dirty="0"/>
              <a:t>– </a:t>
            </a:r>
            <a:r>
              <a:rPr lang="tr-TR" dirty="0" err="1"/>
              <a:t>September</a:t>
            </a:r>
            <a:r>
              <a:rPr lang="tr-TR" dirty="0"/>
              <a:t> </a:t>
            </a:r>
            <a:r>
              <a:rPr lang="tr-TR" dirty="0" smtClean="0"/>
              <a:t>2019 </a:t>
            </a:r>
            <a:r>
              <a:rPr lang="tr-TR" dirty="0"/>
              <a:t>(</a:t>
            </a:r>
            <a:r>
              <a:rPr lang="tr-TR" dirty="0" err="1"/>
              <a:t>open</a:t>
            </a:r>
            <a:r>
              <a:rPr lang="tr-TR" dirty="0"/>
              <a:t> </a:t>
            </a:r>
            <a:r>
              <a:rPr lang="tr-TR" dirty="0" err="1"/>
              <a:t>to</a:t>
            </a:r>
            <a:r>
              <a:rPr lang="tr-TR" dirty="0"/>
              <a:t> </a:t>
            </a:r>
            <a:r>
              <a:rPr lang="tr-TR" dirty="0" err="1"/>
              <a:t>free</a:t>
            </a:r>
            <a:r>
              <a:rPr lang="tr-TR" dirty="0"/>
              <a:t> </a:t>
            </a:r>
            <a:r>
              <a:rPr lang="tr-TR" dirty="0" err="1"/>
              <a:t>public</a:t>
            </a:r>
            <a:r>
              <a:rPr lang="tr-TR" dirty="0"/>
              <a:t> </a:t>
            </a:r>
            <a:r>
              <a:rPr lang="tr-TR" dirty="0" err="1"/>
              <a:t>updates</a:t>
            </a:r>
            <a:r>
              <a:rPr lang="tr-TR" dirty="0" smtClean="0"/>
              <a:t>)</a:t>
            </a:r>
          </a:p>
          <a:p>
            <a:endParaRPr lang="tr-TR" dirty="0"/>
          </a:p>
          <a:p>
            <a:r>
              <a:rPr lang="tr-TR" dirty="0"/>
              <a:t>https://www.java.com/releases/</a:t>
            </a:r>
          </a:p>
          <a:p>
            <a:endParaRPr lang="en-US" dirty="0"/>
          </a:p>
          <a:p>
            <a:endParaRPr lang="tr-TR" dirty="0"/>
          </a:p>
        </p:txBody>
      </p:sp>
    </p:spTree>
    <p:extLst>
      <p:ext uri="{BB962C8B-B14F-4D97-AF65-F5344CB8AC3E}">
        <p14:creationId xmlns:p14="http://schemas.microsoft.com/office/powerpoint/2010/main" val="2252799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Netbeans</a:t>
            </a:r>
            <a:endParaRPr lang="tr-TR" dirty="0"/>
          </a:p>
        </p:txBody>
      </p:sp>
      <p:sp>
        <p:nvSpPr>
          <p:cNvPr id="3" name="İçerik Yer Tutucusu 2"/>
          <p:cNvSpPr>
            <a:spLocks noGrp="1"/>
          </p:cNvSpPr>
          <p:nvPr>
            <p:ph idx="1"/>
          </p:nvPr>
        </p:nvSpPr>
        <p:spPr/>
        <p:txBody>
          <a:bodyPr>
            <a:normAutofit fontScale="77500" lnSpcReduction="20000"/>
          </a:bodyPr>
          <a:lstStyle/>
          <a:p>
            <a:r>
              <a:rPr lang="en-US" dirty="0"/>
              <a:t>Roman </a:t>
            </a:r>
            <a:r>
              <a:rPr lang="en-US" dirty="0" err="1"/>
              <a:t>Staněk</a:t>
            </a:r>
            <a:r>
              <a:rPr lang="en-US" dirty="0"/>
              <a:t> formed a company around the project and produced commercial versions of the NetBeans IDE </a:t>
            </a:r>
            <a:endParaRPr lang="tr-TR" dirty="0" smtClean="0"/>
          </a:p>
          <a:p>
            <a:endParaRPr lang="tr-TR" dirty="0" smtClean="0"/>
          </a:p>
          <a:p>
            <a:r>
              <a:rPr lang="tr-TR" dirty="0" err="1" smtClean="0"/>
              <a:t>Netbeans</a:t>
            </a:r>
            <a:r>
              <a:rPr lang="en-US" dirty="0" smtClean="0"/>
              <a:t> </a:t>
            </a:r>
            <a:r>
              <a:rPr lang="en-US" dirty="0"/>
              <a:t>was bought by Sun Microsystems in 1999. Sun open-sourced the NetBeans IDE in June of the following year. </a:t>
            </a:r>
            <a:endParaRPr lang="tr-TR" dirty="0" smtClean="0"/>
          </a:p>
          <a:p>
            <a:endParaRPr lang="tr-TR" dirty="0" smtClean="0"/>
          </a:p>
          <a:p>
            <a:r>
              <a:rPr lang="en-US" dirty="0" smtClean="0"/>
              <a:t>In </a:t>
            </a:r>
            <a:r>
              <a:rPr lang="en-US" dirty="0"/>
              <a:t>2010, Sun (and thus NetBeans) was acquired by Oracle Corporation. </a:t>
            </a:r>
            <a:endParaRPr lang="tr-TR" dirty="0" smtClean="0"/>
          </a:p>
          <a:p>
            <a:endParaRPr lang="tr-TR" dirty="0" smtClean="0"/>
          </a:p>
          <a:p>
            <a:r>
              <a:rPr lang="en-US" dirty="0" smtClean="0"/>
              <a:t>In </a:t>
            </a:r>
            <a:r>
              <a:rPr lang="en-US" dirty="0"/>
              <a:t>September 2016, Oracle submitted a proposal to donate the NetBeans project to the Apache Software Foundation, </a:t>
            </a:r>
            <a:endParaRPr lang="tr-TR" dirty="0"/>
          </a:p>
        </p:txBody>
      </p:sp>
    </p:spTree>
    <p:extLst>
      <p:ext uri="{BB962C8B-B14F-4D97-AF65-F5344CB8AC3E}">
        <p14:creationId xmlns:p14="http://schemas.microsoft.com/office/powerpoint/2010/main" val="2162756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Content Placeholder 2"/>
          <p:cNvSpPr>
            <a:spLocks noGrp="1"/>
          </p:cNvSpPr>
          <p:nvPr>
            <p:ph idx="1"/>
          </p:nvPr>
        </p:nvSpPr>
        <p:spPr/>
        <p:txBody>
          <a:bodyPr/>
          <a:lstStyle/>
          <a:p>
            <a:r>
              <a:rPr lang="en-US" dirty="0" smtClean="0"/>
              <a:t>Platform independent</a:t>
            </a:r>
          </a:p>
          <a:p>
            <a:r>
              <a:rPr lang="en-US" dirty="0" smtClean="0"/>
              <a:t>Compile once run everywhere</a:t>
            </a:r>
          </a:p>
          <a:p>
            <a:r>
              <a:rPr lang="en-US" dirty="0" smtClean="0"/>
              <a:t>JVM - Java Virtual Machine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Netbeans</a:t>
            </a:r>
            <a:endParaRPr lang="tr-TR" dirty="0"/>
          </a:p>
        </p:txBody>
      </p:sp>
      <p:sp>
        <p:nvSpPr>
          <p:cNvPr id="3" name="İçerik Yer Tutucusu 2"/>
          <p:cNvSpPr>
            <a:spLocks noGrp="1"/>
          </p:cNvSpPr>
          <p:nvPr>
            <p:ph idx="1"/>
          </p:nvPr>
        </p:nvSpPr>
        <p:spPr/>
        <p:txBody>
          <a:bodyPr>
            <a:normAutofit fontScale="77500" lnSpcReduction="20000"/>
          </a:bodyPr>
          <a:lstStyle/>
          <a:p>
            <a:r>
              <a:rPr lang="en-US" b="1" dirty="0"/>
              <a:t>NetBeans IDE 8.2 </a:t>
            </a:r>
            <a:r>
              <a:rPr lang="en-US" dirty="0"/>
              <a:t>was released on 3 October 2016</a:t>
            </a:r>
            <a:r>
              <a:rPr lang="en-US" dirty="0" smtClean="0"/>
              <a:t>.</a:t>
            </a:r>
            <a:endParaRPr lang="tr-TR" dirty="0" smtClean="0"/>
          </a:p>
          <a:p>
            <a:endParaRPr lang="tr-TR" dirty="0" smtClean="0"/>
          </a:p>
          <a:p>
            <a:r>
              <a:rPr lang="en-US" dirty="0" err="1" smtClean="0"/>
              <a:t>Netbeans</a:t>
            </a:r>
            <a:r>
              <a:rPr lang="en-US" dirty="0" smtClean="0"/>
              <a:t> </a:t>
            </a:r>
            <a:r>
              <a:rPr lang="en-US" dirty="0"/>
              <a:t>9.0, which adds support for Java 9 and 10, was released on 29 July 2018, by the Apache Incubator project. </a:t>
            </a:r>
          </a:p>
          <a:p>
            <a:endParaRPr lang="en-US" dirty="0"/>
          </a:p>
          <a:p>
            <a:r>
              <a:rPr lang="en-US" dirty="0"/>
              <a:t>NetBeans 10.0 was released on 27 December 2018. It brings support for Java 11 and improved support for PHP (7.0–7.3). </a:t>
            </a:r>
          </a:p>
          <a:p>
            <a:endParaRPr lang="en-US" dirty="0"/>
          </a:p>
          <a:p>
            <a:r>
              <a:rPr lang="en-US" dirty="0"/>
              <a:t>NetBeans 11.1 was released on 22 July 2019</a:t>
            </a:r>
            <a:r>
              <a:rPr lang="en-US" dirty="0" smtClean="0"/>
              <a:t>.</a:t>
            </a:r>
            <a:endParaRPr lang="tr-TR" dirty="0" smtClean="0"/>
          </a:p>
          <a:p>
            <a:endParaRPr lang="tr-TR" dirty="0"/>
          </a:p>
          <a:p>
            <a:r>
              <a:rPr lang="tr-TR" dirty="0" err="1" smtClean="0"/>
              <a:t>Netbeans</a:t>
            </a:r>
            <a:r>
              <a:rPr lang="tr-TR" dirty="0" smtClean="0"/>
              <a:t> 12.5 2021</a:t>
            </a:r>
            <a:endParaRPr lang="tr-TR" dirty="0"/>
          </a:p>
        </p:txBody>
      </p:sp>
    </p:spTree>
    <p:extLst>
      <p:ext uri="{BB962C8B-B14F-4D97-AF65-F5344CB8AC3E}">
        <p14:creationId xmlns:p14="http://schemas.microsoft.com/office/powerpoint/2010/main" val="4098503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err="1" smtClean="0"/>
              <a:t>What</a:t>
            </a:r>
            <a:r>
              <a:rPr lang="tr-TR" b="1" dirty="0" smtClean="0"/>
              <a:t> </a:t>
            </a:r>
            <a:r>
              <a:rPr lang="tr-TR" b="1" dirty="0" err="1" smtClean="0"/>
              <a:t>does</a:t>
            </a:r>
            <a:r>
              <a:rPr lang="tr-TR" b="1" dirty="0" smtClean="0"/>
              <a:t> </a:t>
            </a:r>
            <a:r>
              <a:rPr lang="en-US" b="1" dirty="0" smtClean="0"/>
              <a:t>Deprecate</a:t>
            </a:r>
            <a:r>
              <a:rPr lang="tr-TR" b="1" dirty="0" smtClean="0"/>
              <a:t> </a:t>
            </a:r>
            <a:r>
              <a:rPr lang="tr-TR" b="1" dirty="0" err="1" smtClean="0"/>
              <a:t>Mean</a:t>
            </a:r>
            <a:r>
              <a:rPr lang="tr-TR" b="1" dirty="0" smtClean="0"/>
              <a:t> in Java?</a:t>
            </a:r>
            <a:endParaRPr lang="tr-TR" dirty="0"/>
          </a:p>
        </p:txBody>
      </p:sp>
      <p:sp>
        <p:nvSpPr>
          <p:cNvPr id="3" name="İçerik Yer Tutucusu 2"/>
          <p:cNvSpPr>
            <a:spLocks noGrp="1"/>
          </p:cNvSpPr>
          <p:nvPr>
            <p:ph idx="1"/>
          </p:nvPr>
        </p:nvSpPr>
        <p:spPr/>
        <p:txBody>
          <a:bodyPr>
            <a:normAutofit fontScale="70000" lnSpcReduction="20000"/>
          </a:bodyPr>
          <a:lstStyle/>
          <a:p>
            <a:r>
              <a:rPr lang="en-US" dirty="0" smtClean="0"/>
              <a:t>When </a:t>
            </a:r>
            <a:r>
              <a:rPr lang="en-US" dirty="0"/>
              <a:t>you design an API, carefully consider whether it supersedes an old API. If it does, and you wish to encourage developers (users of the API) to migrate to the new API, then deprecate the old API. Valid reasons to deprecate an API include</a:t>
            </a:r>
            <a:r>
              <a:rPr lang="en-US" dirty="0" smtClean="0"/>
              <a:t>:</a:t>
            </a:r>
            <a:endParaRPr lang="tr-TR" dirty="0" smtClean="0"/>
          </a:p>
          <a:p>
            <a:endParaRPr lang="en-US" dirty="0"/>
          </a:p>
          <a:p>
            <a:pPr lvl="1"/>
            <a:r>
              <a:rPr lang="en-US" dirty="0"/>
              <a:t>It is insecure, buggy, or highly inefficient</a:t>
            </a:r>
          </a:p>
          <a:p>
            <a:pPr lvl="1"/>
            <a:r>
              <a:rPr lang="en-US" dirty="0"/>
              <a:t>It is going away in a future release</a:t>
            </a:r>
          </a:p>
          <a:p>
            <a:pPr lvl="1"/>
            <a:r>
              <a:rPr lang="en-US" dirty="0"/>
              <a:t>It encourages bad coding </a:t>
            </a:r>
            <a:r>
              <a:rPr lang="en-US" dirty="0" smtClean="0"/>
              <a:t>practices</a:t>
            </a:r>
            <a:endParaRPr lang="tr-TR" dirty="0" smtClean="0"/>
          </a:p>
          <a:p>
            <a:pPr lvl="1"/>
            <a:endParaRPr lang="en-US" dirty="0"/>
          </a:p>
          <a:p>
            <a:r>
              <a:rPr lang="en-US" dirty="0"/>
              <a:t>Deprecation is a reasonable choice in all these cases because it preserves "backward compatibility" while encouraging developers to change to the new API. Also, the deprecation comments help developers decide when to move to the new API, and so should briefly mention the technical reasons for deprecation</a:t>
            </a:r>
            <a:r>
              <a:rPr lang="en-US" dirty="0" smtClean="0"/>
              <a:t>.</a:t>
            </a:r>
            <a:endParaRPr lang="en-US" dirty="0"/>
          </a:p>
        </p:txBody>
      </p:sp>
    </p:spTree>
    <p:extLst>
      <p:ext uri="{BB962C8B-B14F-4D97-AF65-F5344CB8AC3E}">
        <p14:creationId xmlns:p14="http://schemas.microsoft.com/office/powerpoint/2010/main" val="467073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2" name="Picture 4" descr="G:\books_ph\Jobs\ph448-Savitch\jpeg\fg01_05.jpg"/>
          <p:cNvPicPr>
            <a:picLocks noChangeAspect="1" noChangeArrowheads="1"/>
          </p:cNvPicPr>
          <p:nvPr/>
        </p:nvPicPr>
        <p:blipFill>
          <a:blip r:embed="rId2" cstate="print"/>
          <a:srcRect/>
          <a:stretch>
            <a:fillRect/>
          </a:stretch>
        </p:blipFill>
        <p:spPr bwMode="auto">
          <a:xfrm>
            <a:off x="2339752" y="332656"/>
            <a:ext cx="4744511" cy="6480720"/>
          </a:xfrm>
          <a:prstGeom prst="rect">
            <a:avLst/>
          </a:prstGeom>
          <a:noFill/>
          <a:ln w="9525">
            <a:noFill/>
            <a:miter lim="800000"/>
            <a:headEnd/>
            <a:tailEnd/>
          </a:ln>
        </p:spPr>
      </p:pic>
      <p:sp>
        <p:nvSpPr>
          <p:cNvPr id="7" name="Rectangle 2"/>
          <p:cNvSpPr>
            <a:spLocks noGrp="1" noChangeArrowheads="1"/>
          </p:cNvSpPr>
          <p:nvPr>
            <p:ph type="title"/>
          </p:nvPr>
        </p:nvSpPr>
        <p:spPr>
          <a:xfrm>
            <a:off x="685800" y="44624"/>
            <a:ext cx="7772400" cy="288032"/>
          </a:xfrm>
        </p:spPr>
        <p:txBody>
          <a:bodyPr>
            <a:noAutofit/>
          </a:bodyPr>
          <a:lstStyle/>
          <a:p>
            <a:r>
              <a:rPr lang="en-US" sz="3200" dirty="0" smtClean="0">
                <a:latin typeface="Arial" charset="0"/>
              </a:rPr>
              <a:t>Input from Keyboard - 1</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44624"/>
            <a:ext cx="7772400" cy="504056"/>
          </a:xfrm>
        </p:spPr>
        <p:txBody>
          <a:bodyPr>
            <a:noAutofit/>
          </a:bodyPr>
          <a:lstStyle/>
          <a:p>
            <a:r>
              <a:rPr lang="en-US" sz="3200" dirty="0" smtClean="0">
                <a:latin typeface="Arial" charset="0"/>
              </a:rPr>
              <a:t>Input from Keyboard - 2</a:t>
            </a:r>
          </a:p>
        </p:txBody>
      </p:sp>
      <p:pic>
        <p:nvPicPr>
          <p:cNvPr id="31748" name="Picture 5" descr="F:\macdata\Graphics\prenhall\ph448_savich_Don'tdel\jpeg\ch02\fg02_03.jpg"/>
          <p:cNvPicPr>
            <a:picLocks noChangeAspect="1" noChangeArrowheads="1"/>
          </p:cNvPicPr>
          <p:nvPr/>
        </p:nvPicPr>
        <p:blipFill>
          <a:blip r:embed="rId2" cstate="print"/>
          <a:srcRect/>
          <a:stretch>
            <a:fillRect/>
          </a:stretch>
        </p:blipFill>
        <p:spPr bwMode="auto">
          <a:xfrm>
            <a:off x="72008" y="548680"/>
            <a:ext cx="9036496" cy="61206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562074"/>
          </a:xfrm>
        </p:spPr>
        <p:txBody>
          <a:bodyPr>
            <a:normAutofit fontScale="90000"/>
          </a:bodyPr>
          <a:lstStyle/>
          <a:p>
            <a:r>
              <a:rPr lang="en-US" dirty="0" smtClean="0"/>
              <a:t>Input from Command Line</a:t>
            </a:r>
            <a:endParaRPr lang="en-US" dirty="0"/>
          </a:p>
        </p:txBody>
      </p:sp>
      <p:sp>
        <p:nvSpPr>
          <p:cNvPr id="4" name="Rectangle 3"/>
          <p:cNvSpPr/>
          <p:nvPr/>
        </p:nvSpPr>
        <p:spPr>
          <a:xfrm>
            <a:off x="539552" y="1484784"/>
            <a:ext cx="6624736" cy="3416320"/>
          </a:xfrm>
          <a:prstGeom prst="rect">
            <a:avLst/>
          </a:prstGeom>
        </p:spPr>
        <p:txBody>
          <a:bodyPr wrap="square">
            <a:spAutoFit/>
          </a:bodyPr>
          <a:lstStyle/>
          <a:p>
            <a:r>
              <a:rPr lang="en-US" sz="2400" dirty="0" smtClean="0"/>
              <a:t>package Lab_1;</a:t>
            </a:r>
          </a:p>
          <a:p>
            <a:endParaRPr lang="en-US" sz="2400" dirty="0" smtClean="0"/>
          </a:p>
          <a:p>
            <a:r>
              <a:rPr lang="en-US" sz="2400" dirty="0" smtClean="0"/>
              <a:t>public class </a:t>
            </a:r>
            <a:r>
              <a:rPr lang="en-US" sz="2400" dirty="0" err="1" smtClean="0"/>
              <a:t>HelloWorld</a:t>
            </a:r>
            <a:r>
              <a:rPr lang="en-US" sz="2400" dirty="0" smtClean="0"/>
              <a:t> {</a:t>
            </a:r>
          </a:p>
          <a:p>
            <a:endParaRPr lang="en-US" sz="2400" dirty="0" smtClean="0"/>
          </a:p>
          <a:p>
            <a:r>
              <a:rPr lang="en-US" sz="2400" dirty="0" smtClean="0"/>
              <a:t>       public static void main (String </a:t>
            </a:r>
            <a:r>
              <a:rPr lang="en-US" sz="2400" dirty="0" err="1" smtClean="0"/>
              <a:t>args</a:t>
            </a:r>
            <a:r>
              <a:rPr lang="en-US" sz="2400" dirty="0" smtClean="0"/>
              <a:t>[]) {</a:t>
            </a:r>
          </a:p>
          <a:p>
            <a:r>
              <a:rPr lang="en-US" sz="2400" dirty="0" smtClean="0"/>
              <a:t>              </a:t>
            </a:r>
            <a:r>
              <a:rPr lang="en-US" sz="2400" dirty="0" err="1" smtClean="0"/>
              <a:t>System.out.println</a:t>
            </a:r>
            <a:r>
              <a:rPr lang="en-US" sz="2400" dirty="0" smtClean="0"/>
              <a:t>("Hello World! ");</a:t>
            </a:r>
          </a:p>
          <a:p>
            <a:r>
              <a:rPr lang="en-US" sz="2400" dirty="0" smtClean="0"/>
              <a:t>              </a:t>
            </a:r>
            <a:r>
              <a:rPr lang="en-US" sz="2400" dirty="0" err="1" smtClean="0"/>
              <a:t>System.out.println</a:t>
            </a:r>
            <a:r>
              <a:rPr lang="en-US" sz="2400" dirty="0" smtClean="0"/>
              <a:t>(</a:t>
            </a:r>
            <a:r>
              <a:rPr lang="en-US" sz="2400" dirty="0" err="1" smtClean="0"/>
              <a:t>args</a:t>
            </a:r>
            <a:r>
              <a:rPr lang="en-US" sz="2400" dirty="0" smtClean="0"/>
              <a:t>[0]);</a:t>
            </a:r>
          </a:p>
          <a:p>
            <a:r>
              <a:rPr lang="en-US" sz="2400" dirty="0" smtClean="0"/>
              <a:t>       }</a:t>
            </a:r>
          </a:p>
          <a:p>
            <a:r>
              <a:rPr lang="en-US" sz="2400" dirty="0" smtClean="0"/>
              <a:t>}</a:t>
            </a:r>
            <a:endParaRPr lang="en-US" sz="2400" dirty="0"/>
          </a:p>
        </p:txBody>
      </p:sp>
      <p:sp>
        <p:nvSpPr>
          <p:cNvPr id="5" name="TextBox 4"/>
          <p:cNvSpPr txBox="1"/>
          <p:nvPr/>
        </p:nvSpPr>
        <p:spPr>
          <a:xfrm>
            <a:off x="611560" y="5301208"/>
            <a:ext cx="7056784" cy="707886"/>
          </a:xfrm>
          <a:prstGeom prst="rect">
            <a:avLst/>
          </a:prstGeom>
          <a:noFill/>
        </p:spPr>
        <p:txBody>
          <a:bodyPr wrap="square" rtlCol="0">
            <a:spAutoFit/>
          </a:bodyPr>
          <a:lstStyle/>
          <a:p>
            <a:r>
              <a:rPr lang="en-US" sz="2000" i="1" dirty="0" smtClean="0"/>
              <a:t>Since it is in package Lab_1, it is expected to be located in [</a:t>
            </a:r>
            <a:r>
              <a:rPr lang="en-US" sz="2000" i="1" dirty="0" err="1" smtClean="0"/>
              <a:t>project_path</a:t>
            </a:r>
            <a:r>
              <a:rPr lang="en-US" sz="2000" i="1" dirty="0" smtClean="0"/>
              <a:t>]/</a:t>
            </a:r>
            <a:r>
              <a:rPr lang="en-US" sz="2000" i="1" dirty="0" err="1" smtClean="0"/>
              <a:t>src</a:t>
            </a:r>
            <a:r>
              <a:rPr lang="en-US" sz="2000" i="1" dirty="0" smtClean="0"/>
              <a:t>/Lab_1/HelloWorld.java</a:t>
            </a:r>
            <a:endParaRPr lang="en-US" sz="2000" i="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Autofit/>
          </a:bodyPr>
          <a:lstStyle/>
          <a:p>
            <a:r>
              <a:rPr lang="en-US" sz="3600" dirty="0" smtClean="0"/>
              <a:t>Sample Command Lines </a:t>
            </a:r>
            <a:br>
              <a:rPr lang="en-US" sz="3600" dirty="0" smtClean="0"/>
            </a:br>
            <a:r>
              <a:rPr lang="en-US" sz="3600" dirty="0" smtClean="0"/>
              <a:t>Compiling and Running</a:t>
            </a:r>
            <a:endParaRPr lang="en-US" sz="3600" dirty="0"/>
          </a:p>
        </p:txBody>
      </p:sp>
      <p:sp>
        <p:nvSpPr>
          <p:cNvPr id="3" name="Content Placeholder 2"/>
          <p:cNvSpPr>
            <a:spLocks noGrp="1"/>
          </p:cNvSpPr>
          <p:nvPr>
            <p:ph idx="1"/>
          </p:nvPr>
        </p:nvSpPr>
        <p:spPr/>
        <p:txBody>
          <a:bodyPr>
            <a:normAutofit fontScale="92500" lnSpcReduction="10000"/>
          </a:bodyPr>
          <a:lstStyle/>
          <a:p>
            <a:r>
              <a:rPr lang="en-US" sz="2800" dirty="0" smtClean="0"/>
              <a:t>[</a:t>
            </a:r>
            <a:r>
              <a:rPr lang="en-US" sz="2800" dirty="0" err="1" smtClean="0"/>
              <a:t>project_path</a:t>
            </a:r>
            <a:r>
              <a:rPr lang="en-US" sz="2800" dirty="0" smtClean="0"/>
              <a:t>]&gt;</a:t>
            </a:r>
            <a:r>
              <a:rPr lang="en-US" sz="2800" dirty="0" err="1" smtClean="0"/>
              <a:t>javac</a:t>
            </a:r>
            <a:r>
              <a:rPr lang="en-US" sz="2800" dirty="0" smtClean="0"/>
              <a:t> Lab_1/HelloWorld.java</a:t>
            </a:r>
          </a:p>
          <a:p>
            <a:pPr lvl="1"/>
            <a:r>
              <a:rPr lang="en-US" sz="2400" dirty="0" err="1" smtClean="0"/>
              <a:t>HelloWorld.class</a:t>
            </a:r>
            <a:r>
              <a:rPr lang="en-US" sz="2400" dirty="0" smtClean="0"/>
              <a:t> is created  </a:t>
            </a:r>
          </a:p>
          <a:p>
            <a:pPr lvl="1"/>
            <a:r>
              <a:rPr lang="en-US" sz="2400" dirty="0" smtClean="0"/>
              <a:t>This is </a:t>
            </a:r>
            <a:r>
              <a:rPr lang="en-US" sz="2400" dirty="0" err="1" smtClean="0"/>
              <a:t>bytecode</a:t>
            </a:r>
            <a:r>
              <a:rPr lang="en-US" sz="2400" dirty="0" smtClean="0"/>
              <a:t> class or also called target class</a:t>
            </a:r>
          </a:p>
          <a:p>
            <a:endParaRPr lang="en-US" sz="1700" dirty="0" smtClean="0"/>
          </a:p>
          <a:p>
            <a:r>
              <a:rPr lang="en-US" sz="2800" dirty="0" smtClean="0"/>
              <a:t>[</a:t>
            </a:r>
            <a:r>
              <a:rPr lang="en-US" sz="2800" dirty="0" err="1" smtClean="0"/>
              <a:t>project_path</a:t>
            </a:r>
            <a:r>
              <a:rPr lang="en-US" sz="2800" dirty="0" smtClean="0"/>
              <a:t>]&gt;java Lab_1/</a:t>
            </a:r>
            <a:r>
              <a:rPr lang="en-US" sz="2800" dirty="0" err="1" smtClean="0"/>
              <a:t>HelloWorld</a:t>
            </a:r>
            <a:r>
              <a:rPr lang="en-US" sz="2800" dirty="0" smtClean="0"/>
              <a:t> </a:t>
            </a:r>
            <a:r>
              <a:rPr lang="en-US" sz="2800" dirty="0" err="1" smtClean="0"/>
              <a:t>Ahmet</a:t>
            </a:r>
            <a:endParaRPr lang="en-US" sz="2800" dirty="0" smtClean="0"/>
          </a:p>
          <a:p>
            <a:pPr lvl="1"/>
            <a:r>
              <a:rPr lang="en-US" sz="2400" dirty="0" smtClean="0"/>
              <a:t>Output: ???</a:t>
            </a:r>
          </a:p>
          <a:p>
            <a:pPr lvl="1"/>
            <a:r>
              <a:rPr lang="en-US" sz="2400" dirty="0" smtClean="0"/>
              <a:t>Hello World! </a:t>
            </a:r>
            <a:endParaRPr lang="tr-TR" sz="2400" dirty="0" smtClean="0"/>
          </a:p>
          <a:p>
            <a:pPr lvl="1"/>
            <a:r>
              <a:rPr lang="en-US" sz="2400" dirty="0" smtClean="0"/>
              <a:t>Ahmet</a:t>
            </a:r>
          </a:p>
          <a:p>
            <a:endParaRPr lang="en-US" sz="1600" dirty="0" smtClean="0"/>
          </a:p>
          <a:p>
            <a:r>
              <a:rPr lang="en-US" sz="2800" dirty="0" smtClean="0"/>
              <a:t>[</a:t>
            </a:r>
            <a:r>
              <a:rPr lang="en-US" sz="2800" dirty="0" err="1" smtClean="0"/>
              <a:t>project_path</a:t>
            </a:r>
            <a:r>
              <a:rPr lang="en-US" sz="2800" dirty="0" smtClean="0"/>
              <a:t>]&gt;java Lab_1/</a:t>
            </a:r>
            <a:r>
              <a:rPr lang="en-US" sz="2800" dirty="0" err="1" smtClean="0"/>
              <a:t>HelloWorld</a:t>
            </a:r>
            <a:r>
              <a:rPr lang="en-US" sz="2800" dirty="0" smtClean="0"/>
              <a:t> </a:t>
            </a:r>
            <a:r>
              <a:rPr lang="en-US" sz="2800" dirty="0" err="1" smtClean="0"/>
              <a:t>Ahmet</a:t>
            </a:r>
            <a:r>
              <a:rPr lang="en-US" sz="2800" dirty="0" smtClean="0"/>
              <a:t> Sayar</a:t>
            </a:r>
          </a:p>
          <a:p>
            <a:pPr lvl="1"/>
            <a:r>
              <a:rPr lang="en-US" sz="2400" dirty="0" smtClean="0"/>
              <a:t>Output: ???</a:t>
            </a:r>
          </a:p>
          <a:p>
            <a:pPr lvl="1"/>
            <a:r>
              <a:rPr lang="en-US" sz="2400" dirty="0" smtClean="0"/>
              <a:t>How about output of  </a:t>
            </a:r>
            <a:r>
              <a:rPr lang="en-US" sz="2400" dirty="0" err="1" smtClean="0"/>
              <a:t>System.out.println</a:t>
            </a:r>
            <a:r>
              <a:rPr lang="en-US" sz="2400" dirty="0" smtClean="0"/>
              <a:t>(</a:t>
            </a:r>
            <a:r>
              <a:rPr lang="en-US" sz="2400" dirty="0" err="1" smtClean="0"/>
              <a:t>args</a:t>
            </a:r>
            <a:r>
              <a:rPr lang="en-US" sz="2400" dirty="0" smtClean="0"/>
              <a:t>[2]); </a:t>
            </a:r>
            <a:r>
              <a:rPr lang="en-US" sz="2400" dirty="0" smtClean="0">
                <a:solidFill>
                  <a:srgbClr val="FF0000"/>
                </a:solidFill>
              </a:rPr>
              <a:t>???</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What is JVM?</a:t>
            </a:r>
          </a:p>
          <a:p>
            <a:endParaRPr lang="en-US" sz="1700" dirty="0" smtClean="0"/>
          </a:p>
          <a:p>
            <a:r>
              <a:rPr lang="en-US" dirty="0" smtClean="0"/>
              <a:t>What is byte code, source code, target code</a:t>
            </a:r>
          </a:p>
          <a:p>
            <a:endParaRPr lang="en-US" sz="1700" dirty="0" smtClean="0"/>
          </a:p>
          <a:p>
            <a:r>
              <a:rPr lang="en-US" dirty="0" smtClean="0"/>
              <a:t>Is java portable how?</a:t>
            </a:r>
          </a:p>
          <a:p>
            <a:endParaRPr lang="en-US" sz="1700" dirty="0" smtClean="0"/>
          </a:p>
          <a:p>
            <a:r>
              <a:rPr lang="en-US" dirty="0" smtClean="0"/>
              <a:t>What is java SDK?</a:t>
            </a:r>
          </a:p>
          <a:p>
            <a:endParaRPr lang="en-US" sz="1700" dirty="0" smtClean="0"/>
          </a:p>
          <a:p>
            <a:r>
              <a:rPr lang="en-US" dirty="0" smtClean="0"/>
              <a:t>What is java JRE?</a:t>
            </a:r>
          </a:p>
          <a:p>
            <a:endParaRPr lang="en-US" sz="1600" dirty="0" smtClean="0"/>
          </a:p>
          <a:p>
            <a:r>
              <a:rPr lang="en-US" dirty="0" smtClean="0"/>
              <a:t>Not specifically for java, in general</a:t>
            </a:r>
          </a:p>
          <a:p>
            <a:pPr lvl="1"/>
            <a:r>
              <a:rPr lang="en-US" dirty="0" smtClean="0"/>
              <a:t>What is linking?</a:t>
            </a:r>
          </a:p>
          <a:p>
            <a:pPr lvl="1"/>
            <a:r>
              <a:rPr lang="en-US" dirty="0" smtClean="0"/>
              <a:t>What is loading?</a:t>
            </a:r>
          </a:p>
          <a:p>
            <a:endParaRPr lang="en-US" sz="1600" dirty="0" smtClean="0"/>
          </a:p>
          <a:p>
            <a:r>
              <a:rPr lang="en-US" dirty="0" smtClean="0"/>
              <a:t>What is compiling (</a:t>
            </a:r>
            <a:r>
              <a:rPr lang="en-US" dirty="0" err="1" smtClean="0"/>
              <a:t>derleyici</a:t>
            </a:r>
            <a:r>
              <a:rPr lang="en-US" dirty="0" smtClean="0"/>
              <a:t>)?</a:t>
            </a:r>
          </a:p>
          <a:p>
            <a:endParaRPr lang="en-US" sz="1600" dirty="0" smtClean="0"/>
          </a:p>
          <a:p>
            <a:r>
              <a:rPr lang="en-US" dirty="0" smtClean="0"/>
              <a:t>What is interpreting (</a:t>
            </a:r>
            <a:r>
              <a:rPr lang="en-US" dirty="0" err="1" smtClean="0"/>
              <a:t>yorumlayici</a:t>
            </a:r>
            <a:r>
              <a:rPr lang="en-US" dirty="0" smtClean="0"/>
              <a:t>)?</a:t>
            </a:r>
          </a:p>
          <a:p>
            <a:endParaRPr lang="en-US" sz="1600" dirty="0" smtClean="0"/>
          </a:p>
          <a:p>
            <a:r>
              <a:rPr lang="en-US" dirty="0" smtClean="0"/>
              <a:t>Is JAVA compiler based or interpreter based programming language? How?</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457200" y="1600201"/>
            <a:ext cx="8229600" cy="4349079"/>
          </a:xfrm>
        </p:spPr>
        <p:txBody>
          <a:bodyPr>
            <a:noAutofit/>
          </a:bodyPr>
          <a:lstStyle/>
          <a:p>
            <a:r>
              <a:rPr lang="en-US" sz="1800" dirty="0" smtClean="0"/>
              <a:t>What is the extension of </a:t>
            </a:r>
            <a:r>
              <a:rPr lang="en-US" sz="1800" dirty="0" err="1" smtClean="0"/>
              <a:t>sourcecode</a:t>
            </a:r>
            <a:endParaRPr lang="en-US" sz="1800" dirty="0" smtClean="0"/>
          </a:p>
          <a:p>
            <a:endParaRPr lang="en-US" sz="1000" dirty="0" smtClean="0"/>
          </a:p>
          <a:p>
            <a:r>
              <a:rPr lang="en-US" sz="1800" dirty="0" smtClean="0"/>
              <a:t>What is the extension of </a:t>
            </a:r>
            <a:r>
              <a:rPr lang="en-US" sz="1800" dirty="0" err="1" smtClean="0"/>
              <a:t>bytecode</a:t>
            </a:r>
            <a:r>
              <a:rPr lang="en-US" sz="1800" dirty="0" smtClean="0"/>
              <a:t> (</a:t>
            </a:r>
            <a:r>
              <a:rPr lang="en-US" sz="1800" dirty="0" err="1" smtClean="0"/>
              <a:t>targetcode</a:t>
            </a:r>
            <a:r>
              <a:rPr lang="en-US" sz="1800" dirty="0" smtClean="0"/>
              <a:t>)</a:t>
            </a:r>
          </a:p>
          <a:p>
            <a:endParaRPr lang="en-US" sz="1000" dirty="0" smtClean="0"/>
          </a:p>
          <a:p>
            <a:r>
              <a:rPr lang="en-US" sz="1800" dirty="0" smtClean="0"/>
              <a:t>What is the command to compile a java class?</a:t>
            </a:r>
          </a:p>
          <a:p>
            <a:endParaRPr lang="en-US" sz="1000" dirty="0" smtClean="0"/>
          </a:p>
          <a:p>
            <a:r>
              <a:rPr lang="en-US" sz="1800" dirty="0" smtClean="0"/>
              <a:t>What is the command to run a java class?</a:t>
            </a:r>
          </a:p>
          <a:p>
            <a:endParaRPr lang="en-US" sz="1000" dirty="0" smtClean="0"/>
          </a:p>
          <a:p>
            <a:r>
              <a:rPr lang="en-US" sz="1800" dirty="0" smtClean="0"/>
              <a:t>Can java run on every platform?</a:t>
            </a:r>
          </a:p>
          <a:p>
            <a:endParaRPr lang="en-US" sz="1000" dirty="0" smtClean="0"/>
          </a:p>
          <a:p>
            <a:r>
              <a:rPr lang="en-US" sz="1800" dirty="0" smtClean="0"/>
              <a:t>What is the name of small java codes embedded in html and run on web environment?</a:t>
            </a:r>
          </a:p>
          <a:p>
            <a:endParaRPr lang="en-US" sz="1000" dirty="0" smtClean="0"/>
          </a:p>
          <a:p>
            <a:r>
              <a:rPr lang="en-US" sz="1800" dirty="0" smtClean="0"/>
              <a:t>What is encapsulation?</a:t>
            </a:r>
          </a:p>
          <a:p>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latin typeface="Arial" charset="0"/>
              </a:rPr>
              <a:t>Applications and Applets</a:t>
            </a:r>
          </a:p>
        </p:txBody>
      </p:sp>
      <p:sp>
        <p:nvSpPr>
          <p:cNvPr id="57347" name="Rectangle 3"/>
          <p:cNvSpPr>
            <a:spLocks noGrp="1" noChangeArrowheads="1"/>
          </p:cNvSpPr>
          <p:nvPr>
            <p:ph type="body" idx="1"/>
          </p:nvPr>
        </p:nvSpPr>
        <p:spPr/>
        <p:txBody>
          <a:bodyPr/>
          <a:lstStyle/>
          <a:p>
            <a:r>
              <a:rPr lang="tr-TR" sz="2800" dirty="0">
                <a:latin typeface="Arial" charset="0"/>
              </a:rPr>
              <a:t>T</a:t>
            </a:r>
            <a:r>
              <a:rPr lang="en-US" sz="2800" dirty="0" smtClean="0">
                <a:latin typeface="Arial" charset="0"/>
              </a:rPr>
              <a:t>wo kinds of Java programs: </a:t>
            </a:r>
            <a:r>
              <a:rPr lang="en-US" sz="2800" i="1" dirty="0" smtClean="0">
                <a:latin typeface="Arial" charset="0"/>
              </a:rPr>
              <a:t>applications</a:t>
            </a:r>
            <a:r>
              <a:rPr lang="en-US" sz="2800" dirty="0" smtClean="0">
                <a:latin typeface="Arial" charset="0"/>
              </a:rPr>
              <a:t> and </a:t>
            </a:r>
            <a:r>
              <a:rPr lang="en-US" sz="2800" i="1" dirty="0" smtClean="0">
                <a:latin typeface="Arial" charset="0"/>
              </a:rPr>
              <a:t>applets</a:t>
            </a:r>
            <a:endParaRPr lang="en-US" sz="2800" dirty="0" smtClean="0">
              <a:latin typeface="Arial" charset="0"/>
            </a:endParaRPr>
          </a:p>
          <a:p>
            <a:r>
              <a:rPr lang="tr-TR" sz="2800" dirty="0">
                <a:latin typeface="Arial" charset="0"/>
              </a:rPr>
              <a:t>A</a:t>
            </a:r>
            <a:r>
              <a:rPr lang="en-US" sz="2800" dirty="0" err="1" smtClean="0">
                <a:latin typeface="Arial" charset="0"/>
              </a:rPr>
              <a:t>pplications</a:t>
            </a:r>
            <a:r>
              <a:rPr lang="en-US" sz="2800" dirty="0" smtClean="0">
                <a:latin typeface="Arial" charset="0"/>
              </a:rPr>
              <a:t> </a:t>
            </a:r>
          </a:p>
          <a:p>
            <a:pPr lvl="1"/>
            <a:r>
              <a:rPr lang="en-US" sz="2400" dirty="0" smtClean="0">
                <a:latin typeface="Arial" charset="0"/>
              </a:rPr>
              <a:t>regular programs </a:t>
            </a:r>
          </a:p>
          <a:p>
            <a:pPr lvl="1"/>
            <a:r>
              <a:rPr lang="en-US" sz="2400" dirty="0" smtClean="0">
                <a:latin typeface="Arial" charset="0"/>
              </a:rPr>
              <a:t>meant to be run on your computer</a:t>
            </a:r>
          </a:p>
          <a:p>
            <a:r>
              <a:rPr lang="tr-TR" sz="2800" dirty="0" smtClean="0">
                <a:latin typeface="Arial" charset="0"/>
              </a:rPr>
              <a:t>A</a:t>
            </a:r>
            <a:r>
              <a:rPr lang="en-US" sz="2800" dirty="0" err="1" smtClean="0">
                <a:latin typeface="Arial" charset="0"/>
              </a:rPr>
              <a:t>pplets</a:t>
            </a:r>
            <a:endParaRPr lang="en-US" sz="2800" dirty="0" smtClean="0">
              <a:latin typeface="Arial" charset="0"/>
            </a:endParaRPr>
          </a:p>
          <a:p>
            <a:pPr lvl="1"/>
            <a:r>
              <a:rPr lang="en-US" sz="2400" dirty="0" smtClean="0">
                <a:latin typeface="Arial" charset="0"/>
              </a:rPr>
              <a:t>little applications</a:t>
            </a:r>
          </a:p>
          <a:p>
            <a:pPr lvl="1"/>
            <a:r>
              <a:rPr lang="en-US" sz="2400" dirty="0" smtClean="0">
                <a:latin typeface="Arial" charset="0"/>
              </a:rPr>
              <a:t>meant to be sent to another location on the Internet and run there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Structure</a:t>
            </a:r>
            <a:endParaRPr lang="en-US" dirty="0"/>
          </a:p>
        </p:txBody>
      </p:sp>
      <p:sp>
        <p:nvSpPr>
          <p:cNvPr id="3" name="Content Placeholder 2"/>
          <p:cNvSpPr>
            <a:spLocks noGrp="1"/>
          </p:cNvSpPr>
          <p:nvPr>
            <p:ph idx="1"/>
          </p:nvPr>
        </p:nvSpPr>
        <p:spPr>
          <a:xfrm>
            <a:off x="457200" y="1600200"/>
            <a:ext cx="8229600" cy="4781128"/>
          </a:xfrm>
        </p:spPr>
        <p:txBody>
          <a:bodyPr>
            <a:noAutofit/>
          </a:bodyPr>
          <a:lstStyle/>
          <a:p>
            <a:r>
              <a:rPr lang="en-US" sz="2400" dirty="0" smtClean="0"/>
              <a:t>package myprojects.javaprojects.prj1;</a:t>
            </a:r>
          </a:p>
          <a:p>
            <a:r>
              <a:rPr lang="en-US" sz="2400" dirty="0" smtClean="0"/>
              <a:t>import </a:t>
            </a:r>
            <a:r>
              <a:rPr lang="en-US" sz="2400" dirty="0" err="1" smtClean="0"/>
              <a:t>java.util</a:t>
            </a:r>
            <a:r>
              <a:rPr lang="en-US" sz="2400" dirty="0" smtClean="0"/>
              <a:t>.*;</a:t>
            </a:r>
          </a:p>
          <a:p>
            <a:endParaRPr lang="en-US" sz="1000" dirty="0" smtClean="0"/>
          </a:p>
          <a:p>
            <a:r>
              <a:rPr lang="en-US" sz="2400" dirty="0" smtClean="0"/>
              <a:t>public class </a:t>
            </a:r>
            <a:r>
              <a:rPr lang="tr-TR" sz="2400" dirty="0" smtClean="0"/>
              <a:t>T</a:t>
            </a:r>
            <a:r>
              <a:rPr lang="en-US" sz="2400" dirty="0" err="1" smtClean="0"/>
              <a:t>est</a:t>
            </a:r>
            <a:r>
              <a:rPr lang="en-US" sz="2400" dirty="0" smtClean="0"/>
              <a:t> {</a:t>
            </a:r>
          </a:p>
          <a:p>
            <a:r>
              <a:rPr lang="en-US" sz="2400" dirty="0" smtClean="0"/>
              <a:t>       </a:t>
            </a:r>
            <a:r>
              <a:rPr lang="en-US" sz="2400" dirty="0" err="1" smtClean="0"/>
              <a:t>int</a:t>
            </a:r>
            <a:r>
              <a:rPr lang="en-US" sz="2400" dirty="0" smtClean="0"/>
              <a:t> x;</a:t>
            </a:r>
          </a:p>
          <a:p>
            <a:r>
              <a:rPr lang="en-US" sz="2400" dirty="0" smtClean="0"/>
              <a:t>       </a:t>
            </a:r>
            <a:r>
              <a:rPr lang="en-US" sz="2400" dirty="0" err="1" smtClean="0"/>
              <a:t>int</a:t>
            </a:r>
            <a:r>
              <a:rPr lang="en-US" sz="2400" dirty="0" smtClean="0"/>
              <a:t> y;</a:t>
            </a:r>
          </a:p>
          <a:p>
            <a:endParaRPr lang="en-US" sz="1000" dirty="0" smtClean="0"/>
          </a:p>
          <a:p>
            <a:r>
              <a:rPr lang="en-US" sz="2400" dirty="0" smtClean="0"/>
              <a:t>       public static void main(</a:t>
            </a:r>
            <a:r>
              <a:rPr lang="tr-TR" sz="2400" dirty="0" err="1" smtClean="0"/>
              <a:t>String</a:t>
            </a:r>
            <a:r>
              <a:rPr lang="tr-TR" sz="2400" dirty="0" smtClean="0"/>
              <a:t> </a:t>
            </a:r>
            <a:r>
              <a:rPr lang="tr-TR" sz="2400" dirty="0" err="1" smtClean="0"/>
              <a:t>args</a:t>
            </a:r>
            <a:r>
              <a:rPr lang="tr-TR" sz="2400" dirty="0" smtClean="0"/>
              <a:t>[]</a:t>
            </a:r>
            <a:r>
              <a:rPr lang="en-US" sz="2400" dirty="0" smtClean="0"/>
              <a:t>){</a:t>
            </a:r>
          </a:p>
          <a:p>
            <a:r>
              <a:rPr lang="en-US" sz="2400" dirty="0" smtClean="0"/>
              <a:t>                </a:t>
            </a:r>
            <a:r>
              <a:rPr lang="en-US" sz="2400" dirty="0" err="1" smtClean="0"/>
              <a:t>int</a:t>
            </a:r>
            <a:r>
              <a:rPr lang="en-US" sz="2400" dirty="0" smtClean="0"/>
              <a:t> a;</a:t>
            </a:r>
          </a:p>
          <a:p>
            <a:r>
              <a:rPr lang="en-US" sz="2400" dirty="0" smtClean="0"/>
              <a:t>                </a:t>
            </a:r>
            <a:r>
              <a:rPr lang="en-US" sz="2400" dirty="0" err="1" smtClean="0"/>
              <a:t>int</a:t>
            </a:r>
            <a:r>
              <a:rPr lang="en-US" sz="2400" dirty="0" smtClean="0"/>
              <a:t> b;</a:t>
            </a:r>
          </a:p>
          <a:p>
            <a:r>
              <a:rPr lang="en-US" sz="2400" dirty="0" smtClean="0"/>
              <a:t>       }</a:t>
            </a:r>
          </a:p>
          <a:p>
            <a:r>
              <a:rPr lang="en-US" sz="2400" dirty="0" smtClean="0"/>
              <a:t>}</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Structure</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99592" y="2636912"/>
            <a:ext cx="7015116" cy="22492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Program</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83568" y="2276872"/>
            <a:ext cx="7293388" cy="2909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latin typeface="Arial" charset="0"/>
              </a:rPr>
              <a:t>Some Terminology</a:t>
            </a:r>
          </a:p>
        </p:txBody>
      </p:sp>
      <p:sp>
        <p:nvSpPr>
          <p:cNvPr id="59395" name="Rectangle 3"/>
          <p:cNvSpPr>
            <a:spLocks noGrp="1" noChangeArrowheads="1"/>
          </p:cNvSpPr>
          <p:nvPr>
            <p:ph type="body" idx="1"/>
          </p:nvPr>
        </p:nvSpPr>
        <p:spPr/>
        <p:txBody>
          <a:bodyPr/>
          <a:lstStyle/>
          <a:p>
            <a:r>
              <a:rPr lang="en-US" sz="2800" smtClean="0">
                <a:latin typeface="Arial" charset="0"/>
              </a:rPr>
              <a:t>The person who writes a program is called the </a:t>
            </a:r>
            <a:r>
              <a:rPr lang="en-US" sz="2800" i="1" smtClean="0">
                <a:latin typeface="Arial" charset="0"/>
              </a:rPr>
              <a:t>programmer.</a:t>
            </a:r>
          </a:p>
          <a:p>
            <a:r>
              <a:rPr lang="en-US" sz="2800" smtClean="0">
                <a:latin typeface="Arial" charset="0"/>
              </a:rPr>
              <a:t>The person who interacts with the program is called the </a:t>
            </a:r>
            <a:r>
              <a:rPr lang="en-US" sz="2800" i="1" smtClean="0">
                <a:latin typeface="Arial" charset="0"/>
              </a:rPr>
              <a:t>user.</a:t>
            </a:r>
          </a:p>
          <a:p>
            <a:r>
              <a:rPr lang="en-US" sz="2800" smtClean="0">
                <a:latin typeface="Arial" charset="0"/>
              </a:rPr>
              <a:t>A </a:t>
            </a:r>
            <a:r>
              <a:rPr lang="en-US" sz="2800" i="1" smtClean="0">
                <a:latin typeface="Arial" charset="0"/>
              </a:rPr>
              <a:t>package </a:t>
            </a:r>
            <a:r>
              <a:rPr lang="en-US" sz="2800" smtClean="0">
                <a:latin typeface="Arial" charset="0"/>
              </a:rPr>
              <a:t>is a library of classes that have been defined already.</a:t>
            </a:r>
          </a:p>
          <a:p>
            <a:pPr lvl="1"/>
            <a:r>
              <a:rPr lang="en-US" sz="2000" smtClean="0">
                <a:latin typeface="Courier New" pitchFamily="49" charset="0"/>
              </a:rPr>
              <a:t>import java.util.*</a:t>
            </a:r>
            <a:endParaRPr lang="en-US" sz="2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latin typeface="Arial" charset="0"/>
              </a:rPr>
              <a:t>Some Terminology, cont.</a:t>
            </a:r>
          </a:p>
        </p:txBody>
      </p:sp>
      <p:sp>
        <p:nvSpPr>
          <p:cNvPr id="60419" name="Rectangle 3"/>
          <p:cNvSpPr>
            <a:spLocks noGrp="1" noChangeArrowheads="1"/>
          </p:cNvSpPr>
          <p:nvPr>
            <p:ph type="body" idx="1"/>
          </p:nvPr>
        </p:nvSpPr>
        <p:spPr/>
        <p:txBody>
          <a:bodyPr/>
          <a:lstStyle/>
          <a:p>
            <a:pPr>
              <a:lnSpc>
                <a:spcPct val="90000"/>
              </a:lnSpc>
            </a:pPr>
            <a:r>
              <a:rPr lang="en-US" sz="2800" smtClean="0">
                <a:latin typeface="Arial" charset="0"/>
              </a:rPr>
              <a:t>The item(s) inside parentheses are called </a:t>
            </a:r>
            <a:r>
              <a:rPr lang="en-US" sz="2800" i="1" smtClean="0">
                <a:latin typeface="Arial" charset="0"/>
              </a:rPr>
              <a:t>argument(s) </a:t>
            </a:r>
            <a:r>
              <a:rPr lang="en-US" sz="2800" smtClean="0">
                <a:latin typeface="Arial" charset="0"/>
              </a:rPr>
              <a:t>and provide the information needed by methods.</a:t>
            </a:r>
          </a:p>
          <a:p>
            <a:pPr>
              <a:lnSpc>
                <a:spcPct val="90000"/>
              </a:lnSpc>
            </a:pPr>
            <a:r>
              <a:rPr lang="en-US" sz="2800" smtClean="0">
                <a:latin typeface="Arial" charset="0"/>
              </a:rPr>
              <a:t>A </a:t>
            </a:r>
            <a:r>
              <a:rPr lang="en-US" sz="2800" i="1" smtClean="0">
                <a:latin typeface="Arial" charset="0"/>
              </a:rPr>
              <a:t>variable</a:t>
            </a:r>
            <a:r>
              <a:rPr lang="en-US" sz="2800" smtClean="0">
                <a:latin typeface="Arial" charset="0"/>
              </a:rPr>
              <a:t> is something that can store data.</a:t>
            </a:r>
          </a:p>
          <a:p>
            <a:pPr>
              <a:lnSpc>
                <a:spcPct val="90000"/>
              </a:lnSpc>
            </a:pPr>
            <a:r>
              <a:rPr lang="en-US" sz="2800" smtClean="0">
                <a:latin typeface="Arial" charset="0"/>
              </a:rPr>
              <a:t>an instruction to the computer is called a </a:t>
            </a:r>
            <a:r>
              <a:rPr lang="en-US" sz="2800" i="1" smtClean="0">
                <a:latin typeface="Arial" charset="0"/>
              </a:rPr>
              <a:t>statement</a:t>
            </a:r>
            <a:r>
              <a:rPr lang="en-US" sz="2800" smtClean="0">
                <a:latin typeface="Arial" charset="0"/>
              </a:rPr>
              <a:t>; it ends with a semicolon.</a:t>
            </a:r>
          </a:p>
          <a:p>
            <a:pPr>
              <a:lnSpc>
                <a:spcPct val="90000"/>
              </a:lnSpc>
            </a:pPr>
            <a:r>
              <a:rPr lang="en-US" sz="2800" smtClean="0">
                <a:latin typeface="Arial" charset="0"/>
              </a:rPr>
              <a:t>The grammar rules for a programming language are called the </a:t>
            </a:r>
            <a:r>
              <a:rPr lang="en-US" sz="2800" i="1" smtClean="0">
                <a:latin typeface="Arial" charset="0"/>
              </a:rPr>
              <a:t>syntax</a:t>
            </a:r>
            <a:r>
              <a:rPr lang="en-US" sz="2800" smtClean="0">
                <a:latin typeface="Arial" charset="0"/>
              </a:rPr>
              <a:t> of the language.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latin typeface="Arial" charset="0"/>
              </a:rPr>
              <a:t>Printing to the Screen</a:t>
            </a:r>
          </a:p>
        </p:txBody>
      </p:sp>
      <p:sp>
        <p:nvSpPr>
          <p:cNvPr id="61443" name="Rectangle 3"/>
          <p:cNvSpPr>
            <a:spLocks noGrp="1" noChangeArrowheads="1"/>
          </p:cNvSpPr>
          <p:nvPr>
            <p:ph type="body" idx="1"/>
          </p:nvPr>
        </p:nvSpPr>
        <p:spPr/>
        <p:txBody>
          <a:bodyPr/>
          <a:lstStyle/>
          <a:p>
            <a:pPr>
              <a:buFontTx/>
              <a:buNone/>
            </a:pPr>
            <a:r>
              <a:rPr lang="en-US" sz="1600" dirty="0" smtClean="0">
                <a:latin typeface="Courier New" pitchFamily="49" charset="0"/>
              </a:rPr>
              <a:t>	</a:t>
            </a:r>
            <a:r>
              <a:rPr lang="en-US" sz="2000" dirty="0" err="1" smtClean="0">
                <a:latin typeface="Courier New" pitchFamily="49" charset="0"/>
              </a:rPr>
              <a:t>System.out.println</a:t>
            </a:r>
            <a:r>
              <a:rPr lang="en-US" sz="2000" dirty="0" smtClean="0">
                <a:latin typeface="Courier New" pitchFamily="49" charset="0"/>
              </a:rPr>
              <a:t> (“Whatever you want to print”);</a:t>
            </a:r>
            <a:endParaRPr lang="en-US" sz="1600" dirty="0" smtClean="0">
              <a:latin typeface="Courier New" pitchFamily="49" charset="0"/>
            </a:endParaRPr>
          </a:p>
          <a:p>
            <a:r>
              <a:rPr lang="en-US" sz="2000" dirty="0" err="1" smtClean="0">
                <a:latin typeface="Courier New" pitchFamily="49" charset="0"/>
              </a:rPr>
              <a:t>System.out</a:t>
            </a:r>
            <a:r>
              <a:rPr lang="en-US" sz="2800" dirty="0" smtClean="0"/>
              <a:t> </a:t>
            </a:r>
            <a:r>
              <a:rPr lang="en-US" sz="2800" dirty="0" smtClean="0">
                <a:latin typeface="Arial" charset="0"/>
              </a:rPr>
              <a:t>is an object for sending output to the screen.</a:t>
            </a:r>
          </a:p>
          <a:p>
            <a:r>
              <a:rPr lang="en-US" sz="2000" dirty="0" err="1" smtClean="0">
                <a:latin typeface="Courier New" pitchFamily="49" charset="0"/>
              </a:rPr>
              <a:t>println</a:t>
            </a:r>
            <a:r>
              <a:rPr lang="en-US" sz="2800" dirty="0" smtClean="0"/>
              <a:t> </a:t>
            </a:r>
            <a:r>
              <a:rPr lang="en-US" sz="2800" dirty="0" smtClean="0">
                <a:latin typeface="Arial" charset="0"/>
              </a:rPr>
              <a:t>is a method to print whatever is in parentheses to the screen.</a:t>
            </a:r>
          </a:p>
          <a:p>
            <a:r>
              <a:rPr lang="en-US" sz="2800" dirty="0" smtClean="0">
                <a:latin typeface="Arial" charset="0"/>
              </a:rPr>
              <a:t>How about </a:t>
            </a:r>
            <a:r>
              <a:rPr lang="en-US" sz="2800" dirty="0" err="1" smtClean="0">
                <a:latin typeface="Arial" charset="0"/>
              </a:rPr>
              <a:t>System.out.print</a:t>
            </a:r>
            <a:endParaRPr lang="en-US" sz="2800" dirty="0" smtClean="0">
              <a:latin typeface="Arial" charset="0"/>
            </a:endParaRPr>
          </a:p>
          <a:p>
            <a:endParaRPr lang="en-US" sz="2800" dirty="0" smtClean="0">
              <a:latin typeface="Arial" charset="0"/>
            </a:endParaRPr>
          </a:p>
          <a:p>
            <a:r>
              <a:rPr lang="tr-TR" sz="2800" dirty="0" err="1">
                <a:latin typeface="Arial" charset="0"/>
              </a:rPr>
              <a:t>i</a:t>
            </a:r>
            <a:r>
              <a:rPr lang="en-US" sz="2800" dirty="0" err="1" smtClean="0">
                <a:latin typeface="Arial" charset="0"/>
              </a:rPr>
              <a:t>nt</a:t>
            </a:r>
            <a:r>
              <a:rPr lang="en-US" sz="2800" dirty="0" smtClean="0">
                <a:latin typeface="Arial" charset="0"/>
              </a:rPr>
              <a:t> </a:t>
            </a:r>
            <a:r>
              <a:rPr lang="en-US" sz="2800" dirty="0" err="1" smtClean="0">
                <a:latin typeface="Arial" charset="0"/>
              </a:rPr>
              <a:t>var</a:t>
            </a:r>
            <a:r>
              <a:rPr lang="en-US" sz="2800" dirty="0" smtClean="0">
                <a:latin typeface="Arial" charset="0"/>
              </a:rPr>
              <a:t>=3;</a:t>
            </a:r>
          </a:p>
          <a:p>
            <a:r>
              <a:rPr lang="en-US" sz="2800" dirty="0" err="1" smtClean="0">
                <a:latin typeface="Arial" charset="0"/>
              </a:rPr>
              <a:t>System.out.println</a:t>
            </a:r>
            <a:r>
              <a:rPr lang="en-US" sz="2800" dirty="0" smtClean="0">
                <a:latin typeface="Arial" charset="0"/>
              </a:rPr>
              <a:t>(</a:t>
            </a:r>
            <a:r>
              <a:rPr lang="en-US" sz="2800" dirty="0" err="1" smtClean="0">
                <a:latin typeface="Arial" charset="0"/>
              </a:rPr>
              <a:t>var</a:t>
            </a:r>
            <a:r>
              <a:rPr lang="en-US" sz="2800" dirty="0" smtClean="0">
                <a:latin typeface="Arial" charset="0"/>
              </a:rPr>
              <a:t> + “ time A”);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TotalTime>
  <Words>1081</Words>
  <Application>Microsoft Office PowerPoint</Application>
  <PresentationFormat>Ekran Gösterisi (4:3)</PresentationFormat>
  <Paragraphs>196</Paragraphs>
  <Slides>27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27</vt:i4>
      </vt:variant>
    </vt:vector>
  </HeadingPairs>
  <TitlesOfParts>
    <vt:vector size="32" baseType="lpstr">
      <vt:lpstr>Arial</vt:lpstr>
      <vt:lpstr>Calibri</vt:lpstr>
      <vt:lpstr>Courier New</vt:lpstr>
      <vt:lpstr>Times New Roman</vt:lpstr>
      <vt:lpstr>Office Theme</vt:lpstr>
      <vt:lpstr>Java: Beginning</vt:lpstr>
      <vt:lpstr>JAVA</vt:lpstr>
      <vt:lpstr>Applications and Applets</vt:lpstr>
      <vt:lpstr>Class Structure</vt:lpstr>
      <vt:lpstr>Program Structure</vt:lpstr>
      <vt:lpstr>First Program</vt:lpstr>
      <vt:lpstr>Some Terminology</vt:lpstr>
      <vt:lpstr>Some Terminology, cont.</vt:lpstr>
      <vt:lpstr>Printing to the Screen</vt:lpstr>
      <vt:lpstr>Printing to the Screen</vt:lpstr>
      <vt:lpstr>Simple Input</vt:lpstr>
      <vt:lpstr>java.util</vt:lpstr>
      <vt:lpstr>Simple Input, cont.</vt:lpstr>
      <vt:lpstr>Compiling a Java Program or Class</vt:lpstr>
      <vt:lpstr>Compiling</vt:lpstr>
      <vt:lpstr>Compiling and Running</vt:lpstr>
      <vt:lpstr>Compiling and Running, cont.</vt:lpstr>
      <vt:lpstr>Java Version History</vt:lpstr>
      <vt:lpstr>Netbeans</vt:lpstr>
      <vt:lpstr>Netbeans</vt:lpstr>
      <vt:lpstr>What does Deprecate Mean in Java?</vt:lpstr>
      <vt:lpstr>Input from Keyboard - 1</vt:lpstr>
      <vt:lpstr>Input from Keyboard - 2</vt:lpstr>
      <vt:lpstr>Input from Command Line</vt:lpstr>
      <vt:lpstr>Sample Command Lines  Compiling and Running</vt:lpstr>
      <vt:lpstr>Questions?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asayar</dc:creator>
  <cp:lastModifiedBy>Microsoft hesabı</cp:lastModifiedBy>
  <cp:revision>81</cp:revision>
  <dcterms:created xsi:type="dcterms:W3CDTF">2012-09-21T20:05:54Z</dcterms:created>
  <dcterms:modified xsi:type="dcterms:W3CDTF">2022-10-04T08:15:36Z</dcterms:modified>
</cp:coreProperties>
</file>