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92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94" r:id="rId15"/>
    <p:sldId id="296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95" r:id="rId25"/>
    <p:sldId id="279" r:id="rId26"/>
    <p:sldId id="280" r:id="rId27"/>
    <p:sldId id="281" r:id="rId28"/>
    <p:sldId id="293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9" autoAdjust="0"/>
    <p:restoredTop sz="73212" autoAdjust="0"/>
  </p:normalViewPr>
  <p:slideViewPr>
    <p:cSldViewPr>
      <p:cViewPr varScale="1">
        <p:scale>
          <a:sx n="65" d="100"/>
          <a:sy n="65" d="100"/>
        </p:scale>
        <p:origin x="2251" y="48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621C1-7E68-496F-8AAC-10BCDBE037DD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D5E11-B9AA-46D2-905D-43B1024D99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40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D5E11-B9AA-46D2-905D-43B1024D99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27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=0</a:t>
            </a:r>
            <a:r>
              <a:rPr lang="en-US" baseline="0" dirty="0" smtClean="0"/>
              <a:t>  -&gt; zero</a:t>
            </a:r>
          </a:p>
          <a:p>
            <a:r>
              <a:rPr lang="en-US" baseline="0" dirty="0" err="1" smtClean="0"/>
              <a:t>i</a:t>
            </a:r>
            <a:r>
              <a:rPr lang="en-US" baseline="0" dirty="0" smtClean="0"/>
              <a:t>=1  -&gt; one two default</a:t>
            </a:r>
          </a:p>
          <a:p>
            <a:r>
              <a:rPr lang="en-US" baseline="0" dirty="0" err="1" smtClean="0"/>
              <a:t>i</a:t>
            </a:r>
            <a:r>
              <a:rPr lang="en-US" baseline="0" dirty="0" smtClean="0"/>
              <a:t>=2  -&gt; two default</a:t>
            </a:r>
          </a:p>
          <a:p>
            <a:r>
              <a:rPr lang="en-US" baseline="0" dirty="0" smtClean="0"/>
              <a:t>i=3  -&gt;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D5E11-B9AA-46D2-905D-43B1024D99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79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do</a:t>
            </a:r>
          </a:p>
          <a:p>
            <a:r>
              <a:rPr lang="tr-TR" dirty="0" smtClean="0"/>
              <a:t>            </a:t>
            </a:r>
            <a:r>
              <a:rPr lang="tr-TR" dirty="0" err="1" smtClean="0"/>
              <a:t>System.out.println</a:t>
            </a:r>
            <a:r>
              <a:rPr lang="tr-TR" dirty="0" smtClean="0"/>
              <a:t>("1");</a:t>
            </a:r>
          </a:p>
          <a:p>
            <a:r>
              <a:rPr lang="tr-TR" dirty="0" smtClean="0"/>
              <a:t>            </a:t>
            </a:r>
            <a:r>
              <a:rPr lang="tr-TR" dirty="0" err="1" smtClean="0"/>
              <a:t>System.out.println</a:t>
            </a:r>
            <a:r>
              <a:rPr lang="tr-TR" dirty="0" smtClean="0"/>
              <a:t>("2");</a:t>
            </a:r>
          </a:p>
          <a:p>
            <a:r>
              <a:rPr lang="tr-TR" dirty="0" err="1" smtClean="0"/>
              <a:t>while</a:t>
            </a:r>
            <a:r>
              <a:rPr lang="tr-TR" dirty="0" smtClean="0"/>
              <a:t>(</a:t>
            </a:r>
            <a:r>
              <a:rPr lang="tr-TR" dirty="0" err="1" smtClean="0"/>
              <a:t>true</a:t>
            </a:r>
            <a:r>
              <a:rPr lang="tr-TR" dirty="0" smtClean="0"/>
              <a:t>);</a:t>
            </a:r>
          </a:p>
          <a:p>
            <a:r>
              <a:rPr lang="tr-TR" dirty="0" smtClean="0"/>
              <a:t>//Hata!!!!</a:t>
            </a:r>
          </a:p>
          <a:p>
            <a:endParaRPr lang="tr-TR" dirty="0" smtClean="0"/>
          </a:p>
          <a:p>
            <a:r>
              <a:rPr lang="tr-TR" dirty="0" smtClean="0"/>
              <a:t>do</a:t>
            </a:r>
          </a:p>
          <a:p>
            <a:r>
              <a:rPr lang="tr-TR" dirty="0" smtClean="0"/>
              <a:t>            </a:t>
            </a:r>
            <a:r>
              <a:rPr lang="tr-TR" dirty="0" err="1" smtClean="0"/>
              <a:t>System.out.println</a:t>
            </a:r>
            <a:r>
              <a:rPr lang="tr-TR" dirty="0" smtClean="0"/>
              <a:t>("1");</a:t>
            </a:r>
          </a:p>
          <a:p>
            <a:r>
              <a:rPr lang="tr-TR" dirty="0" err="1" smtClean="0"/>
              <a:t>while</a:t>
            </a:r>
            <a:r>
              <a:rPr lang="tr-TR" dirty="0" smtClean="0"/>
              <a:t>(</a:t>
            </a:r>
            <a:r>
              <a:rPr lang="tr-TR" dirty="0" err="1" smtClean="0"/>
              <a:t>true</a:t>
            </a:r>
            <a:r>
              <a:rPr lang="tr-TR" dirty="0" smtClean="0"/>
              <a:t>);</a:t>
            </a:r>
          </a:p>
          <a:p>
            <a:r>
              <a:rPr lang="tr-TR" dirty="0" smtClean="0"/>
              <a:t>// sonsuz 1 basar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D5E11-B9AA-46D2-905D-43B1024D99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47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D5E11-B9AA-46D2-905D-43B1024D99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11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n: 20  p: 1</a:t>
            </a:r>
          </a:p>
          <a:p>
            <a:r>
              <a:rPr lang="pt-BR" dirty="0" smtClean="0"/>
              <a:t>n: 21  p: 5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D5E11-B9AA-46D2-905D-43B1024D99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17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D5E11-B9AA-46D2-905D-43B1024D99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5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i: 0</a:t>
            </a:r>
          </a:p>
          <a:p>
            <a:r>
              <a:rPr lang="pl-PL" dirty="0" smtClean="0"/>
              <a:t>j: 0</a:t>
            </a:r>
          </a:p>
          <a:p>
            <a:r>
              <a:rPr lang="pl-PL" dirty="0" smtClean="0"/>
              <a:t>j: 1</a:t>
            </a:r>
          </a:p>
          <a:p>
            <a:r>
              <a:rPr lang="pl-PL" dirty="0" smtClean="0"/>
              <a:t>i: 1</a:t>
            </a:r>
          </a:p>
          <a:p>
            <a:r>
              <a:rPr lang="pl-PL" dirty="0" smtClean="0"/>
              <a:t>j: 0</a:t>
            </a:r>
          </a:p>
          <a:p>
            <a:r>
              <a:rPr lang="pl-PL" dirty="0" smtClean="0"/>
              <a:t>j: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D5E11-B9AA-46D2-905D-43B1024D99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17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r>
              <a:rPr lang="tr-TR" baseline="0" dirty="0" smtClean="0"/>
              <a:t> yaptır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D5E11-B9AA-46D2-905D-43B1024D99C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8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708D-3EEB-4C91-8093-D13BA26F9CA3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980F-8F05-4062-8839-394034D341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708D-3EEB-4C91-8093-D13BA26F9CA3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980F-8F05-4062-8839-394034D341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708D-3EEB-4C91-8093-D13BA26F9CA3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980F-8F05-4062-8839-394034D341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708D-3EEB-4C91-8093-D13BA26F9CA3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980F-8F05-4062-8839-394034D341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708D-3EEB-4C91-8093-D13BA26F9CA3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980F-8F05-4062-8839-394034D341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708D-3EEB-4C91-8093-D13BA26F9CA3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980F-8F05-4062-8839-394034D341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708D-3EEB-4C91-8093-D13BA26F9CA3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980F-8F05-4062-8839-394034D341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708D-3EEB-4C91-8093-D13BA26F9CA3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980F-8F05-4062-8839-394034D341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708D-3EEB-4C91-8093-D13BA26F9CA3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980F-8F05-4062-8839-394034D341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708D-3EEB-4C91-8093-D13BA26F9CA3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980F-8F05-4062-8839-394034D341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708D-3EEB-4C91-8093-D13BA26F9CA3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980F-8F05-4062-8839-394034D341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8708D-3EEB-4C91-8093-D13BA26F9CA3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C980F-8F05-4062-8839-394034D341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Control Flow</a:t>
            </a:r>
            <a:endParaRPr lang="en-US" sz="54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3568" y="3861048"/>
            <a:ext cx="7920037" cy="2514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3200" dirty="0">
                <a:solidFill>
                  <a:schemeClr val="tx1">
                    <a:tint val="75000"/>
                  </a:schemeClr>
                </a:solidFill>
              </a:rPr>
              <a:t>Computer Engineering Department</a:t>
            </a: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Java Course</a:t>
            </a: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Prof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. Dr. </a:t>
            </a: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Ahmet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Sayar</a:t>
            </a:r>
            <a:endParaRPr lang="tr-TR" sz="2400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tr-TR" sz="2400" dirty="0">
                <a:solidFill>
                  <a:schemeClr val="tx1">
                    <a:tint val="75000"/>
                  </a:schemeClr>
                </a:solidFill>
              </a:rPr>
              <a:t>Kocaeli University 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- </a:t>
            </a:r>
            <a:r>
              <a:rPr lang="tr-TR" sz="2400" dirty="0">
                <a:solidFill>
                  <a:schemeClr val="tx1">
                    <a:tint val="75000"/>
                  </a:schemeClr>
                </a:solidFill>
              </a:rPr>
              <a:t>Fall </a:t>
            </a:r>
            <a:r>
              <a:rPr lang="tr-TR" sz="2400" dirty="0" smtClean="0">
                <a:solidFill>
                  <a:schemeClr val="tx1">
                    <a:tint val="75000"/>
                  </a:schemeClr>
                </a:solidFill>
              </a:rPr>
              <a:t>2022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Nested Statements, cont.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659737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syntax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if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Boolean_Expression_1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  if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Boolean_Expression_2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   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Statement_1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  else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   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Statement_2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else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 if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Boolean_Expression_3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   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Statement_3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  else 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   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Statement_4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The </a:t>
            </a:r>
            <a:r>
              <a:rPr lang="en-US" smtClean="0">
                <a:latin typeface="Courier New" pitchFamily="49" charset="0"/>
              </a:rPr>
              <a:t>switch</a:t>
            </a:r>
            <a:r>
              <a:rPr lang="en-US" smtClean="0">
                <a:latin typeface="Arial" charset="0"/>
              </a:rPr>
              <a:t> Statement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711785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The switch statement is a multiway branch that makes a decision based on an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integral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(integer or character) expression.</a:t>
            </a: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The switch statement begins with the keyword switch followed by an integral expression in parentheses and called the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controlling expression.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The </a:t>
            </a:r>
            <a:r>
              <a:rPr lang="en-US" smtClean="0">
                <a:latin typeface="Courier New" pitchFamily="49" charset="0"/>
              </a:rPr>
              <a:t>switch</a:t>
            </a:r>
            <a:r>
              <a:rPr lang="en-US" smtClean="0">
                <a:latin typeface="Arial" charset="0"/>
              </a:rPr>
              <a:t> Statement, cont.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884140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action associated with a matching case label is executed.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If no match is found, the case labeled default is executed.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The default case is optional, but recommended, even if it simply prints a message.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Repeated case labels are not allowed.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The </a:t>
            </a:r>
            <a:r>
              <a:rPr lang="en-US" smtClean="0">
                <a:latin typeface="Courier New" pitchFamily="49" charset="0"/>
              </a:rPr>
              <a:t>switch</a:t>
            </a:r>
            <a:r>
              <a:rPr lang="en-US" smtClean="0">
                <a:latin typeface="Arial" charset="0"/>
              </a:rPr>
              <a:t> Statement, cont.</a:t>
            </a:r>
          </a:p>
        </p:txBody>
      </p:sp>
      <p:pic>
        <p:nvPicPr>
          <p:cNvPr id="40964" name="Picture 4" descr="F:\macdata\Graphics\prenhall\ph448_savich_Don'tdel\jpeg\ch03\figp1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982" y="1196752"/>
            <a:ext cx="8588498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    // outputs for differing values of </a:t>
            </a:r>
            <a:r>
              <a:rPr lang="en-US" dirty="0" err="1" smtClean="0"/>
              <a:t>i</a:t>
            </a:r>
            <a:r>
              <a:rPr lang="en-US" dirty="0" smtClean="0"/>
              <a:t>  : (0, 1, 2, 3)</a:t>
            </a:r>
          </a:p>
          <a:p>
            <a:pPr>
              <a:buNone/>
            </a:pPr>
            <a:r>
              <a:rPr lang="en-US" dirty="0" smtClean="0"/>
              <a:t>switch (</a:t>
            </a:r>
            <a:r>
              <a:rPr lang="en-US" dirty="0" err="1" smtClean="0"/>
              <a:t>i</a:t>
            </a:r>
            <a:r>
              <a:rPr lang="en-US" dirty="0" smtClean="0"/>
              <a:t>) { 	</a:t>
            </a:r>
          </a:p>
          <a:p>
            <a:pPr lvl="1">
              <a:buNone/>
            </a:pPr>
            <a:r>
              <a:rPr lang="en-US" dirty="0" smtClean="0"/>
              <a:t>case 0: 	</a:t>
            </a:r>
          </a:p>
          <a:p>
            <a:pPr lvl="2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("zero");  	</a:t>
            </a:r>
          </a:p>
          <a:p>
            <a:pPr lvl="2">
              <a:buNone/>
            </a:pPr>
            <a:r>
              <a:rPr lang="en-US" dirty="0" smtClean="0"/>
              <a:t>break; 	</a:t>
            </a:r>
          </a:p>
          <a:p>
            <a:pPr lvl="1">
              <a:buNone/>
            </a:pPr>
            <a:r>
              <a:rPr lang="en-US" dirty="0" smtClean="0"/>
              <a:t>case 1: 		</a:t>
            </a:r>
          </a:p>
          <a:p>
            <a:pPr lvl="2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("one"); 	</a:t>
            </a:r>
          </a:p>
          <a:p>
            <a:pPr lvl="1">
              <a:buNone/>
            </a:pPr>
            <a:r>
              <a:rPr lang="en-US" dirty="0" smtClean="0"/>
              <a:t>case 2: 		</a:t>
            </a:r>
          </a:p>
          <a:p>
            <a:pPr lvl="2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("two"); 	</a:t>
            </a:r>
          </a:p>
          <a:p>
            <a:pPr lvl="1">
              <a:buNone/>
            </a:pPr>
            <a:r>
              <a:rPr lang="en-US" dirty="0" smtClean="0"/>
              <a:t>default: 		</a:t>
            </a:r>
          </a:p>
          <a:p>
            <a:pPr lvl="2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("default");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Switch </a:t>
            </a:r>
            <a:r>
              <a:rPr lang="tr-TR" dirty="0" err="1"/>
              <a:t>V</a:t>
            </a:r>
            <a:r>
              <a:rPr lang="tr-TR" dirty="0" err="1" smtClean="0"/>
              <a:t>ariable</a:t>
            </a:r>
            <a:r>
              <a:rPr lang="tr-TR" dirty="0" smtClean="0"/>
              <a:t> </a:t>
            </a:r>
            <a:r>
              <a:rPr lang="tr-TR" dirty="0" err="1" smtClean="0"/>
              <a:t>Types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apply Switch just on data type compatible </a:t>
            </a:r>
            <a:r>
              <a:rPr lang="en-US" dirty="0" smtClean="0"/>
              <a:t>short,</a:t>
            </a:r>
            <a:r>
              <a:rPr lang="tr-TR" dirty="0" smtClean="0"/>
              <a:t> </a:t>
            </a:r>
            <a:r>
              <a:rPr lang="en-US" dirty="0" smtClean="0"/>
              <a:t>Shor</a:t>
            </a:r>
            <a:r>
              <a:rPr lang="tr-TR" dirty="0" smtClean="0"/>
              <a:t>t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smtClean="0"/>
              <a:t>byte,</a:t>
            </a:r>
            <a:r>
              <a:rPr lang="tr-TR" dirty="0" smtClean="0"/>
              <a:t> </a:t>
            </a:r>
            <a:r>
              <a:rPr lang="en-US" dirty="0" smtClean="0"/>
              <a:t>Byte,</a:t>
            </a:r>
            <a:r>
              <a:rPr lang="tr-TR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smtClean="0"/>
              <a:t>Integer,</a:t>
            </a:r>
            <a:r>
              <a:rPr lang="tr-TR" dirty="0" smtClean="0"/>
              <a:t> </a:t>
            </a:r>
            <a:r>
              <a:rPr lang="en-US" dirty="0" smtClean="0"/>
              <a:t>char,</a:t>
            </a:r>
            <a:r>
              <a:rPr lang="tr-TR" dirty="0" smtClean="0"/>
              <a:t> </a:t>
            </a:r>
            <a:r>
              <a:rPr lang="en-US" dirty="0" smtClean="0"/>
              <a:t>Character </a:t>
            </a:r>
            <a:r>
              <a:rPr lang="en-US" dirty="0"/>
              <a:t>or </a:t>
            </a:r>
            <a:r>
              <a:rPr lang="en-US" dirty="0" err="1"/>
              <a:t>enum</a:t>
            </a:r>
            <a:r>
              <a:rPr lang="en-US" dirty="0"/>
              <a:t> type. </a:t>
            </a:r>
            <a:endParaRPr lang="tr-TR" dirty="0" smtClean="0"/>
          </a:p>
          <a:p>
            <a:r>
              <a:rPr lang="en-US" dirty="0" smtClean="0"/>
              <a:t>Evaluating </a:t>
            </a:r>
            <a:r>
              <a:rPr lang="en-US" dirty="0"/>
              <a:t>String variables with a switch statement have been implemented in Java SE 7, and hence it only works in java </a:t>
            </a:r>
            <a:r>
              <a:rPr lang="en-US" dirty="0" smtClean="0"/>
              <a:t>7</a:t>
            </a:r>
            <a:endParaRPr lang="tr-TR" dirty="0" smtClean="0"/>
          </a:p>
          <a:p>
            <a:r>
              <a:rPr lang="tr-TR" dirty="0" err="1" smtClean="0"/>
              <a:t>See</a:t>
            </a:r>
            <a:r>
              <a:rPr lang="tr-TR" dirty="0" smtClean="0"/>
              <a:t> </a:t>
            </a:r>
            <a:r>
              <a:rPr lang="tr-TR" dirty="0" err="1" smtClean="0"/>
              <a:t>your</a:t>
            </a:r>
            <a:r>
              <a:rPr lang="tr-TR" dirty="0" smtClean="0"/>
              <a:t> Java </a:t>
            </a:r>
            <a:r>
              <a:rPr lang="tr-TR" dirty="0" err="1" smtClean="0"/>
              <a:t>version</a:t>
            </a:r>
            <a:r>
              <a:rPr lang="tr-TR" dirty="0" smtClean="0"/>
              <a:t> in </a:t>
            </a:r>
            <a:r>
              <a:rPr lang="tr-TR" dirty="0" err="1" smtClean="0"/>
              <a:t>NetBeans</a:t>
            </a:r>
            <a:endParaRPr lang="tr-TR" dirty="0" smtClean="0"/>
          </a:p>
          <a:p>
            <a:pPr lvl="1"/>
            <a:r>
              <a:rPr lang="tr-TR" dirty="0" smtClean="0"/>
              <a:t>Tools – Java </a:t>
            </a:r>
            <a:r>
              <a:rPr lang="tr-TR" dirty="0" err="1" smtClean="0"/>
              <a:t>Platforms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67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The Conditional Operator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970318"/>
          </a:xfrm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800" dirty="0" smtClean="0">
                <a:latin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</a:rPr>
              <a:t>if (n1 &gt; n2)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	max = n1;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else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	max = n2;</a:t>
            </a:r>
          </a:p>
          <a:p>
            <a:pPr lvl="1">
              <a:buFontTx/>
              <a:buNone/>
            </a:pPr>
            <a:r>
              <a:rPr lang="en-US" sz="3200" dirty="0" smtClean="0">
                <a:solidFill>
                  <a:srgbClr val="0070C0"/>
                </a:solidFill>
                <a:latin typeface="Arial" charset="0"/>
              </a:rPr>
              <a:t>can be written as</a:t>
            </a:r>
          </a:p>
          <a:p>
            <a:pPr lvl="1">
              <a:buFontTx/>
              <a:buNone/>
            </a:pP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</a:rPr>
              <a:t>max = (n1 &gt; n2) ? n1 : n2;</a:t>
            </a:r>
          </a:p>
          <a:p>
            <a:r>
              <a:rPr lang="en-US" dirty="0" smtClean="0">
                <a:latin typeface="Arial" charset="0"/>
              </a:rPr>
              <a:t>The </a:t>
            </a:r>
            <a:r>
              <a:rPr lang="en-US" sz="2400" dirty="0" smtClean="0">
                <a:latin typeface="Courier New" pitchFamily="49" charset="0"/>
              </a:rPr>
              <a:t>?</a:t>
            </a:r>
            <a:r>
              <a:rPr lang="en-US" dirty="0" smtClean="0">
                <a:latin typeface="Arial" charset="0"/>
              </a:rPr>
              <a:t> and </a:t>
            </a:r>
            <a:r>
              <a:rPr lang="en-US" sz="2400" dirty="0" smtClean="0">
                <a:latin typeface="Courier New" pitchFamily="49" charset="0"/>
              </a:rPr>
              <a:t>:</a:t>
            </a:r>
            <a:r>
              <a:rPr lang="en-US" dirty="0" smtClean="0">
                <a:latin typeface="Arial" charset="0"/>
              </a:rPr>
              <a:t> together are call the </a:t>
            </a:r>
            <a:r>
              <a:rPr lang="en-US" i="1" dirty="0" smtClean="0">
                <a:latin typeface="Arial" charset="0"/>
              </a:rPr>
              <a:t>conditional operator </a:t>
            </a:r>
            <a:r>
              <a:rPr lang="en-US" dirty="0" smtClean="0">
                <a:latin typeface="Arial" charset="0"/>
              </a:rPr>
              <a:t>or </a:t>
            </a:r>
            <a:r>
              <a:rPr lang="en-US" i="1" dirty="0" smtClean="0">
                <a:latin typeface="Arial" charset="0"/>
              </a:rPr>
              <a:t>ternary operator.</a:t>
            </a:r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Java Loop Statements: Outline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544638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Statement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do-while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Statement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76672"/>
            <a:ext cx="7772400" cy="76200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while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 Statement, cont</a:t>
            </a:r>
            <a:r>
              <a:rPr lang="en-US" dirty="0" smtClean="0">
                <a:latin typeface="Arial" charset="0"/>
              </a:rPr>
              <a:t>.</a:t>
            </a:r>
          </a:p>
        </p:txBody>
      </p:sp>
      <p:pic>
        <p:nvPicPr>
          <p:cNvPr id="49156" name="Picture 4" descr="F:\macdata\Graphics\prenhall\ph448_savich_Don'tdel\jpeg\ch03\figp15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96752"/>
            <a:ext cx="8646621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The </a:t>
            </a:r>
            <a:r>
              <a:rPr lang="en-US" smtClean="0">
                <a:latin typeface="Courier New" pitchFamily="49" charset="0"/>
              </a:rPr>
              <a:t>do-while</a:t>
            </a:r>
            <a:r>
              <a:rPr lang="en-US" smtClean="0">
                <a:latin typeface="Arial" charset="0"/>
              </a:rPr>
              <a:t> Statement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3560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Also called a do-while loop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Similar to a while statement, except that the loop body is executed at least once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syntax</a:t>
            </a:r>
          </a:p>
          <a:p>
            <a:pPr lvl="1"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</a:t>
            </a:r>
          </a:p>
          <a:p>
            <a:pPr lvl="1"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Body_Statement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 (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Boolean_Expression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lvl="1">
              <a:buFontTx/>
              <a:buNone/>
            </a:pP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don’t forget the semicolon!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76672"/>
            <a:ext cx="8229600" cy="563231"/>
          </a:xfrm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3600" dirty="0" smtClean="0">
                <a:latin typeface="Arial" charset="0"/>
              </a:rPr>
              <a:t>The </a:t>
            </a:r>
            <a:r>
              <a:rPr lang="en-US" sz="3600" dirty="0" smtClean="0">
                <a:latin typeface="Courier New" pitchFamily="49" charset="0"/>
              </a:rPr>
              <a:t>do-while</a:t>
            </a:r>
            <a:r>
              <a:rPr lang="en-US" sz="3600" dirty="0" smtClean="0">
                <a:latin typeface="Arial" charset="0"/>
              </a:rPr>
              <a:t> Statement, cont.</a:t>
            </a:r>
          </a:p>
        </p:txBody>
      </p:sp>
      <p:pic>
        <p:nvPicPr>
          <p:cNvPr id="53252" name="Picture 6" descr="F:\macdata\Graphics\prenhall\ph448_savich_Don'tdel\jpeg\figp16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68760"/>
            <a:ext cx="8505248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The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>
                <a:latin typeface="Arial" charset="0"/>
              </a:rPr>
              <a:t> Statement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945696"/>
          </a:xfrm>
        </p:spPr>
        <p:txBody>
          <a:bodyPr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for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statement executes the body of a loop a fixed number of times.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Example</a:t>
            </a:r>
          </a:p>
          <a:p>
            <a:pPr lvl="1">
              <a:buFontTx/>
              <a:buNone/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for (count = 1; count &lt; 3; count++)</a:t>
            </a:r>
          </a:p>
          <a:p>
            <a:pPr lvl="1">
              <a:buFontTx/>
              <a:buNone/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(count);</a:t>
            </a:r>
          </a:p>
          <a:p>
            <a:pPr lvl="1">
              <a:buFontTx/>
              <a:buNone/>
            </a:pP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(“Done”);</a:t>
            </a:r>
          </a:p>
          <a:p>
            <a:pPr lvl="1">
              <a:buFontTx/>
              <a:buNone/>
            </a:pPr>
            <a:endParaRPr lang="en-US" sz="2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//watch out the usage of ‘{‘ and ‘}’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Multiple Initialization, etc.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056495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example</a:t>
            </a:r>
          </a:p>
          <a:p>
            <a:pPr lvl="1">
              <a:buFontTx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for (n = 1, p = 1; n &lt; 10; n++)</a:t>
            </a:r>
          </a:p>
          <a:p>
            <a:pPr lvl="1">
              <a:buFontTx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p = p * n ;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Only one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boolean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expression is allowed, but it can consist of &amp;&amp;s, ||s, and !s.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Multiple update actions are allowed, too.</a:t>
            </a:r>
          </a:p>
          <a:p>
            <a:pPr lvl="1">
              <a:buFontTx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for (n = 1, p = 1; n &lt; 10; n++, p=p * n)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 rarely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for (n = 20, p = 1; p &lt; n; n++, p=p * 5){</a:t>
            </a:r>
          </a:p>
          <a:p>
            <a:pPr>
              <a:buNone/>
            </a:pPr>
            <a:r>
              <a:rPr lang="pt-BR" dirty="0" smtClean="0"/>
              <a:t>            System.out.println("n: " +n+"  "+"p: " +p);</a:t>
            </a:r>
            <a:endParaRPr lang="tr-TR" dirty="0" smtClean="0"/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     What is the output of this code?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The Empty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>
                <a:latin typeface="Arial" charset="0"/>
              </a:rPr>
              <a:t> Statement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89100"/>
            <a:ext cx="7772400" cy="4967514"/>
          </a:xfrm>
        </p:spPr>
        <p:txBody>
          <a:bodyPr>
            <a:spAutoFit/>
          </a:bodyPr>
          <a:lstStyle/>
          <a:p>
            <a:r>
              <a:rPr lang="en-US" sz="2400" dirty="0" smtClean="0">
                <a:latin typeface="Arial" charset="0"/>
              </a:rPr>
              <a:t>What is printed by</a:t>
            </a:r>
          </a:p>
          <a:p>
            <a:pPr lvl="1">
              <a:buFontTx/>
              <a:buNone/>
            </a:pP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product = 1, number;</a:t>
            </a:r>
          </a:p>
          <a:p>
            <a:pPr lvl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for (number = 1; number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&lt;=</a:t>
            </a:r>
            <a:r>
              <a:rPr lang="en-US" sz="1800" dirty="0" smtClean="0">
                <a:latin typeface="Courier New" pitchFamily="49" charset="0"/>
              </a:rPr>
              <a:t> 10; number++)</a:t>
            </a:r>
            <a:r>
              <a:rPr lang="tr-TR" sz="1800" dirty="0" smtClean="0">
                <a:latin typeface="Courier New" pitchFamily="49" charset="0"/>
              </a:rPr>
              <a:t>;</a:t>
            </a:r>
            <a:endParaRPr lang="en-US" sz="1800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	 product = product * number;</a:t>
            </a:r>
          </a:p>
          <a:p>
            <a:pPr lvl="1">
              <a:buFontTx/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urier New" pitchFamily="49" charset="0"/>
              </a:rPr>
              <a:t>System.out.println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</a:rPr>
              <a:t>(product);</a:t>
            </a:r>
            <a:r>
              <a:rPr lang="en-US" dirty="0" smtClean="0">
                <a:solidFill>
                  <a:srgbClr val="0070C0"/>
                </a:solidFill>
                <a:latin typeface="Arial" charset="0"/>
              </a:rPr>
              <a:t>?</a:t>
            </a:r>
          </a:p>
          <a:p>
            <a:endParaRPr lang="en-US" sz="2400" dirty="0" smtClean="0">
              <a:latin typeface="Arial" charset="0"/>
            </a:endParaRPr>
          </a:p>
          <a:p>
            <a:r>
              <a:rPr lang="en-US" sz="2400" dirty="0" smtClean="0">
                <a:latin typeface="Arial" charset="0"/>
              </a:rPr>
              <a:t>The last semicolon in</a:t>
            </a:r>
            <a:r>
              <a:rPr lang="en-US" sz="1800" dirty="0" smtClean="0">
                <a:latin typeface="Courier New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for (number = 1; number &lt;= 10; number++); </a:t>
            </a:r>
          </a:p>
          <a:p>
            <a:pPr>
              <a:buFontTx/>
              <a:buNone/>
            </a:pPr>
            <a:r>
              <a:rPr lang="en-US" sz="1800" dirty="0" smtClean="0"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produces an empty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for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</a:rPr>
              <a:t>statement</a:t>
            </a:r>
            <a:r>
              <a:rPr lang="en-US" sz="1800" dirty="0" smtClean="0">
                <a:latin typeface="Arial" charset="0"/>
              </a:rPr>
              <a:t>.</a:t>
            </a:r>
          </a:p>
          <a:p>
            <a:r>
              <a:rPr lang="en-US" sz="2400" dirty="0" smtClean="0">
                <a:latin typeface="Arial" charset="0"/>
              </a:rPr>
              <a:t>for(;;){</a:t>
            </a:r>
          </a:p>
          <a:p>
            <a:pPr>
              <a:buNone/>
            </a:pPr>
            <a:r>
              <a:rPr lang="en-US" sz="2400" dirty="0" smtClean="0">
                <a:latin typeface="Arial" charset="0"/>
              </a:rPr>
              <a:t>            </a:t>
            </a:r>
            <a:r>
              <a:rPr lang="en-US" sz="2400" dirty="0" err="1" smtClean="0">
                <a:latin typeface="Arial" charset="0"/>
              </a:rPr>
              <a:t>System.out.println</a:t>
            </a:r>
            <a:r>
              <a:rPr lang="en-US" sz="2400" dirty="0" smtClean="0">
                <a:latin typeface="Arial" charset="0"/>
              </a:rPr>
              <a:t>(“infinite loop");</a:t>
            </a:r>
          </a:p>
          <a:p>
            <a:pPr>
              <a:buNone/>
            </a:pPr>
            <a:r>
              <a:rPr lang="en-US" sz="2400" dirty="0" smtClean="0">
                <a:latin typeface="Arial" charset="0"/>
              </a:rPr>
              <a:t>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Choosing a Loop Statement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945696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charset="0"/>
              </a:rPr>
              <a:t>If you know how many times the loop will be iterated, use a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loop.</a:t>
            </a:r>
          </a:p>
          <a:p>
            <a:r>
              <a:rPr lang="en-US" sz="2800" dirty="0" smtClean="0">
                <a:latin typeface="Arial" charset="0"/>
              </a:rPr>
              <a:t>If you don’t know how many times the loop will be iterated, but</a:t>
            </a:r>
          </a:p>
          <a:p>
            <a:pPr lvl="1"/>
            <a:r>
              <a:rPr lang="en-US" dirty="0" smtClean="0">
                <a:latin typeface="Arial" charset="0"/>
              </a:rPr>
              <a:t>it could be zero, use a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loop</a:t>
            </a:r>
          </a:p>
          <a:p>
            <a:pPr lvl="1"/>
            <a:r>
              <a:rPr lang="en-US" dirty="0" smtClean="0">
                <a:latin typeface="Arial" charset="0"/>
              </a:rPr>
              <a:t>it will be at least once, use a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do-while </a:t>
            </a:r>
            <a:r>
              <a:rPr lang="en-US" dirty="0" smtClean="0">
                <a:latin typeface="Arial" charset="0"/>
              </a:rPr>
              <a:t>loop.</a:t>
            </a:r>
          </a:p>
          <a:p>
            <a:r>
              <a:rPr lang="en-US" sz="2800" dirty="0" smtClean="0">
                <a:latin typeface="Arial" charset="0"/>
              </a:rPr>
              <a:t>Generally, a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loop is a safe choice.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The </a:t>
            </a:r>
            <a:r>
              <a:rPr lang="en-US" smtClean="0">
                <a:latin typeface="Courier New" pitchFamily="49" charset="0"/>
              </a:rPr>
              <a:t>break</a:t>
            </a:r>
            <a:r>
              <a:rPr lang="en-US" smtClean="0">
                <a:latin typeface="Arial" charset="0"/>
              </a:rPr>
              <a:t> Statement in Loops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765550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 break statement can be used to end a loop immediately.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The break statement ends only the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innermost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loop or switch statement that contains the break statement.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break statements make loops more difficult to understand.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Use break statements sparingly (if ever).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&lt;2;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i</a:t>
            </a:r>
            <a:r>
              <a:rPr lang="en-US" dirty="0" smtClean="0"/>
              <a:t>: "+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    for (</a:t>
            </a:r>
            <a:r>
              <a:rPr lang="en-US" dirty="0" err="1" smtClean="0"/>
              <a:t>int</a:t>
            </a:r>
            <a:r>
              <a:rPr lang="en-US" dirty="0" smtClean="0"/>
              <a:t> j = 0; j &lt; 3; j++) {</a:t>
            </a:r>
          </a:p>
          <a:p>
            <a:pPr>
              <a:buNone/>
            </a:pPr>
            <a:r>
              <a:rPr lang="en-US" dirty="0" smtClean="0"/>
              <a:t>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("j: "+j);</a:t>
            </a:r>
          </a:p>
          <a:p>
            <a:pPr>
              <a:buNone/>
            </a:pPr>
            <a:r>
              <a:rPr lang="en-US" dirty="0" smtClean="0"/>
              <a:t>                   if (j==1) {</a:t>
            </a:r>
          </a:p>
          <a:p>
            <a:pPr>
              <a:buNone/>
            </a:pPr>
            <a:r>
              <a:rPr lang="en-US" dirty="0" smtClean="0"/>
              <a:t>                        break;</a:t>
            </a:r>
          </a:p>
          <a:p>
            <a:pPr>
              <a:buNone/>
            </a:pPr>
            <a:r>
              <a:rPr lang="en-US" dirty="0" smtClean="0"/>
              <a:t>                  }</a:t>
            </a:r>
          </a:p>
          <a:p>
            <a:pPr>
              <a:buNone/>
            </a:pPr>
            <a:r>
              <a:rPr lang="en-US" dirty="0" smtClean="0"/>
              <a:t>            }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7772400" cy="584775"/>
          </a:xfrm>
        </p:spPr>
        <p:txBody>
          <a:bodyPr>
            <a:spAutoFit/>
          </a:bodyPr>
          <a:lstStyle/>
          <a:p>
            <a:r>
              <a:rPr lang="en-US" sz="3200" dirty="0" smtClean="0">
                <a:latin typeface="Arial" charset="0"/>
              </a:rPr>
              <a:t>The </a:t>
            </a:r>
            <a:r>
              <a:rPr lang="en-US" sz="3200" dirty="0" smtClean="0">
                <a:latin typeface="Courier New" pitchFamily="49" charset="0"/>
              </a:rPr>
              <a:t>break</a:t>
            </a:r>
            <a:r>
              <a:rPr lang="en-US" sz="3200" dirty="0" smtClean="0">
                <a:latin typeface="Arial" charset="0"/>
              </a:rPr>
              <a:t> Statement in Loops, cont.</a:t>
            </a:r>
          </a:p>
        </p:txBody>
      </p:sp>
      <p:pic>
        <p:nvPicPr>
          <p:cNvPr id="68612" name="Picture 5" descr="F:\macdata\Graphics\prenhall\ph448_savich_Don'tdel\jpeg\figp17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520" y="1052736"/>
            <a:ext cx="8778960" cy="5536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00808"/>
            <a:ext cx="8003232" cy="23042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if (</a:t>
            </a:r>
            <a:r>
              <a:rPr lang="en-US" sz="2400" b="1" i="1" dirty="0" smtClean="0"/>
              <a:t>CONDITION) {</a:t>
            </a:r>
          </a:p>
          <a:p>
            <a:pPr lvl="1">
              <a:buNone/>
            </a:pPr>
            <a:r>
              <a:rPr lang="en-US" sz="2000" b="1" i="1" dirty="0" smtClean="0"/>
              <a:t>STATEMENTS</a:t>
            </a:r>
          </a:p>
          <a:p>
            <a:pPr>
              <a:buNone/>
            </a:pPr>
            <a:r>
              <a:rPr lang="en-US" sz="2400" b="1" i="1" dirty="0" smtClean="0"/>
              <a:t>}</a:t>
            </a:r>
            <a:r>
              <a:rPr lang="en-US" sz="2400" dirty="0" smtClean="0"/>
              <a:t> else {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i="1" dirty="0" smtClean="0"/>
              <a:t> STATEMENTS </a:t>
            </a:r>
          </a:p>
          <a:p>
            <a:pPr>
              <a:buNone/>
            </a:pPr>
            <a:r>
              <a:rPr lang="en-US" sz="2400" b="1" i="1" dirty="0" smtClean="0"/>
              <a:t>}</a:t>
            </a:r>
            <a:endParaRPr lang="en-US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221088"/>
            <a:ext cx="6528473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Statements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00808"/>
            <a:ext cx="6312477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005064"/>
            <a:ext cx="641006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The </a:t>
            </a:r>
            <a:r>
              <a:rPr lang="en-US" smtClean="0">
                <a:latin typeface="Courier New" pitchFamily="49" charset="0"/>
              </a:rPr>
              <a:t>exit</a:t>
            </a:r>
            <a:r>
              <a:rPr lang="en-US" smtClean="0">
                <a:latin typeface="Arial" charset="0"/>
              </a:rPr>
              <a:t> Method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04228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charset="0"/>
              </a:rPr>
              <a:t>Sometimes a situation arises that makes continuing the program pointless.</a:t>
            </a:r>
          </a:p>
          <a:p>
            <a:r>
              <a:rPr lang="en-US" sz="2800" dirty="0" smtClean="0">
                <a:latin typeface="Arial" charset="0"/>
              </a:rPr>
              <a:t>A program can be terminated normally by</a:t>
            </a:r>
          </a:p>
          <a:p>
            <a:pPr lvl="1">
              <a:buFontTx/>
              <a:buNone/>
            </a:pPr>
            <a:r>
              <a:rPr lang="en-US" sz="2000" dirty="0" err="1" smtClean="0">
                <a:latin typeface="Courier New" pitchFamily="49" charset="0"/>
              </a:rPr>
              <a:t>System.exit</a:t>
            </a:r>
            <a:r>
              <a:rPr lang="en-US" sz="2000" dirty="0" smtClean="0">
                <a:latin typeface="Courier New" pitchFamily="49" charset="0"/>
              </a:rPr>
              <a:t>(0).</a:t>
            </a:r>
          </a:p>
          <a:p>
            <a:r>
              <a:rPr lang="en-US" sz="2800" dirty="0" smtClean="0">
                <a:latin typeface="Arial" charset="0"/>
              </a:rPr>
              <a:t>Example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if (</a:t>
            </a:r>
            <a:r>
              <a:rPr lang="en-US" sz="2000" dirty="0" err="1" smtClean="0">
                <a:latin typeface="Courier New" pitchFamily="49" charset="0"/>
              </a:rPr>
              <a:t>numberOfWinners</a:t>
            </a:r>
            <a:r>
              <a:rPr lang="en-US" sz="2000" dirty="0" smtClean="0">
                <a:latin typeface="Courier New" pitchFamily="49" charset="0"/>
              </a:rPr>
              <a:t> == 0)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(“/ by 0”);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</a:rPr>
              <a:t>System.exit</a:t>
            </a:r>
            <a:r>
              <a:rPr lang="en-US" sz="2000" dirty="0" smtClean="0">
                <a:latin typeface="Courier New" pitchFamily="49" charset="0"/>
              </a:rPr>
              <a:t>(0);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Loops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2420889"/>
            <a:ext cx="7920880" cy="2648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Ending a Loop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78313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If the number of iterations is known before the loop starts, the loop is called a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count-controlled loop.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use a for loop.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Asking the user before each iteration if it is time to end the loop is called the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ask-before-iterating technique.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appropriate for a small number of iterations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Use a while loop or a do-while loop.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Ending a Loop, cont.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7344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charset="0"/>
              </a:rPr>
              <a:t>For large input lists, a </a:t>
            </a:r>
            <a:r>
              <a:rPr lang="en-US" sz="2800" b="1" i="1" dirty="0" smtClean="0">
                <a:latin typeface="Arial" charset="0"/>
              </a:rPr>
              <a:t>sentinel value</a:t>
            </a:r>
            <a:r>
              <a:rPr lang="en-US" sz="2800" b="1" dirty="0" smtClean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can be used to signal the end of the list.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The sentinel value must be different from all the other possible inputs.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A negative number following a long list of nonnegative exam scores could be suitable</a:t>
            </a:r>
            <a:r>
              <a:rPr lang="en-US" sz="2000" dirty="0" smtClean="0">
                <a:latin typeface="Arial" charset="0"/>
              </a:rPr>
              <a:t>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	</a:t>
            </a:r>
            <a:r>
              <a:rPr lang="en-US" sz="2000" dirty="0" smtClean="0">
                <a:latin typeface="Courier New" pitchFamily="49" charset="0"/>
              </a:rPr>
              <a:t>90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0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10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505866"/>
            <a:ext cx="7846640" cy="769441"/>
          </a:xfr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Arial" charset="0"/>
              </a:rPr>
              <a:t>Example: </a:t>
            </a:r>
            <a:r>
              <a:rPr lang="en-US" sz="3600" dirty="0" smtClean="0">
                <a:latin typeface="Courier New" pitchFamily="49" charset="0"/>
              </a:rPr>
              <a:t>class </a:t>
            </a:r>
            <a:r>
              <a:rPr lang="en-US" sz="3600" dirty="0" err="1" smtClean="0">
                <a:latin typeface="Courier New" pitchFamily="49" charset="0"/>
              </a:rPr>
              <a:t>ExamAverager</a:t>
            </a:r>
            <a:r>
              <a:rPr lang="en-US" dirty="0" smtClean="0">
                <a:latin typeface="Arial" charset="0"/>
              </a:rPr>
              <a:t> </a:t>
            </a:r>
            <a:endParaRPr lang="en-US" sz="3600" dirty="0" smtClean="0">
              <a:latin typeface="Arial" charset="0"/>
            </a:endParaRPr>
          </a:p>
        </p:txBody>
      </p:sp>
      <p:pic>
        <p:nvPicPr>
          <p:cNvPr id="76804" name="Picture 4" descr="F:\macdata\Graphics\prenhall\ph448_savich_Don'tdel\jpeg\ch03\figp18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40582"/>
            <a:ext cx="7886898" cy="5617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Naming Boolean Variables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902059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charset="0"/>
              </a:rPr>
              <a:t>Choose names such as </a:t>
            </a:r>
            <a:r>
              <a:rPr lang="en-US" sz="2800" dirty="0" err="1" smtClean="0">
                <a:latin typeface="Courier New" pitchFamily="49" charset="0"/>
              </a:rPr>
              <a:t>isPositive</a:t>
            </a:r>
            <a:r>
              <a:rPr lang="en-US" sz="2800" dirty="0" smtClean="0">
                <a:latin typeface="Arial" charset="0"/>
              </a:rPr>
              <a:t> or </a:t>
            </a:r>
            <a:r>
              <a:rPr lang="en-US" sz="2800" dirty="0" err="1" smtClean="0">
                <a:latin typeface="Courier New" pitchFamily="49" charset="0"/>
              </a:rPr>
              <a:t>systemsAreOk</a:t>
            </a:r>
            <a:r>
              <a:rPr lang="en-US" sz="2800" dirty="0" smtClean="0">
                <a:latin typeface="Courier New" pitchFamily="49" charset="0"/>
              </a:rPr>
              <a:t>.</a:t>
            </a:r>
            <a:endParaRPr lang="en-US" sz="2800" dirty="0" smtClean="0">
              <a:latin typeface="Arial" charset="0"/>
            </a:endParaRPr>
          </a:p>
          <a:p>
            <a:r>
              <a:rPr lang="en-US" sz="2800" dirty="0" smtClean="0">
                <a:latin typeface="Arial" charset="0"/>
              </a:rPr>
              <a:t>Avoid names such as </a:t>
            </a:r>
            <a:r>
              <a:rPr lang="en-US" sz="2800" dirty="0" err="1" smtClean="0">
                <a:latin typeface="Courier New" pitchFamily="49" charset="0"/>
              </a:rPr>
              <a:t>numberSign</a:t>
            </a:r>
            <a:r>
              <a:rPr lang="en-US" sz="2800" dirty="0" smtClean="0">
                <a:latin typeface="Arial" charset="0"/>
              </a:rPr>
              <a:t> or </a:t>
            </a:r>
            <a:r>
              <a:rPr lang="en-US" sz="2800" dirty="0" err="1" smtClean="0">
                <a:latin typeface="Courier New" pitchFamily="49" charset="0"/>
              </a:rPr>
              <a:t>systemStatus</a:t>
            </a:r>
            <a:r>
              <a:rPr lang="en-US" sz="2800" dirty="0" smtClean="0">
                <a:latin typeface="Courier New" pitchFamily="49" charset="0"/>
              </a:rPr>
              <a:t>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3525"/>
            <a:ext cx="7772400" cy="1446550"/>
          </a:xfrm>
        </p:spPr>
        <p:txBody>
          <a:bodyPr>
            <a:spAutoFit/>
          </a:bodyPr>
          <a:lstStyle/>
          <a:p>
            <a:r>
              <a:rPr lang="en-US" dirty="0" smtClean="0">
                <a:latin typeface="Arial" charset="0"/>
              </a:rPr>
              <a:t>Precedence Rules in Boolean Expressions</a:t>
            </a:r>
          </a:p>
        </p:txBody>
      </p:sp>
      <p:pic>
        <p:nvPicPr>
          <p:cNvPr id="93187" name="Picture 9" descr="F:\macdata\Graphics\prenhall\ph448_savich_Don'tdel\jpeg\figp19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806947"/>
            <a:ext cx="3576637" cy="404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Precedence Rules, cont.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695700"/>
          </a:xfrm>
        </p:spPr>
        <p:txBody>
          <a:bodyPr>
            <a:spAutoFit/>
          </a:bodyPr>
          <a:lstStyle/>
          <a:p>
            <a:pPr marL="0" indent="0"/>
            <a:r>
              <a:rPr lang="en-US" dirty="0" smtClean="0">
                <a:latin typeface="Arial" charset="0"/>
              </a:rPr>
              <a:t>  In what order are the operations performed?</a:t>
            </a:r>
          </a:p>
          <a:p>
            <a:pPr marL="457200" lvl="1" indent="-342900">
              <a:buFontTx/>
              <a:buNone/>
            </a:pPr>
            <a:endParaRPr lang="en-US" sz="2400" dirty="0" smtClean="0">
              <a:latin typeface="Arial" charset="0"/>
            </a:endParaRPr>
          </a:p>
          <a:p>
            <a:pPr marL="457200" lvl="1" indent="-342900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score &lt; min/2 - 10 || score &gt; 90</a:t>
            </a:r>
          </a:p>
          <a:p>
            <a:pPr marL="457200" lvl="1" indent="-342900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score &lt; (min/2) - 10 || score &gt; 90</a:t>
            </a:r>
          </a:p>
          <a:p>
            <a:pPr marL="457200" lvl="1" indent="-342900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score &lt; ((min/2) - 10) || score &gt; 90</a:t>
            </a:r>
          </a:p>
          <a:p>
            <a:pPr marL="457200" lvl="1" indent="-342900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(score &lt; ((min/2) - 10)) || score &gt; 90</a:t>
            </a:r>
          </a:p>
          <a:p>
            <a:pPr marL="457200" lvl="1" indent="-342900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(score &lt; ((min/2) - 10)) || (score &gt; 90)</a:t>
            </a:r>
            <a:endParaRPr lang="en-US" sz="32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x &gt; y: x is greater than y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x &lt; y: x is less than y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x &gt;= y: x is greater than or equal to x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x &lt;= y: x is less than or equal to y</a:t>
            </a: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x == y: x </a:t>
            </a:r>
            <a:r>
              <a:rPr lang="es-ES" sz="2800" dirty="0" err="1" smtClean="0">
                <a:latin typeface="Arial" pitchFamily="34" charset="0"/>
                <a:cs typeface="Arial" pitchFamily="34" charset="0"/>
              </a:rPr>
              <a:t>equals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y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( equality: ==, assignment: = )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&amp;&amp;: logical AND</a:t>
            </a:r>
          </a:p>
          <a:p>
            <a:r>
              <a:rPr lang="en-US" dirty="0" smtClean="0"/>
              <a:t>||: logical OR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356992"/>
            <a:ext cx="61245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Multibranch </a:t>
            </a:r>
            <a:r>
              <a:rPr lang="en-US" smtClean="0">
                <a:latin typeface="Courier New" pitchFamily="49" charset="0"/>
              </a:rPr>
              <a:t>if-else</a:t>
            </a:r>
            <a:r>
              <a:rPr lang="en-US" smtClean="0">
                <a:latin typeface="Arial" charset="0"/>
              </a:rPr>
              <a:t> Statements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50449"/>
          </a:xfrm>
        </p:spPr>
        <p:txBody>
          <a:bodyPr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syntax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if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Boolean_Expression_1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 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Statement_1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else if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Boolean_Expression_2)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 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Statement_2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else if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Boolean_Expression_3)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 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Statement_3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else if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…</a:t>
            </a:r>
          </a:p>
          <a:p>
            <a:pPr lvl="1">
              <a:buFontTx/>
              <a:buNone/>
            </a:pP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else</a:t>
            </a:r>
          </a:p>
          <a:p>
            <a:pPr lvl="1">
              <a:buFontTx/>
              <a:buNone/>
            </a:pP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	 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Default_Statement</a:t>
            </a:r>
            <a:endParaRPr lang="en-US" sz="2400" i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Compound Boolean Expressions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056495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Boolean expressions can be combined using the “and” (&amp;&amp;) operator.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example</a:t>
            </a:r>
          </a:p>
          <a:p>
            <a:pPr lvl="1">
              <a:buFontTx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if ((score &gt; 0)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&amp;&amp;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(score &lt;= 100))</a:t>
            </a:r>
          </a:p>
          <a:p>
            <a:pPr lvl="1">
              <a:buFontTx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not allowed</a:t>
            </a:r>
          </a:p>
          <a:p>
            <a:pPr lvl="1">
              <a:buFontTx/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if (0 &lt; score &lt;= 100)</a:t>
            </a:r>
          </a:p>
          <a:p>
            <a:pPr lvl="1">
              <a:buFontTx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Negating a Boolean Expression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539430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boolean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expression can be negated using the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“not” (!) operator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syntax</a:t>
            </a:r>
          </a:p>
          <a:p>
            <a:pPr lvl="1">
              <a:buFontTx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!(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Boolean_Expression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example</a:t>
            </a:r>
          </a:p>
          <a:p>
            <a:pPr lvl="1">
              <a:buFontTx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(a || b) &amp;&amp; !(a &amp;&amp; b)</a:t>
            </a:r>
          </a:p>
          <a:p>
            <a:pPr lvl="1">
              <a:buFontTx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which is the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exclusive or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Nested Statements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44294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An if-else statement can contain any sort of statement within it.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In particular, it can contain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another if-else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statement.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An if-else may be nested within the “if” part.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An if-else may be nested within the “else” part.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An if-else may be nested within both parts.</a:t>
            </a:r>
          </a:p>
          <a:p>
            <a:pPr lvl="1">
              <a:buFontTx/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1154</Words>
  <Application>Microsoft Office PowerPoint</Application>
  <PresentationFormat>Ekran Gösterisi (4:3)</PresentationFormat>
  <Paragraphs>248</Paragraphs>
  <Slides>38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38</vt:i4>
      </vt:variant>
    </vt:vector>
  </HeadingPairs>
  <TitlesOfParts>
    <vt:vector size="42" baseType="lpstr">
      <vt:lpstr>Arial</vt:lpstr>
      <vt:lpstr>Calibri</vt:lpstr>
      <vt:lpstr>Courier New</vt:lpstr>
      <vt:lpstr>Office Theme</vt:lpstr>
      <vt:lpstr>Control Flow</vt:lpstr>
      <vt:lpstr>IF Statement</vt:lpstr>
      <vt:lpstr>If Statement</vt:lpstr>
      <vt:lpstr>Comparison operators</vt:lpstr>
      <vt:lpstr>Boolean operators</vt:lpstr>
      <vt:lpstr>Multibranch if-else Statements</vt:lpstr>
      <vt:lpstr>Compound Boolean Expressions</vt:lpstr>
      <vt:lpstr>Negating a Boolean Expression</vt:lpstr>
      <vt:lpstr>Nested Statements</vt:lpstr>
      <vt:lpstr>Nested Statements, cont.</vt:lpstr>
      <vt:lpstr>The switch Statement</vt:lpstr>
      <vt:lpstr>The switch Statement, cont.</vt:lpstr>
      <vt:lpstr>The switch Statement, cont.</vt:lpstr>
      <vt:lpstr>Switch Example</vt:lpstr>
      <vt:lpstr>Switch Variable Types</vt:lpstr>
      <vt:lpstr>The Conditional Operator</vt:lpstr>
      <vt:lpstr>LOOPS</vt:lpstr>
      <vt:lpstr>Java Loop Statements: Outline</vt:lpstr>
      <vt:lpstr>the while Statement, cont.</vt:lpstr>
      <vt:lpstr>The do-while Statement</vt:lpstr>
      <vt:lpstr>The do-while Statement, cont.</vt:lpstr>
      <vt:lpstr>The for Statement</vt:lpstr>
      <vt:lpstr>Multiple Initialization, etc.</vt:lpstr>
      <vt:lpstr>Example</vt:lpstr>
      <vt:lpstr>The Empty for Statement</vt:lpstr>
      <vt:lpstr>Choosing a Loop Statement</vt:lpstr>
      <vt:lpstr>The break Statement in Loops</vt:lpstr>
      <vt:lpstr>Example</vt:lpstr>
      <vt:lpstr>The break Statement in Loops, cont.</vt:lpstr>
      <vt:lpstr>Branching Statements</vt:lpstr>
      <vt:lpstr>The exit Method</vt:lpstr>
      <vt:lpstr>Embedded Loops</vt:lpstr>
      <vt:lpstr>Ending a Loop</vt:lpstr>
      <vt:lpstr>Ending a Loop, cont.</vt:lpstr>
      <vt:lpstr>Example: class ExamAverager </vt:lpstr>
      <vt:lpstr>Naming Boolean Variables</vt:lpstr>
      <vt:lpstr>Precedence Rules in Boolean Expressions</vt:lpstr>
      <vt:lpstr>Precedence Rules, cont.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asayar</dc:creator>
  <cp:lastModifiedBy>Microsoft hesabı</cp:lastModifiedBy>
  <cp:revision>44</cp:revision>
  <dcterms:created xsi:type="dcterms:W3CDTF">2012-10-12T11:11:25Z</dcterms:created>
  <dcterms:modified xsi:type="dcterms:W3CDTF">2022-10-31T10:22:39Z</dcterms:modified>
</cp:coreProperties>
</file>