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56"/>
  </p:notesMasterIdLst>
  <p:sldIdLst>
    <p:sldId id="256" r:id="rId2"/>
    <p:sldId id="257" r:id="rId3"/>
    <p:sldId id="293" r:id="rId4"/>
    <p:sldId id="400" r:id="rId5"/>
    <p:sldId id="402" r:id="rId6"/>
    <p:sldId id="403" r:id="rId7"/>
    <p:sldId id="404" r:id="rId8"/>
    <p:sldId id="405" r:id="rId9"/>
    <p:sldId id="406" r:id="rId10"/>
    <p:sldId id="407" r:id="rId11"/>
    <p:sldId id="408" r:id="rId12"/>
    <p:sldId id="413" r:id="rId13"/>
    <p:sldId id="412" r:id="rId14"/>
    <p:sldId id="414" r:id="rId15"/>
    <p:sldId id="415" r:id="rId16"/>
    <p:sldId id="416" r:id="rId17"/>
    <p:sldId id="410" r:id="rId18"/>
    <p:sldId id="258" r:id="rId19"/>
    <p:sldId id="353" r:id="rId20"/>
    <p:sldId id="313" r:id="rId21"/>
    <p:sldId id="314" r:id="rId22"/>
    <p:sldId id="411" r:id="rId23"/>
    <p:sldId id="392" r:id="rId24"/>
    <p:sldId id="382" r:id="rId25"/>
    <p:sldId id="383" r:id="rId26"/>
    <p:sldId id="384" r:id="rId27"/>
    <p:sldId id="385" r:id="rId28"/>
    <p:sldId id="386" r:id="rId29"/>
    <p:sldId id="388" r:id="rId30"/>
    <p:sldId id="393" r:id="rId31"/>
    <p:sldId id="389" r:id="rId32"/>
    <p:sldId id="390" r:id="rId33"/>
    <p:sldId id="391" r:id="rId34"/>
    <p:sldId id="394" r:id="rId35"/>
    <p:sldId id="395" r:id="rId36"/>
    <p:sldId id="396" r:id="rId37"/>
    <p:sldId id="397" r:id="rId38"/>
    <p:sldId id="398" r:id="rId39"/>
    <p:sldId id="399" r:id="rId40"/>
    <p:sldId id="315" r:id="rId41"/>
    <p:sldId id="316" r:id="rId42"/>
    <p:sldId id="317" r:id="rId43"/>
    <p:sldId id="318" r:id="rId44"/>
    <p:sldId id="361" r:id="rId45"/>
    <p:sldId id="357" r:id="rId46"/>
    <p:sldId id="360" r:id="rId47"/>
    <p:sldId id="358" r:id="rId48"/>
    <p:sldId id="333" r:id="rId49"/>
    <p:sldId id="334" r:id="rId50"/>
    <p:sldId id="336" r:id="rId51"/>
    <p:sldId id="321" r:id="rId52"/>
    <p:sldId id="339" r:id="rId53"/>
    <p:sldId id="341" r:id="rId54"/>
    <p:sldId id="355" r:id="rId5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38" autoAdjust="0"/>
    <p:restoredTop sz="96281" autoAdjust="0"/>
  </p:normalViewPr>
  <p:slideViewPr>
    <p:cSldViewPr>
      <p:cViewPr varScale="1">
        <p:scale>
          <a:sx n="55" d="100"/>
          <a:sy n="55" d="100"/>
        </p:scale>
        <p:origin x="127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32860B43-6362-82A2-E091-3C09D4D3A5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F0C1707-888C-84FC-02AD-1E8B6CBB55B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A5FEBAC-DE2B-7947-B8FF-89A32CF0E8D2}" type="datetimeFigureOut">
              <a:rPr lang="zh-CN" altLang="en-US"/>
              <a:pPr>
                <a:defRPr/>
              </a:pPr>
              <a:t>2023/3/30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C53903F1-D1E6-9DF1-3841-4F9F455D0C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A9EBC66F-209B-5F66-A99E-81C1C9AFF8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AF9326-F233-607F-6823-6EC22ED229D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7ECC5A-90B0-8861-D5DD-62B35E4B26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387D53A-87D8-F24C-92CE-80F6EBB2D749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:a16="http://schemas.microsoft.com/office/drawing/2014/main" id="{F4AD5AF2-4FB2-F6C5-3BF8-372981C28BA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>
            <a:extLst>
              <a:ext uri="{FF2B5EF4-FFF2-40B4-BE49-F238E27FC236}">
                <a16:creationId xmlns:a16="http://schemas.microsoft.com/office/drawing/2014/main" id="{1B64C418-3CCA-6DEB-A883-24C4BC64F62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8" name="灯片编号占位符 3">
            <a:extLst>
              <a:ext uri="{FF2B5EF4-FFF2-40B4-BE49-F238E27FC236}">
                <a16:creationId xmlns:a16="http://schemas.microsoft.com/office/drawing/2014/main" id="{9FB6597B-3922-CA21-AD5A-A534409ABC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4D51FAA-39EB-F042-9DA4-E329D85DBB05}" type="slidenum">
              <a:rPr lang="zh-CN" altLang="en-US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>
            <a:extLst>
              <a:ext uri="{FF2B5EF4-FFF2-40B4-BE49-F238E27FC236}">
                <a16:creationId xmlns:a16="http://schemas.microsoft.com/office/drawing/2014/main" id="{4D9BD4A0-A58F-DEF3-01E2-6E26C375B35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备注占位符 2">
            <a:extLst>
              <a:ext uri="{FF2B5EF4-FFF2-40B4-BE49-F238E27FC236}">
                <a16:creationId xmlns:a16="http://schemas.microsoft.com/office/drawing/2014/main" id="{7391D51E-12F0-3236-A5C1-CE653093856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4" name="灯片编号占位符 3">
            <a:extLst>
              <a:ext uri="{FF2B5EF4-FFF2-40B4-BE49-F238E27FC236}">
                <a16:creationId xmlns:a16="http://schemas.microsoft.com/office/drawing/2014/main" id="{65B0C0B1-A296-E53A-34BA-1793D2182B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4891403-9B33-6846-9749-15B4E4E8E901}" type="slidenum">
              <a:rPr lang="zh-CN" altLang="en-US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>
            <a:extLst>
              <a:ext uri="{FF2B5EF4-FFF2-40B4-BE49-F238E27FC236}">
                <a16:creationId xmlns:a16="http://schemas.microsoft.com/office/drawing/2014/main" id="{42851006-A556-1718-106E-EE4CEE33A36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>
            <a:extLst>
              <a:ext uri="{FF2B5EF4-FFF2-40B4-BE49-F238E27FC236}">
                <a16:creationId xmlns:a16="http://schemas.microsoft.com/office/drawing/2014/main" id="{E1D3C1B1-5AC7-553E-5E19-FBAAD65DDE2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892" name="灯片编号占位符 3">
            <a:extLst>
              <a:ext uri="{FF2B5EF4-FFF2-40B4-BE49-F238E27FC236}">
                <a16:creationId xmlns:a16="http://schemas.microsoft.com/office/drawing/2014/main" id="{27C6FA0F-B605-6401-5BF5-41FE41874D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B6CC031-A962-0D4E-B124-6E1D07F441AF}" type="slidenum">
              <a:rPr lang="zh-CN" altLang="en-US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>
            <a:extLst>
              <a:ext uri="{FF2B5EF4-FFF2-40B4-BE49-F238E27FC236}">
                <a16:creationId xmlns:a16="http://schemas.microsoft.com/office/drawing/2014/main" id="{7B015AFD-A228-803D-467B-7EF0CCC7D10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备注占位符 2">
            <a:extLst>
              <a:ext uri="{FF2B5EF4-FFF2-40B4-BE49-F238E27FC236}">
                <a16:creationId xmlns:a16="http://schemas.microsoft.com/office/drawing/2014/main" id="{760270AC-C47E-F7ED-0E9D-AEB3C6F7D6E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0" name="灯片编号占位符 3">
            <a:extLst>
              <a:ext uri="{FF2B5EF4-FFF2-40B4-BE49-F238E27FC236}">
                <a16:creationId xmlns:a16="http://schemas.microsoft.com/office/drawing/2014/main" id="{A94FF215-60D1-87E0-C6CE-98C236A5CD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B0D4844-7D2E-984F-A046-C455D4F555BB}" type="slidenum">
              <a:rPr lang="zh-CN" altLang="en-US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>
            <a:extLst>
              <a:ext uri="{FF2B5EF4-FFF2-40B4-BE49-F238E27FC236}">
                <a16:creationId xmlns:a16="http://schemas.microsoft.com/office/drawing/2014/main" id="{29DFAA42-87D3-0A8A-88CB-D389C0C1E00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备注占位符 2">
            <a:extLst>
              <a:ext uri="{FF2B5EF4-FFF2-40B4-BE49-F238E27FC236}">
                <a16:creationId xmlns:a16="http://schemas.microsoft.com/office/drawing/2014/main" id="{CE675B82-0941-8472-DE92-9D6C1B40AF5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88" name="灯片编号占位符 3">
            <a:extLst>
              <a:ext uri="{FF2B5EF4-FFF2-40B4-BE49-F238E27FC236}">
                <a16:creationId xmlns:a16="http://schemas.microsoft.com/office/drawing/2014/main" id="{30C19D20-C90F-2CE2-88D6-4A3C1FB35F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7394B15-3008-C84D-B781-3A9A910E24AD}" type="slidenum">
              <a:rPr lang="zh-CN" altLang="en-US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>
            <a:extLst>
              <a:ext uri="{FF2B5EF4-FFF2-40B4-BE49-F238E27FC236}">
                <a16:creationId xmlns:a16="http://schemas.microsoft.com/office/drawing/2014/main" id="{A7070DFF-3C69-2055-972C-18770538946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>
            <a:extLst>
              <a:ext uri="{FF2B5EF4-FFF2-40B4-BE49-F238E27FC236}">
                <a16:creationId xmlns:a16="http://schemas.microsoft.com/office/drawing/2014/main" id="{896B5C6E-175F-E778-77DE-558D3C5BDDB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36" name="灯片编号占位符 3">
            <a:extLst>
              <a:ext uri="{FF2B5EF4-FFF2-40B4-BE49-F238E27FC236}">
                <a16:creationId xmlns:a16="http://schemas.microsoft.com/office/drawing/2014/main" id="{9FA3EB09-F0A2-5E70-D8D4-C32E73B0CB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4C660E2-7AEA-0446-B6D0-3E5E38A187A6}" type="slidenum">
              <a:rPr lang="zh-CN" altLang="en-US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>
            <a:extLst>
              <a:ext uri="{FF2B5EF4-FFF2-40B4-BE49-F238E27FC236}">
                <a16:creationId xmlns:a16="http://schemas.microsoft.com/office/drawing/2014/main" id="{C6E2FBA1-7B20-4662-314A-A02BA7B052A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备注占位符 2">
            <a:extLst>
              <a:ext uri="{FF2B5EF4-FFF2-40B4-BE49-F238E27FC236}">
                <a16:creationId xmlns:a16="http://schemas.microsoft.com/office/drawing/2014/main" id="{999759E5-A385-727C-7072-B8CB9B49D7C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84" name="灯片编号占位符 3">
            <a:extLst>
              <a:ext uri="{FF2B5EF4-FFF2-40B4-BE49-F238E27FC236}">
                <a16:creationId xmlns:a16="http://schemas.microsoft.com/office/drawing/2014/main" id="{CCC127BF-AEB0-42DF-485B-C515ACFBE7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F8D3EAB-9D46-DA45-B144-3368E3575F8D}" type="slidenum">
              <a:rPr lang="zh-CN" altLang="en-US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id="{BB334FE6-5F54-9822-6CF8-B7659CB7BE9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备注占位符 2">
            <a:extLst>
              <a:ext uri="{FF2B5EF4-FFF2-40B4-BE49-F238E27FC236}">
                <a16:creationId xmlns:a16="http://schemas.microsoft.com/office/drawing/2014/main" id="{356E1472-6B86-DBE8-EA25-B2EAB301415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0EEE3C17-B8B7-8F98-D2FD-92FB83FC92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6242BF5-9E0C-7F43-AF7D-C3D21AB825F4}" type="slidenum">
              <a:rPr lang="zh-CN" altLang="en-US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>
            <a:extLst>
              <a:ext uri="{FF2B5EF4-FFF2-40B4-BE49-F238E27FC236}">
                <a16:creationId xmlns:a16="http://schemas.microsoft.com/office/drawing/2014/main" id="{CD04F3AD-3661-019E-B3B9-6CACECD6C05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备注占位符 2">
            <a:extLst>
              <a:ext uri="{FF2B5EF4-FFF2-40B4-BE49-F238E27FC236}">
                <a16:creationId xmlns:a16="http://schemas.microsoft.com/office/drawing/2014/main" id="{EEFB2BC0-59E4-19F5-9D3C-C5C8AE7B024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80" name="灯片编号占位符 3">
            <a:extLst>
              <a:ext uri="{FF2B5EF4-FFF2-40B4-BE49-F238E27FC236}">
                <a16:creationId xmlns:a16="http://schemas.microsoft.com/office/drawing/2014/main" id="{6E101425-438B-F701-7ADA-57BE694964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D548E4A-7C34-2C40-A469-938CA3BCACE8}" type="slidenum">
              <a:rPr lang="zh-CN" altLang="en-US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>
            <a:extLst>
              <a:ext uri="{FF2B5EF4-FFF2-40B4-BE49-F238E27FC236}">
                <a16:creationId xmlns:a16="http://schemas.microsoft.com/office/drawing/2014/main" id="{A33148CE-029C-90C4-1902-22D60F15DF5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备注占位符 2">
            <a:extLst>
              <a:ext uri="{FF2B5EF4-FFF2-40B4-BE49-F238E27FC236}">
                <a16:creationId xmlns:a16="http://schemas.microsoft.com/office/drawing/2014/main" id="{BDB24F80-C154-A2BC-A365-259A8BDFB08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28" name="灯片编号占位符 3">
            <a:extLst>
              <a:ext uri="{FF2B5EF4-FFF2-40B4-BE49-F238E27FC236}">
                <a16:creationId xmlns:a16="http://schemas.microsoft.com/office/drawing/2014/main" id="{F47F746B-ECC0-9B08-8BC3-81BFE9B4D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890EF66-8E0D-D94B-8BAE-FBEF86F97A6A}" type="slidenum">
              <a:rPr lang="zh-CN" altLang="en-US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>
            <a:extLst>
              <a:ext uri="{FF2B5EF4-FFF2-40B4-BE49-F238E27FC236}">
                <a16:creationId xmlns:a16="http://schemas.microsoft.com/office/drawing/2014/main" id="{C4303F5B-B14D-7AC1-B97E-2C28C6E4794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备注占位符 2">
            <a:extLst>
              <a:ext uri="{FF2B5EF4-FFF2-40B4-BE49-F238E27FC236}">
                <a16:creationId xmlns:a16="http://schemas.microsoft.com/office/drawing/2014/main" id="{72B71DDA-9D2B-F2AD-B1EB-77ECF6FBFA2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76" name="灯片编号占位符 3">
            <a:extLst>
              <a:ext uri="{FF2B5EF4-FFF2-40B4-BE49-F238E27FC236}">
                <a16:creationId xmlns:a16="http://schemas.microsoft.com/office/drawing/2014/main" id="{B7A9EB23-F197-3FE5-CC9D-5E4DE1661E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6A5E412-3548-3549-971C-03BEC26D1757}" type="slidenum">
              <a:rPr lang="zh-CN" altLang="en-US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>
            <a:extLst>
              <a:ext uri="{FF2B5EF4-FFF2-40B4-BE49-F238E27FC236}">
                <a16:creationId xmlns:a16="http://schemas.microsoft.com/office/drawing/2014/main" id="{3FE32503-793E-34D9-9539-E4AA7059783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>
            <a:extLst>
              <a:ext uri="{FF2B5EF4-FFF2-40B4-BE49-F238E27FC236}">
                <a16:creationId xmlns:a16="http://schemas.microsoft.com/office/drawing/2014/main" id="{E427F2CB-2EC5-092B-1D0E-FD8584028B4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2" name="灯片编号占位符 3">
            <a:extLst>
              <a:ext uri="{FF2B5EF4-FFF2-40B4-BE49-F238E27FC236}">
                <a16:creationId xmlns:a16="http://schemas.microsoft.com/office/drawing/2014/main" id="{559B9AEF-70B8-AB10-F343-75B482906D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1AFEE4D-F0B5-294D-9E87-2E0AC9BB5377}" type="slidenum">
              <a:rPr lang="zh-CN" altLang="en-US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>
            <a:extLst>
              <a:ext uri="{FF2B5EF4-FFF2-40B4-BE49-F238E27FC236}">
                <a16:creationId xmlns:a16="http://schemas.microsoft.com/office/drawing/2014/main" id="{E05050C1-665A-ED22-FDE0-008C4D3C975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备注占位符 2">
            <a:extLst>
              <a:ext uri="{FF2B5EF4-FFF2-40B4-BE49-F238E27FC236}">
                <a16:creationId xmlns:a16="http://schemas.microsoft.com/office/drawing/2014/main" id="{3137E00C-E2AD-402B-FE2D-A8A775BF01E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24" name="灯片编号占位符 3">
            <a:extLst>
              <a:ext uri="{FF2B5EF4-FFF2-40B4-BE49-F238E27FC236}">
                <a16:creationId xmlns:a16="http://schemas.microsoft.com/office/drawing/2014/main" id="{4ECF7198-D4FB-339C-6BDE-2DF3E3356D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7A17FD9-D419-F44F-88EE-2EA1B9890B6A}" type="slidenum">
              <a:rPr lang="zh-CN" altLang="en-US"/>
              <a:pPr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>
            <a:extLst>
              <a:ext uri="{FF2B5EF4-FFF2-40B4-BE49-F238E27FC236}">
                <a16:creationId xmlns:a16="http://schemas.microsoft.com/office/drawing/2014/main" id="{5D452C18-2FD3-001A-FF6A-60B8572D65B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备注占位符 2">
            <a:extLst>
              <a:ext uri="{FF2B5EF4-FFF2-40B4-BE49-F238E27FC236}">
                <a16:creationId xmlns:a16="http://schemas.microsoft.com/office/drawing/2014/main" id="{C4F45085-219B-7C3C-7927-7DCB50EFF8C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72" name="灯片编号占位符 3">
            <a:extLst>
              <a:ext uri="{FF2B5EF4-FFF2-40B4-BE49-F238E27FC236}">
                <a16:creationId xmlns:a16="http://schemas.microsoft.com/office/drawing/2014/main" id="{A11AFAE2-5474-E7E6-B80B-A490C76CD1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DE7B242-931C-F940-AEDB-E701AC33A98E}" type="slidenum">
              <a:rPr lang="zh-CN" altLang="en-US"/>
              <a:pPr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>
            <a:extLst>
              <a:ext uri="{FF2B5EF4-FFF2-40B4-BE49-F238E27FC236}">
                <a16:creationId xmlns:a16="http://schemas.microsoft.com/office/drawing/2014/main" id="{4229C80B-CF3C-A26B-7461-769B9145481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备注占位符 2">
            <a:extLst>
              <a:ext uri="{FF2B5EF4-FFF2-40B4-BE49-F238E27FC236}">
                <a16:creationId xmlns:a16="http://schemas.microsoft.com/office/drawing/2014/main" id="{DA2939B0-B1BD-6F4B-0E73-F1B78763FED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20" name="灯片编号占位符 3">
            <a:extLst>
              <a:ext uri="{FF2B5EF4-FFF2-40B4-BE49-F238E27FC236}">
                <a16:creationId xmlns:a16="http://schemas.microsoft.com/office/drawing/2014/main" id="{9D749E34-BF32-CA08-6459-76F8C672D9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7EC05F2-BF9B-794F-83A8-4C49594F7085}" type="slidenum">
              <a:rPr lang="zh-CN" altLang="en-US"/>
              <a:pPr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>
            <a:extLst>
              <a:ext uri="{FF2B5EF4-FFF2-40B4-BE49-F238E27FC236}">
                <a16:creationId xmlns:a16="http://schemas.microsoft.com/office/drawing/2014/main" id="{5C9BD444-89FC-4504-4223-4DECA8C1320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备注占位符 2">
            <a:extLst>
              <a:ext uri="{FF2B5EF4-FFF2-40B4-BE49-F238E27FC236}">
                <a16:creationId xmlns:a16="http://schemas.microsoft.com/office/drawing/2014/main" id="{A17ACD7A-5E8C-72C0-B0D9-A7D58FE67D0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>
              <a:spcBef>
                <a:spcPct val="0"/>
              </a:spcBef>
              <a:buFontTx/>
              <a:buAutoNum type="arabicPeriod"/>
            </a:pPr>
            <a:endParaRPr lang="zh-CN" altLang="en-US"/>
          </a:p>
        </p:txBody>
      </p:sp>
      <p:sp>
        <p:nvSpPr>
          <p:cNvPr id="62468" name="灯片编号占位符 3">
            <a:extLst>
              <a:ext uri="{FF2B5EF4-FFF2-40B4-BE49-F238E27FC236}">
                <a16:creationId xmlns:a16="http://schemas.microsoft.com/office/drawing/2014/main" id="{5D4DA222-8A54-5ACF-1B87-172D3EC8E2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928927F-2EBA-6C47-8C98-64611609E984}" type="slidenum">
              <a:rPr lang="zh-CN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38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>
            <a:extLst>
              <a:ext uri="{FF2B5EF4-FFF2-40B4-BE49-F238E27FC236}">
                <a16:creationId xmlns:a16="http://schemas.microsoft.com/office/drawing/2014/main" id="{847086CB-5F6B-D55A-A624-C8CB4625058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备注占位符 2">
            <a:extLst>
              <a:ext uri="{FF2B5EF4-FFF2-40B4-BE49-F238E27FC236}">
                <a16:creationId xmlns:a16="http://schemas.microsoft.com/office/drawing/2014/main" id="{629769A8-E4B1-A689-1FE6-09209184924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64" name="灯片编号占位符 3">
            <a:extLst>
              <a:ext uri="{FF2B5EF4-FFF2-40B4-BE49-F238E27FC236}">
                <a16:creationId xmlns:a16="http://schemas.microsoft.com/office/drawing/2014/main" id="{EAC2ED9A-F5C5-F1FF-A4B2-001A6AAD31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F11D7F4-897E-F141-B91F-15A508830C60}" type="slidenum">
              <a:rPr lang="zh-CN" altLang="en-US"/>
              <a:pPr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>
            <a:extLst>
              <a:ext uri="{FF2B5EF4-FFF2-40B4-BE49-F238E27FC236}">
                <a16:creationId xmlns:a16="http://schemas.microsoft.com/office/drawing/2014/main" id="{2C258203-55A6-ABAB-528F-9B6385BB6F9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备注占位符 2">
            <a:extLst>
              <a:ext uri="{FF2B5EF4-FFF2-40B4-BE49-F238E27FC236}">
                <a16:creationId xmlns:a16="http://schemas.microsoft.com/office/drawing/2014/main" id="{9163BCBA-2B7C-4C8B-0B1B-CC96F4A9C52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12" name="灯片编号占位符 3">
            <a:extLst>
              <a:ext uri="{FF2B5EF4-FFF2-40B4-BE49-F238E27FC236}">
                <a16:creationId xmlns:a16="http://schemas.microsoft.com/office/drawing/2014/main" id="{431098B9-3457-9895-0B34-5D283D08B8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5059ED5-FCA4-3D4F-9F63-7FEACE576249}" type="slidenum">
              <a:rPr lang="zh-CN" altLang="en-US"/>
              <a:pPr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>
            <a:extLst>
              <a:ext uri="{FF2B5EF4-FFF2-40B4-BE49-F238E27FC236}">
                <a16:creationId xmlns:a16="http://schemas.microsoft.com/office/drawing/2014/main" id="{87F65585-13F9-033F-E9F0-3ADE36E0CB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备注占位符 2">
            <a:extLst>
              <a:ext uri="{FF2B5EF4-FFF2-40B4-BE49-F238E27FC236}">
                <a16:creationId xmlns:a16="http://schemas.microsoft.com/office/drawing/2014/main" id="{DD9BAA44-4F1C-7ACF-DAE4-B4BC33894E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684" name="灯片编号占位符 3">
            <a:extLst>
              <a:ext uri="{FF2B5EF4-FFF2-40B4-BE49-F238E27FC236}">
                <a16:creationId xmlns:a16="http://schemas.microsoft.com/office/drawing/2014/main" id="{32D4BE19-FC0F-2D87-CA3F-298D2941FD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5C3364F-E5F9-7148-BC64-1AE2F12397BC}" type="slidenum">
              <a:rPr lang="zh-CN" altLang="en-US"/>
              <a:pPr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>
            <a:extLst>
              <a:ext uri="{FF2B5EF4-FFF2-40B4-BE49-F238E27FC236}">
                <a16:creationId xmlns:a16="http://schemas.microsoft.com/office/drawing/2014/main" id="{82F2ECF8-DA28-FB70-407B-97311763EA9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备注占位符 2">
            <a:extLst>
              <a:ext uri="{FF2B5EF4-FFF2-40B4-BE49-F238E27FC236}">
                <a16:creationId xmlns:a16="http://schemas.microsoft.com/office/drawing/2014/main" id="{32BD1E86-3B0C-B935-BD75-35A0A5C4CDF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732" name="灯片编号占位符 3">
            <a:extLst>
              <a:ext uri="{FF2B5EF4-FFF2-40B4-BE49-F238E27FC236}">
                <a16:creationId xmlns:a16="http://schemas.microsoft.com/office/drawing/2014/main" id="{96B2299E-BA46-33A0-6FDE-A85EA055D2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0C3D2E7-50BD-EC40-8662-BBFE84C00492}" type="slidenum">
              <a:rPr lang="zh-CN" altLang="en-US"/>
              <a:pPr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>
            <a:extLst>
              <a:ext uri="{FF2B5EF4-FFF2-40B4-BE49-F238E27FC236}">
                <a16:creationId xmlns:a16="http://schemas.microsoft.com/office/drawing/2014/main" id="{F58E6820-D785-B6CA-B549-AF0C851B52A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备注占位符 2">
            <a:extLst>
              <a:ext uri="{FF2B5EF4-FFF2-40B4-BE49-F238E27FC236}">
                <a16:creationId xmlns:a16="http://schemas.microsoft.com/office/drawing/2014/main" id="{662B51B2-C0D1-77FE-2CBF-9FF4993532B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780" name="灯片编号占位符 3">
            <a:extLst>
              <a:ext uri="{FF2B5EF4-FFF2-40B4-BE49-F238E27FC236}">
                <a16:creationId xmlns:a16="http://schemas.microsoft.com/office/drawing/2014/main" id="{5EECDB55-0C64-658E-6CAC-1614B65AED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7EDAB16-71EA-0A4C-95A0-59892E747D61}" type="slidenum">
              <a:rPr lang="zh-CN" altLang="en-US"/>
              <a:pPr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>
            <a:extLst>
              <a:ext uri="{FF2B5EF4-FFF2-40B4-BE49-F238E27FC236}">
                <a16:creationId xmlns:a16="http://schemas.microsoft.com/office/drawing/2014/main" id="{1C3FBE5C-848C-96F8-BFC0-9E1E5FE31B4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备注占位符 2">
            <a:extLst>
              <a:ext uri="{FF2B5EF4-FFF2-40B4-BE49-F238E27FC236}">
                <a16:creationId xmlns:a16="http://schemas.microsoft.com/office/drawing/2014/main" id="{33E1389E-DBD0-A445-6D88-15D5E5BA3B4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852" name="灯片编号占位符 3">
            <a:extLst>
              <a:ext uri="{FF2B5EF4-FFF2-40B4-BE49-F238E27FC236}">
                <a16:creationId xmlns:a16="http://schemas.microsoft.com/office/drawing/2014/main" id="{08223757-E539-22DE-5103-6AAE8B8892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C8DC713-8A3D-764E-AEA7-DC76D66B46A9}" type="slidenum">
              <a:rPr lang="zh-CN" altLang="en-US"/>
              <a:pPr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>
            <a:extLst>
              <a:ext uri="{FF2B5EF4-FFF2-40B4-BE49-F238E27FC236}">
                <a16:creationId xmlns:a16="http://schemas.microsoft.com/office/drawing/2014/main" id="{169420BE-8CCA-E470-83C8-C128D25365E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>
            <a:extLst>
              <a:ext uri="{FF2B5EF4-FFF2-40B4-BE49-F238E27FC236}">
                <a16:creationId xmlns:a16="http://schemas.microsoft.com/office/drawing/2014/main" id="{62F4C3EF-C601-22FE-828E-4EFFE691FB6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0" name="灯片编号占位符 3">
            <a:extLst>
              <a:ext uri="{FF2B5EF4-FFF2-40B4-BE49-F238E27FC236}">
                <a16:creationId xmlns:a16="http://schemas.microsoft.com/office/drawing/2014/main" id="{5419DAB0-9C12-1F09-3BA0-F4D583EC66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5274AFB-9D63-3E4D-8FC3-E5EA1AB357C8}" type="slidenum">
              <a:rPr lang="zh-CN" altLang="en-US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幻灯片图像占位符 1">
            <a:extLst>
              <a:ext uri="{FF2B5EF4-FFF2-40B4-BE49-F238E27FC236}">
                <a16:creationId xmlns:a16="http://schemas.microsoft.com/office/drawing/2014/main" id="{A88F7ABF-300F-ED22-00EC-00BD506D424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备注占位符 2">
            <a:extLst>
              <a:ext uri="{FF2B5EF4-FFF2-40B4-BE49-F238E27FC236}">
                <a16:creationId xmlns:a16="http://schemas.microsoft.com/office/drawing/2014/main" id="{CF4DBD75-CC80-6567-BC63-EC50061346B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900" name="灯片编号占位符 3">
            <a:extLst>
              <a:ext uri="{FF2B5EF4-FFF2-40B4-BE49-F238E27FC236}">
                <a16:creationId xmlns:a16="http://schemas.microsoft.com/office/drawing/2014/main" id="{AD35C0C3-9466-DC88-C9C6-5C3699D227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86252DB-936A-5046-81B6-1B3136EF6CC8}" type="slidenum">
              <a:rPr lang="zh-CN" altLang="en-US"/>
              <a:pPr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幻灯片图像占位符 1">
            <a:extLst>
              <a:ext uri="{FF2B5EF4-FFF2-40B4-BE49-F238E27FC236}">
                <a16:creationId xmlns:a16="http://schemas.microsoft.com/office/drawing/2014/main" id="{AD1F20FF-3B40-FDC5-8310-D327F6651FB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备注占位符 2">
            <a:extLst>
              <a:ext uri="{FF2B5EF4-FFF2-40B4-BE49-F238E27FC236}">
                <a16:creationId xmlns:a16="http://schemas.microsoft.com/office/drawing/2014/main" id="{54949540-8E5A-9E36-EF8F-057864127B2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948" name="灯片编号占位符 3">
            <a:extLst>
              <a:ext uri="{FF2B5EF4-FFF2-40B4-BE49-F238E27FC236}">
                <a16:creationId xmlns:a16="http://schemas.microsoft.com/office/drawing/2014/main" id="{177575C3-C6DE-83DA-7597-9BFB7EDD7B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79CEA88-E4B0-2A40-BE16-FF13B798FA52}" type="slidenum">
              <a:rPr lang="zh-CN" altLang="en-US"/>
              <a:pPr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>
            <a:extLst>
              <a:ext uri="{FF2B5EF4-FFF2-40B4-BE49-F238E27FC236}">
                <a16:creationId xmlns:a16="http://schemas.microsoft.com/office/drawing/2014/main" id="{ACBD830F-5932-9E7C-0353-72E9C8E3990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备注占位符 2">
            <a:extLst>
              <a:ext uri="{FF2B5EF4-FFF2-40B4-BE49-F238E27FC236}">
                <a16:creationId xmlns:a16="http://schemas.microsoft.com/office/drawing/2014/main" id="{C4277E48-F7C9-0899-B61C-A9C3297070F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996" name="灯片编号占位符 3">
            <a:extLst>
              <a:ext uri="{FF2B5EF4-FFF2-40B4-BE49-F238E27FC236}">
                <a16:creationId xmlns:a16="http://schemas.microsoft.com/office/drawing/2014/main" id="{56997F05-59DC-4E7C-935A-9CF0EA30C6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7582B30-6DA5-464A-9D48-10863AB00156}" type="slidenum">
              <a:rPr lang="zh-CN" altLang="en-US"/>
              <a:pPr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>
            <a:extLst>
              <a:ext uri="{FF2B5EF4-FFF2-40B4-BE49-F238E27FC236}">
                <a16:creationId xmlns:a16="http://schemas.microsoft.com/office/drawing/2014/main" id="{0D9FB263-96B1-8D40-289C-D92AF74E7AE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备注占位符 2">
            <a:extLst>
              <a:ext uri="{FF2B5EF4-FFF2-40B4-BE49-F238E27FC236}">
                <a16:creationId xmlns:a16="http://schemas.microsoft.com/office/drawing/2014/main" id="{8C29CDCE-6FF7-04C9-FF87-A2AC483AFD7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044" name="灯片编号占位符 3">
            <a:extLst>
              <a:ext uri="{FF2B5EF4-FFF2-40B4-BE49-F238E27FC236}">
                <a16:creationId xmlns:a16="http://schemas.microsoft.com/office/drawing/2014/main" id="{2A3A0093-903D-CD38-09B3-14ADD59FB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FFD5EAF-D92C-074A-A295-52BC0EF280E6}" type="slidenum">
              <a:rPr lang="zh-CN" altLang="en-US"/>
              <a:pPr/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幻灯片图像占位符 1">
            <a:extLst>
              <a:ext uri="{FF2B5EF4-FFF2-40B4-BE49-F238E27FC236}">
                <a16:creationId xmlns:a16="http://schemas.microsoft.com/office/drawing/2014/main" id="{DE93F72A-BC4D-D60D-3C0B-FC3B5D5FB40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备注占位符 2">
            <a:extLst>
              <a:ext uri="{FF2B5EF4-FFF2-40B4-BE49-F238E27FC236}">
                <a16:creationId xmlns:a16="http://schemas.microsoft.com/office/drawing/2014/main" id="{2B8AC34B-7E3C-A5F4-1063-A4A8B96BE4F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116" name="灯片编号占位符 3">
            <a:extLst>
              <a:ext uri="{FF2B5EF4-FFF2-40B4-BE49-F238E27FC236}">
                <a16:creationId xmlns:a16="http://schemas.microsoft.com/office/drawing/2014/main" id="{DB443B8A-BFA5-7DD3-FD5C-72D23FCB0A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AE50046-27DD-3345-B64D-B690D7C8DB6E}" type="slidenum">
              <a:rPr lang="zh-CN" altLang="en-US"/>
              <a:pPr/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28142CE0-F05B-A80B-D88E-D0F3576996B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3DE6E462-32AF-A17D-2A7A-E5F9BCB4FC1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FD9A73EC-7C20-F658-D99A-CABD28525F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263AF67-B49C-8744-874D-9F8FF150D279}" type="slidenum">
              <a:rPr lang="zh-CN" altLang="en-US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DF4A4C3B-72BB-9DBA-3C9A-308726592FB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E1D66FB9-A9AA-417A-66F4-2BC5C3FA6D7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175651E4-82F8-4C0F-48CA-69AEAFB4E2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52B765B-B304-A042-ADF2-84DDBC5B2BE8}" type="slidenum">
              <a:rPr lang="zh-CN" altLang="en-US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>
            <a:extLst>
              <a:ext uri="{FF2B5EF4-FFF2-40B4-BE49-F238E27FC236}">
                <a16:creationId xmlns:a16="http://schemas.microsoft.com/office/drawing/2014/main" id="{9D2B68EC-9192-DC92-1C20-8921CF34566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>
            <a:extLst>
              <a:ext uri="{FF2B5EF4-FFF2-40B4-BE49-F238E27FC236}">
                <a16:creationId xmlns:a16="http://schemas.microsoft.com/office/drawing/2014/main" id="{2376F1F7-8F12-363B-FD3F-A996CBFE5EA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2" name="灯片编号占位符 3">
            <a:extLst>
              <a:ext uri="{FF2B5EF4-FFF2-40B4-BE49-F238E27FC236}">
                <a16:creationId xmlns:a16="http://schemas.microsoft.com/office/drawing/2014/main" id="{A2E8BD42-8C82-3FF1-0CBC-E7042D7C59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57287AC-64B3-174B-9C1F-9746CADEB7E4}" type="slidenum">
              <a:rPr lang="zh-CN" altLang="en-US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>
            <a:extLst>
              <a:ext uri="{FF2B5EF4-FFF2-40B4-BE49-F238E27FC236}">
                <a16:creationId xmlns:a16="http://schemas.microsoft.com/office/drawing/2014/main" id="{E19064EC-9374-9FA9-74B2-A23F8696AFF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>
            <a:extLst>
              <a:ext uri="{FF2B5EF4-FFF2-40B4-BE49-F238E27FC236}">
                <a16:creationId xmlns:a16="http://schemas.microsoft.com/office/drawing/2014/main" id="{1D86B7ED-51BE-5D27-3101-FCAC0C87388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0" name="灯片编号占位符 3">
            <a:extLst>
              <a:ext uri="{FF2B5EF4-FFF2-40B4-BE49-F238E27FC236}">
                <a16:creationId xmlns:a16="http://schemas.microsoft.com/office/drawing/2014/main" id="{D48882E0-C7BF-70BA-76E4-C7602E04C4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CB79BE4-A598-5343-B6D2-310319DC0029}" type="slidenum">
              <a:rPr lang="zh-CN" altLang="en-US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>
            <a:extLst>
              <a:ext uri="{FF2B5EF4-FFF2-40B4-BE49-F238E27FC236}">
                <a16:creationId xmlns:a16="http://schemas.microsoft.com/office/drawing/2014/main" id="{9E5CF6FA-00D9-140B-F748-5EC43ED523D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>
            <a:extLst>
              <a:ext uri="{FF2B5EF4-FFF2-40B4-BE49-F238E27FC236}">
                <a16:creationId xmlns:a16="http://schemas.microsoft.com/office/drawing/2014/main" id="{C0E6B491-3F41-192A-9B16-68386941A75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48" name="灯片编号占位符 3">
            <a:extLst>
              <a:ext uri="{FF2B5EF4-FFF2-40B4-BE49-F238E27FC236}">
                <a16:creationId xmlns:a16="http://schemas.microsoft.com/office/drawing/2014/main" id="{FEAC2529-219F-B480-721F-F8AB210AD6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DE7C7F6-10F6-8B41-80BD-58CFF1C580AA}" type="slidenum">
              <a:rPr lang="zh-CN" altLang="en-US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>
            <a:extLst>
              <a:ext uri="{FF2B5EF4-FFF2-40B4-BE49-F238E27FC236}">
                <a16:creationId xmlns:a16="http://schemas.microsoft.com/office/drawing/2014/main" id="{A1F7E20E-2329-9CD9-D97D-B298AB0148F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备注占位符 2">
            <a:extLst>
              <a:ext uri="{FF2B5EF4-FFF2-40B4-BE49-F238E27FC236}">
                <a16:creationId xmlns:a16="http://schemas.microsoft.com/office/drawing/2014/main" id="{46FB76C8-F4DF-72F5-CFE1-7B95579D61E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796" name="灯片编号占位符 3">
            <a:extLst>
              <a:ext uri="{FF2B5EF4-FFF2-40B4-BE49-F238E27FC236}">
                <a16:creationId xmlns:a16="http://schemas.microsoft.com/office/drawing/2014/main" id="{2B0EE09D-B29C-9E4E-2126-6A25937E5A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1BDDBC8-6C90-BB43-A276-D2DECF505401}" type="slidenum">
              <a:rPr lang="zh-CN" altLang="en-US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">
            <a:extLst>
              <a:ext uri="{FF2B5EF4-FFF2-40B4-BE49-F238E27FC236}">
                <a16:creationId xmlns:a16="http://schemas.microsoft.com/office/drawing/2014/main" id="{4747B06F-2516-CE5E-0AF4-2FF19047008E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id="{B2678013-330F-277B-4E9D-2300C37F4F87}"/>
              </a:ext>
            </a:extLst>
          </p:cNvPr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" name="Oval 9">
              <a:extLst>
                <a:ext uri="{FF2B5EF4-FFF2-40B4-BE49-F238E27FC236}">
                  <a16:creationId xmlns:a16="http://schemas.microsoft.com/office/drawing/2014/main" id="{8D7E32E2-ACC1-D866-4F73-E742B9E96D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5" name="Oval 10">
              <a:extLst>
                <a:ext uri="{FF2B5EF4-FFF2-40B4-BE49-F238E27FC236}">
                  <a16:creationId xmlns:a16="http://schemas.microsoft.com/office/drawing/2014/main" id="{7B500B94-6B79-114B-C900-D114F4506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6" name="Oval 11">
              <a:extLst>
                <a:ext uri="{FF2B5EF4-FFF2-40B4-BE49-F238E27FC236}">
                  <a16:creationId xmlns:a16="http://schemas.microsoft.com/office/drawing/2014/main" id="{F232D559-C3F6-A103-7F54-E39AE9E35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7" name="Oval 12">
              <a:extLst>
                <a:ext uri="{FF2B5EF4-FFF2-40B4-BE49-F238E27FC236}">
                  <a16:creationId xmlns:a16="http://schemas.microsoft.com/office/drawing/2014/main" id="{2091791C-76F6-D241-B7BA-B6679A7F1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Oval 13">
              <a:extLst>
                <a:ext uri="{FF2B5EF4-FFF2-40B4-BE49-F238E27FC236}">
                  <a16:creationId xmlns:a16="http://schemas.microsoft.com/office/drawing/2014/main" id="{9F0247A7-2933-E25B-5A02-6F8277E01E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Oval 14">
              <a:extLst>
                <a:ext uri="{FF2B5EF4-FFF2-40B4-BE49-F238E27FC236}">
                  <a16:creationId xmlns:a16="http://schemas.microsoft.com/office/drawing/2014/main" id="{0139519C-00C1-A381-1954-AD399799E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" name="Oval 15">
              <a:extLst>
                <a:ext uri="{FF2B5EF4-FFF2-40B4-BE49-F238E27FC236}">
                  <a16:creationId xmlns:a16="http://schemas.microsoft.com/office/drawing/2014/main" id="{5EF83DF1-A0C8-D8A2-2372-CE27A632BB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1" name="Oval 16">
              <a:extLst>
                <a:ext uri="{FF2B5EF4-FFF2-40B4-BE49-F238E27FC236}">
                  <a16:creationId xmlns:a16="http://schemas.microsoft.com/office/drawing/2014/main" id="{2C7F52B0-1D84-3841-6630-7A7C5A3CD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2" name="Oval 17">
              <a:extLst>
                <a:ext uri="{FF2B5EF4-FFF2-40B4-BE49-F238E27FC236}">
                  <a16:creationId xmlns:a16="http://schemas.microsoft.com/office/drawing/2014/main" id="{9070E279-ABD3-C7E2-238D-8B5BFBF9AA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3" name="Oval 18">
              <a:extLst>
                <a:ext uri="{FF2B5EF4-FFF2-40B4-BE49-F238E27FC236}">
                  <a16:creationId xmlns:a16="http://schemas.microsoft.com/office/drawing/2014/main" id="{CECEF3BE-FB68-4648-9176-31D66FEE84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4" name="Oval 19">
              <a:extLst>
                <a:ext uri="{FF2B5EF4-FFF2-40B4-BE49-F238E27FC236}">
                  <a16:creationId xmlns:a16="http://schemas.microsoft.com/office/drawing/2014/main" id="{29E1523C-5FA0-4C6A-364C-2316F4A4E8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5" name="Oval 20">
              <a:extLst>
                <a:ext uri="{FF2B5EF4-FFF2-40B4-BE49-F238E27FC236}">
                  <a16:creationId xmlns:a16="http://schemas.microsoft.com/office/drawing/2014/main" id="{C45C9FC0-1C2F-2B2A-4A64-05866BEC56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6" name="Oval 21">
              <a:extLst>
                <a:ext uri="{FF2B5EF4-FFF2-40B4-BE49-F238E27FC236}">
                  <a16:creationId xmlns:a16="http://schemas.microsoft.com/office/drawing/2014/main" id="{7D069874-D212-8C32-D921-877176AFB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7" name="Oval 22">
              <a:extLst>
                <a:ext uri="{FF2B5EF4-FFF2-40B4-BE49-F238E27FC236}">
                  <a16:creationId xmlns:a16="http://schemas.microsoft.com/office/drawing/2014/main" id="{5E0BA83E-60E9-12A7-1E17-FF2AB5114A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8" name="Oval 23">
              <a:extLst>
                <a:ext uri="{FF2B5EF4-FFF2-40B4-BE49-F238E27FC236}">
                  <a16:creationId xmlns:a16="http://schemas.microsoft.com/office/drawing/2014/main" id="{B3919D53-E8F4-B829-DCE1-9D3473DAE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9" name="Oval 24">
              <a:extLst>
                <a:ext uri="{FF2B5EF4-FFF2-40B4-BE49-F238E27FC236}">
                  <a16:creationId xmlns:a16="http://schemas.microsoft.com/office/drawing/2014/main" id="{6D9A0C8B-0894-BD59-28BC-118EAC7672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0" name="Oval 25">
              <a:extLst>
                <a:ext uri="{FF2B5EF4-FFF2-40B4-BE49-F238E27FC236}">
                  <a16:creationId xmlns:a16="http://schemas.microsoft.com/office/drawing/2014/main" id="{36C02D5D-211F-0132-71D1-299A66A730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1" name="Oval 26">
              <a:extLst>
                <a:ext uri="{FF2B5EF4-FFF2-40B4-BE49-F238E27FC236}">
                  <a16:creationId xmlns:a16="http://schemas.microsoft.com/office/drawing/2014/main" id="{487B8459-BF2E-8850-B1B7-17238E6FD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2" name="Oval 27">
              <a:extLst>
                <a:ext uri="{FF2B5EF4-FFF2-40B4-BE49-F238E27FC236}">
                  <a16:creationId xmlns:a16="http://schemas.microsoft.com/office/drawing/2014/main" id="{7CA08CDB-9833-4ACB-6718-8B09050A2B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3" name="Oval 28">
              <a:extLst>
                <a:ext uri="{FF2B5EF4-FFF2-40B4-BE49-F238E27FC236}">
                  <a16:creationId xmlns:a16="http://schemas.microsoft.com/office/drawing/2014/main" id="{5CC0059C-36CE-3089-CC66-AEBA4CFC8A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4" name="Oval 29">
              <a:extLst>
                <a:ext uri="{FF2B5EF4-FFF2-40B4-BE49-F238E27FC236}">
                  <a16:creationId xmlns:a16="http://schemas.microsoft.com/office/drawing/2014/main" id="{16F10F0D-CA44-8ECB-ACF2-CAF5502EAB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5" name="Oval 30">
              <a:extLst>
                <a:ext uri="{FF2B5EF4-FFF2-40B4-BE49-F238E27FC236}">
                  <a16:creationId xmlns:a16="http://schemas.microsoft.com/office/drawing/2014/main" id="{CA0BE8FC-CD28-A86C-7D3A-6C99F4816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6" name="Oval 31">
              <a:extLst>
                <a:ext uri="{FF2B5EF4-FFF2-40B4-BE49-F238E27FC236}">
                  <a16:creationId xmlns:a16="http://schemas.microsoft.com/office/drawing/2014/main" id="{40D28A40-BFA2-ED17-8B64-C3175D5C11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7" name="Oval 32">
              <a:extLst>
                <a:ext uri="{FF2B5EF4-FFF2-40B4-BE49-F238E27FC236}">
                  <a16:creationId xmlns:a16="http://schemas.microsoft.com/office/drawing/2014/main" id="{C978ACA1-384C-3635-6C70-848FB86A5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8" name="Oval 33">
              <a:extLst>
                <a:ext uri="{FF2B5EF4-FFF2-40B4-BE49-F238E27FC236}">
                  <a16:creationId xmlns:a16="http://schemas.microsoft.com/office/drawing/2014/main" id="{CB483B45-D64F-7D52-2410-0B985E55A0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9" name="Oval 34">
              <a:extLst>
                <a:ext uri="{FF2B5EF4-FFF2-40B4-BE49-F238E27FC236}">
                  <a16:creationId xmlns:a16="http://schemas.microsoft.com/office/drawing/2014/main" id="{0574678D-98D9-61F1-1DBB-E80B39E69A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0" name="Oval 35">
              <a:extLst>
                <a:ext uri="{FF2B5EF4-FFF2-40B4-BE49-F238E27FC236}">
                  <a16:creationId xmlns:a16="http://schemas.microsoft.com/office/drawing/2014/main" id="{4AB65BCD-8CB2-7366-BC65-CEFFAE9D3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1" name="Oval 36">
              <a:extLst>
                <a:ext uri="{FF2B5EF4-FFF2-40B4-BE49-F238E27FC236}">
                  <a16:creationId xmlns:a16="http://schemas.microsoft.com/office/drawing/2014/main" id="{581F944E-ADF6-96FF-69A0-FD29B72D2A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2" name="Oval 37">
              <a:extLst>
                <a:ext uri="{FF2B5EF4-FFF2-40B4-BE49-F238E27FC236}">
                  <a16:creationId xmlns:a16="http://schemas.microsoft.com/office/drawing/2014/main" id="{5BB01992-1669-EEE9-6483-C5A5E1E570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3" name="Oval 38">
              <a:extLst>
                <a:ext uri="{FF2B5EF4-FFF2-40B4-BE49-F238E27FC236}">
                  <a16:creationId xmlns:a16="http://schemas.microsoft.com/office/drawing/2014/main" id="{7A71A1DC-2F80-7FFB-4E2F-7B42EC3724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4" name="Oval 39">
              <a:extLst>
                <a:ext uri="{FF2B5EF4-FFF2-40B4-BE49-F238E27FC236}">
                  <a16:creationId xmlns:a16="http://schemas.microsoft.com/office/drawing/2014/main" id="{4906DEF9-79A0-5F14-BBD9-13FFD996FF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35" name="Line 40">
            <a:extLst>
              <a:ext uri="{FF2B5EF4-FFF2-40B4-BE49-F238E27FC236}">
                <a16:creationId xmlns:a16="http://schemas.microsoft.com/office/drawing/2014/main" id="{B04C4070-3C18-21AC-A704-93BA5945C94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00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6400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68451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F0952349-13E6-FEF2-5755-BE15562357A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3829E0-B950-FB4C-8C7E-4AF4A2B2BA7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5268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00850" y="122238"/>
            <a:ext cx="2190750" cy="65071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122238"/>
            <a:ext cx="6419850" cy="65071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60696BD-33EB-6B2B-0CA4-3E9EF335D84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6433E9-4574-364B-A5FA-D35D33F2E47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1962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F3010D71-BF69-677B-B986-1F66D6EA34F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C2F6DA-8B71-4E42-AF56-A62115377F9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8397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F3E7C59E-99D2-34C9-74EF-24725E21C3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86863B-96C3-BD47-98EB-4F0B02A4E03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1814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3053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066800"/>
            <a:ext cx="43053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B70EB8C9-DBB8-9D2B-E5F5-15D94EF6077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78CE21-BC4E-FB4E-8056-48C40C2A5EB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7952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4BFD8EF5-4785-31CE-74DA-217F2B37530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BD7280-B760-3D42-A49B-0DA61368966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104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6AAEEAEA-17A8-92AC-1508-6A40D4AE0A0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0A6FD6-D5C9-D548-9508-9CF5546AF11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6771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BB96CB07-1CC7-D205-DC51-9928F1CD3F9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AF91E9-59E2-EB4B-975C-1C163A30666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2696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6C8CA2B4-A4E8-2118-419A-37E963A52F5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FB1024-3266-B843-990F-B5DD293A08C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1463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7C809ED-4F6E-E41D-1D95-5C96F72584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CCE48E-C976-EA49-9F98-F24646124FD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9524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>
            <a:extLst>
              <a:ext uri="{FF2B5EF4-FFF2-40B4-BE49-F238E27FC236}">
                <a16:creationId xmlns:a16="http://schemas.microsoft.com/office/drawing/2014/main" id="{22906474-D347-5DA1-2558-028A38822CE7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633DDDA-18BC-4708-89F4-5D36E6D588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22238"/>
            <a:ext cx="7772400" cy="868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FB957B3-758D-A69B-867D-DA9D33530D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66800"/>
            <a:ext cx="87630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38983" name="Rectangle 7">
            <a:extLst>
              <a:ext uri="{FF2B5EF4-FFF2-40B4-BE49-F238E27FC236}">
                <a16:creationId xmlns:a16="http://schemas.microsoft.com/office/drawing/2014/main" id="{B081FFE8-451C-2E72-67B5-36AEE81F3E0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53400" y="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2E1DA209-99DF-9046-A981-4DF82D781AE7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1030" name="Group 8">
            <a:extLst>
              <a:ext uri="{FF2B5EF4-FFF2-40B4-BE49-F238E27FC236}">
                <a16:creationId xmlns:a16="http://schemas.microsoft.com/office/drawing/2014/main" id="{D7D73BDB-BA5D-8AD3-05AE-A8521273B47B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2" name="Oval 9">
              <a:extLst>
                <a:ext uri="{FF2B5EF4-FFF2-40B4-BE49-F238E27FC236}">
                  <a16:creationId xmlns:a16="http://schemas.microsoft.com/office/drawing/2014/main" id="{47917A7B-E073-E1BF-0E17-539C7892D5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3" name="Oval 10">
              <a:extLst>
                <a:ext uri="{FF2B5EF4-FFF2-40B4-BE49-F238E27FC236}">
                  <a16:creationId xmlns:a16="http://schemas.microsoft.com/office/drawing/2014/main" id="{ABD6222A-0A8D-0089-3BB1-694C9F703B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4" name="Oval 11">
              <a:extLst>
                <a:ext uri="{FF2B5EF4-FFF2-40B4-BE49-F238E27FC236}">
                  <a16:creationId xmlns:a16="http://schemas.microsoft.com/office/drawing/2014/main" id="{F03F49D3-C5A3-6182-7816-F5340251B6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5" name="Oval 12">
              <a:extLst>
                <a:ext uri="{FF2B5EF4-FFF2-40B4-BE49-F238E27FC236}">
                  <a16:creationId xmlns:a16="http://schemas.microsoft.com/office/drawing/2014/main" id="{F7FBF23F-E79F-9466-2A1E-A577CD8400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6" name="Oval 13">
              <a:extLst>
                <a:ext uri="{FF2B5EF4-FFF2-40B4-BE49-F238E27FC236}">
                  <a16:creationId xmlns:a16="http://schemas.microsoft.com/office/drawing/2014/main" id="{E0D5B587-092C-B6A6-BCD2-1E0D228B9E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7" name="Oval 14">
              <a:extLst>
                <a:ext uri="{FF2B5EF4-FFF2-40B4-BE49-F238E27FC236}">
                  <a16:creationId xmlns:a16="http://schemas.microsoft.com/office/drawing/2014/main" id="{43AC2E06-3A50-E7BF-645C-8450FC14D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8" name="Oval 15">
              <a:extLst>
                <a:ext uri="{FF2B5EF4-FFF2-40B4-BE49-F238E27FC236}">
                  <a16:creationId xmlns:a16="http://schemas.microsoft.com/office/drawing/2014/main" id="{7D95A2B7-8A2F-B625-C902-B506074C98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9" name="Oval 16">
              <a:extLst>
                <a:ext uri="{FF2B5EF4-FFF2-40B4-BE49-F238E27FC236}">
                  <a16:creationId xmlns:a16="http://schemas.microsoft.com/office/drawing/2014/main" id="{1116E9EC-B586-ABA5-21CC-5A7D21555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0" name="Oval 17">
              <a:extLst>
                <a:ext uri="{FF2B5EF4-FFF2-40B4-BE49-F238E27FC236}">
                  <a16:creationId xmlns:a16="http://schemas.microsoft.com/office/drawing/2014/main" id="{0854B754-6A66-03E3-0168-A23A5B4C1B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1" name="Oval 18">
              <a:extLst>
                <a:ext uri="{FF2B5EF4-FFF2-40B4-BE49-F238E27FC236}">
                  <a16:creationId xmlns:a16="http://schemas.microsoft.com/office/drawing/2014/main" id="{28ADA272-1ADC-60C9-CE34-A443381350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2" name="Oval 19">
              <a:extLst>
                <a:ext uri="{FF2B5EF4-FFF2-40B4-BE49-F238E27FC236}">
                  <a16:creationId xmlns:a16="http://schemas.microsoft.com/office/drawing/2014/main" id="{9FF12351-1251-6ACC-FB21-A3E4D9E2D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3" name="Oval 20">
              <a:extLst>
                <a:ext uri="{FF2B5EF4-FFF2-40B4-BE49-F238E27FC236}">
                  <a16:creationId xmlns:a16="http://schemas.microsoft.com/office/drawing/2014/main" id="{EC6AC6A6-F693-A2BC-38D5-8CA09966A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4" name="Oval 21">
              <a:extLst>
                <a:ext uri="{FF2B5EF4-FFF2-40B4-BE49-F238E27FC236}">
                  <a16:creationId xmlns:a16="http://schemas.microsoft.com/office/drawing/2014/main" id="{7532FCA5-A391-EF6C-A089-605BFB30C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5" name="Oval 22">
              <a:extLst>
                <a:ext uri="{FF2B5EF4-FFF2-40B4-BE49-F238E27FC236}">
                  <a16:creationId xmlns:a16="http://schemas.microsoft.com/office/drawing/2014/main" id="{06D0B79F-1182-825A-E40C-92EA41509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6" name="Oval 23">
              <a:extLst>
                <a:ext uri="{FF2B5EF4-FFF2-40B4-BE49-F238E27FC236}">
                  <a16:creationId xmlns:a16="http://schemas.microsoft.com/office/drawing/2014/main" id="{DE3F9227-A1AF-B4C6-1C6B-7B56AFD18D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7" name="Oval 24">
              <a:extLst>
                <a:ext uri="{FF2B5EF4-FFF2-40B4-BE49-F238E27FC236}">
                  <a16:creationId xmlns:a16="http://schemas.microsoft.com/office/drawing/2014/main" id="{35023DAE-BE9A-40E8-BB83-E5EAED3D55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8" name="Oval 25">
              <a:extLst>
                <a:ext uri="{FF2B5EF4-FFF2-40B4-BE49-F238E27FC236}">
                  <a16:creationId xmlns:a16="http://schemas.microsoft.com/office/drawing/2014/main" id="{81F506F7-E2AE-BA37-02BC-CDD74D02D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9" name="Oval 26">
              <a:extLst>
                <a:ext uri="{FF2B5EF4-FFF2-40B4-BE49-F238E27FC236}">
                  <a16:creationId xmlns:a16="http://schemas.microsoft.com/office/drawing/2014/main" id="{FF80286C-69C5-619D-9196-6133825E3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0" name="Oval 27">
              <a:extLst>
                <a:ext uri="{FF2B5EF4-FFF2-40B4-BE49-F238E27FC236}">
                  <a16:creationId xmlns:a16="http://schemas.microsoft.com/office/drawing/2014/main" id="{65C3B90E-0D74-4646-E796-BCE83009EB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1" name="Oval 28">
              <a:extLst>
                <a:ext uri="{FF2B5EF4-FFF2-40B4-BE49-F238E27FC236}">
                  <a16:creationId xmlns:a16="http://schemas.microsoft.com/office/drawing/2014/main" id="{C1879B6E-5B3A-9AC8-A61C-DEC6B72603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2" name="Oval 29">
              <a:extLst>
                <a:ext uri="{FF2B5EF4-FFF2-40B4-BE49-F238E27FC236}">
                  <a16:creationId xmlns:a16="http://schemas.microsoft.com/office/drawing/2014/main" id="{CE4F37F4-0440-C9CB-739D-F9BFF693F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3" name="Oval 30">
              <a:extLst>
                <a:ext uri="{FF2B5EF4-FFF2-40B4-BE49-F238E27FC236}">
                  <a16:creationId xmlns:a16="http://schemas.microsoft.com/office/drawing/2014/main" id="{E9F76581-426F-D139-192E-D5CF9DC572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4" name="Oval 31">
              <a:extLst>
                <a:ext uri="{FF2B5EF4-FFF2-40B4-BE49-F238E27FC236}">
                  <a16:creationId xmlns:a16="http://schemas.microsoft.com/office/drawing/2014/main" id="{2F4874F8-00CE-E6CB-5DBC-EA2BDB1C5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5" name="Oval 32">
              <a:extLst>
                <a:ext uri="{FF2B5EF4-FFF2-40B4-BE49-F238E27FC236}">
                  <a16:creationId xmlns:a16="http://schemas.microsoft.com/office/drawing/2014/main" id="{F788BC8D-959A-FD64-A775-563EFCA034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6" name="Oval 33">
              <a:extLst>
                <a:ext uri="{FF2B5EF4-FFF2-40B4-BE49-F238E27FC236}">
                  <a16:creationId xmlns:a16="http://schemas.microsoft.com/office/drawing/2014/main" id="{F981E0E5-CF35-133A-452D-C9F37BA755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7" name="Oval 34">
              <a:extLst>
                <a:ext uri="{FF2B5EF4-FFF2-40B4-BE49-F238E27FC236}">
                  <a16:creationId xmlns:a16="http://schemas.microsoft.com/office/drawing/2014/main" id="{0B2CBE7D-1B22-B007-B03A-03B39EF38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8" name="Oval 35">
              <a:extLst>
                <a:ext uri="{FF2B5EF4-FFF2-40B4-BE49-F238E27FC236}">
                  <a16:creationId xmlns:a16="http://schemas.microsoft.com/office/drawing/2014/main" id="{03C330EB-78CD-D793-FFCC-B3BAFBE3D1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9" name="Oval 36">
              <a:extLst>
                <a:ext uri="{FF2B5EF4-FFF2-40B4-BE49-F238E27FC236}">
                  <a16:creationId xmlns:a16="http://schemas.microsoft.com/office/drawing/2014/main" id="{55D467CD-F6B9-1274-FEFC-9F45A3E05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0" name="Oval 37">
              <a:extLst>
                <a:ext uri="{FF2B5EF4-FFF2-40B4-BE49-F238E27FC236}">
                  <a16:creationId xmlns:a16="http://schemas.microsoft.com/office/drawing/2014/main" id="{FF373AFC-F321-EF6D-6C5C-B402FF627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1" name="Oval 38">
              <a:extLst>
                <a:ext uri="{FF2B5EF4-FFF2-40B4-BE49-F238E27FC236}">
                  <a16:creationId xmlns:a16="http://schemas.microsoft.com/office/drawing/2014/main" id="{D210B2A8-EAFF-2A32-C4C3-7F2FDA81B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2" name="Oval 39">
              <a:extLst>
                <a:ext uri="{FF2B5EF4-FFF2-40B4-BE49-F238E27FC236}">
                  <a16:creationId xmlns:a16="http://schemas.microsoft.com/office/drawing/2014/main" id="{DDCEADFB-E068-ECC9-D7D8-98192CE7DA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1031" name="Line 40">
            <a:extLst>
              <a:ext uri="{FF2B5EF4-FFF2-40B4-BE49-F238E27FC236}">
                <a16:creationId xmlns:a16="http://schemas.microsoft.com/office/drawing/2014/main" id="{B8FEBEB9-632A-592B-C2C4-7D266C8E1A3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28600" y="990600"/>
            <a:ext cx="891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  <p:sldLayoutId id="2147484005" r:id="rId2"/>
    <p:sldLayoutId id="2147484006" r:id="rId3"/>
    <p:sldLayoutId id="2147484007" r:id="rId4"/>
    <p:sldLayoutId id="2147484008" r:id="rId5"/>
    <p:sldLayoutId id="2147484009" r:id="rId6"/>
    <p:sldLayoutId id="2147484010" r:id="rId7"/>
    <p:sldLayoutId id="2147484011" r:id="rId8"/>
    <p:sldLayoutId id="2147484012" r:id="rId9"/>
    <p:sldLayoutId id="2147484013" r:id="rId10"/>
    <p:sldLayoutId id="214748401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rgbClr val="0000B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rgbClr val="0000BE"/>
          </a:solidFill>
          <a:latin typeface="Comic Sans MS" pitchFamily="66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rgbClr val="0000BE"/>
          </a:solidFill>
          <a:latin typeface="Comic Sans MS" pitchFamily="66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rgbClr val="0000BE"/>
          </a:solidFill>
          <a:latin typeface="Comic Sans MS" pitchFamily="66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rgbClr val="0000BE"/>
          </a:solidFill>
          <a:latin typeface="Comic Sans MS" pitchFamily="66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rgbClr val="0000BE"/>
          </a:solidFill>
          <a:latin typeface="Comic Sans MS" pitchFamily="66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rgbClr val="0000BE"/>
          </a:solidFill>
          <a:latin typeface="Comic Sans MS" pitchFamily="66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rgbClr val="0000BE"/>
          </a:solidFill>
          <a:latin typeface="Comic Sans MS" pitchFamily="66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rgbClr val="0000BE"/>
          </a:solidFill>
          <a:latin typeface="Comic Sans MS" pitchFamily="66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70000"/>
        <a:buFont typeface="Wingdings" pitchFamily="2" charset="2"/>
        <a:buChar char="n"/>
        <a:defRPr sz="3000" b="1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rgbClr val="0000BE"/>
        </a:buClr>
        <a:buSzPct val="70000"/>
        <a:buFont typeface="Wingdings" pitchFamily="2" charset="2"/>
        <a:buChar char="l"/>
        <a:defRPr sz="2600" b="1">
          <a:solidFill>
            <a:schemeClr val="tx1"/>
          </a:solidFill>
          <a:latin typeface="+mn-lt"/>
          <a:ea typeface="+mn-ea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 b="1">
          <a:solidFill>
            <a:schemeClr val="tx1"/>
          </a:solidFill>
          <a:latin typeface="+mn-lt"/>
          <a:ea typeface="+mn-ea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014D67CF-2D0C-2E13-6F8F-79775E5FB51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3400" y="457200"/>
            <a:ext cx="7837488" cy="2133600"/>
          </a:xfrm>
        </p:spPr>
        <p:txBody>
          <a:bodyPr/>
          <a:lstStyle/>
          <a:p>
            <a:pPr algn="l" eaLnBrk="1" hangingPunct="1"/>
            <a:r>
              <a:rPr lang="en-US" altLang="zh-CN"/>
              <a:t>Linux</a:t>
            </a:r>
            <a:r>
              <a:rPr lang="zh-CN" altLang="en-US"/>
              <a:t>安装配置以及使用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551307F-0BC0-3360-5311-C106A45F7CF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743200" y="3733800"/>
            <a:ext cx="4191000" cy="533400"/>
          </a:xfrm>
        </p:spPr>
        <p:txBody>
          <a:bodyPr/>
          <a:lstStyle/>
          <a:p>
            <a:r>
              <a:rPr lang="zh-CN" altLang="en-US">
                <a:solidFill>
                  <a:srgbClr val="26262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操作系统实验</a:t>
            </a:r>
            <a:r>
              <a:rPr lang="en-US" altLang="zh-CN">
                <a:solidFill>
                  <a:srgbClr val="26262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形用户界面, 应用程序&#10;&#10;描述已自动生成">
            <a:extLst>
              <a:ext uri="{FF2B5EF4-FFF2-40B4-BE49-F238E27FC236}">
                <a16:creationId xmlns:a16="http://schemas.microsoft.com/office/drawing/2014/main" id="{A290934D-E124-C5EF-AD57-C58FA0A0E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685800"/>
            <a:ext cx="5029200" cy="2133600"/>
          </a:xfrm>
          <a:prstGeom prst="rect">
            <a:avLst/>
          </a:prstGeom>
        </p:spPr>
      </p:pic>
      <p:pic>
        <p:nvPicPr>
          <p:cNvPr id="11" name="图片 10" descr="图形用户界面&#10;&#10;中度可信度描述已自动生成">
            <a:extLst>
              <a:ext uri="{FF2B5EF4-FFF2-40B4-BE49-F238E27FC236}">
                <a16:creationId xmlns:a16="http://schemas.microsoft.com/office/drawing/2014/main" id="{C26B5751-16F7-760B-EB9E-010710496E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514600"/>
            <a:ext cx="3619500" cy="3492500"/>
          </a:xfrm>
          <a:prstGeom prst="rect">
            <a:avLst/>
          </a:prstGeom>
        </p:spPr>
      </p:pic>
      <p:pic>
        <p:nvPicPr>
          <p:cNvPr id="12" name="内容占位符 3" descr="图形用户界面&#10;&#10;描述已自动生成">
            <a:extLst>
              <a:ext uri="{FF2B5EF4-FFF2-40B4-BE49-F238E27FC236}">
                <a16:creationId xmlns:a16="http://schemas.microsoft.com/office/drawing/2014/main" id="{96F31283-D500-C8C2-4DC9-769E346E9F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2" y="2509520"/>
            <a:ext cx="3619500" cy="349250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形用户界面, 文本, 应用程序&#10;&#10;描述已自动生成">
            <a:extLst>
              <a:ext uri="{FF2B5EF4-FFF2-40B4-BE49-F238E27FC236}">
                <a16:creationId xmlns:a16="http://schemas.microsoft.com/office/drawing/2014/main" id="{60DEB411-759D-E147-BDEA-FA04981A9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47800"/>
            <a:ext cx="3619500" cy="3492500"/>
          </a:xfrm>
          <a:prstGeom prst="rect">
            <a:avLst/>
          </a:prstGeom>
        </p:spPr>
      </p:pic>
      <p:pic>
        <p:nvPicPr>
          <p:cNvPr id="8" name="图片 7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B706058F-FF06-599F-D8D9-2C0904C5F3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463040"/>
            <a:ext cx="3619500" cy="34925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E38849B-4D42-26A2-3915-ADF9632F3BAE}"/>
              </a:ext>
            </a:extLst>
          </p:cNvPr>
          <p:cNvSpPr txBox="1"/>
          <p:nvPr/>
        </p:nvSpPr>
        <p:spPr>
          <a:xfrm>
            <a:off x="2971800" y="541528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接下来全部默认下一步就好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BAC9B5-A0C8-00FD-6F84-5E652F3AE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内容占位符 4" descr="图形用户界面, 文本, 应用程序&#10;&#10;描述已自动生成">
            <a:extLst>
              <a:ext uri="{FF2B5EF4-FFF2-40B4-BE49-F238E27FC236}">
                <a16:creationId xmlns:a16="http://schemas.microsoft.com/office/drawing/2014/main" id="{2FA72FBD-742E-BD14-1C3D-676F799D1F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1828800"/>
            <a:ext cx="5105400" cy="4775200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0C90CDD-E06C-B34E-F8A9-CCE263E879B6}"/>
              </a:ext>
            </a:extLst>
          </p:cNvPr>
          <p:cNvSpPr txBox="1"/>
          <p:nvPr/>
        </p:nvSpPr>
        <p:spPr>
          <a:xfrm>
            <a:off x="1447800" y="1225034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语言选择英文，然后点击软件选择</a:t>
            </a:r>
          </a:p>
        </p:txBody>
      </p:sp>
    </p:spTree>
    <p:extLst>
      <p:ext uri="{BB962C8B-B14F-4D97-AF65-F5344CB8AC3E}">
        <p14:creationId xmlns:p14="http://schemas.microsoft.com/office/powerpoint/2010/main" val="1941359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A44A0D-3BC5-48BC-037E-2E6D98B02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安装</a:t>
            </a:r>
            <a:r>
              <a:rPr kumimoji="1" lang="en-US" altLang="zh-CN" dirty="0"/>
              <a:t>centos</a:t>
            </a:r>
            <a:endParaRPr kumimoji="1" lang="zh-CN" altLang="en-US" dirty="0"/>
          </a:p>
        </p:txBody>
      </p:sp>
      <p:pic>
        <p:nvPicPr>
          <p:cNvPr id="5" name="内容占位符 4" descr="图形用户界面, 文本&#10;&#10;描述已自动生成">
            <a:extLst>
              <a:ext uri="{FF2B5EF4-FFF2-40B4-BE49-F238E27FC236}">
                <a16:creationId xmlns:a16="http://schemas.microsoft.com/office/drawing/2014/main" id="{2A9A6A90-B89D-009A-8769-63FBB2F9B9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460500"/>
            <a:ext cx="5105400" cy="4775200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5D5D362-739C-BA26-C3CB-44A9FA0AF6FE}"/>
              </a:ext>
            </a:extLst>
          </p:cNvPr>
          <p:cNvSpPr txBox="1"/>
          <p:nvPr/>
        </p:nvSpPr>
        <p:spPr>
          <a:xfrm>
            <a:off x="685800" y="1091168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勾选</a:t>
            </a:r>
            <a:r>
              <a:rPr kumimoji="1" lang="en-US" altLang="zh-CN" dirty="0"/>
              <a:t>GNOME</a:t>
            </a:r>
            <a:r>
              <a:rPr kumimoji="1" lang="zh-CN" altLang="en-US" dirty="0"/>
              <a:t>桌面</a:t>
            </a:r>
          </a:p>
        </p:txBody>
      </p:sp>
    </p:spTree>
    <p:extLst>
      <p:ext uri="{BB962C8B-B14F-4D97-AF65-F5344CB8AC3E}">
        <p14:creationId xmlns:p14="http://schemas.microsoft.com/office/powerpoint/2010/main" val="2750414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0EAD2D-D0D0-61A0-3B20-7C6B9D0A4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内容占位符 4" descr="图形用户界面, 文本&#10;&#10;描述已自动生成">
            <a:extLst>
              <a:ext uri="{FF2B5EF4-FFF2-40B4-BE49-F238E27FC236}">
                <a16:creationId xmlns:a16="http://schemas.microsoft.com/office/drawing/2014/main" id="{43E49DFF-A254-CBD9-E4D0-3A04C9A726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410732"/>
            <a:ext cx="7444408" cy="5334000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F47EC4F-CD83-5629-4F75-8BEB313959FE}"/>
              </a:ext>
            </a:extLst>
          </p:cNvPr>
          <p:cNvSpPr txBox="1"/>
          <p:nvPr/>
        </p:nvSpPr>
        <p:spPr>
          <a:xfrm>
            <a:off x="457200" y="10160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打开网络连接</a:t>
            </a:r>
          </a:p>
        </p:txBody>
      </p:sp>
    </p:spTree>
    <p:extLst>
      <p:ext uri="{BB962C8B-B14F-4D97-AF65-F5344CB8AC3E}">
        <p14:creationId xmlns:p14="http://schemas.microsoft.com/office/powerpoint/2010/main" val="2854151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459DD4-FB14-6686-5170-8FAEC3FCC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安装</a:t>
            </a:r>
            <a:r>
              <a:rPr kumimoji="1" lang="en-US" altLang="zh-CN" dirty="0" err="1"/>
              <a:t>Vmware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Tools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E9EEEB-1B9D-44B3-BC87-1A2235A03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右击主页旁边的</a:t>
            </a:r>
            <a:r>
              <a:rPr kumimoji="1" lang="en-US" altLang="zh-CN" dirty="0"/>
              <a:t>centos7</a:t>
            </a:r>
            <a:r>
              <a:rPr kumimoji="1" lang="zh-CN" altLang="en-US" dirty="0"/>
              <a:t> </a:t>
            </a:r>
            <a:r>
              <a:rPr kumimoji="1" lang="en-US" altLang="zh-CN" dirty="0"/>
              <a:t>64</a:t>
            </a:r>
            <a:r>
              <a:rPr kumimoji="1" lang="zh-CN" altLang="en-US" dirty="0"/>
              <a:t>位选择</a:t>
            </a:r>
            <a:r>
              <a:rPr kumimoji="1" lang="en-US" altLang="zh-CN" dirty="0" err="1"/>
              <a:t>Vmware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Tools</a:t>
            </a:r>
            <a:r>
              <a:rPr kumimoji="1" lang="zh-CN" altLang="en-US" dirty="0"/>
              <a:t>安装</a:t>
            </a:r>
            <a:endParaRPr kumimoji="1" lang="en-US" altLang="zh-CN" dirty="0"/>
          </a:p>
          <a:p>
            <a:r>
              <a:rPr kumimoji="1" lang="zh-CN" altLang="en-US" dirty="0"/>
              <a:t>桌面会生成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点击进入后将此文件移到桌面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  <p:pic>
        <p:nvPicPr>
          <p:cNvPr id="5" name="图片 4" descr="光盘上有图案&#10;&#10;低可信度描述已自动生成">
            <a:extLst>
              <a:ext uri="{FF2B5EF4-FFF2-40B4-BE49-F238E27FC236}">
                <a16:creationId xmlns:a16="http://schemas.microsoft.com/office/drawing/2014/main" id="{5DF24465-25F4-702A-881F-2B0E79DC1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057400"/>
            <a:ext cx="1316620" cy="1143000"/>
          </a:xfrm>
          <a:prstGeom prst="rect">
            <a:avLst/>
          </a:prstGeom>
        </p:spPr>
      </p:pic>
      <p:pic>
        <p:nvPicPr>
          <p:cNvPr id="7" name="图片 6" descr="手机屏幕的截图&#10;&#10;中度可信度描述已自动生成">
            <a:extLst>
              <a:ext uri="{FF2B5EF4-FFF2-40B4-BE49-F238E27FC236}">
                <a16:creationId xmlns:a16="http://schemas.microsoft.com/office/drawing/2014/main" id="{BE2861E9-A3F2-FD09-40F2-DC07726C1C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360" y="2971800"/>
            <a:ext cx="12065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526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E0BFC1-C5AD-D67E-13E2-C31E95224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7389"/>
            <a:ext cx="7772400" cy="868362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6362506-16BC-C40A-50AD-88D961C12FB8}"/>
              </a:ext>
            </a:extLst>
          </p:cNvPr>
          <p:cNvSpPr txBox="1"/>
          <p:nvPr/>
        </p:nvSpPr>
        <p:spPr>
          <a:xfrm>
            <a:off x="904240" y="151384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输入如下指令：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098B678-A1EA-7C40-F73C-E1A713F16365}"/>
              </a:ext>
            </a:extLst>
          </p:cNvPr>
          <p:cNvSpPr txBox="1"/>
          <p:nvPr/>
        </p:nvSpPr>
        <p:spPr>
          <a:xfrm>
            <a:off x="1169325" y="4974828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之后可以在</a:t>
            </a:r>
            <a:r>
              <a:rPr kumimoji="1" lang="en-US" altLang="zh-CN" dirty="0"/>
              <a:t>centos</a:t>
            </a:r>
            <a:r>
              <a:rPr kumimoji="1" lang="zh-CN" altLang="en-US" dirty="0"/>
              <a:t>和</a:t>
            </a:r>
            <a:r>
              <a:rPr kumimoji="1" lang="en-US" altLang="zh-CN" dirty="0"/>
              <a:t>Windows</a:t>
            </a:r>
            <a:r>
              <a:rPr kumimoji="1" lang="zh-CN" altLang="en-US" dirty="0"/>
              <a:t>之间通过复制粘贴传输文件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8679B1A-CF57-A8CC-55AC-A56ABE327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2107515"/>
            <a:ext cx="8379898" cy="106899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CC6AB5B-065C-0F18-0140-6A28A8CD6D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317181"/>
            <a:ext cx="8495139" cy="76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028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>
            <a:extLst>
              <a:ext uri="{FF2B5EF4-FFF2-40B4-BE49-F238E27FC236}">
                <a16:creationId xmlns:a16="http://schemas.microsoft.com/office/drawing/2014/main" id="{BC9ED888-061D-BA3D-C6F6-B1C40523E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19400"/>
            <a:ext cx="7772400" cy="868363"/>
          </a:xfrm>
        </p:spPr>
        <p:txBody>
          <a:bodyPr/>
          <a:lstStyle/>
          <a:p>
            <a:pPr algn="ctr"/>
            <a:r>
              <a:rPr lang="zh-CN" altLang="en-US"/>
              <a:t>二、</a:t>
            </a:r>
            <a:r>
              <a:rPr lang="en-US" altLang="zh-CN"/>
              <a:t>Linux</a:t>
            </a:r>
            <a:r>
              <a:rPr lang="zh-CN" altLang="en-US"/>
              <a:t>使用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89CEF4AF-3308-EF00-6917-EEB0E51204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Linux</a:t>
            </a:r>
            <a:r>
              <a:rPr lang="zh-CN" altLang="zh-CN"/>
              <a:t>简介</a:t>
            </a:r>
            <a:endParaRPr lang="zh-CN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694AFDA1-D90D-1921-B977-F3DE601EA3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313" y="1066800"/>
            <a:ext cx="8763000" cy="5562600"/>
          </a:xfrm>
        </p:spPr>
        <p:txBody>
          <a:bodyPr/>
          <a:lstStyle/>
          <a:p>
            <a:r>
              <a:rPr lang="en-US" altLang="zh-CN"/>
              <a:t>Linux</a:t>
            </a:r>
            <a:r>
              <a:rPr lang="zh-CN" altLang="en-US"/>
              <a:t>是一套可以免费使用和自由传播的类</a:t>
            </a:r>
            <a:r>
              <a:rPr lang="en-US" altLang="zh-CN"/>
              <a:t>Unix</a:t>
            </a:r>
            <a:r>
              <a:rPr lang="zh-CN" altLang="en-US"/>
              <a:t>操作系统，基于</a:t>
            </a:r>
            <a:r>
              <a:rPr lang="en-US" altLang="zh-CN"/>
              <a:t>Unix</a:t>
            </a:r>
            <a:r>
              <a:rPr lang="zh-CN" altLang="en-US"/>
              <a:t>内核。</a:t>
            </a:r>
            <a:endParaRPr lang="en-US" altLang="zh-CN"/>
          </a:p>
          <a:p>
            <a:pPr>
              <a:buFont typeface="Wingdings" pitchFamily="2" charset="2"/>
              <a:buNone/>
            </a:pPr>
            <a:endParaRPr lang="en-US" altLang="zh-CN"/>
          </a:p>
          <a:p>
            <a:pPr eaLnBrk="1" hangingPunct="1"/>
            <a:r>
              <a:rPr lang="en-US" altLang="zh-CN"/>
              <a:t>Linux</a:t>
            </a:r>
            <a:r>
              <a:rPr lang="zh-CN" altLang="en-US"/>
              <a:t>具有多种发行版本</a:t>
            </a:r>
            <a:endParaRPr lang="en-US" altLang="zh-CN"/>
          </a:p>
          <a:p>
            <a:pPr lvl="1" eaLnBrk="1" hangingPunct="1"/>
            <a:r>
              <a:rPr lang="zh-CN" altLang="zh-CN" sz="2800" b="0"/>
              <a:t>厂家将Linux内核与外围实用程序和文档包装， 提供安装界面和管理工具等。</a:t>
            </a:r>
          </a:p>
          <a:p>
            <a:pPr eaLnBrk="1" hangingPunct="1"/>
            <a:endParaRPr lang="zh-CN" altLang="en-US"/>
          </a:p>
        </p:txBody>
      </p:sp>
      <p:pic>
        <p:nvPicPr>
          <p:cNvPr id="6148" name="Picture 6">
            <a:extLst>
              <a:ext uri="{FF2B5EF4-FFF2-40B4-BE49-F238E27FC236}">
                <a16:creationId xmlns:a16="http://schemas.microsoft.com/office/drawing/2014/main" id="{5F472AD8-554C-249C-532E-BD72DA708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5449888"/>
            <a:ext cx="2362200" cy="933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7">
            <a:extLst>
              <a:ext uri="{FF2B5EF4-FFF2-40B4-BE49-F238E27FC236}">
                <a16:creationId xmlns:a16="http://schemas.microsoft.com/office/drawing/2014/main" id="{3FC803D5-F73E-6142-447C-77CD48C66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4364038"/>
            <a:ext cx="2441575" cy="8524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8">
            <a:extLst>
              <a:ext uri="{FF2B5EF4-FFF2-40B4-BE49-F238E27FC236}">
                <a16:creationId xmlns:a16="http://schemas.microsoft.com/office/drawing/2014/main" id="{987B117C-E03A-57C1-B2B8-32609A9C9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71550" y="5613400"/>
            <a:ext cx="2173288" cy="692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9">
            <a:extLst>
              <a:ext uri="{FF2B5EF4-FFF2-40B4-BE49-F238E27FC236}">
                <a16:creationId xmlns:a16="http://schemas.microsoft.com/office/drawing/2014/main" id="{86FFED2A-DD7A-883E-0664-9914A3571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114800" y="4364038"/>
            <a:ext cx="2763838" cy="8524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13E238A6-7BB2-3E47-2683-3AC4C00D4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注意的几点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46F0E4-F2F9-17DB-4FC8-3769C2349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5181600"/>
          </a:xfrm>
        </p:spPr>
        <p:txBody>
          <a:bodyPr/>
          <a:lstStyle/>
          <a:p>
            <a:pPr marL="514350" indent="-514350">
              <a:buFont typeface="Comic Sans MS" panose="030F0902030302020204" pitchFamily="66" charset="0"/>
              <a:buAutoNum type="arabicPeriod"/>
            </a:pPr>
            <a:r>
              <a:rPr lang="zh-CN" altLang="en-US" sz="2400"/>
              <a:t>图形界面只是</a:t>
            </a:r>
            <a:r>
              <a:rPr lang="en-US" altLang="zh-CN" sz="2400"/>
              <a:t>Linux</a:t>
            </a:r>
            <a:r>
              <a:rPr lang="zh-CN" altLang="en-US" sz="2400"/>
              <a:t>上的一个软件，不是内核，</a:t>
            </a:r>
            <a:r>
              <a:rPr lang="en-US" altLang="zh-CN" sz="2400"/>
              <a:t>X window</a:t>
            </a:r>
            <a:r>
              <a:rPr lang="zh-CN" altLang="en-US" sz="2400"/>
              <a:t>挂掉对系统本身没有影响。终端打开的是字符界面。</a:t>
            </a:r>
            <a:endParaRPr lang="en-US" altLang="zh-CN" sz="2400"/>
          </a:p>
          <a:p>
            <a:pPr marL="514350" indent="-514350">
              <a:buFont typeface="Comic Sans MS" panose="030F0902030302020204" pitchFamily="66" charset="0"/>
              <a:buAutoNum type="arabicPeriod"/>
            </a:pPr>
            <a:endParaRPr lang="en-US" altLang="zh-CN" sz="2400"/>
          </a:p>
          <a:p>
            <a:pPr marL="514350" indent="-514350">
              <a:buFont typeface="Comic Sans MS" panose="030F0902030302020204" pitchFamily="66" charset="0"/>
              <a:buAutoNum type="arabicPeriod"/>
            </a:pPr>
            <a:r>
              <a:rPr lang="en-US" altLang="zh-CN" sz="2400"/>
              <a:t>$</a:t>
            </a:r>
            <a:r>
              <a:rPr lang="zh-CN" altLang="en-US" sz="2400"/>
              <a:t>为普通用户，</a:t>
            </a:r>
            <a:r>
              <a:rPr lang="en-US" altLang="zh-CN" sz="2400"/>
              <a:t>#</a:t>
            </a:r>
            <a:r>
              <a:rPr lang="zh-CN" altLang="en-US" sz="2400"/>
              <a:t>为超级用户，密码输入时不回显</a:t>
            </a:r>
            <a:endParaRPr lang="en-US" altLang="zh-CN" sz="2400"/>
          </a:p>
          <a:p>
            <a:pPr marL="514350" indent="-514350">
              <a:buFont typeface="Comic Sans MS" panose="030F0902030302020204" pitchFamily="66" charset="0"/>
              <a:buAutoNum type="arabicPeriod"/>
            </a:pPr>
            <a:endParaRPr lang="en-US" altLang="zh-CN" sz="2400"/>
          </a:p>
          <a:p>
            <a:pPr marL="514350" indent="-514350">
              <a:buFont typeface="Comic Sans MS" panose="030F0902030302020204" pitchFamily="66" charset="0"/>
              <a:buAutoNum type="arabicPeriod"/>
            </a:pPr>
            <a:r>
              <a:rPr lang="zh-CN" altLang="en-US" sz="2400"/>
              <a:t>没有</a:t>
            </a:r>
            <a:r>
              <a:rPr lang="en-US" altLang="zh-CN" sz="2400"/>
              <a:t>C</a:t>
            </a:r>
            <a:r>
              <a:rPr lang="zh-CN" altLang="en-US" sz="2400"/>
              <a:t>：</a:t>
            </a:r>
            <a:r>
              <a:rPr lang="en-US" altLang="zh-CN" sz="2400"/>
              <a:t>D</a:t>
            </a:r>
            <a:r>
              <a:rPr lang="zh-CN" altLang="en-US" sz="2400"/>
              <a:t>：，只有目录，用斜线“</a:t>
            </a:r>
            <a:r>
              <a:rPr lang="en-US" altLang="zh-CN" sz="2400"/>
              <a:t>/</a:t>
            </a:r>
            <a:r>
              <a:rPr lang="zh-CN" altLang="en-US" sz="2400"/>
              <a:t>”分隔</a:t>
            </a:r>
            <a:endParaRPr lang="en-US" altLang="zh-CN" sz="2400"/>
          </a:p>
          <a:p>
            <a:pPr marL="514350" indent="-514350">
              <a:buFont typeface="Comic Sans MS" panose="030F0902030302020204" pitchFamily="66" charset="0"/>
              <a:buAutoNum type="arabicPeriod"/>
            </a:pPr>
            <a:endParaRPr lang="zh-CN" altLang="en-US" sz="2400"/>
          </a:p>
          <a:p>
            <a:pPr marL="514350" indent="-514350">
              <a:buFont typeface="Comic Sans MS" panose="030F0902030302020204" pitchFamily="66" charset="0"/>
              <a:buAutoNum type="arabicPeriod"/>
            </a:pPr>
            <a:r>
              <a:rPr lang="zh-CN" altLang="en-US" sz="2400"/>
              <a:t>是否为可执行文件不看扩展名，看文件有无</a:t>
            </a:r>
            <a:r>
              <a:rPr lang="en-US" altLang="zh-CN" sz="2400"/>
              <a:t>x(</a:t>
            </a:r>
            <a:r>
              <a:rPr lang="zh-CN" altLang="en-US" sz="2400"/>
              <a:t>执行</a:t>
            </a:r>
            <a:r>
              <a:rPr lang="en-US" altLang="zh-CN" sz="2400"/>
              <a:t>)</a:t>
            </a:r>
            <a:r>
              <a:rPr lang="zh-CN" altLang="en-US" sz="2400"/>
              <a:t>属性</a:t>
            </a:r>
            <a:endParaRPr lang="en-US" altLang="zh-CN" sz="2400"/>
          </a:p>
          <a:p>
            <a:pPr marL="514350" indent="-514350">
              <a:buFont typeface="Comic Sans MS" panose="030F0902030302020204" pitchFamily="66" charset="0"/>
              <a:buAutoNum type="arabicPeriod"/>
            </a:pPr>
            <a:endParaRPr lang="zh-CN" altLang="en-US" sz="2400"/>
          </a:p>
          <a:p>
            <a:pPr marL="514350" indent="-514350">
              <a:buFont typeface="Comic Sans MS" panose="030F0902030302020204" pitchFamily="66" charset="0"/>
              <a:buAutoNum type="arabicPeriod"/>
            </a:pPr>
            <a:r>
              <a:rPr lang="zh-CN" altLang="en-US" sz="2400"/>
              <a:t>区分大小写，</a:t>
            </a:r>
            <a:r>
              <a:rPr lang="en-US" altLang="zh-CN" sz="2400"/>
              <a:t>abc.txt</a:t>
            </a:r>
            <a:r>
              <a:rPr lang="zh-CN" altLang="en-US" sz="2400"/>
              <a:t>和</a:t>
            </a:r>
            <a:r>
              <a:rPr lang="en-US" altLang="zh-CN" sz="2400"/>
              <a:t>ABC.txt</a:t>
            </a:r>
            <a:r>
              <a:rPr lang="zh-CN" altLang="en-US" sz="2400"/>
              <a:t>不同</a:t>
            </a:r>
            <a:endParaRPr lang="en-US" altLang="zh-CN" sz="2400"/>
          </a:p>
          <a:p>
            <a:pPr marL="514350" indent="-514350">
              <a:buFont typeface="Wingdings" pitchFamily="2" charset="2"/>
              <a:buNone/>
            </a:pPr>
            <a:endParaRPr lang="en-US" altLang="zh-CN" sz="2400"/>
          </a:p>
          <a:p>
            <a:pPr marL="514350" indent="-514350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B95AB46-EBF4-6F38-7878-64DD80DA9C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内容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76477011-B9F2-6BEA-5773-FAEBE06A91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一、</a:t>
            </a:r>
            <a:r>
              <a:rPr lang="en-US" altLang="zh-CN"/>
              <a:t>VMware</a:t>
            </a:r>
            <a:r>
              <a:rPr lang="zh-CN" altLang="en-US"/>
              <a:t>与</a:t>
            </a:r>
            <a:r>
              <a:rPr lang="en-US" altLang="zh-CN"/>
              <a:t>Linux</a:t>
            </a:r>
            <a:r>
              <a:rPr lang="zh-CN" altLang="en-US"/>
              <a:t>安装配置</a:t>
            </a:r>
            <a:endParaRPr lang="en-US" altLang="zh-CN"/>
          </a:p>
          <a:p>
            <a:pPr>
              <a:buFont typeface="Wingdings" pitchFamily="2" charset="2"/>
              <a:buNone/>
            </a:pPr>
            <a:endParaRPr lang="en-US" altLang="zh-CN"/>
          </a:p>
          <a:p>
            <a:r>
              <a:rPr lang="zh-CN" altLang="en-US"/>
              <a:t>二、</a:t>
            </a:r>
            <a:r>
              <a:rPr lang="en-US" altLang="zh-CN"/>
              <a:t>Linux</a:t>
            </a:r>
            <a:r>
              <a:rPr lang="zh-CN" altLang="zh-CN"/>
              <a:t>简介</a:t>
            </a:r>
            <a:r>
              <a:rPr lang="zh-CN" altLang="en-US"/>
              <a:t>与</a:t>
            </a:r>
            <a:r>
              <a:rPr lang="zh-CN" altLang="zh-CN"/>
              <a:t>常用命令</a:t>
            </a:r>
            <a:endParaRPr lang="en-US" altLang="zh-CN"/>
          </a:p>
          <a:p>
            <a:pPr>
              <a:buFont typeface="Wingdings" pitchFamily="2" charset="2"/>
              <a:buNone/>
            </a:pPr>
            <a:r>
              <a:rPr lang="zh-CN" altLang="en-US"/>
              <a:t>    实验：熟悉系统与命令</a:t>
            </a:r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>
            <a:extLst>
              <a:ext uri="{FF2B5EF4-FFF2-40B4-BE49-F238E27FC236}">
                <a16:creationId xmlns:a16="http://schemas.microsoft.com/office/drawing/2014/main" id="{3C08E5A7-AB3D-9F45-5F5D-A6387B763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Linux</a:t>
            </a:r>
            <a:r>
              <a:rPr lang="zh-CN" altLang="en-US"/>
              <a:t>目录树</a:t>
            </a:r>
          </a:p>
        </p:txBody>
      </p:sp>
      <p:pic>
        <p:nvPicPr>
          <p:cNvPr id="50178" name="Picture 2">
            <a:extLst>
              <a:ext uri="{FF2B5EF4-FFF2-40B4-BE49-F238E27FC236}">
                <a16:creationId xmlns:a16="http://schemas.microsoft.com/office/drawing/2014/main" id="{793B139F-22BB-C419-71FF-EA32C6513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143000"/>
            <a:ext cx="5095875" cy="5133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>
            <a:extLst>
              <a:ext uri="{FF2B5EF4-FFF2-40B4-BE49-F238E27FC236}">
                <a16:creationId xmlns:a16="http://schemas.microsoft.com/office/drawing/2014/main" id="{5E0D9F68-7457-090F-D78B-76FC7716A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Linux</a:t>
            </a:r>
            <a:r>
              <a:rPr lang="zh-CN" altLang="en-US"/>
              <a:t>目录树</a:t>
            </a:r>
          </a:p>
        </p:txBody>
      </p:sp>
      <p:pic>
        <p:nvPicPr>
          <p:cNvPr id="4" name="Picture 5" descr="0210filepermission_4">
            <a:extLst>
              <a:ext uri="{FF2B5EF4-FFF2-40B4-BE49-F238E27FC236}">
                <a16:creationId xmlns:a16="http://schemas.microsoft.com/office/drawing/2014/main" id="{8DEB5164-546D-7377-D9A3-EE59C47AA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06513" y="1066800"/>
            <a:ext cx="6002337" cy="5476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>
            <a:extLst>
              <a:ext uri="{FF2B5EF4-FFF2-40B4-BE49-F238E27FC236}">
                <a16:creationId xmlns:a16="http://schemas.microsoft.com/office/drawing/2014/main" id="{62852767-1669-800C-FEFC-C30671044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Windows</a:t>
            </a:r>
            <a:r>
              <a:rPr lang="zh-CN" altLang="en-US"/>
              <a:t>和</a:t>
            </a:r>
            <a:r>
              <a:rPr lang="en-US" altLang="zh-CN"/>
              <a:t>Linux</a:t>
            </a:r>
            <a:r>
              <a:rPr lang="zh-CN" altLang="en-US"/>
              <a:t>功能命令对比</a:t>
            </a:r>
          </a:p>
        </p:txBody>
      </p:sp>
      <p:pic>
        <p:nvPicPr>
          <p:cNvPr id="28675" name="图片 1">
            <a:extLst>
              <a:ext uri="{FF2B5EF4-FFF2-40B4-BE49-F238E27FC236}">
                <a16:creationId xmlns:a16="http://schemas.microsoft.com/office/drawing/2014/main" id="{F3023A04-3D40-9D6C-2366-B9E2BFB12A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81100"/>
            <a:ext cx="8286750" cy="565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>
            <a:extLst>
              <a:ext uri="{FF2B5EF4-FFF2-40B4-BE49-F238E27FC236}">
                <a16:creationId xmlns:a16="http://schemas.microsoft.com/office/drawing/2014/main" id="{3D9F7576-6383-E2B5-404B-F797FCF19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Linux</a:t>
            </a:r>
            <a:r>
              <a:rPr lang="zh-CN" altLang="en-US"/>
              <a:t>中的用户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200089-8616-A702-B8ED-13EA00D63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超级用户（</a:t>
            </a:r>
            <a:r>
              <a:rPr lang="en-US" altLang="zh-CN"/>
              <a:t>root</a:t>
            </a:r>
            <a:r>
              <a:rPr lang="zh-CN" altLang="en-US"/>
              <a:t>）</a:t>
            </a:r>
            <a:endParaRPr lang="en-US" altLang="zh-CN"/>
          </a:p>
          <a:p>
            <a:pPr lvl="1"/>
            <a:r>
              <a:rPr lang="zh-CN" altLang="en-US" b="0"/>
              <a:t>登录后，默认用户主目录为  </a:t>
            </a:r>
            <a:r>
              <a:rPr lang="en-US" altLang="zh-CN" b="0"/>
              <a:t>/root</a:t>
            </a:r>
          </a:p>
          <a:p>
            <a:pPr lvl="1"/>
            <a:r>
              <a:rPr lang="zh-CN" altLang="en-US" b="0"/>
              <a:t>至高无上，具有一切权限。输入命令时候为</a:t>
            </a:r>
            <a:r>
              <a:rPr lang="en-US" altLang="zh-CN" b="0"/>
              <a:t>#</a:t>
            </a:r>
          </a:p>
          <a:p>
            <a:endParaRPr lang="en-US" altLang="zh-CN"/>
          </a:p>
          <a:p>
            <a:r>
              <a:rPr lang="zh-CN" altLang="en-US"/>
              <a:t>普通用户</a:t>
            </a:r>
            <a:endParaRPr lang="en-US" altLang="zh-CN"/>
          </a:p>
          <a:p>
            <a:pPr lvl="1"/>
            <a:r>
              <a:rPr lang="zh-CN" altLang="en-US" b="0"/>
              <a:t>新创建的普通用户，系统会为其在</a:t>
            </a:r>
            <a:r>
              <a:rPr lang="en-US" altLang="zh-CN" b="0"/>
              <a:t>/home</a:t>
            </a:r>
            <a:r>
              <a:rPr lang="zh-CN" altLang="en-US" b="0"/>
              <a:t>目录下以该用户名创建一个新目录，该目录即默认用户主目录</a:t>
            </a:r>
            <a:endParaRPr lang="en-US" altLang="zh-CN" b="0"/>
          </a:p>
          <a:p>
            <a:pPr lvl="1">
              <a:buFont typeface="Wingdings" pitchFamily="2" charset="2"/>
              <a:buNone/>
            </a:pPr>
            <a:r>
              <a:rPr lang="en-US" altLang="zh-CN" b="0"/>
              <a:t>    </a:t>
            </a:r>
            <a:r>
              <a:rPr lang="zh-CN" altLang="en-US" b="0"/>
              <a:t>例如： </a:t>
            </a:r>
            <a:r>
              <a:rPr lang="en-US" altLang="zh-CN" b="0"/>
              <a:t>/home/lym</a:t>
            </a:r>
          </a:p>
          <a:p>
            <a:pPr lvl="1"/>
            <a:r>
              <a:rPr lang="zh-CN" altLang="en-US" b="0"/>
              <a:t>输入命令时候显示为</a:t>
            </a:r>
            <a:r>
              <a:rPr lang="en-US" altLang="zh-CN" b="0"/>
              <a:t>$</a:t>
            </a:r>
          </a:p>
          <a:p>
            <a:pPr lvl="1"/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>
            <a:extLst>
              <a:ext uri="{FF2B5EF4-FFF2-40B4-BE49-F238E27FC236}">
                <a16:creationId xmlns:a16="http://schemas.microsoft.com/office/drawing/2014/main" id="{C6BC6D71-0245-5F0C-14CA-8D854922F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指令的一般格式</a:t>
            </a:r>
          </a:p>
        </p:txBody>
      </p:sp>
      <p:sp>
        <p:nvSpPr>
          <p:cNvPr id="11267" name="内容占位符 2">
            <a:extLst>
              <a:ext uri="{FF2B5EF4-FFF2-40B4-BE49-F238E27FC236}">
                <a16:creationId xmlns:a16="http://schemas.microsoft.com/office/drawing/2014/main" id="{02C37261-DA04-10C6-9726-F14F5E5C3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zh-CN" altLang="en-US"/>
              <a:t>命令名称 </a:t>
            </a:r>
            <a:r>
              <a:rPr lang="en-US" altLang="zh-CN"/>
              <a:t>[</a:t>
            </a:r>
            <a:r>
              <a:rPr lang="zh-CN" altLang="en-US"/>
              <a:t>选择项</a:t>
            </a:r>
            <a:r>
              <a:rPr lang="en-US" altLang="zh-CN"/>
              <a:t>] [</a:t>
            </a:r>
            <a:r>
              <a:rPr lang="zh-CN" altLang="en-US"/>
              <a:t>参数</a:t>
            </a:r>
            <a:r>
              <a:rPr lang="en-US" altLang="zh-CN"/>
              <a:t>]</a:t>
            </a:r>
          </a:p>
          <a:p>
            <a:endParaRPr lang="en-US" altLang="zh-CN"/>
          </a:p>
          <a:p>
            <a:pPr lvl="1"/>
            <a:r>
              <a:rPr lang="zh-CN" altLang="en-US"/>
              <a:t>选择项</a:t>
            </a:r>
            <a:r>
              <a:rPr lang="zh-CN" altLang="en-US" b="0"/>
              <a:t>：用来扩展命令的特性或功能。</a:t>
            </a:r>
          </a:p>
          <a:p>
            <a:pPr lvl="2"/>
            <a:r>
              <a:rPr lang="en-US" altLang="zh-CN" b="0"/>
              <a:t>$ls  -l</a:t>
            </a:r>
          </a:p>
          <a:p>
            <a:pPr lvl="1"/>
            <a:r>
              <a:rPr lang="zh-CN" altLang="en-US"/>
              <a:t>参数</a:t>
            </a:r>
            <a:r>
              <a:rPr lang="zh-CN" altLang="en-US" b="0"/>
              <a:t>：表示命令的作用对象，如文件名。</a:t>
            </a:r>
          </a:p>
          <a:p>
            <a:pPr lvl="2"/>
            <a:r>
              <a:rPr lang="en-US" altLang="zh-CN" b="0"/>
              <a:t>$ls  –l  /home/lym</a:t>
            </a:r>
          </a:p>
          <a:p>
            <a:pPr lvl="2"/>
            <a:endParaRPr lang="en-US" altLang="zh-CN" b="0"/>
          </a:p>
          <a:p>
            <a:pPr lvl="2">
              <a:buFont typeface="Wingdings" pitchFamily="2" charset="2"/>
              <a:buNone/>
            </a:pPr>
            <a:endParaRPr lang="en-US" altLang="zh-CN" b="0"/>
          </a:p>
          <a:p>
            <a:pPr lvl="2"/>
            <a:endParaRPr lang="zh-CN" altLang="en-US" b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>
            <a:extLst>
              <a:ext uri="{FF2B5EF4-FFF2-40B4-BE49-F238E27FC236}">
                <a16:creationId xmlns:a16="http://schemas.microsoft.com/office/drawing/2014/main" id="{48BD9E0B-304E-E5F8-0C4A-5AA3F3BEA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切换目录</a:t>
            </a:r>
            <a:r>
              <a:rPr lang="en-US" altLang="zh-CN"/>
              <a:t>-cd</a:t>
            </a:r>
            <a:endParaRPr lang="zh-CN" altLang="en-US"/>
          </a:p>
        </p:txBody>
      </p:sp>
      <p:sp>
        <p:nvSpPr>
          <p:cNvPr id="34819" name="内容占位符 2">
            <a:extLst>
              <a:ext uri="{FF2B5EF4-FFF2-40B4-BE49-F238E27FC236}">
                <a16:creationId xmlns:a16="http://schemas.microsoft.com/office/drawing/2014/main" id="{A3AD25C3-775E-7B84-A354-77A22A1DC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66800"/>
            <a:ext cx="8915400" cy="5562600"/>
          </a:xfrm>
        </p:spPr>
        <p:txBody>
          <a:bodyPr/>
          <a:lstStyle/>
          <a:p>
            <a:r>
              <a:rPr lang="zh-CN" altLang="en-US"/>
              <a:t>名称：</a:t>
            </a:r>
            <a:r>
              <a:rPr lang="en-US" altLang="zh-CN" b="0"/>
              <a:t>change directory</a:t>
            </a:r>
          </a:p>
          <a:p>
            <a:r>
              <a:rPr lang="zh-CN" altLang="en-US"/>
              <a:t>功能：</a:t>
            </a:r>
            <a:r>
              <a:rPr lang="zh-CN" altLang="en-US" b="0"/>
              <a:t>切换目录</a:t>
            </a:r>
            <a:endParaRPr lang="en-US" altLang="zh-CN" b="0"/>
          </a:p>
          <a:p>
            <a:r>
              <a:rPr lang="zh-CN" altLang="en-US"/>
              <a:t>语法：</a:t>
            </a:r>
            <a:r>
              <a:rPr lang="en-US" altLang="zh-CN" b="0"/>
              <a:t>cd [</a:t>
            </a:r>
            <a:r>
              <a:rPr lang="zh-CN" altLang="en-US" b="0"/>
              <a:t>目录</a:t>
            </a:r>
            <a:r>
              <a:rPr lang="en-US" altLang="zh-CN" b="0"/>
              <a:t>]</a:t>
            </a:r>
          </a:p>
          <a:p>
            <a:pPr lvl="1"/>
            <a:r>
              <a:rPr lang="en-US" altLang="zh-CN" b="0"/>
              <a:t>$ cd / </a:t>
            </a:r>
            <a:r>
              <a:rPr lang="zh-CN" altLang="en-US" b="0"/>
              <a:t>切换到根目录</a:t>
            </a:r>
            <a:endParaRPr lang="en-US" altLang="zh-CN" b="0"/>
          </a:p>
          <a:p>
            <a:pPr lvl="1"/>
            <a:r>
              <a:rPr lang="en-US" altLang="zh-CN" b="0"/>
              <a:t>$ cd .. </a:t>
            </a:r>
            <a:r>
              <a:rPr lang="zh-CN" altLang="en-US" b="0"/>
              <a:t>切换到上一级目录</a:t>
            </a:r>
            <a:endParaRPr lang="en-US" altLang="zh-CN" b="0"/>
          </a:p>
          <a:p>
            <a:pPr lvl="1"/>
            <a:r>
              <a:rPr lang="en-US" altLang="zh-CN" b="0"/>
              <a:t>$ cd ~  </a:t>
            </a:r>
            <a:r>
              <a:rPr lang="zh-CN" altLang="en-US" b="0"/>
              <a:t>切换到用户主目录</a:t>
            </a:r>
            <a:endParaRPr lang="en-US" altLang="zh-CN" b="0"/>
          </a:p>
          <a:p>
            <a:pPr lvl="1"/>
            <a:r>
              <a:rPr lang="en-US" altLang="zh-CN" b="0"/>
              <a:t>$ cd  </a:t>
            </a:r>
            <a:r>
              <a:rPr lang="zh-CN" altLang="en-US" b="0"/>
              <a:t>切换到用户主目录</a:t>
            </a:r>
            <a:endParaRPr lang="en-US" altLang="zh-CN" b="0"/>
          </a:p>
          <a:p>
            <a:pPr lvl="1"/>
            <a:r>
              <a:rPr lang="en-US" altLang="zh-CN" b="0"/>
              <a:t>$ cd - </a:t>
            </a:r>
            <a:r>
              <a:rPr lang="zh-CN" altLang="en-US" b="0"/>
              <a:t>切换到刚刚那个目录，类似于回退</a:t>
            </a:r>
            <a:endParaRPr lang="en-US" altLang="zh-CN" b="0"/>
          </a:p>
          <a:p>
            <a:pPr lvl="1"/>
            <a:r>
              <a:rPr lang="en-US" altLang="zh-CN" b="0">
                <a:solidFill>
                  <a:srgbClr val="FF0000"/>
                </a:solidFill>
              </a:rPr>
              <a:t>.   </a:t>
            </a:r>
            <a:r>
              <a:rPr lang="zh-CN" altLang="en-US" b="0">
                <a:solidFill>
                  <a:srgbClr val="FF0000"/>
                </a:solidFill>
              </a:rPr>
              <a:t>当前目录</a:t>
            </a:r>
            <a:endParaRPr lang="en-US" altLang="zh-CN" b="0">
              <a:solidFill>
                <a:srgbClr val="FF0000"/>
              </a:solidFill>
            </a:endParaRPr>
          </a:p>
          <a:p>
            <a:pPr lvl="1"/>
            <a:r>
              <a:rPr lang="en-US" altLang="zh-CN" b="0">
                <a:solidFill>
                  <a:srgbClr val="FF0000"/>
                </a:solidFill>
              </a:rPr>
              <a:t>..   </a:t>
            </a:r>
            <a:r>
              <a:rPr lang="zh-CN" altLang="en-US" b="0">
                <a:solidFill>
                  <a:srgbClr val="FF0000"/>
                </a:solidFill>
              </a:rPr>
              <a:t>上一级目录</a:t>
            </a:r>
            <a:endParaRPr lang="en-US" altLang="zh-CN" b="0">
              <a:solidFill>
                <a:srgbClr val="FF0000"/>
              </a:solidFill>
            </a:endParaRPr>
          </a:p>
          <a:p>
            <a:pPr lvl="1"/>
            <a:r>
              <a:rPr lang="en-US" altLang="zh-CN" b="0">
                <a:solidFill>
                  <a:srgbClr val="FF0000"/>
                </a:solidFill>
              </a:rPr>
              <a:t>~   </a:t>
            </a:r>
            <a:r>
              <a:rPr lang="zh-CN" altLang="en-US" b="0">
                <a:solidFill>
                  <a:srgbClr val="FF0000"/>
                </a:solidFill>
              </a:rPr>
              <a:t>当前登录用户的主目录</a:t>
            </a:r>
            <a:endParaRPr lang="en-US" altLang="zh-CN" b="0">
              <a:solidFill>
                <a:srgbClr val="FF0000"/>
              </a:solidFill>
            </a:endParaRPr>
          </a:p>
          <a:p>
            <a:pPr lvl="2"/>
            <a:r>
              <a:rPr lang="en-US" altLang="zh-CN" b="0">
                <a:solidFill>
                  <a:srgbClr val="FF0000"/>
                </a:solidFill>
              </a:rPr>
              <a:t>root</a:t>
            </a:r>
            <a:r>
              <a:rPr lang="zh-CN" altLang="en-US" b="0">
                <a:solidFill>
                  <a:srgbClr val="FF0000"/>
                </a:solidFill>
              </a:rPr>
              <a:t>登录，默认</a:t>
            </a:r>
            <a:r>
              <a:rPr lang="en-US" altLang="zh-CN" b="0">
                <a:solidFill>
                  <a:srgbClr val="FF0000"/>
                </a:solidFill>
              </a:rPr>
              <a:t>/root/     </a:t>
            </a:r>
            <a:r>
              <a:rPr lang="zh-CN" altLang="en-US" b="0">
                <a:solidFill>
                  <a:srgbClr val="FF0000"/>
                </a:solidFill>
              </a:rPr>
              <a:t>普通用户，默认</a:t>
            </a:r>
            <a:r>
              <a:rPr lang="en-US" altLang="zh-CN" b="0">
                <a:solidFill>
                  <a:srgbClr val="FF0000"/>
                </a:solidFill>
              </a:rPr>
              <a:t>/home/lym</a:t>
            </a:r>
          </a:p>
          <a:p>
            <a:pPr lvl="1"/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>
            <a:extLst>
              <a:ext uri="{FF2B5EF4-FFF2-40B4-BE49-F238E27FC236}">
                <a16:creationId xmlns:a16="http://schemas.microsoft.com/office/drawing/2014/main" id="{60BD8B2F-94D7-EC94-86A6-FD9AEC6FA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列出文件清单</a:t>
            </a:r>
            <a:r>
              <a:rPr lang="en-US" altLang="zh-CN"/>
              <a:t>-ls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DD4717-CAA7-93F5-668F-08F8811E6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名称：</a:t>
            </a:r>
            <a:r>
              <a:rPr lang="en-US" altLang="zh-CN" b="0"/>
              <a:t>list</a:t>
            </a:r>
          </a:p>
          <a:p>
            <a:r>
              <a:rPr lang="zh-CN" altLang="en-US"/>
              <a:t>功能：</a:t>
            </a:r>
            <a:r>
              <a:rPr lang="zh-CN" altLang="en-US" b="0"/>
              <a:t>显示目录文件</a:t>
            </a:r>
            <a:endParaRPr lang="en-US" altLang="zh-CN" b="0"/>
          </a:p>
          <a:p>
            <a:r>
              <a:rPr lang="zh-CN" altLang="en-US"/>
              <a:t>语法：</a:t>
            </a:r>
            <a:r>
              <a:rPr lang="en-US" altLang="zh-CN" b="0"/>
              <a:t>ls </a:t>
            </a:r>
            <a:r>
              <a:rPr lang="zh-CN" altLang="en-US" b="0"/>
              <a:t>选项</a:t>
            </a:r>
            <a:r>
              <a:rPr lang="en-US" altLang="zh-CN" b="0"/>
              <a:t>[-al] [</a:t>
            </a:r>
            <a:r>
              <a:rPr lang="zh-CN" altLang="en-US" b="0"/>
              <a:t>文件</a:t>
            </a:r>
            <a:r>
              <a:rPr lang="en-US" altLang="zh-CN" b="0"/>
              <a:t>/</a:t>
            </a:r>
            <a:r>
              <a:rPr lang="zh-CN" altLang="en-US" b="0"/>
              <a:t>目录</a:t>
            </a:r>
            <a:r>
              <a:rPr lang="en-US" altLang="zh-CN" b="0"/>
              <a:t>]</a:t>
            </a:r>
          </a:p>
          <a:p>
            <a:pPr lvl="1"/>
            <a:r>
              <a:rPr lang="en-US" altLang="zh-CN" b="0"/>
              <a:t>-a </a:t>
            </a:r>
            <a:r>
              <a:rPr lang="zh-CN" altLang="en-US" b="0"/>
              <a:t>显示所有文件名，包括隐藏文件</a:t>
            </a:r>
            <a:endParaRPr lang="en-US" altLang="zh-CN" b="0"/>
          </a:p>
          <a:p>
            <a:pPr lvl="1"/>
            <a:r>
              <a:rPr lang="en-US" altLang="zh-CN" b="0"/>
              <a:t>-l </a:t>
            </a:r>
            <a:r>
              <a:rPr lang="zh-CN" altLang="en-US" b="0"/>
              <a:t>详细信息</a:t>
            </a:r>
            <a:endParaRPr lang="en-US" altLang="zh-CN" b="0"/>
          </a:p>
          <a:p>
            <a:r>
              <a:rPr lang="zh-CN" altLang="en-US"/>
              <a:t>范例：</a:t>
            </a:r>
            <a:endParaRPr lang="en-US" altLang="zh-CN"/>
          </a:p>
          <a:p>
            <a:endParaRPr lang="en-US" altLang="zh-CN"/>
          </a:p>
          <a:p>
            <a:pPr lvl="1">
              <a:buFont typeface="Wingdings" pitchFamily="2" charset="2"/>
              <a:buNone/>
            </a:pPr>
            <a:endParaRPr lang="en-US" altLang="zh-CN"/>
          </a:p>
        </p:txBody>
      </p:sp>
      <p:pic>
        <p:nvPicPr>
          <p:cNvPr id="36868" name="Picture 2">
            <a:extLst>
              <a:ext uri="{FF2B5EF4-FFF2-40B4-BE49-F238E27FC236}">
                <a16:creationId xmlns:a16="http://schemas.microsoft.com/office/drawing/2014/main" id="{0C476AE5-E3E3-A4C3-3EB2-F3888D090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25" y="4419600"/>
            <a:ext cx="6924675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>
            <a:extLst>
              <a:ext uri="{FF2B5EF4-FFF2-40B4-BE49-F238E27FC236}">
                <a16:creationId xmlns:a16="http://schemas.microsoft.com/office/drawing/2014/main" id="{0C940ED1-F9A9-109F-7FAD-713BCFEAC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帮助命令</a:t>
            </a:r>
            <a:r>
              <a:rPr lang="en-US" altLang="zh-CN"/>
              <a:t>-man</a:t>
            </a:r>
            <a:endParaRPr lang="zh-CN" altLang="en-US"/>
          </a:p>
        </p:txBody>
      </p:sp>
      <p:sp>
        <p:nvSpPr>
          <p:cNvPr id="33795" name="内容占位符 2">
            <a:extLst>
              <a:ext uri="{FF2B5EF4-FFF2-40B4-BE49-F238E27FC236}">
                <a16:creationId xmlns:a16="http://schemas.microsoft.com/office/drawing/2014/main" id="{41F923AD-61CA-D97F-1244-D831169F8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名称</a:t>
            </a:r>
            <a:r>
              <a:rPr lang="en-US" altLang="zh-CN"/>
              <a:t>manual page</a:t>
            </a:r>
          </a:p>
          <a:p>
            <a:r>
              <a:rPr lang="zh-CN" altLang="en-US"/>
              <a:t>功能：显示系统中命令与函数的帮助信息</a:t>
            </a:r>
            <a:endParaRPr lang="en-US" altLang="zh-CN"/>
          </a:p>
          <a:p>
            <a:r>
              <a:rPr lang="zh-CN" altLang="en-US"/>
              <a:t>语法：</a:t>
            </a:r>
            <a:r>
              <a:rPr lang="en-US" altLang="zh-CN"/>
              <a:t>man [</a:t>
            </a:r>
            <a:r>
              <a:rPr lang="zh-CN" altLang="en-US"/>
              <a:t>命令</a:t>
            </a:r>
            <a:r>
              <a:rPr lang="en-US" altLang="zh-CN"/>
              <a:t>]</a:t>
            </a:r>
          </a:p>
          <a:p>
            <a:r>
              <a:rPr lang="zh-CN" altLang="en-US"/>
              <a:t>范例：</a:t>
            </a:r>
            <a:endParaRPr lang="en-US" altLang="zh-CN"/>
          </a:p>
          <a:p>
            <a:pPr lvl="1"/>
            <a:r>
              <a:rPr lang="en-US" altLang="zh-CN" b="0"/>
              <a:t>$man ls</a:t>
            </a:r>
          </a:p>
          <a:p>
            <a:pPr lvl="1">
              <a:buFont typeface="Wingdings" pitchFamily="2" charset="2"/>
              <a:buNone/>
            </a:pPr>
            <a:endParaRPr lang="en-US" altLang="zh-CN"/>
          </a:p>
          <a:p>
            <a:pPr lvl="1">
              <a:buFont typeface="Wingdings" pitchFamily="2" charset="2"/>
              <a:buNone/>
            </a:pPr>
            <a:endParaRPr lang="en-US" altLang="zh-CN"/>
          </a:p>
        </p:txBody>
      </p:sp>
      <p:pic>
        <p:nvPicPr>
          <p:cNvPr id="38916" name="图片 1">
            <a:extLst>
              <a:ext uri="{FF2B5EF4-FFF2-40B4-BE49-F238E27FC236}">
                <a16:creationId xmlns:a16="http://schemas.microsoft.com/office/drawing/2014/main" id="{F589B633-23E1-F866-7C90-46964D0B12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205038"/>
            <a:ext cx="5257800" cy="465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>
            <a:extLst>
              <a:ext uri="{FF2B5EF4-FFF2-40B4-BE49-F238E27FC236}">
                <a16:creationId xmlns:a16="http://schemas.microsoft.com/office/drawing/2014/main" id="{4322E222-6E5B-D08E-E2AE-BC0FF26D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创建新文件</a:t>
            </a:r>
            <a:r>
              <a:rPr lang="en-US" altLang="zh-CN"/>
              <a:t>-touch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397801-CBE2-1317-695C-87CDFF982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名称：</a:t>
            </a:r>
            <a:r>
              <a:rPr lang="en-US" altLang="zh-CN"/>
              <a:t>touch</a:t>
            </a:r>
          </a:p>
          <a:p>
            <a:r>
              <a:rPr lang="zh-CN" altLang="en-US"/>
              <a:t>功能：</a:t>
            </a:r>
            <a:r>
              <a:rPr lang="zh-CN" altLang="en-US" b="0"/>
              <a:t>创建新文件</a:t>
            </a:r>
            <a:endParaRPr lang="en-US" altLang="zh-CN" b="0"/>
          </a:p>
          <a:p>
            <a:r>
              <a:rPr lang="zh-CN" altLang="en-US"/>
              <a:t>语法：</a:t>
            </a:r>
            <a:r>
              <a:rPr lang="en-US" altLang="zh-CN" b="0"/>
              <a:t>touch  [</a:t>
            </a:r>
            <a:r>
              <a:rPr lang="zh-CN" altLang="en-US" b="0"/>
              <a:t>文件</a:t>
            </a:r>
            <a:r>
              <a:rPr lang="en-US" altLang="zh-CN" b="0"/>
              <a:t>]</a:t>
            </a:r>
          </a:p>
          <a:p>
            <a:r>
              <a:rPr lang="zh-CN" altLang="en-US"/>
              <a:t>范例：</a:t>
            </a:r>
            <a:endParaRPr lang="en-US" altLang="zh-CN"/>
          </a:p>
          <a:p>
            <a:pPr lvl="1"/>
            <a:r>
              <a:rPr lang="en-US" altLang="zh-CN" b="0"/>
              <a:t>$touch   newfile</a:t>
            </a:r>
          </a:p>
          <a:p>
            <a:pPr lvl="1"/>
            <a:r>
              <a:rPr lang="zh-CN" altLang="en-US" b="0"/>
              <a:t>若</a:t>
            </a:r>
            <a:r>
              <a:rPr lang="en-US" altLang="zh-CN" b="0"/>
              <a:t>newfile</a:t>
            </a:r>
            <a:r>
              <a:rPr lang="zh-CN" altLang="en-US" b="0"/>
              <a:t>并不存在，则新建文件；若存在，则修改最后修改时间</a:t>
            </a:r>
            <a:endParaRPr lang="en-US" altLang="zh-CN" b="0"/>
          </a:p>
          <a:p>
            <a:endParaRPr lang="en-US" altLang="zh-CN"/>
          </a:p>
          <a:p>
            <a:pPr lvl="1">
              <a:buFont typeface="Wingdings" pitchFamily="2" charset="2"/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>
            <a:extLst>
              <a:ext uri="{FF2B5EF4-FFF2-40B4-BE49-F238E27FC236}">
                <a16:creationId xmlns:a16="http://schemas.microsoft.com/office/drawing/2014/main" id="{C9ED8500-D2B2-6E2A-C250-E8EE598EC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创建新目录</a:t>
            </a:r>
            <a:r>
              <a:rPr lang="en-US" altLang="zh-CN"/>
              <a:t>-mkdir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A78921-8FC2-4849-0D14-C4302E724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名称：</a:t>
            </a:r>
            <a:r>
              <a:rPr lang="en-US" altLang="zh-CN" b="0" dirty="0"/>
              <a:t>make directory</a:t>
            </a:r>
          </a:p>
          <a:p>
            <a:r>
              <a:rPr lang="zh-CN" altLang="en-US" dirty="0"/>
              <a:t>功能：</a:t>
            </a:r>
            <a:r>
              <a:rPr lang="zh-CN" altLang="en-US" b="0" dirty="0"/>
              <a:t>创建新目录</a:t>
            </a:r>
            <a:endParaRPr lang="en-US" altLang="zh-CN" b="0" dirty="0"/>
          </a:p>
          <a:p>
            <a:r>
              <a:rPr lang="zh-CN" altLang="en-US" dirty="0"/>
              <a:t>语法：</a:t>
            </a:r>
            <a:r>
              <a:rPr lang="en-US" altLang="zh-CN" b="0" dirty="0" err="1"/>
              <a:t>mkdir</a:t>
            </a:r>
            <a:r>
              <a:rPr lang="en-US" altLang="zh-CN" b="0" dirty="0"/>
              <a:t> -p [</a:t>
            </a:r>
            <a:r>
              <a:rPr lang="zh-CN" altLang="en-US" b="0" dirty="0"/>
              <a:t>目录</a:t>
            </a:r>
            <a:r>
              <a:rPr lang="en-US" altLang="zh-CN" b="0" dirty="0"/>
              <a:t>]</a:t>
            </a:r>
          </a:p>
          <a:p>
            <a:pPr lvl="1"/>
            <a:r>
              <a:rPr lang="en-US" altLang="zh-CN" dirty="0"/>
              <a:t>-</a:t>
            </a:r>
            <a:r>
              <a:rPr lang="en-US" altLang="zh-CN" b="0" dirty="0"/>
              <a:t>p</a:t>
            </a:r>
            <a:r>
              <a:rPr lang="zh-CN" altLang="en-US" b="0" dirty="0"/>
              <a:t> 递归创建</a:t>
            </a:r>
            <a:endParaRPr lang="en-US" altLang="zh-CN" b="0" dirty="0"/>
          </a:p>
          <a:p>
            <a:r>
              <a:rPr lang="zh-CN" altLang="en-US" dirty="0"/>
              <a:t>范例：</a:t>
            </a:r>
            <a:endParaRPr lang="en-US" altLang="zh-CN" dirty="0"/>
          </a:p>
          <a:p>
            <a:pPr lvl="1"/>
            <a:r>
              <a:rPr lang="en-US" altLang="zh-CN" b="0" dirty="0"/>
              <a:t>$</a:t>
            </a:r>
            <a:r>
              <a:rPr lang="en-US" altLang="zh-CN" b="0" dirty="0" err="1"/>
              <a:t>mkdir</a:t>
            </a:r>
            <a:r>
              <a:rPr lang="en-US" altLang="zh-CN" b="0" dirty="0"/>
              <a:t>  </a:t>
            </a:r>
            <a:r>
              <a:rPr lang="en-US" altLang="zh-CN" b="0" dirty="0" err="1"/>
              <a:t>dir</a:t>
            </a:r>
            <a:endParaRPr lang="en-US" altLang="zh-CN" b="0" dirty="0"/>
          </a:p>
          <a:p>
            <a:pPr lvl="1"/>
            <a:r>
              <a:rPr lang="en-US" altLang="zh-CN" b="0" dirty="0"/>
              <a:t>$</a:t>
            </a:r>
            <a:r>
              <a:rPr lang="en-US" altLang="zh-CN" b="0" dirty="0" err="1"/>
              <a:t>mkdir</a:t>
            </a:r>
            <a:r>
              <a:rPr lang="en-US" altLang="zh-CN" b="0" dirty="0"/>
              <a:t> -p dir1/dir2/dir3</a:t>
            </a:r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>
              <a:buFont typeface="Wingdings" pitchFamily="2" charset="2"/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D29F64E8-1011-C605-F8DF-764BC643A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19400"/>
            <a:ext cx="7772400" cy="868363"/>
          </a:xfrm>
        </p:spPr>
        <p:txBody>
          <a:bodyPr/>
          <a:lstStyle/>
          <a:p>
            <a:r>
              <a:rPr lang="zh-CN" altLang="en-US"/>
              <a:t>一、</a:t>
            </a:r>
            <a:r>
              <a:rPr lang="en-US" altLang="zh-CN"/>
              <a:t>VMware</a:t>
            </a:r>
            <a:r>
              <a:rPr lang="zh-CN" altLang="en-US"/>
              <a:t>与</a:t>
            </a:r>
            <a:r>
              <a:rPr lang="en-US" altLang="zh-CN"/>
              <a:t>Linux</a:t>
            </a:r>
            <a:r>
              <a:rPr lang="zh-CN" altLang="en-US"/>
              <a:t>安装配置</a:t>
            </a:r>
            <a:endParaRPr lang="en-US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>
            <a:extLst>
              <a:ext uri="{FF2B5EF4-FFF2-40B4-BE49-F238E27FC236}">
                <a16:creationId xmlns:a16="http://schemas.microsoft.com/office/drawing/2014/main" id="{1A0EEFAA-4510-92C4-41B0-8A3015681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文件处理命令</a:t>
            </a:r>
            <a:r>
              <a:rPr lang="en-US" altLang="zh-CN"/>
              <a:t>-cat</a:t>
            </a:r>
            <a:endParaRPr lang="zh-CN" altLang="en-US"/>
          </a:p>
        </p:txBody>
      </p:sp>
      <p:sp>
        <p:nvSpPr>
          <p:cNvPr id="45059" name="内容占位符 2">
            <a:extLst>
              <a:ext uri="{FF2B5EF4-FFF2-40B4-BE49-F238E27FC236}">
                <a16:creationId xmlns:a16="http://schemas.microsoft.com/office/drawing/2014/main" id="{351B0FE4-D08C-07E8-C5FC-8D4EE3036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名称：</a:t>
            </a:r>
            <a:r>
              <a:rPr lang="en-US" altLang="zh-CN"/>
              <a:t>concatenate and display files</a:t>
            </a:r>
          </a:p>
          <a:p>
            <a:r>
              <a:rPr lang="zh-CN" altLang="en-US"/>
              <a:t>功能：显示文件内容</a:t>
            </a:r>
            <a:endParaRPr lang="en-US" altLang="zh-CN"/>
          </a:p>
          <a:p>
            <a:r>
              <a:rPr lang="zh-CN" altLang="en-US"/>
              <a:t>语法：</a:t>
            </a:r>
            <a:r>
              <a:rPr lang="en-US" altLang="zh-CN"/>
              <a:t>cat [</a:t>
            </a:r>
            <a:r>
              <a:rPr lang="zh-CN" altLang="en-US"/>
              <a:t>文件名</a:t>
            </a:r>
            <a:r>
              <a:rPr lang="en-US" altLang="zh-CN"/>
              <a:t>]</a:t>
            </a:r>
          </a:p>
          <a:p>
            <a:r>
              <a:rPr lang="zh-CN" altLang="en-US"/>
              <a:t>范例：</a:t>
            </a:r>
            <a:endParaRPr lang="en-US" altLang="zh-CN"/>
          </a:p>
          <a:p>
            <a:pPr lvl="1"/>
            <a:r>
              <a:rPr lang="en-US" altLang="zh-CN"/>
              <a:t>$cat file1  </a:t>
            </a:r>
            <a:r>
              <a:rPr lang="zh-CN" altLang="en-US" b="0"/>
              <a:t>查看</a:t>
            </a:r>
            <a:r>
              <a:rPr lang="en-US" altLang="zh-CN" b="0"/>
              <a:t>file1</a:t>
            </a:r>
            <a:r>
              <a:rPr lang="zh-CN" altLang="en-US" b="0"/>
              <a:t>内容</a:t>
            </a:r>
            <a:endParaRPr lang="en-US" altLang="zh-CN" b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>
            <a:extLst>
              <a:ext uri="{FF2B5EF4-FFF2-40B4-BE49-F238E27FC236}">
                <a16:creationId xmlns:a16="http://schemas.microsoft.com/office/drawing/2014/main" id="{42F02504-1BE4-7569-91F3-0B3DAA134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文件的复制</a:t>
            </a:r>
            <a:r>
              <a:rPr lang="en-US" altLang="zh-CN"/>
              <a:t>-cp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65B315-383C-5868-DA44-CABB376E3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5181600"/>
          </a:xfrm>
        </p:spPr>
        <p:txBody>
          <a:bodyPr/>
          <a:lstStyle/>
          <a:p>
            <a:r>
              <a:rPr lang="zh-CN" altLang="en-US"/>
              <a:t>名称：</a:t>
            </a:r>
            <a:r>
              <a:rPr lang="en-US" altLang="zh-CN"/>
              <a:t>copy</a:t>
            </a:r>
          </a:p>
          <a:p>
            <a:r>
              <a:rPr lang="zh-CN" altLang="en-US"/>
              <a:t>功能：</a:t>
            </a:r>
            <a:r>
              <a:rPr lang="zh-CN" altLang="en-US" b="0"/>
              <a:t>复制</a:t>
            </a:r>
            <a:endParaRPr lang="en-US" altLang="zh-CN" b="0"/>
          </a:p>
          <a:p>
            <a:r>
              <a:rPr lang="zh-CN" altLang="en-US"/>
              <a:t>语法：</a:t>
            </a:r>
            <a:r>
              <a:rPr lang="en-US" altLang="zh-CN" b="0"/>
              <a:t>cp -r [</a:t>
            </a:r>
            <a:r>
              <a:rPr lang="zh-CN" altLang="en-US" b="0"/>
              <a:t>源文件</a:t>
            </a:r>
            <a:r>
              <a:rPr lang="en-US" altLang="zh-CN" b="0"/>
              <a:t>/</a:t>
            </a:r>
            <a:r>
              <a:rPr lang="zh-CN" altLang="en-US" b="0"/>
              <a:t>目录</a:t>
            </a:r>
            <a:r>
              <a:rPr lang="en-US" altLang="zh-CN" b="0"/>
              <a:t>] [</a:t>
            </a:r>
            <a:r>
              <a:rPr lang="zh-CN" altLang="en-US" b="0"/>
              <a:t>目的目录</a:t>
            </a:r>
            <a:r>
              <a:rPr lang="en-US" altLang="zh-CN" b="0"/>
              <a:t>]</a:t>
            </a:r>
          </a:p>
          <a:p>
            <a:pPr lvl="1"/>
            <a:r>
              <a:rPr lang="en-US" altLang="zh-CN"/>
              <a:t>-r </a:t>
            </a:r>
            <a:r>
              <a:rPr lang="zh-CN" altLang="en-US" b="0"/>
              <a:t>复制目录</a:t>
            </a:r>
            <a:endParaRPr lang="en-US" altLang="zh-CN" b="0"/>
          </a:p>
          <a:p>
            <a:r>
              <a:rPr lang="zh-CN" altLang="en-US"/>
              <a:t>范例：</a:t>
            </a:r>
            <a:endParaRPr lang="en-US" altLang="zh-CN"/>
          </a:p>
          <a:p>
            <a:pPr lvl="1"/>
            <a:r>
              <a:rPr lang="en-US" altLang="zh-CN"/>
              <a:t>$cp file dir          </a:t>
            </a:r>
            <a:r>
              <a:rPr lang="zh-CN" altLang="en-US" b="0"/>
              <a:t>将</a:t>
            </a:r>
            <a:r>
              <a:rPr lang="en-US" altLang="zh-CN" b="0"/>
              <a:t>file</a:t>
            </a:r>
            <a:r>
              <a:rPr lang="zh-CN" altLang="en-US" b="0"/>
              <a:t>复制到</a:t>
            </a:r>
            <a:r>
              <a:rPr lang="en-US" altLang="zh-CN" b="0"/>
              <a:t>dir1</a:t>
            </a:r>
            <a:endParaRPr lang="en-US" altLang="zh-CN"/>
          </a:p>
          <a:p>
            <a:pPr lvl="1"/>
            <a:r>
              <a:rPr lang="en-US" altLang="zh-CN"/>
              <a:t>$cp file1 file2 dir1     </a:t>
            </a:r>
            <a:r>
              <a:rPr lang="zh-CN" altLang="en-US" b="0"/>
              <a:t>将</a:t>
            </a:r>
            <a:r>
              <a:rPr lang="en-US" altLang="zh-CN" b="0"/>
              <a:t>file1</a:t>
            </a:r>
            <a:r>
              <a:rPr lang="zh-CN" altLang="en-US" b="0"/>
              <a:t>与</a:t>
            </a:r>
            <a:r>
              <a:rPr lang="en-US" altLang="zh-CN" b="0"/>
              <a:t>file2</a:t>
            </a:r>
            <a:r>
              <a:rPr lang="zh-CN" altLang="en-US" b="0"/>
              <a:t>复制到</a:t>
            </a:r>
            <a:r>
              <a:rPr lang="en-US" altLang="zh-CN" b="0"/>
              <a:t>dir1</a:t>
            </a:r>
          </a:p>
          <a:p>
            <a:pPr lvl="1"/>
            <a:r>
              <a:rPr lang="en-US" altLang="zh-CN"/>
              <a:t>$cp –r dir1 dir2  </a:t>
            </a:r>
          </a:p>
          <a:p>
            <a:pPr lvl="1">
              <a:buFont typeface="Wingdings" pitchFamily="2" charset="2"/>
              <a:buNone/>
            </a:pPr>
            <a:r>
              <a:rPr lang="zh-CN" altLang="en-US" b="0"/>
              <a:t>        将</a:t>
            </a:r>
            <a:r>
              <a:rPr lang="en-US" altLang="zh-CN" b="0"/>
              <a:t>dir1</a:t>
            </a:r>
            <a:r>
              <a:rPr lang="zh-CN" altLang="en-US" b="0"/>
              <a:t>所有文件及其子文件复制到</a:t>
            </a:r>
            <a:r>
              <a:rPr lang="en-US" altLang="zh-CN" b="0"/>
              <a:t>dir2</a:t>
            </a:r>
          </a:p>
          <a:p>
            <a:pPr lvl="1">
              <a:buFont typeface="Wingdings" pitchFamily="2" charset="2"/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>
            <a:extLst>
              <a:ext uri="{FF2B5EF4-FFF2-40B4-BE49-F238E27FC236}">
                <a16:creationId xmlns:a16="http://schemas.microsoft.com/office/drawing/2014/main" id="{5E044556-94BD-14F7-73D0-FAC57E7EF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文件的移动与更名</a:t>
            </a:r>
            <a:r>
              <a:rPr lang="en-US" altLang="zh-CN"/>
              <a:t>-mv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77E7A1-9F43-3F9E-7849-850723DBC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名称：</a:t>
            </a:r>
            <a:r>
              <a:rPr lang="en-US" altLang="zh-CN"/>
              <a:t>move</a:t>
            </a:r>
          </a:p>
          <a:p>
            <a:r>
              <a:rPr lang="zh-CN" altLang="en-US"/>
              <a:t>功能：移动、更名</a:t>
            </a:r>
            <a:endParaRPr lang="en-US" altLang="zh-CN"/>
          </a:p>
          <a:p>
            <a:r>
              <a:rPr lang="zh-CN" altLang="en-US"/>
              <a:t>语法</a:t>
            </a:r>
            <a:r>
              <a:rPr lang="zh-CN" altLang="en-US" b="0"/>
              <a:t>：</a:t>
            </a:r>
            <a:r>
              <a:rPr lang="en-US" altLang="zh-CN" b="0"/>
              <a:t>mv [</a:t>
            </a:r>
            <a:r>
              <a:rPr lang="zh-CN" altLang="en-US" b="0"/>
              <a:t>源文件</a:t>
            </a:r>
            <a:r>
              <a:rPr lang="en-US" altLang="zh-CN" b="0"/>
              <a:t>/</a:t>
            </a:r>
            <a:r>
              <a:rPr lang="zh-CN" altLang="en-US" b="0"/>
              <a:t>目录</a:t>
            </a:r>
            <a:r>
              <a:rPr lang="en-US" altLang="zh-CN" b="0"/>
              <a:t>] [</a:t>
            </a:r>
            <a:r>
              <a:rPr lang="zh-CN" altLang="en-US" b="0"/>
              <a:t>目的目录</a:t>
            </a:r>
            <a:r>
              <a:rPr lang="en-US" altLang="zh-CN" b="0"/>
              <a:t>]</a:t>
            </a:r>
          </a:p>
          <a:p>
            <a:r>
              <a:rPr lang="zh-CN" altLang="en-US"/>
              <a:t>范例：</a:t>
            </a:r>
            <a:endParaRPr lang="en-US" altLang="zh-CN"/>
          </a:p>
          <a:p>
            <a:pPr lvl="1"/>
            <a:r>
              <a:rPr lang="en-US" altLang="zh-CN"/>
              <a:t>$mv file1 file2  </a:t>
            </a:r>
          </a:p>
          <a:p>
            <a:pPr lvl="1">
              <a:buFont typeface="Wingdings" pitchFamily="2" charset="2"/>
              <a:buNone/>
            </a:pPr>
            <a:r>
              <a:rPr lang="en-US" altLang="zh-CN"/>
              <a:t>	</a:t>
            </a:r>
            <a:r>
              <a:rPr lang="zh-CN" altLang="en-US" b="0"/>
              <a:t>当前目录下</a:t>
            </a:r>
            <a:r>
              <a:rPr lang="en-US" altLang="zh-CN" b="0"/>
              <a:t>file1</a:t>
            </a:r>
            <a:r>
              <a:rPr lang="zh-CN" altLang="en-US" b="0"/>
              <a:t>改名为</a:t>
            </a:r>
            <a:r>
              <a:rPr lang="en-US" altLang="zh-CN" b="0"/>
              <a:t>file2</a:t>
            </a:r>
          </a:p>
          <a:p>
            <a:pPr lvl="1"/>
            <a:r>
              <a:rPr lang="en-US" altLang="zh-CN"/>
              <a:t>$mv file2 ~/test </a:t>
            </a:r>
          </a:p>
          <a:p>
            <a:pPr lvl="1">
              <a:buFont typeface="Wingdings" pitchFamily="2" charset="2"/>
              <a:buNone/>
            </a:pPr>
            <a:r>
              <a:rPr lang="en-US" altLang="zh-CN"/>
              <a:t>    </a:t>
            </a:r>
            <a:r>
              <a:rPr lang="zh-CN" altLang="en-US" b="0"/>
              <a:t>将</a:t>
            </a:r>
            <a:r>
              <a:rPr lang="en-US" altLang="zh-CN" b="0"/>
              <a:t>file2</a:t>
            </a:r>
            <a:r>
              <a:rPr lang="zh-CN" altLang="en-US" b="0"/>
              <a:t>移动到</a:t>
            </a:r>
            <a:r>
              <a:rPr lang="en-US" altLang="zh-CN" b="0"/>
              <a:t>~/test</a:t>
            </a:r>
          </a:p>
          <a:p>
            <a:pPr lvl="1">
              <a:buFont typeface="Wingdings" pitchFamily="2" charset="2"/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>
            <a:extLst>
              <a:ext uri="{FF2B5EF4-FFF2-40B4-BE49-F238E27FC236}">
                <a16:creationId xmlns:a16="http://schemas.microsoft.com/office/drawing/2014/main" id="{BF750064-4503-8367-FDA9-54A109AA1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文件的删除</a:t>
            </a:r>
            <a:r>
              <a:rPr lang="en-US" altLang="zh-CN"/>
              <a:t>-rm</a:t>
            </a:r>
            <a:endParaRPr lang="zh-CN" altLang="en-US"/>
          </a:p>
        </p:txBody>
      </p:sp>
      <p:sp>
        <p:nvSpPr>
          <p:cNvPr id="26627" name="内容占位符 2">
            <a:extLst>
              <a:ext uri="{FF2B5EF4-FFF2-40B4-BE49-F238E27FC236}">
                <a16:creationId xmlns:a16="http://schemas.microsoft.com/office/drawing/2014/main" id="{22EAE2CE-3C72-0E03-1060-8CA7A2860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名称：</a:t>
            </a:r>
            <a:r>
              <a:rPr lang="en-US" altLang="zh-CN"/>
              <a:t>remove</a:t>
            </a:r>
          </a:p>
          <a:p>
            <a:r>
              <a:rPr lang="zh-CN" altLang="en-US"/>
              <a:t>功能：删除</a:t>
            </a:r>
            <a:endParaRPr lang="en-US" altLang="zh-CN"/>
          </a:p>
          <a:p>
            <a:r>
              <a:rPr lang="zh-CN" altLang="en-US"/>
              <a:t>语法：</a:t>
            </a:r>
            <a:r>
              <a:rPr lang="en-US" altLang="zh-CN"/>
              <a:t>rm –rfi [</a:t>
            </a:r>
            <a:r>
              <a:rPr lang="zh-CN" altLang="en-US"/>
              <a:t>文件</a:t>
            </a:r>
            <a:r>
              <a:rPr lang="en-US" altLang="zh-CN"/>
              <a:t>/</a:t>
            </a:r>
            <a:r>
              <a:rPr lang="zh-CN" altLang="en-US"/>
              <a:t>目录</a:t>
            </a:r>
            <a:r>
              <a:rPr lang="en-US" altLang="zh-CN"/>
              <a:t>]</a:t>
            </a:r>
          </a:p>
          <a:p>
            <a:pPr lvl="1"/>
            <a:r>
              <a:rPr lang="en-US" altLang="zh-CN" b="0"/>
              <a:t>-r  </a:t>
            </a:r>
            <a:r>
              <a:rPr lang="zh-CN" altLang="en-US" b="0"/>
              <a:t>删除目录</a:t>
            </a:r>
            <a:endParaRPr lang="en-US" altLang="zh-CN" b="0"/>
          </a:p>
          <a:p>
            <a:pPr lvl="1"/>
            <a:r>
              <a:rPr lang="en-US" altLang="zh-CN" b="0"/>
              <a:t>-f  </a:t>
            </a:r>
            <a:r>
              <a:rPr lang="zh-CN" altLang="en-US" b="0"/>
              <a:t>强制删除</a:t>
            </a:r>
            <a:r>
              <a:rPr lang="en-US" altLang="zh-CN" b="0"/>
              <a:t>/-i </a:t>
            </a:r>
            <a:r>
              <a:rPr lang="zh-CN" altLang="en-US" b="0"/>
              <a:t>删除前询问</a:t>
            </a:r>
            <a:endParaRPr lang="en-US" altLang="zh-CN" b="0"/>
          </a:p>
          <a:p>
            <a:r>
              <a:rPr lang="zh-CN" altLang="en-US"/>
              <a:t>范例：</a:t>
            </a:r>
            <a:endParaRPr lang="en-US" altLang="zh-CN"/>
          </a:p>
          <a:p>
            <a:pPr lvl="1"/>
            <a:r>
              <a:rPr lang="en-US" altLang="zh-CN"/>
              <a:t>$rm –f file1      </a:t>
            </a:r>
          </a:p>
          <a:p>
            <a:pPr lvl="1">
              <a:buFont typeface="Wingdings" pitchFamily="2" charset="2"/>
              <a:buNone/>
            </a:pPr>
            <a:r>
              <a:rPr lang="en-US" altLang="zh-CN"/>
              <a:t>      </a:t>
            </a:r>
            <a:r>
              <a:rPr lang="zh-CN" altLang="en-US" b="0"/>
              <a:t>删除当前录下</a:t>
            </a:r>
            <a:r>
              <a:rPr lang="en-US" altLang="zh-CN" b="0"/>
              <a:t>file1</a:t>
            </a:r>
            <a:r>
              <a:rPr lang="zh-CN" altLang="en-US" b="0"/>
              <a:t>文件</a:t>
            </a:r>
            <a:endParaRPr lang="en-US" altLang="zh-CN" b="0"/>
          </a:p>
          <a:p>
            <a:pPr lvl="1"/>
            <a:r>
              <a:rPr lang="en-US" altLang="zh-CN"/>
              <a:t>$rm –rf test  </a:t>
            </a:r>
          </a:p>
          <a:p>
            <a:pPr lvl="1">
              <a:buFont typeface="Wingdings" pitchFamily="2" charset="2"/>
              <a:buNone/>
            </a:pPr>
            <a:r>
              <a:rPr lang="en-US" altLang="zh-CN"/>
              <a:t>     </a:t>
            </a:r>
            <a:r>
              <a:rPr lang="zh-CN" altLang="en-US" b="0"/>
              <a:t>强制删除目录</a:t>
            </a:r>
            <a:r>
              <a:rPr lang="en-US" altLang="zh-CN" b="0"/>
              <a:t>test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>
            <a:extLst>
              <a:ext uri="{FF2B5EF4-FFF2-40B4-BE49-F238E27FC236}">
                <a16:creationId xmlns:a16="http://schemas.microsoft.com/office/drawing/2014/main" id="{24858006-728E-794C-19BF-433181391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文件搜索命令</a:t>
            </a:r>
            <a:r>
              <a:rPr lang="en-US" altLang="zh-CN"/>
              <a:t>-find</a:t>
            </a:r>
            <a:endParaRPr lang="zh-CN" altLang="en-US"/>
          </a:p>
        </p:txBody>
      </p:sp>
      <p:sp>
        <p:nvSpPr>
          <p:cNvPr id="30723" name="内容占位符 2">
            <a:extLst>
              <a:ext uri="{FF2B5EF4-FFF2-40B4-BE49-F238E27FC236}">
                <a16:creationId xmlns:a16="http://schemas.microsoft.com/office/drawing/2014/main" id="{73332AA0-222F-16CD-07DC-6A8EECC87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名称：</a:t>
            </a:r>
            <a:r>
              <a:rPr lang="en-US" altLang="zh-CN"/>
              <a:t>find</a:t>
            </a:r>
          </a:p>
          <a:p>
            <a:r>
              <a:rPr lang="zh-CN" altLang="en-US"/>
              <a:t>功能：文件搜索</a:t>
            </a:r>
            <a:endParaRPr lang="en-US" altLang="zh-CN"/>
          </a:p>
          <a:p>
            <a:r>
              <a:rPr lang="zh-CN" altLang="en-US"/>
              <a:t>语法：</a:t>
            </a:r>
            <a:r>
              <a:rPr lang="en-US" altLang="zh-CN"/>
              <a:t>find [</a:t>
            </a:r>
            <a:r>
              <a:rPr lang="zh-CN" altLang="en-US"/>
              <a:t>搜索范围</a:t>
            </a:r>
            <a:r>
              <a:rPr lang="en-US" altLang="zh-CN"/>
              <a:t>][</a:t>
            </a:r>
            <a:r>
              <a:rPr lang="zh-CN" altLang="en-US"/>
              <a:t>匹配条件</a:t>
            </a:r>
            <a:r>
              <a:rPr lang="en-US" altLang="zh-CN"/>
              <a:t>]</a:t>
            </a:r>
          </a:p>
          <a:p>
            <a:r>
              <a:rPr lang="zh-CN" altLang="en-US"/>
              <a:t>范例：</a:t>
            </a:r>
            <a:endParaRPr lang="en-US" altLang="zh-CN"/>
          </a:p>
          <a:p>
            <a:pPr lvl="1"/>
            <a:r>
              <a:rPr lang="en-US" altLang="zh-CN"/>
              <a:t>$find /home/lym –name test </a:t>
            </a:r>
          </a:p>
          <a:p>
            <a:pPr lvl="1">
              <a:buFont typeface="Wingdings" pitchFamily="2" charset="2"/>
              <a:buNone/>
            </a:pPr>
            <a:r>
              <a:rPr lang="en-US" altLang="zh-CN"/>
              <a:t>      </a:t>
            </a:r>
            <a:r>
              <a:rPr lang="zh-CN" altLang="en-US" b="0"/>
              <a:t>在主目录下查找名为</a:t>
            </a:r>
            <a:r>
              <a:rPr lang="en-US" altLang="zh-CN" b="0"/>
              <a:t>test</a:t>
            </a:r>
            <a:r>
              <a:rPr lang="zh-CN" altLang="en-US" b="0"/>
              <a:t>的文件</a:t>
            </a:r>
            <a:endParaRPr lang="en-US" altLang="zh-CN" b="0"/>
          </a:p>
          <a:p>
            <a:pPr lvl="1"/>
            <a:r>
              <a:rPr lang="en-US" altLang="zh-CN"/>
              <a:t>$find / -size +10000k</a:t>
            </a:r>
          </a:p>
          <a:p>
            <a:pPr lvl="1">
              <a:buFont typeface="Wingdings" pitchFamily="2" charset="2"/>
              <a:buNone/>
            </a:pPr>
            <a:r>
              <a:rPr lang="en-US" altLang="zh-CN"/>
              <a:t>      </a:t>
            </a:r>
            <a:r>
              <a:rPr lang="zh-CN" altLang="en-US" b="0"/>
              <a:t>根目录下找大于</a:t>
            </a:r>
            <a:r>
              <a:rPr lang="en-US" altLang="zh-CN" b="0"/>
              <a:t>10M</a:t>
            </a:r>
            <a:r>
              <a:rPr lang="zh-CN" altLang="en-US" b="0"/>
              <a:t>的文件</a:t>
            </a:r>
            <a:endParaRPr lang="en-US" altLang="zh-CN" b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>
            <a:extLst>
              <a:ext uri="{FF2B5EF4-FFF2-40B4-BE49-F238E27FC236}">
                <a16:creationId xmlns:a16="http://schemas.microsoft.com/office/drawing/2014/main" id="{2657CC47-F947-F469-5575-FB971A956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文件搜索命令</a:t>
            </a:r>
            <a:r>
              <a:rPr lang="en-US" altLang="zh-CN"/>
              <a:t>-grep</a:t>
            </a:r>
            <a:endParaRPr lang="zh-CN" altLang="en-US"/>
          </a:p>
        </p:txBody>
      </p:sp>
      <p:sp>
        <p:nvSpPr>
          <p:cNvPr id="55299" name="内容占位符 2">
            <a:extLst>
              <a:ext uri="{FF2B5EF4-FFF2-40B4-BE49-F238E27FC236}">
                <a16:creationId xmlns:a16="http://schemas.microsoft.com/office/drawing/2014/main" id="{8FFC671A-AF8B-92D1-9F42-48C9A85D3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名称：</a:t>
            </a:r>
            <a:r>
              <a:rPr lang="en-US" altLang="zh-CN" b="0"/>
              <a:t>grep</a:t>
            </a:r>
          </a:p>
          <a:p>
            <a:r>
              <a:rPr lang="zh-CN" altLang="en-US"/>
              <a:t>功能：</a:t>
            </a:r>
            <a:r>
              <a:rPr lang="zh-CN" altLang="en-US" b="0"/>
              <a:t>文件中搜索指定行，输出</a:t>
            </a:r>
            <a:endParaRPr lang="en-US" altLang="zh-CN" b="0"/>
          </a:p>
          <a:p>
            <a:r>
              <a:rPr lang="zh-CN" altLang="en-US"/>
              <a:t>语法：</a:t>
            </a:r>
            <a:r>
              <a:rPr lang="en-US" altLang="zh-CN" b="0"/>
              <a:t>grep  [-anv][</a:t>
            </a:r>
            <a:r>
              <a:rPr lang="zh-CN" altLang="en-US" b="0"/>
              <a:t>指定字串</a:t>
            </a:r>
            <a:r>
              <a:rPr lang="en-US" altLang="zh-CN" b="0"/>
              <a:t>][</a:t>
            </a:r>
            <a:r>
              <a:rPr lang="zh-CN" altLang="en-US" b="0"/>
              <a:t>文件</a:t>
            </a:r>
            <a:r>
              <a:rPr lang="en-US" altLang="zh-CN" b="0"/>
              <a:t>]</a:t>
            </a:r>
          </a:p>
          <a:p>
            <a:pPr lvl="1"/>
            <a:r>
              <a:rPr lang="en-US" altLang="zh-CN" b="0"/>
              <a:t>-a  </a:t>
            </a:r>
            <a:r>
              <a:rPr lang="zh-CN" altLang="en-US" b="0"/>
              <a:t>以文本方式搜索</a:t>
            </a:r>
            <a:endParaRPr lang="en-US" altLang="zh-CN" b="0"/>
          </a:p>
          <a:p>
            <a:pPr lvl="1"/>
            <a:r>
              <a:rPr lang="en-US" altLang="zh-CN" b="0"/>
              <a:t>-n  </a:t>
            </a:r>
            <a:r>
              <a:rPr lang="zh-CN" altLang="en-US" b="0"/>
              <a:t>输出行号</a:t>
            </a:r>
            <a:endParaRPr lang="en-US" altLang="zh-CN" b="0"/>
          </a:p>
          <a:p>
            <a:pPr lvl="1"/>
            <a:r>
              <a:rPr lang="en-US" altLang="zh-CN" b="0"/>
              <a:t>-v  </a:t>
            </a:r>
            <a:r>
              <a:rPr lang="zh-CN" altLang="en-US" b="0"/>
              <a:t>反向搜索，找没有搜索字符串的行</a:t>
            </a:r>
            <a:endParaRPr lang="en-US" altLang="zh-CN" b="0"/>
          </a:p>
          <a:p>
            <a:pPr lvl="1"/>
            <a:endParaRPr lang="en-US" altLang="zh-CN"/>
          </a:p>
          <a:p>
            <a:r>
              <a:rPr lang="zh-CN" altLang="en-US"/>
              <a:t>范例：</a:t>
            </a:r>
            <a:endParaRPr lang="en-US" altLang="zh-CN"/>
          </a:p>
          <a:p>
            <a:pPr lvl="1"/>
            <a:r>
              <a:rPr lang="en-US" altLang="zh-CN" b="0"/>
              <a:t>$grep  mysql  /root/install.log</a:t>
            </a:r>
          </a:p>
          <a:p>
            <a:pPr lvl="1"/>
            <a:r>
              <a:rPr lang="en-US" altLang="zh-CN" b="0"/>
              <a:t>$grep  mysql </a:t>
            </a:r>
            <a:r>
              <a:rPr lang="zh-CN" altLang="en-US" b="0"/>
              <a:t>*        在当前所有文件中查找</a:t>
            </a:r>
            <a:endParaRPr lang="en-US" altLang="zh-CN" b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>
            <a:extLst>
              <a:ext uri="{FF2B5EF4-FFF2-40B4-BE49-F238E27FC236}">
                <a16:creationId xmlns:a16="http://schemas.microsoft.com/office/drawing/2014/main" id="{98351374-0542-B916-AB28-A5D3C14AC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统计命令</a:t>
            </a:r>
            <a:r>
              <a:rPr lang="en-US" altLang="zh-CN"/>
              <a:t>-wc</a:t>
            </a:r>
            <a:endParaRPr lang="zh-CN" altLang="en-US"/>
          </a:p>
        </p:txBody>
      </p:sp>
      <p:sp>
        <p:nvSpPr>
          <p:cNvPr id="57347" name="内容占位符 2">
            <a:extLst>
              <a:ext uri="{FF2B5EF4-FFF2-40B4-BE49-F238E27FC236}">
                <a16:creationId xmlns:a16="http://schemas.microsoft.com/office/drawing/2014/main" id="{086D42AF-0B8D-35D4-BE7D-4F6280BD9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名称：</a:t>
            </a:r>
            <a:r>
              <a:rPr lang="en-US" altLang="zh-CN"/>
              <a:t>word count</a:t>
            </a:r>
          </a:p>
          <a:p>
            <a:r>
              <a:rPr lang="zh-CN" altLang="en-US"/>
              <a:t>功能：统计行数、字数、字节数</a:t>
            </a:r>
            <a:endParaRPr lang="en-US" altLang="zh-CN"/>
          </a:p>
          <a:p>
            <a:r>
              <a:rPr lang="zh-CN" altLang="en-US"/>
              <a:t>语法：</a:t>
            </a:r>
            <a:r>
              <a:rPr lang="en-US" altLang="zh-CN"/>
              <a:t>wc [-clw][</a:t>
            </a:r>
            <a:r>
              <a:rPr lang="zh-CN" altLang="en-US"/>
              <a:t>文件</a:t>
            </a:r>
            <a:r>
              <a:rPr lang="en-US" altLang="zh-CN"/>
              <a:t>]</a:t>
            </a:r>
          </a:p>
          <a:p>
            <a:pPr lvl="1"/>
            <a:r>
              <a:rPr lang="en-US" altLang="zh-CN" b="0"/>
              <a:t>-l  </a:t>
            </a:r>
            <a:r>
              <a:rPr lang="zh-CN" altLang="en-US" b="0"/>
              <a:t>统计行数</a:t>
            </a:r>
            <a:endParaRPr lang="en-US" altLang="zh-CN" b="0"/>
          </a:p>
          <a:p>
            <a:pPr lvl="1"/>
            <a:r>
              <a:rPr lang="en-US" altLang="zh-CN" b="0"/>
              <a:t>-w </a:t>
            </a:r>
            <a:r>
              <a:rPr lang="zh-CN" altLang="en-US" b="0"/>
              <a:t>统计字数</a:t>
            </a:r>
            <a:endParaRPr lang="en-US" altLang="zh-CN" b="0"/>
          </a:p>
          <a:p>
            <a:pPr lvl="1"/>
            <a:r>
              <a:rPr lang="en-US" altLang="zh-CN" b="0"/>
              <a:t>-c  </a:t>
            </a:r>
            <a:r>
              <a:rPr lang="zh-CN" altLang="en-US" b="0"/>
              <a:t>统计字节数</a:t>
            </a:r>
            <a:endParaRPr lang="en-US" altLang="zh-CN" b="0"/>
          </a:p>
          <a:p>
            <a:r>
              <a:rPr lang="zh-CN" altLang="en-US"/>
              <a:t>范例：</a:t>
            </a:r>
            <a:endParaRPr lang="en-US" altLang="zh-CN"/>
          </a:p>
          <a:p>
            <a:pPr lvl="1"/>
            <a:r>
              <a:rPr lang="en-US" altLang="zh-CN" b="0"/>
              <a:t>$wc -l /root/install.log</a:t>
            </a:r>
          </a:p>
          <a:p>
            <a:pPr lvl="1"/>
            <a:endParaRPr lang="en-US" altLang="zh-CN" b="0"/>
          </a:p>
          <a:p>
            <a:pPr lvl="1"/>
            <a:endParaRPr lang="en-US" altLang="zh-CN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>
            <a:extLst>
              <a:ext uri="{FF2B5EF4-FFF2-40B4-BE49-F238E27FC236}">
                <a16:creationId xmlns:a16="http://schemas.microsoft.com/office/drawing/2014/main" id="{2D083620-BFCA-4CA9-55F4-3ABDC92BF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文件搜索命令</a:t>
            </a:r>
            <a:r>
              <a:rPr lang="en-US" altLang="zh-CN"/>
              <a:t>-sort</a:t>
            </a:r>
            <a:endParaRPr lang="zh-CN" altLang="en-US"/>
          </a:p>
        </p:txBody>
      </p:sp>
      <p:sp>
        <p:nvSpPr>
          <p:cNvPr id="33795" name="内容占位符 2">
            <a:extLst>
              <a:ext uri="{FF2B5EF4-FFF2-40B4-BE49-F238E27FC236}">
                <a16:creationId xmlns:a16="http://schemas.microsoft.com/office/drawing/2014/main" id="{BEA67CEE-5296-9682-0FEB-A2286F743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名称：</a:t>
            </a:r>
            <a:r>
              <a:rPr lang="en-US" altLang="zh-CN"/>
              <a:t>sort</a:t>
            </a:r>
          </a:p>
          <a:p>
            <a:r>
              <a:rPr lang="zh-CN" altLang="en-US"/>
              <a:t>功能：文本按行排序</a:t>
            </a:r>
            <a:endParaRPr lang="en-US" altLang="zh-CN"/>
          </a:p>
          <a:p>
            <a:r>
              <a:rPr lang="zh-CN" altLang="en-US"/>
              <a:t>语法：</a:t>
            </a:r>
            <a:r>
              <a:rPr lang="en-US" altLang="zh-CN"/>
              <a:t>sort [</a:t>
            </a:r>
            <a:r>
              <a:rPr lang="zh-CN" altLang="en-US"/>
              <a:t>指定字串</a:t>
            </a:r>
            <a:r>
              <a:rPr lang="en-US" altLang="zh-CN"/>
              <a:t>][</a:t>
            </a:r>
            <a:r>
              <a:rPr lang="zh-CN" altLang="en-US"/>
              <a:t>文件</a:t>
            </a:r>
            <a:r>
              <a:rPr lang="en-US" altLang="zh-CN"/>
              <a:t>]</a:t>
            </a:r>
          </a:p>
          <a:p>
            <a:pPr lvl="1"/>
            <a:r>
              <a:rPr lang="en-US" altLang="zh-CN" b="0"/>
              <a:t>-u  </a:t>
            </a:r>
            <a:r>
              <a:rPr lang="zh-CN" altLang="en-US" b="0"/>
              <a:t> 去除重复行</a:t>
            </a:r>
            <a:endParaRPr lang="en-US" altLang="zh-CN" b="0"/>
          </a:p>
          <a:p>
            <a:pPr lvl="1"/>
            <a:r>
              <a:rPr lang="en-US" altLang="zh-CN" b="0"/>
              <a:t>-r   </a:t>
            </a:r>
            <a:r>
              <a:rPr lang="zh-CN" altLang="en-US" b="0"/>
              <a:t>改为降序，默认为升序</a:t>
            </a:r>
            <a:endParaRPr lang="en-US" altLang="zh-CN" b="0"/>
          </a:p>
          <a:p>
            <a:pPr lvl="1"/>
            <a:r>
              <a:rPr lang="en-US" altLang="zh-CN" b="0"/>
              <a:t>-o   </a:t>
            </a:r>
            <a:r>
              <a:rPr lang="zh-CN" altLang="en-US" b="0"/>
              <a:t>重定向写入文件，默认为标准输出</a:t>
            </a:r>
            <a:endParaRPr lang="en-US" altLang="zh-CN" b="0"/>
          </a:p>
          <a:p>
            <a:r>
              <a:rPr lang="zh-CN" altLang="en-US"/>
              <a:t>范例：</a:t>
            </a:r>
            <a:endParaRPr lang="en-US" altLang="zh-CN"/>
          </a:p>
          <a:p>
            <a:pPr lvl="1"/>
            <a:r>
              <a:rPr lang="en-US" altLang="zh-CN"/>
              <a:t>$sort –r file1  </a:t>
            </a:r>
          </a:p>
          <a:p>
            <a:pPr lvl="1">
              <a:buFont typeface="Wingdings" pitchFamily="2" charset="2"/>
              <a:buNone/>
            </a:pPr>
            <a:r>
              <a:rPr lang="en-US" altLang="zh-CN"/>
              <a:t>     </a:t>
            </a:r>
            <a:r>
              <a:rPr lang="zh-CN" altLang="en-US" b="0"/>
              <a:t>将</a:t>
            </a:r>
            <a:r>
              <a:rPr lang="en-US" altLang="zh-CN" b="0"/>
              <a:t>file1</a:t>
            </a:r>
            <a:r>
              <a:rPr lang="zh-CN" altLang="en-US" b="0"/>
              <a:t>降序后标准输出，原文件不变</a:t>
            </a:r>
            <a:endParaRPr lang="en-US" altLang="zh-CN" b="0"/>
          </a:p>
          <a:p>
            <a:pPr lvl="1"/>
            <a:r>
              <a:rPr lang="en-US" altLang="zh-CN"/>
              <a:t>$sort –r file1 –o file1</a:t>
            </a:r>
          </a:p>
          <a:p>
            <a:pPr lvl="1">
              <a:buFont typeface="Wingdings" pitchFamily="2" charset="2"/>
              <a:buNone/>
            </a:pPr>
            <a:r>
              <a:rPr lang="zh-CN" altLang="en-US"/>
              <a:t>     </a:t>
            </a:r>
            <a:r>
              <a:rPr lang="zh-CN" altLang="en-US" b="0"/>
              <a:t>将</a:t>
            </a:r>
            <a:r>
              <a:rPr lang="en-US" altLang="zh-CN" b="0"/>
              <a:t>file 1</a:t>
            </a:r>
            <a:r>
              <a:rPr lang="zh-CN" altLang="en-US" b="0"/>
              <a:t>降序后输出到原文件中</a:t>
            </a:r>
            <a:endParaRPr lang="en-US" altLang="zh-CN" b="0"/>
          </a:p>
          <a:p>
            <a:pPr lvl="1"/>
            <a:endParaRPr lang="en-US" altLang="zh-CN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>
            <a:extLst>
              <a:ext uri="{FF2B5EF4-FFF2-40B4-BE49-F238E27FC236}">
                <a16:creationId xmlns:a16="http://schemas.microsoft.com/office/drawing/2014/main" id="{4319F8F1-A278-83C7-CAA1-F12736A2D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输出重定向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6A9622-CCFE-8B35-8EC8-B0FE9BF85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&gt; </a:t>
            </a:r>
            <a:r>
              <a:rPr lang="zh-CN" altLang="en-US"/>
              <a:t>保存到文件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&gt;&gt; </a:t>
            </a:r>
            <a:r>
              <a:rPr lang="zh-CN" altLang="en-US"/>
              <a:t>追加到文件</a:t>
            </a:r>
            <a:endParaRPr lang="en-US" altLang="zh-CN"/>
          </a:p>
          <a:p>
            <a:endParaRPr lang="en-US" altLang="zh-CN"/>
          </a:p>
          <a:p>
            <a:pPr lvl="1"/>
            <a:r>
              <a:rPr lang="en-US" altLang="zh-CN"/>
              <a:t>ls –l /etc &gt; file  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400"/>
              <a:t>	</a:t>
            </a:r>
            <a:r>
              <a:rPr lang="zh-CN" altLang="en-US" sz="2400" b="0"/>
              <a:t>将</a:t>
            </a:r>
            <a:r>
              <a:rPr lang="en-US" altLang="zh-CN" sz="2400" b="0"/>
              <a:t>ls</a:t>
            </a:r>
            <a:r>
              <a:rPr lang="zh-CN" altLang="en-US" sz="2400" b="0"/>
              <a:t>命令生成的</a:t>
            </a:r>
            <a:r>
              <a:rPr lang="en-US" altLang="zh-CN" sz="2400" b="0"/>
              <a:t>/etc</a:t>
            </a:r>
            <a:r>
              <a:rPr lang="zh-CN" altLang="en-US" sz="2400" b="0"/>
              <a:t>目录下文件清单存到</a:t>
            </a:r>
            <a:r>
              <a:rPr lang="en-US" altLang="zh-CN" sz="2400" b="0"/>
              <a:t>file</a:t>
            </a:r>
            <a:r>
              <a:rPr lang="zh-CN" altLang="en-US" sz="2400" b="0"/>
              <a:t>文件中</a:t>
            </a:r>
            <a:endParaRPr lang="en-US" altLang="zh-CN" sz="2400" b="0"/>
          </a:p>
          <a:p>
            <a:pPr lvl="1"/>
            <a:r>
              <a:rPr lang="en-US" altLang="zh-CN"/>
              <a:t>ls –l /etc &gt;&gt; dir  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400"/>
              <a:t>	</a:t>
            </a:r>
            <a:r>
              <a:rPr lang="zh-CN" altLang="en-US" sz="2400" b="0"/>
              <a:t>将</a:t>
            </a:r>
            <a:r>
              <a:rPr lang="en-US" altLang="zh-CN" sz="2400" b="0"/>
              <a:t>ls</a:t>
            </a:r>
            <a:r>
              <a:rPr lang="zh-CN" altLang="en-US" sz="2400" b="0"/>
              <a:t>命令生成的</a:t>
            </a:r>
            <a:r>
              <a:rPr lang="en-US" altLang="zh-CN" sz="2400" b="0"/>
              <a:t>/etc</a:t>
            </a:r>
            <a:r>
              <a:rPr lang="zh-CN" altLang="en-US" sz="2400" b="0"/>
              <a:t>目录下文件清单追加到</a:t>
            </a:r>
            <a:r>
              <a:rPr lang="en-US" altLang="zh-CN" sz="2400" b="0"/>
              <a:t>file</a:t>
            </a:r>
            <a:r>
              <a:rPr lang="zh-CN" altLang="en-US" sz="2400" b="0"/>
              <a:t>文件中</a:t>
            </a:r>
            <a:r>
              <a:rPr lang="en-US" altLang="zh-CN" sz="2400" b="0"/>
              <a:t> </a:t>
            </a:r>
          </a:p>
          <a:p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>
            <a:extLst>
              <a:ext uri="{FF2B5EF4-FFF2-40B4-BE49-F238E27FC236}">
                <a16:creationId xmlns:a16="http://schemas.microsoft.com/office/drawing/2014/main" id="{16AB4ED6-3C3D-3C4D-E9AE-432333AFE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管道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8EB9FB-9B40-43CC-8959-F6071F258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格式：命令</a:t>
            </a:r>
            <a:r>
              <a:rPr lang="en-US" altLang="zh-CN"/>
              <a:t>1|</a:t>
            </a:r>
            <a:r>
              <a:rPr lang="zh-CN" altLang="en-US"/>
              <a:t>命令</a:t>
            </a:r>
            <a:r>
              <a:rPr lang="en-US" altLang="zh-CN"/>
              <a:t>2|…|</a:t>
            </a:r>
            <a:r>
              <a:rPr lang="zh-CN" altLang="en-US"/>
              <a:t>命令</a:t>
            </a:r>
            <a:r>
              <a:rPr lang="en-US" altLang="zh-CN"/>
              <a:t>n</a:t>
            </a:r>
          </a:p>
          <a:p>
            <a:pPr lvl="1"/>
            <a:r>
              <a:rPr lang="zh-CN" altLang="en-US" b="0"/>
              <a:t>将前一条命令的执行结果通过标准输出送给后一命令作为输入数据</a:t>
            </a:r>
          </a:p>
          <a:p>
            <a:pPr lvl="1"/>
            <a:r>
              <a:rPr lang="zh-CN" altLang="en-US" b="0"/>
              <a:t>每条命令作为单独的进程运行</a:t>
            </a:r>
            <a:endParaRPr lang="en-US" altLang="zh-CN" b="0"/>
          </a:p>
          <a:p>
            <a:endParaRPr lang="en-US" altLang="zh-CN"/>
          </a:p>
          <a:p>
            <a:pPr lvl="1"/>
            <a:r>
              <a:rPr lang="en-US" altLang="zh-CN"/>
              <a:t>cat /etc/passwd | grep /bin/bash | wc –l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400"/>
              <a:t>	</a:t>
            </a:r>
            <a:r>
              <a:rPr lang="zh-CN" altLang="en-US" sz="2400" b="0"/>
              <a:t>将</a:t>
            </a:r>
            <a:r>
              <a:rPr lang="en-US" altLang="zh-CN" sz="2400" b="0"/>
              <a:t>cat</a:t>
            </a:r>
            <a:r>
              <a:rPr lang="zh-CN" altLang="en-US" sz="2400" b="0"/>
              <a:t>显示的</a:t>
            </a:r>
            <a:r>
              <a:rPr lang="en-US" altLang="zh-CN" sz="2400" b="0"/>
              <a:t>passw</a:t>
            </a:r>
            <a:r>
              <a:rPr lang="zh-CN" altLang="en-US" sz="2400" b="0"/>
              <a:t>文件内容输出给</a:t>
            </a:r>
            <a:r>
              <a:rPr lang="en-US" altLang="zh-CN" sz="2400" b="0"/>
              <a:t>grep</a:t>
            </a:r>
            <a:r>
              <a:rPr lang="zh-CN" altLang="en-US" sz="2400" b="0"/>
              <a:t>；</a:t>
            </a:r>
            <a:endParaRPr lang="en-US" altLang="zh-CN" sz="2400" b="0"/>
          </a:p>
          <a:p>
            <a:pPr lvl="1">
              <a:buFont typeface="Wingdings" pitchFamily="2" charset="2"/>
              <a:buNone/>
            </a:pPr>
            <a:r>
              <a:rPr lang="en-US" altLang="zh-CN" sz="2400" b="0"/>
              <a:t>	grep</a:t>
            </a:r>
            <a:r>
              <a:rPr lang="zh-CN" altLang="en-US" sz="2400" b="0"/>
              <a:t>找出含有“</a:t>
            </a:r>
            <a:r>
              <a:rPr lang="en-US" altLang="zh-CN" sz="2400" b="0"/>
              <a:t>bin/bash</a:t>
            </a:r>
            <a:r>
              <a:rPr lang="zh-CN" altLang="en-US" sz="2400" b="0"/>
              <a:t>”的所有行；</a:t>
            </a:r>
            <a:endParaRPr lang="en-US" altLang="zh-CN" sz="2400" b="0"/>
          </a:p>
          <a:p>
            <a:pPr lvl="1">
              <a:buFont typeface="Wingdings" pitchFamily="2" charset="2"/>
              <a:buNone/>
            </a:pPr>
            <a:r>
              <a:rPr lang="en-US" altLang="zh-CN" sz="2400" b="0"/>
              <a:t>	wc</a:t>
            </a:r>
            <a:r>
              <a:rPr lang="zh-CN" altLang="en-US" sz="2400" b="0"/>
              <a:t>统计行数”；</a:t>
            </a:r>
          </a:p>
          <a:p>
            <a:pPr>
              <a:buFont typeface="Wingdings" pitchFamily="2" charset="2"/>
              <a:buNone/>
            </a:pPr>
            <a:r>
              <a:rPr lang="zh-CN" altLang="en-US" sz="2800"/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文本&#10;&#10;低可信度描述已自动生成">
            <a:extLst>
              <a:ext uri="{FF2B5EF4-FFF2-40B4-BE49-F238E27FC236}">
                <a16:creationId xmlns:a16="http://schemas.microsoft.com/office/drawing/2014/main" id="{96758D73-E204-1C48-60B8-9C3F983A70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371600"/>
            <a:ext cx="8122444" cy="685800"/>
          </a:xfr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C6E4F6A-A360-1DA6-6D35-527FC6928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2514600"/>
            <a:ext cx="4838700" cy="37973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>
            <a:extLst>
              <a:ext uri="{FF2B5EF4-FFF2-40B4-BE49-F238E27FC236}">
                <a16:creationId xmlns:a16="http://schemas.microsoft.com/office/drawing/2014/main" id="{F8427C36-8B50-4247-EB64-7CE15551F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Linux</a:t>
            </a:r>
            <a:r>
              <a:rPr lang="zh-CN" altLang="en-US"/>
              <a:t>文件类型</a:t>
            </a:r>
          </a:p>
        </p:txBody>
      </p:sp>
      <p:sp>
        <p:nvSpPr>
          <p:cNvPr id="64515" name="内容占位符 2">
            <a:extLst>
              <a:ext uri="{FF2B5EF4-FFF2-40B4-BE49-F238E27FC236}">
                <a16:creationId xmlns:a16="http://schemas.microsoft.com/office/drawing/2014/main" id="{3B34A188-454F-0B35-32D3-59F3DB7F7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66800"/>
            <a:ext cx="8915400" cy="5105400"/>
          </a:xfrm>
        </p:spPr>
        <p:txBody>
          <a:bodyPr/>
          <a:lstStyle/>
          <a:p>
            <a:r>
              <a:rPr lang="zh-CN" altLang="en-US" sz="2800"/>
              <a:t>普通文件：</a:t>
            </a:r>
            <a:r>
              <a:rPr lang="zh-CN" altLang="en-US" sz="2400" b="0"/>
              <a:t>“</a:t>
            </a:r>
            <a:r>
              <a:rPr lang="en-US" altLang="zh-CN" sz="2400" b="0"/>
              <a:t>-”</a:t>
            </a:r>
          </a:p>
          <a:p>
            <a:endParaRPr lang="en-US" altLang="zh-CN" sz="2400"/>
          </a:p>
          <a:p>
            <a:r>
              <a:rPr lang="zh-CN" altLang="en-US" sz="2800"/>
              <a:t>目录文件</a:t>
            </a:r>
            <a:r>
              <a:rPr lang="zh-CN" altLang="en-US" sz="2400"/>
              <a:t>：</a:t>
            </a:r>
            <a:r>
              <a:rPr lang="zh-CN" altLang="en-US" sz="2400" b="0"/>
              <a:t>“</a:t>
            </a:r>
            <a:r>
              <a:rPr lang="en-US" altLang="zh-CN" sz="2400" b="0"/>
              <a:t>d</a:t>
            </a:r>
            <a:r>
              <a:rPr lang="zh-CN" altLang="en-US" sz="2400" b="0"/>
              <a:t>”，类似</a:t>
            </a:r>
            <a:r>
              <a:rPr lang="en-US" altLang="zh-CN" sz="2400" b="0"/>
              <a:t>windows</a:t>
            </a:r>
            <a:r>
              <a:rPr lang="zh-CN" altLang="en-US" sz="2400" b="0"/>
              <a:t>的文件夹</a:t>
            </a:r>
            <a:endParaRPr lang="en-US" altLang="zh-CN" sz="2400" b="0"/>
          </a:p>
          <a:p>
            <a:endParaRPr lang="en-US" altLang="zh-CN" sz="2400"/>
          </a:p>
          <a:p>
            <a:r>
              <a:rPr lang="zh-CN" altLang="en-US" sz="2800"/>
              <a:t>设备文件：</a:t>
            </a:r>
            <a:r>
              <a:rPr lang="zh-CN" altLang="en-US" sz="2400" b="0"/>
              <a:t>所有设备均为文件，如打印机。块文件“</a:t>
            </a:r>
            <a:r>
              <a:rPr lang="en-US" altLang="zh-CN" sz="2400" b="0"/>
              <a:t>b</a:t>
            </a:r>
            <a:r>
              <a:rPr lang="zh-CN" altLang="en-US" sz="2400" b="0"/>
              <a:t>”，字符文件“</a:t>
            </a:r>
            <a:r>
              <a:rPr lang="en-US" altLang="zh-CN" sz="2400" b="0"/>
              <a:t>c</a:t>
            </a:r>
            <a:r>
              <a:rPr lang="zh-CN" altLang="en-US" sz="2400" b="0"/>
              <a:t>”</a:t>
            </a:r>
            <a:endParaRPr lang="en-US" altLang="zh-CN" sz="2400" b="0"/>
          </a:p>
          <a:p>
            <a:endParaRPr lang="en-US" altLang="zh-CN" sz="1800"/>
          </a:p>
          <a:p>
            <a:r>
              <a:rPr lang="zh-CN" altLang="en-US" sz="2800"/>
              <a:t>链接文件：</a:t>
            </a:r>
            <a:r>
              <a:rPr lang="zh-CN" altLang="en-US" sz="2400" b="0"/>
              <a:t>“</a:t>
            </a:r>
            <a:r>
              <a:rPr lang="en-US" altLang="zh-CN" sz="2400" b="0"/>
              <a:t>l</a:t>
            </a:r>
            <a:r>
              <a:rPr lang="zh-CN" altLang="en-US" sz="2400" b="0"/>
              <a:t>”</a:t>
            </a:r>
            <a:endParaRPr lang="en-US" altLang="zh-CN" sz="2400" b="0"/>
          </a:p>
        </p:txBody>
      </p:sp>
      <p:pic>
        <p:nvPicPr>
          <p:cNvPr id="10244" name="Picture 2">
            <a:extLst>
              <a:ext uri="{FF2B5EF4-FFF2-40B4-BE49-F238E27FC236}">
                <a16:creationId xmlns:a16="http://schemas.microsoft.com/office/drawing/2014/main" id="{585EA66B-35B2-333A-B98B-3F65EF346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4876800"/>
            <a:ext cx="6858000" cy="13255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>
            <a:extLst>
              <a:ext uri="{FF2B5EF4-FFF2-40B4-BE49-F238E27FC236}">
                <a16:creationId xmlns:a16="http://schemas.microsoft.com/office/drawing/2014/main" id="{ED90DFC3-7785-7E7A-BFDC-1A978ED1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硬链接与符号链接</a:t>
            </a:r>
          </a:p>
        </p:txBody>
      </p:sp>
      <p:sp>
        <p:nvSpPr>
          <p:cNvPr id="65539" name="内容占位符 2">
            <a:extLst>
              <a:ext uri="{FF2B5EF4-FFF2-40B4-BE49-F238E27FC236}">
                <a16:creationId xmlns:a16="http://schemas.microsoft.com/office/drawing/2014/main" id="{10BE78A9-D357-9D14-C872-025AF6EB2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硬链接</a:t>
            </a:r>
            <a:endParaRPr lang="en-US" altLang="zh-CN"/>
          </a:p>
          <a:p>
            <a:pPr lvl="1"/>
            <a:r>
              <a:rPr lang="zh-CN" altLang="en-US" sz="2400" b="0"/>
              <a:t>不创建新文件，只是新添文件名，二者的文件类型、大小完全一样</a:t>
            </a:r>
            <a:endParaRPr lang="en-US" altLang="zh-CN" sz="2400" b="0"/>
          </a:p>
          <a:p>
            <a:pPr lvl="1"/>
            <a:r>
              <a:rPr lang="en-US" altLang="zh-CN" sz="2400" b="0"/>
              <a:t>link count</a:t>
            </a:r>
            <a:r>
              <a:rPr lang="zh-CN" altLang="en-US" sz="2400" b="0"/>
              <a:t>记录文件具有的硬链接数，每新添一个硬链接加</a:t>
            </a:r>
            <a:r>
              <a:rPr lang="en-US" altLang="zh-CN" sz="2400" b="0"/>
              <a:t>1</a:t>
            </a:r>
            <a:r>
              <a:rPr lang="zh-CN" altLang="en-US" sz="2400" b="0"/>
              <a:t>，减为</a:t>
            </a:r>
            <a:r>
              <a:rPr lang="en-US" altLang="zh-CN" sz="2400" b="0"/>
              <a:t>0</a:t>
            </a:r>
            <a:r>
              <a:rPr lang="zh-CN" altLang="en-US" sz="2400" b="0"/>
              <a:t>时数据块才被真正清除</a:t>
            </a:r>
            <a:endParaRPr lang="en-US" altLang="zh-CN" b="0"/>
          </a:p>
          <a:p>
            <a:endParaRPr lang="en-US" altLang="zh-CN" sz="3200"/>
          </a:p>
          <a:p>
            <a:r>
              <a:rPr lang="zh-CN" altLang="en-US" sz="3200"/>
              <a:t>符号链接</a:t>
            </a:r>
            <a:endParaRPr lang="en-US" altLang="zh-CN" sz="3200"/>
          </a:p>
          <a:p>
            <a:pPr lvl="1"/>
            <a:r>
              <a:rPr lang="zh-CN" altLang="en-US" sz="2400" b="0"/>
              <a:t>类似于</a:t>
            </a:r>
            <a:r>
              <a:rPr lang="en-US" altLang="zh-CN" sz="2400" b="0"/>
              <a:t>windows</a:t>
            </a:r>
            <a:r>
              <a:rPr lang="zh-CN" altLang="en-US" sz="2400" b="0"/>
              <a:t>下的快捷方式，会新建一个文件，数据指向目标文件的数据块，该文件类型为链接文件，“</a:t>
            </a:r>
            <a:r>
              <a:rPr lang="en-US" altLang="zh-CN" sz="2400" b="0"/>
              <a:t>l</a:t>
            </a:r>
            <a:r>
              <a:rPr lang="zh-CN" altLang="en-US" sz="2400" b="0"/>
              <a:t>”</a:t>
            </a:r>
            <a:endParaRPr lang="en-US" altLang="zh-CN" sz="2400" b="0"/>
          </a:p>
          <a:p>
            <a:pPr lvl="1"/>
            <a:r>
              <a:rPr lang="zh-CN" altLang="en-US" sz="2400" b="0"/>
              <a:t>不影响</a:t>
            </a:r>
            <a:r>
              <a:rPr lang="en-US" altLang="zh-CN" sz="2400" b="0"/>
              <a:t>link count</a:t>
            </a:r>
            <a:r>
              <a:rPr lang="zh-CN" altLang="en-US" sz="2400" b="0"/>
              <a:t>数</a:t>
            </a:r>
            <a:endParaRPr lang="en-US" altLang="zh-CN" sz="2400" b="0"/>
          </a:p>
          <a:p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>
            <a:extLst>
              <a:ext uri="{FF2B5EF4-FFF2-40B4-BE49-F238E27FC236}">
                <a16:creationId xmlns:a16="http://schemas.microsoft.com/office/drawing/2014/main" id="{82872CCE-0F9C-B59B-E0E0-787780C44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22238"/>
            <a:ext cx="8305800" cy="868362"/>
          </a:xfrm>
        </p:spPr>
        <p:txBody>
          <a:bodyPr/>
          <a:lstStyle/>
          <a:p>
            <a:r>
              <a:rPr lang="en-US" altLang="zh-CN"/>
              <a:t>ln</a:t>
            </a:r>
            <a:r>
              <a:rPr lang="zh-CN" altLang="en-US"/>
              <a:t>（</a:t>
            </a:r>
            <a:r>
              <a:rPr lang="en-US" altLang="zh-CN"/>
              <a:t>link</a:t>
            </a:r>
            <a:r>
              <a:rPr lang="zh-CN" altLang="en-US"/>
              <a:t>）命令</a:t>
            </a:r>
          </a:p>
        </p:txBody>
      </p:sp>
      <p:pic>
        <p:nvPicPr>
          <p:cNvPr id="67587" name="Picture 4">
            <a:extLst>
              <a:ext uri="{FF2B5EF4-FFF2-40B4-BE49-F238E27FC236}">
                <a16:creationId xmlns:a16="http://schemas.microsoft.com/office/drawing/2014/main" id="{5191A7E1-E30F-3634-D7F2-9926EF6BD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410075"/>
            <a:ext cx="6400800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E094B8A-B06C-133F-685B-1EBF68C5E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4572000"/>
          </a:xfrm>
        </p:spPr>
        <p:txBody>
          <a:bodyPr/>
          <a:lstStyle/>
          <a:p>
            <a:r>
              <a:rPr lang="en-US" altLang="zh-CN"/>
              <a:t>ln</a:t>
            </a:r>
            <a:r>
              <a:rPr lang="zh-CN" altLang="en-US"/>
              <a:t>（</a:t>
            </a:r>
            <a:r>
              <a:rPr lang="en-US" altLang="zh-CN"/>
              <a:t>link</a:t>
            </a:r>
            <a:r>
              <a:rPr lang="zh-CN" altLang="en-US"/>
              <a:t>）</a:t>
            </a:r>
            <a:r>
              <a:rPr lang="en-US" altLang="zh-CN"/>
              <a:t>   </a:t>
            </a:r>
            <a:r>
              <a:rPr lang="zh-CN" altLang="en-US"/>
              <a:t>功能：</a:t>
            </a:r>
            <a:r>
              <a:rPr lang="zh-CN" altLang="en-US" b="0"/>
              <a:t>创建链接</a:t>
            </a:r>
            <a:endParaRPr lang="en-US" altLang="zh-CN" b="0"/>
          </a:p>
          <a:p>
            <a:r>
              <a:rPr lang="zh-CN" altLang="en-US"/>
              <a:t>语法：</a:t>
            </a:r>
            <a:r>
              <a:rPr lang="en-US" altLang="zh-CN" b="0"/>
              <a:t>ln -s [</a:t>
            </a:r>
            <a:r>
              <a:rPr lang="zh-CN" altLang="en-US" b="0"/>
              <a:t>源文件</a:t>
            </a:r>
            <a:r>
              <a:rPr lang="en-US" altLang="zh-CN" b="0"/>
              <a:t>] [</a:t>
            </a:r>
            <a:r>
              <a:rPr lang="zh-CN" altLang="en-US" b="0"/>
              <a:t>目标文件</a:t>
            </a:r>
            <a:r>
              <a:rPr lang="en-US" altLang="zh-CN" b="0"/>
              <a:t>]</a:t>
            </a:r>
          </a:p>
          <a:p>
            <a:pPr>
              <a:buFont typeface="Wingdings" pitchFamily="2" charset="2"/>
              <a:buNone/>
            </a:pPr>
            <a:endParaRPr lang="en-US" altLang="zh-CN"/>
          </a:p>
          <a:p>
            <a:endParaRPr lang="en-US" altLang="zh-CN"/>
          </a:p>
          <a:p>
            <a:r>
              <a:rPr lang="zh-CN" altLang="en-US"/>
              <a:t>硬链接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符号链接</a:t>
            </a:r>
          </a:p>
        </p:txBody>
      </p:sp>
      <p:pic>
        <p:nvPicPr>
          <p:cNvPr id="67589" name="Picture 5">
            <a:extLst>
              <a:ext uri="{FF2B5EF4-FFF2-40B4-BE49-F238E27FC236}">
                <a16:creationId xmlns:a16="http://schemas.microsoft.com/office/drawing/2014/main" id="{CCBEA044-2F88-6CC9-10DD-9EE77C30F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403475"/>
            <a:ext cx="5715000" cy="186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413F41D-69A6-B843-B95D-4218BE1DD867}"/>
              </a:ext>
            </a:extLst>
          </p:cNvPr>
          <p:cNvSpPr/>
          <p:nvPr/>
        </p:nvSpPr>
        <p:spPr>
          <a:xfrm>
            <a:off x="2438400" y="2971800"/>
            <a:ext cx="5680075" cy="457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779395-F7F1-D69F-A89D-3DFFAEBDC318}"/>
              </a:ext>
            </a:extLst>
          </p:cNvPr>
          <p:cNvSpPr/>
          <p:nvPr/>
        </p:nvSpPr>
        <p:spPr>
          <a:xfrm>
            <a:off x="2438400" y="6172200"/>
            <a:ext cx="5680075" cy="457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ln>
                <a:solidFill>
                  <a:sysClr val="windowText" lastClr="000000"/>
                </a:solidFill>
              </a:ln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>
            <a:extLst>
              <a:ext uri="{FF2B5EF4-FFF2-40B4-BE49-F238E27FC236}">
                <a16:creationId xmlns:a16="http://schemas.microsoft.com/office/drawing/2014/main" id="{EE170C49-B91C-48FD-3D97-709007316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Linux</a:t>
            </a:r>
            <a:r>
              <a:rPr lang="zh-CN" altLang="en-US"/>
              <a:t>文件权限</a:t>
            </a:r>
          </a:p>
        </p:txBody>
      </p:sp>
      <p:sp>
        <p:nvSpPr>
          <p:cNvPr id="69635" name="内容占位符 2">
            <a:extLst>
              <a:ext uri="{FF2B5EF4-FFF2-40B4-BE49-F238E27FC236}">
                <a16:creationId xmlns:a16="http://schemas.microsoft.com/office/drawing/2014/main" id="{77416D28-BBF6-530F-856F-5A1E8A9B6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用户身份</a:t>
            </a:r>
            <a:endParaRPr lang="en-US" altLang="zh-CN"/>
          </a:p>
          <a:p>
            <a:pPr lvl="1"/>
            <a:r>
              <a:rPr lang="zh-CN" altLang="en-US" b="0"/>
              <a:t>拥有者</a:t>
            </a:r>
            <a:r>
              <a:rPr lang="en-US" altLang="zh-CN" b="0"/>
              <a:t>User</a:t>
            </a:r>
            <a:r>
              <a:rPr lang="zh-CN" altLang="en-US" b="0"/>
              <a:t>、同组者</a:t>
            </a:r>
            <a:r>
              <a:rPr lang="en-US" altLang="zh-CN" b="0"/>
              <a:t>Group</a:t>
            </a:r>
            <a:r>
              <a:rPr lang="zh-CN" altLang="en-US" b="0"/>
              <a:t>、其他</a:t>
            </a:r>
            <a:r>
              <a:rPr lang="en-US" altLang="zh-CN" b="0"/>
              <a:t>Other</a:t>
            </a:r>
          </a:p>
          <a:p>
            <a:r>
              <a:rPr lang="zh-CN" altLang="en-US"/>
              <a:t>文件权限</a:t>
            </a:r>
            <a:endParaRPr lang="en-US" altLang="zh-CN"/>
          </a:p>
          <a:p>
            <a:pPr lvl="1"/>
            <a:r>
              <a:rPr lang="zh-CN" altLang="en-US" b="0"/>
              <a:t>读</a:t>
            </a:r>
            <a:r>
              <a:rPr lang="en-US" altLang="zh-CN" b="0"/>
              <a:t>Read</a:t>
            </a:r>
            <a:r>
              <a:rPr lang="zh-CN" altLang="en-US" b="0"/>
              <a:t>、写</a:t>
            </a:r>
            <a:r>
              <a:rPr lang="en-US" altLang="zh-CN" b="0"/>
              <a:t>Write</a:t>
            </a:r>
            <a:r>
              <a:rPr lang="zh-CN" altLang="en-US" b="0"/>
              <a:t>、执行</a:t>
            </a:r>
            <a:r>
              <a:rPr lang="en-US" altLang="zh-CN" b="0"/>
              <a:t>eXecute</a:t>
            </a:r>
          </a:p>
          <a:p>
            <a:pPr lvl="2"/>
            <a:r>
              <a:rPr lang="zh-CN" altLang="en-US" b="0"/>
              <a:t>目录：可读</a:t>
            </a:r>
            <a:r>
              <a:rPr lang="en-US" altLang="zh-CN" b="0"/>
              <a:t>-</a:t>
            </a:r>
            <a:r>
              <a:rPr lang="zh-CN" altLang="en-US" b="0"/>
              <a:t>查看目录下所有文件名   可执行</a:t>
            </a:r>
            <a:r>
              <a:rPr lang="en-US" altLang="zh-CN" b="0"/>
              <a:t>-</a:t>
            </a:r>
            <a:r>
              <a:rPr lang="zh-CN" altLang="en-US" b="0"/>
              <a:t>进入该目录</a:t>
            </a:r>
            <a:endParaRPr lang="en-US" altLang="zh-CN" b="0"/>
          </a:p>
          <a:p>
            <a:pPr lvl="2"/>
            <a:r>
              <a:rPr lang="zh-CN" altLang="en-US" b="0"/>
              <a:t>文件：可读</a:t>
            </a:r>
            <a:r>
              <a:rPr lang="en-US" altLang="zh-CN" b="0"/>
              <a:t>-</a:t>
            </a:r>
            <a:r>
              <a:rPr lang="zh-CN" altLang="en-US" b="0"/>
              <a:t>查看文件内容  可执行</a:t>
            </a:r>
            <a:r>
              <a:rPr lang="en-US" altLang="zh-CN" b="0"/>
              <a:t>-</a:t>
            </a:r>
            <a:r>
              <a:rPr lang="zh-CN" altLang="en-US" b="0"/>
              <a:t>运行该文件</a:t>
            </a:r>
            <a:endParaRPr lang="en-US" altLang="zh-CN" b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8CC4F02D-9581-1C5E-51EB-E037373D1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4038600"/>
            <a:ext cx="4724400" cy="15033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36A503DD-740C-01B4-79CF-860FBC74A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5791200"/>
            <a:ext cx="5938838" cy="685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>
            <a:extLst>
              <a:ext uri="{FF2B5EF4-FFF2-40B4-BE49-F238E27FC236}">
                <a16:creationId xmlns:a16="http://schemas.microsoft.com/office/drawing/2014/main" id="{D3EAA7FE-A462-D2BB-07E7-0AFAF56EE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管理组与用户</a:t>
            </a:r>
            <a:r>
              <a:rPr lang="en-US" altLang="zh-CN"/>
              <a:t>-groupadd </a:t>
            </a:r>
            <a:endParaRPr lang="zh-CN" altLang="en-US"/>
          </a:p>
        </p:txBody>
      </p:sp>
      <p:sp>
        <p:nvSpPr>
          <p:cNvPr id="70659" name="内容占位符 2">
            <a:extLst>
              <a:ext uri="{FF2B5EF4-FFF2-40B4-BE49-F238E27FC236}">
                <a16:creationId xmlns:a16="http://schemas.microsoft.com/office/drawing/2014/main" id="{72303EC3-7195-9343-5CC9-05C83844E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名称：</a:t>
            </a:r>
            <a:r>
              <a:rPr lang="en-US" altLang="zh-CN" b="0" dirty="0" err="1"/>
              <a:t>groupadd</a:t>
            </a:r>
            <a:endParaRPr lang="en-US" altLang="zh-CN" b="0" dirty="0"/>
          </a:p>
          <a:p>
            <a:r>
              <a:rPr lang="zh-CN" altLang="en-US" dirty="0"/>
              <a:t>功能：</a:t>
            </a:r>
            <a:r>
              <a:rPr lang="zh-CN" altLang="en-US" b="0" dirty="0"/>
              <a:t>添加组</a:t>
            </a:r>
            <a:endParaRPr lang="en-US" altLang="zh-CN" b="0" dirty="0"/>
          </a:p>
          <a:p>
            <a:r>
              <a:rPr lang="zh-CN" altLang="en-US" dirty="0"/>
              <a:t>语法：</a:t>
            </a:r>
            <a:r>
              <a:rPr lang="en-US" altLang="zh-CN" b="0" dirty="0" err="1"/>
              <a:t>groupadd</a:t>
            </a:r>
            <a:r>
              <a:rPr lang="en-US" altLang="zh-CN" b="0" dirty="0"/>
              <a:t>  </a:t>
            </a:r>
            <a:r>
              <a:rPr lang="en-US" altLang="zh-CN" b="0" dirty="0" err="1"/>
              <a:t>groupname</a:t>
            </a:r>
            <a:endParaRPr lang="en-US" altLang="zh-CN" b="0" dirty="0"/>
          </a:p>
          <a:p>
            <a:r>
              <a:rPr lang="zh-CN" altLang="en-US" dirty="0"/>
              <a:t>范例：</a:t>
            </a:r>
            <a:endParaRPr lang="en-US" altLang="zh-CN" dirty="0"/>
          </a:p>
          <a:p>
            <a:pPr lvl="1"/>
            <a:r>
              <a:rPr lang="zh-CN" altLang="en-US" sz="2400" b="0" dirty="0">
                <a:solidFill>
                  <a:srgbClr val="FF0000"/>
                </a:solidFill>
              </a:rPr>
              <a:t>创建成功之后</a:t>
            </a:r>
            <a:r>
              <a:rPr lang="en-US" altLang="zh-CN" sz="2400" b="0" dirty="0">
                <a:solidFill>
                  <a:srgbClr val="FF0000"/>
                </a:solidFill>
              </a:rPr>
              <a:t>, vim /</a:t>
            </a:r>
            <a:r>
              <a:rPr lang="en-US" altLang="zh-CN" sz="2400" b="0" dirty="0" err="1">
                <a:solidFill>
                  <a:srgbClr val="FF0000"/>
                </a:solidFill>
              </a:rPr>
              <a:t>etc</a:t>
            </a:r>
            <a:r>
              <a:rPr lang="en-US" altLang="zh-CN" sz="2400" b="0" dirty="0">
                <a:solidFill>
                  <a:srgbClr val="FF0000"/>
                </a:solidFill>
              </a:rPr>
              <a:t>/group</a:t>
            </a:r>
            <a:r>
              <a:rPr lang="zh-CN" altLang="en-US" sz="2400" b="0" dirty="0">
                <a:solidFill>
                  <a:srgbClr val="FF0000"/>
                </a:solidFill>
              </a:rPr>
              <a:t>看到文件最后有新创建的用户，</a:t>
            </a:r>
            <a:r>
              <a:rPr lang="en-US" altLang="zh-CN" sz="2400" b="0" dirty="0">
                <a:solidFill>
                  <a:srgbClr val="FF0000"/>
                </a:solidFill>
              </a:rPr>
              <a:t>tail -3 /</a:t>
            </a:r>
            <a:r>
              <a:rPr lang="en-US" altLang="zh-CN" sz="2400" b="0" dirty="0" err="1">
                <a:solidFill>
                  <a:srgbClr val="FF0000"/>
                </a:solidFill>
              </a:rPr>
              <a:t>etc</a:t>
            </a:r>
            <a:r>
              <a:rPr lang="en-US" altLang="zh-CN" sz="2400" b="0" dirty="0">
                <a:solidFill>
                  <a:srgbClr val="FF0000"/>
                </a:solidFill>
              </a:rPr>
              <a:t>/group</a:t>
            </a:r>
            <a:r>
              <a:rPr lang="zh-CN" altLang="en-US" sz="2400" b="0" dirty="0">
                <a:solidFill>
                  <a:srgbClr val="FF0000"/>
                </a:solidFill>
              </a:rPr>
              <a:t>只看最后</a:t>
            </a:r>
            <a:r>
              <a:rPr lang="en-US" altLang="zh-CN" sz="2400" b="0" dirty="0">
                <a:solidFill>
                  <a:srgbClr val="FF0000"/>
                </a:solidFill>
              </a:rPr>
              <a:t>3</a:t>
            </a:r>
            <a:r>
              <a:rPr lang="zh-CN" altLang="en-US" sz="2400" b="0" dirty="0">
                <a:solidFill>
                  <a:srgbClr val="FF0000"/>
                </a:solidFill>
              </a:rPr>
              <a:t>行</a:t>
            </a:r>
            <a:endParaRPr lang="en-US" altLang="zh-CN" sz="2400" b="0" dirty="0">
              <a:solidFill>
                <a:srgbClr val="FF0000"/>
              </a:solidFill>
            </a:endParaRPr>
          </a:p>
        </p:txBody>
      </p:sp>
      <p:pic>
        <p:nvPicPr>
          <p:cNvPr id="14340" name="Picture 4">
            <a:extLst>
              <a:ext uri="{FF2B5EF4-FFF2-40B4-BE49-F238E27FC236}">
                <a16:creationId xmlns:a16="http://schemas.microsoft.com/office/drawing/2014/main" id="{AF18F9D1-B2D0-3A54-4718-E479178DC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4267200"/>
            <a:ext cx="4105275" cy="2400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标题 1">
            <a:extLst>
              <a:ext uri="{FF2B5EF4-FFF2-40B4-BE49-F238E27FC236}">
                <a16:creationId xmlns:a16="http://schemas.microsoft.com/office/drawing/2014/main" id="{F042B720-8350-6235-FC7E-4BAF009F7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管理组与用户</a:t>
            </a:r>
            <a:r>
              <a:rPr lang="en-US" altLang="zh-CN"/>
              <a:t>-useradd</a:t>
            </a:r>
            <a:endParaRPr lang="zh-CN" altLang="en-US"/>
          </a:p>
        </p:txBody>
      </p:sp>
      <p:sp>
        <p:nvSpPr>
          <p:cNvPr id="14339" name="内容占位符 2">
            <a:extLst>
              <a:ext uri="{FF2B5EF4-FFF2-40B4-BE49-F238E27FC236}">
                <a16:creationId xmlns:a16="http://schemas.microsoft.com/office/drawing/2014/main" id="{093BA5CD-ED77-548A-B572-8AC165994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名称：</a:t>
            </a:r>
            <a:r>
              <a:rPr lang="en-US" altLang="zh-CN" b="0" dirty="0" err="1"/>
              <a:t>useradd</a:t>
            </a:r>
            <a:endParaRPr lang="en-US" altLang="zh-CN" b="0" dirty="0"/>
          </a:p>
          <a:p>
            <a:r>
              <a:rPr lang="zh-CN" altLang="en-US" dirty="0"/>
              <a:t>功能：</a:t>
            </a:r>
            <a:r>
              <a:rPr lang="zh-CN" altLang="en-US" b="0" dirty="0"/>
              <a:t>添加用户</a:t>
            </a:r>
            <a:endParaRPr lang="en-US" altLang="zh-CN" b="0" dirty="0"/>
          </a:p>
          <a:p>
            <a:r>
              <a:rPr lang="zh-CN" altLang="en-US" dirty="0"/>
              <a:t>语法：</a:t>
            </a:r>
            <a:r>
              <a:rPr lang="en-US" altLang="zh-CN" b="0" dirty="0" err="1"/>
              <a:t>useradd</a:t>
            </a:r>
            <a:r>
              <a:rPr lang="en-US" altLang="zh-CN" b="0" dirty="0"/>
              <a:t> username [-p][-g]</a:t>
            </a:r>
          </a:p>
          <a:p>
            <a:pPr lvl="1"/>
            <a:r>
              <a:rPr lang="en-US" altLang="zh-CN" dirty="0"/>
              <a:t>-p   </a:t>
            </a:r>
            <a:r>
              <a:rPr lang="zh-CN" altLang="en-US" b="0" dirty="0"/>
              <a:t>指定密码   也可以用</a:t>
            </a:r>
            <a:r>
              <a:rPr lang="en-US" altLang="zh-CN" b="0" dirty="0"/>
              <a:t>passwd</a:t>
            </a:r>
            <a:r>
              <a:rPr lang="zh-CN" altLang="en-US" b="0" dirty="0"/>
              <a:t>命令指定密码</a:t>
            </a:r>
            <a:endParaRPr lang="en-US" altLang="zh-CN" b="0" dirty="0"/>
          </a:p>
          <a:p>
            <a:pPr lvl="1"/>
            <a:r>
              <a:rPr lang="en-US" altLang="zh-CN" dirty="0"/>
              <a:t>-g</a:t>
            </a:r>
            <a:r>
              <a:rPr lang="zh-CN" altLang="en-US" dirty="0"/>
              <a:t>   </a:t>
            </a:r>
            <a:r>
              <a:rPr lang="zh-CN" altLang="en-US" b="0" dirty="0"/>
              <a:t>指定用户所属的群组</a:t>
            </a:r>
            <a:endParaRPr lang="en-US" altLang="zh-CN" b="0" dirty="0"/>
          </a:p>
          <a:p>
            <a:r>
              <a:rPr lang="zh-CN" altLang="en-US" dirty="0"/>
              <a:t>范例：</a:t>
            </a:r>
            <a:endParaRPr lang="en-US" altLang="zh-CN" dirty="0"/>
          </a:p>
          <a:p>
            <a:pPr lvl="1"/>
            <a:r>
              <a:rPr lang="en-US" altLang="zh-CN" sz="2400" b="0" dirty="0" err="1"/>
              <a:t>useradd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lym</a:t>
            </a:r>
            <a:r>
              <a:rPr lang="en-US" altLang="zh-CN" sz="2400" b="0" dirty="0"/>
              <a:t> –p </a:t>
            </a:r>
            <a:r>
              <a:rPr lang="en-US" altLang="zh-CN" sz="2400" b="0" dirty="0" err="1"/>
              <a:t>lym</a:t>
            </a:r>
            <a:r>
              <a:rPr lang="en-US" altLang="zh-CN" sz="2400" b="0" dirty="0"/>
              <a:t> –g</a:t>
            </a:r>
            <a:r>
              <a:rPr lang="zh-CN" altLang="en-US" sz="2400" b="0" dirty="0"/>
              <a:t> </a:t>
            </a:r>
            <a:r>
              <a:rPr lang="en-US" altLang="zh-CN" sz="2400" b="0" dirty="0" err="1"/>
              <a:t>testgroup</a:t>
            </a:r>
            <a:endParaRPr lang="en-US" altLang="zh-CN" sz="2400" b="0" dirty="0"/>
          </a:p>
          <a:p>
            <a:pPr lvl="1"/>
            <a:r>
              <a:rPr lang="zh-CN" altLang="en-US" sz="2400" b="0" dirty="0"/>
              <a:t>创建</a:t>
            </a:r>
            <a:r>
              <a:rPr lang="en-US" altLang="zh-CN" sz="2400" b="0" dirty="0" err="1"/>
              <a:t>lym</a:t>
            </a:r>
            <a:r>
              <a:rPr lang="zh-CN" altLang="en-US" sz="2400" b="0" dirty="0"/>
              <a:t>用户，密码为</a:t>
            </a:r>
            <a:r>
              <a:rPr lang="en-US" altLang="zh-CN" sz="2400" b="0" dirty="0" err="1"/>
              <a:t>lym</a:t>
            </a:r>
            <a:r>
              <a:rPr lang="zh-CN" altLang="en-US" sz="2400" b="0" dirty="0"/>
              <a:t>，属于组</a:t>
            </a:r>
            <a:r>
              <a:rPr lang="en-US" altLang="zh-CN" sz="2400" b="0" dirty="0" err="1"/>
              <a:t>testgroup</a:t>
            </a:r>
            <a:endParaRPr lang="en-US" altLang="zh-CN" sz="2400" b="0" dirty="0"/>
          </a:p>
          <a:p>
            <a:pPr lvl="1"/>
            <a:r>
              <a:rPr lang="zh-CN" altLang="en-US" sz="2400" b="0" dirty="0">
                <a:solidFill>
                  <a:srgbClr val="FF0000"/>
                </a:solidFill>
              </a:rPr>
              <a:t>创建用户成功之后</a:t>
            </a:r>
            <a:r>
              <a:rPr lang="en-US" altLang="zh-CN" sz="2400" b="0" dirty="0">
                <a:solidFill>
                  <a:srgbClr val="FF0000"/>
                </a:solidFill>
              </a:rPr>
              <a:t>, /home</a:t>
            </a:r>
            <a:r>
              <a:rPr lang="zh-CN" altLang="en-US" sz="2400" b="0" dirty="0">
                <a:solidFill>
                  <a:srgbClr val="FF0000"/>
                </a:solidFill>
              </a:rPr>
              <a:t>下创建一个用户目录，如</a:t>
            </a:r>
            <a:r>
              <a:rPr lang="en-US" altLang="zh-CN" sz="2400" b="0" dirty="0">
                <a:solidFill>
                  <a:srgbClr val="FF0000"/>
                </a:solidFill>
              </a:rPr>
              <a:t>/home/</a:t>
            </a:r>
            <a:r>
              <a:rPr lang="en-US" altLang="zh-CN" sz="2400" b="0" dirty="0" err="1">
                <a:solidFill>
                  <a:srgbClr val="FF0000"/>
                </a:solidFill>
              </a:rPr>
              <a:t>lym</a:t>
            </a:r>
            <a:r>
              <a:rPr lang="zh-CN" altLang="en-US" sz="2400" b="0" dirty="0">
                <a:solidFill>
                  <a:srgbClr val="FF0000"/>
                </a:solidFill>
              </a:rPr>
              <a:t>，同时</a:t>
            </a:r>
            <a:r>
              <a:rPr lang="en-US" altLang="zh-CN" sz="2400" b="0" dirty="0">
                <a:solidFill>
                  <a:srgbClr val="FF0000"/>
                </a:solidFill>
              </a:rPr>
              <a:t>vim /</a:t>
            </a:r>
            <a:r>
              <a:rPr lang="en-US" altLang="zh-CN" sz="2400" b="0" dirty="0" err="1">
                <a:solidFill>
                  <a:srgbClr val="FF0000"/>
                </a:solidFill>
              </a:rPr>
              <a:t>etc</a:t>
            </a:r>
            <a:r>
              <a:rPr lang="en-US" altLang="zh-CN" sz="2400" b="0" dirty="0">
                <a:solidFill>
                  <a:srgbClr val="FF0000"/>
                </a:solidFill>
              </a:rPr>
              <a:t>/passwd </a:t>
            </a:r>
            <a:r>
              <a:rPr lang="zh-CN" altLang="en-US" sz="2400" b="0" dirty="0">
                <a:solidFill>
                  <a:srgbClr val="FF0000"/>
                </a:solidFill>
              </a:rPr>
              <a:t>最下边可看到新创建的用户，</a:t>
            </a:r>
            <a:r>
              <a:rPr lang="en-US" altLang="zh-CN" sz="2400" b="0" dirty="0">
                <a:solidFill>
                  <a:srgbClr val="FF0000"/>
                </a:solidFill>
              </a:rPr>
              <a:t>tail -3 /</a:t>
            </a:r>
            <a:r>
              <a:rPr lang="en-US" altLang="zh-CN" sz="2400" b="0" dirty="0" err="1">
                <a:solidFill>
                  <a:srgbClr val="FF0000"/>
                </a:solidFill>
              </a:rPr>
              <a:t>etc</a:t>
            </a:r>
            <a:r>
              <a:rPr lang="en-US" altLang="zh-CN" sz="2400" b="0" dirty="0">
                <a:solidFill>
                  <a:srgbClr val="FF0000"/>
                </a:solidFill>
              </a:rPr>
              <a:t>/passwd</a:t>
            </a:r>
            <a:r>
              <a:rPr lang="zh-CN" altLang="en-US" sz="2400" b="0" dirty="0">
                <a:solidFill>
                  <a:srgbClr val="FF0000"/>
                </a:solidFill>
              </a:rPr>
              <a:t>命令看最后</a:t>
            </a:r>
            <a:r>
              <a:rPr lang="en-US" altLang="zh-CN" sz="2400" b="0" dirty="0">
                <a:solidFill>
                  <a:srgbClr val="FF0000"/>
                </a:solidFill>
              </a:rPr>
              <a:t>3</a:t>
            </a:r>
            <a:r>
              <a:rPr lang="zh-CN" altLang="en-US" sz="2400" b="0" dirty="0">
                <a:solidFill>
                  <a:srgbClr val="FF0000"/>
                </a:solidFill>
              </a:rPr>
              <a:t>行验证</a:t>
            </a:r>
            <a:endParaRPr lang="en-US" altLang="zh-CN" sz="2400" b="0" dirty="0">
              <a:solidFill>
                <a:srgbClr val="FF0000"/>
              </a:solidFill>
            </a:endParaRPr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标题 1">
            <a:extLst>
              <a:ext uri="{FF2B5EF4-FFF2-40B4-BE49-F238E27FC236}">
                <a16:creationId xmlns:a16="http://schemas.microsoft.com/office/drawing/2014/main" id="{5EB30F82-9592-A1C0-CBB0-ED40EADF0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管理组与用户</a:t>
            </a:r>
            <a:r>
              <a:rPr lang="en-US" altLang="zh-CN"/>
              <a:t>-gpasswd</a:t>
            </a:r>
            <a:endParaRPr lang="zh-CN" altLang="en-US"/>
          </a:p>
        </p:txBody>
      </p:sp>
      <p:sp>
        <p:nvSpPr>
          <p:cNvPr id="14339" name="内容占位符 2">
            <a:extLst>
              <a:ext uri="{FF2B5EF4-FFF2-40B4-BE49-F238E27FC236}">
                <a16:creationId xmlns:a16="http://schemas.microsoft.com/office/drawing/2014/main" id="{5972CC14-A8F9-5932-AC87-3835DB324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名称：</a:t>
            </a:r>
            <a:r>
              <a:rPr lang="en-US" altLang="zh-CN" b="0" dirty="0" err="1"/>
              <a:t>gpasswd</a:t>
            </a:r>
            <a:endParaRPr lang="en-US" altLang="zh-CN" b="0" dirty="0"/>
          </a:p>
          <a:p>
            <a:r>
              <a:rPr lang="zh-CN" altLang="en-US" dirty="0"/>
              <a:t>功能：</a:t>
            </a:r>
            <a:r>
              <a:rPr lang="zh-CN" altLang="en-US" b="0" dirty="0"/>
              <a:t>将用户添加组或删除</a:t>
            </a:r>
            <a:endParaRPr lang="en-US" altLang="zh-CN" b="0" dirty="0"/>
          </a:p>
          <a:p>
            <a:r>
              <a:rPr lang="zh-CN" altLang="en-US" dirty="0"/>
              <a:t>语法：</a:t>
            </a:r>
            <a:r>
              <a:rPr lang="en-US" altLang="zh-CN" b="0" dirty="0" err="1"/>
              <a:t>gpasswd</a:t>
            </a:r>
            <a:r>
              <a:rPr lang="en-US" altLang="zh-CN" b="0" dirty="0"/>
              <a:t> [-ad user] </a:t>
            </a:r>
            <a:r>
              <a:rPr lang="en-US" altLang="zh-CN" b="0" dirty="0" err="1"/>
              <a:t>groupname</a:t>
            </a:r>
            <a:endParaRPr lang="en-US" altLang="zh-CN" b="0" dirty="0"/>
          </a:p>
          <a:p>
            <a:pPr lvl="1"/>
            <a:r>
              <a:rPr lang="en-US" altLang="zh-CN" dirty="0"/>
              <a:t>-a</a:t>
            </a:r>
            <a:r>
              <a:rPr lang="zh-CN" altLang="en-US" dirty="0"/>
              <a:t>   </a:t>
            </a:r>
            <a:r>
              <a:rPr lang="zh-CN" altLang="en-US" b="0" dirty="0"/>
              <a:t>添加用户到组；</a:t>
            </a:r>
            <a:r>
              <a:rPr lang="en-US" altLang="zh-CN" dirty="0"/>
              <a:t>-d</a:t>
            </a:r>
            <a:r>
              <a:rPr lang="zh-CN" altLang="en-US" dirty="0"/>
              <a:t>   </a:t>
            </a:r>
            <a:r>
              <a:rPr lang="zh-CN" altLang="en-US" b="0" dirty="0"/>
              <a:t>从组删除用户</a:t>
            </a:r>
          </a:p>
          <a:p>
            <a:r>
              <a:rPr lang="zh-CN" altLang="en-US" dirty="0"/>
              <a:t>范例：</a:t>
            </a:r>
            <a:endParaRPr lang="en-US" altLang="zh-CN" b="0" dirty="0"/>
          </a:p>
          <a:p>
            <a:pPr lvl="1"/>
            <a:r>
              <a:rPr lang="en-US" altLang="zh-CN" b="0" dirty="0" err="1"/>
              <a:t>groupadd</a:t>
            </a:r>
            <a:r>
              <a:rPr lang="zh-CN" altLang="en-US" b="0" dirty="0"/>
              <a:t> </a:t>
            </a:r>
            <a:r>
              <a:rPr lang="en-US" altLang="zh-CN" b="0" dirty="0"/>
              <a:t>grp1</a:t>
            </a:r>
            <a:r>
              <a:rPr lang="zh-CN" altLang="en-US" b="0" dirty="0"/>
              <a:t>（创建组</a:t>
            </a:r>
            <a:r>
              <a:rPr lang="en-US" altLang="zh-CN" b="0" dirty="0"/>
              <a:t>grp1</a:t>
            </a:r>
            <a:r>
              <a:rPr lang="zh-CN" altLang="en-US" b="0" dirty="0"/>
              <a:t>）</a:t>
            </a:r>
            <a:endParaRPr lang="en-US" altLang="zh-CN" b="0" dirty="0"/>
          </a:p>
          <a:p>
            <a:pPr lvl="1"/>
            <a:r>
              <a:rPr lang="en-US" altLang="zh-CN" b="0" dirty="0" err="1"/>
              <a:t>gpasswd</a:t>
            </a:r>
            <a:r>
              <a:rPr lang="en-US" altLang="zh-CN" b="0" dirty="0"/>
              <a:t>  –a </a:t>
            </a:r>
            <a:r>
              <a:rPr lang="en-US" altLang="zh-CN" b="0" dirty="0" err="1"/>
              <a:t>lym</a:t>
            </a:r>
            <a:r>
              <a:rPr lang="en-US" altLang="zh-CN" b="0" dirty="0"/>
              <a:t> grp1</a:t>
            </a:r>
          </a:p>
          <a:p>
            <a:pPr lvl="1">
              <a:buFont typeface="Wingdings" pitchFamily="2" charset="2"/>
              <a:buNone/>
            </a:pPr>
            <a:r>
              <a:rPr lang="zh-CN" altLang="en-US" b="0" dirty="0"/>
              <a:t>添加</a:t>
            </a:r>
            <a:r>
              <a:rPr lang="en-US" altLang="zh-CN" b="0" dirty="0" err="1"/>
              <a:t>lym</a:t>
            </a:r>
            <a:r>
              <a:rPr lang="zh-CN" altLang="en-US" b="0" dirty="0"/>
              <a:t>到组</a:t>
            </a:r>
            <a:r>
              <a:rPr lang="en-US" altLang="zh-CN" b="0" dirty="0"/>
              <a:t>grp1 </a:t>
            </a:r>
            <a:r>
              <a:rPr lang="zh-CN" altLang="en-US" b="0" dirty="0"/>
              <a:t>（添加一个分组，用户属于多个组，可用</a:t>
            </a:r>
            <a:r>
              <a:rPr lang="en-US" altLang="zh-CN" b="0" dirty="0"/>
              <a:t>groups</a:t>
            </a:r>
            <a:r>
              <a:rPr lang="zh-CN" altLang="en-US" b="0" dirty="0"/>
              <a:t> </a:t>
            </a:r>
            <a:r>
              <a:rPr lang="en-US" altLang="zh-CN" b="0" dirty="0" err="1"/>
              <a:t>lym</a:t>
            </a:r>
            <a:r>
              <a:rPr lang="zh-CN" altLang="en-US" b="0" dirty="0"/>
              <a:t>查看）</a:t>
            </a:r>
            <a:endParaRPr lang="en-US" altLang="zh-CN" b="0" dirty="0"/>
          </a:p>
          <a:p>
            <a:pPr lvl="1"/>
            <a:r>
              <a:rPr lang="en-US" altLang="zh-CN" b="0" dirty="0" err="1"/>
              <a:t>useradd</a:t>
            </a:r>
            <a:r>
              <a:rPr lang="en-US" altLang="zh-CN" b="0" dirty="0"/>
              <a:t> </a:t>
            </a:r>
            <a:r>
              <a:rPr lang="en-US" altLang="zh-CN" b="0" dirty="0" err="1"/>
              <a:t>lym</a:t>
            </a:r>
            <a:r>
              <a:rPr lang="en-US" altLang="zh-CN" b="0" dirty="0"/>
              <a:t> –g grp1  </a:t>
            </a:r>
            <a:r>
              <a:rPr lang="zh-CN" altLang="en-US" b="0" dirty="0"/>
              <a:t>（清除原有组，用户只属于当前组）</a:t>
            </a:r>
            <a:endParaRPr lang="en-US" altLang="zh-CN" b="0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标题 1">
            <a:extLst>
              <a:ext uri="{FF2B5EF4-FFF2-40B4-BE49-F238E27FC236}">
                <a16:creationId xmlns:a16="http://schemas.microsoft.com/office/drawing/2014/main" id="{7C240B28-AEEF-1632-53F4-1DF186690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用户与组</a:t>
            </a:r>
            <a:r>
              <a:rPr lang="en-US" altLang="zh-CN"/>
              <a:t>-whoami</a:t>
            </a:r>
            <a:endParaRPr lang="zh-CN" altLang="en-US"/>
          </a:p>
        </p:txBody>
      </p:sp>
      <p:sp>
        <p:nvSpPr>
          <p:cNvPr id="76803" name="内容占位符 2">
            <a:extLst>
              <a:ext uri="{FF2B5EF4-FFF2-40B4-BE49-F238E27FC236}">
                <a16:creationId xmlns:a16="http://schemas.microsoft.com/office/drawing/2014/main" id="{191F86D2-9339-711A-D4E6-3F7161C04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名称：</a:t>
            </a:r>
            <a:r>
              <a:rPr lang="en-US" altLang="zh-CN" b="0"/>
              <a:t>whoami</a:t>
            </a:r>
          </a:p>
          <a:p>
            <a:r>
              <a:rPr lang="zh-CN" altLang="en-US"/>
              <a:t>功能：</a:t>
            </a:r>
            <a:r>
              <a:rPr lang="zh-CN" altLang="en-US" b="0"/>
              <a:t>显示当前登录用户</a:t>
            </a:r>
            <a:endParaRPr lang="en-US" altLang="zh-CN" b="0"/>
          </a:p>
          <a:p>
            <a:r>
              <a:rPr lang="zh-CN" altLang="en-US"/>
              <a:t>语法：</a:t>
            </a:r>
            <a:r>
              <a:rPr lang="zh-CN" altLang="en-US" b="0"/>
              <a:t>直接回车</a:t>
            </a:r>
            <a:endParaRPr lang="en-US" altLang="zh-CN" b="0"/>
          </a:p>
          <a:p>
            <a:r>
              <a:rPr lang="zh-CN" altLang="en-US"/>
              <a:t>范例：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76804" name="Picture 2">
            <a:extLst>
              <a:ext uri="{FF2B5EF4-FFF2-40B4-BE49-F238E27FC236}">
                <a16:creationId xmlns:a16="http://schemas.microsoft.com/office/drawing/2014/main" id="{18F949F6-7B7B-B7D4-A79C-036DEADF0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657600"/>
            <a:ext cx="47466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标题 1">
            <a:extLst>
              <a:ext uri="{FF2B5EF4-FFF2-40B4-BE49-F238E27FC236}">
                <a16:creationId xmlns:a16="http://schemas.microsoft.com/office/drawing/2014/main" id="{39789218-2794-F6D2-A970-ACFD97F6E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权限管理命令</a:t>
            </a:r>
            <a:r>
              <a:rPr lang="en-US" altLang="zh-CN"/>
              <a:t>-chmod</a:t>
            </a:r>
            <a:endParaRPr lang="zh-CN" altLang="en-US"/>
          </a:p>
        </p:txBody>
      </p:sp>
      <p:sp>
        <p:nvSpPr>
          <p:cNvPr id="77827" name="内容占位符 2">
            <a:extLst>
              <a:ext uri="{FF2B5EF4-FFF2-40B4-BE49-F238E27FC236}">
                <a16:creationId xmlns:a16="http://schemas.microsoft.com/office/drawing/2014/main" id="{562A4294-B1A3-C1E8-3670-E4A9EB507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名称：</a:t>
            </a:r>
            <a:r>
              <a:rPr lang="en-US" altLang="zh-CN" b="0" dirty="0" err="1"/>
              <a:t>chmod</a:t>
            </a:r>
            <a:r>
              <a:rPr lang="zh-CN" altLang="en-US" b="0" dirty="0"/>
              <a:t>（</a:t>
            </a:r>
            <a:r>
              <a:rPr lang="en-US" altLang="zh-CN" b="0" dirty="0"/>
              <a:t>change permission mode</a:t>
            </a:r>
            <a:r>
              <a:rPr lang="zh-CN" altLang="en-US" b="0" dirty="0"/>
              <a:t>）</a:t>
            </a:r>
            <a:endParaRPr lang="en-US" altLang="zh-CN" b="0" dirty="0"/>
          </a:p>
          <a:p>
            <a:r>
              <a:rPr lang="zh-CN" altLang="en-US" dirty="0"/>
              <a:t>功能：</a:t>
            </a:r>
            <a:r>
              <a:rPr lang="zh-CN" altLang="en-US" b="0" dirty="0"/>
              <a:t>改变权限</a:t>
            </a:r>
            <a:endParaRPr lang="en-US" altLang="zh-CN" b="0" dirty="0"/>
          </a:p>
          <a:p>
            <a:r>
              <a:rPr lang="zh-CN" altLang="en-US" dirty="0"/>
              <a:t>语法：</a:t>
            </a:r>
            <a:r>
              <a:rPr lang="en-US" altLang="zh-CN" b="0" dirty="0" err="1"/>
              <a:t>chmod</a:t>
            </a:r>
            <a:r>
              <a:rPr lang="en-US" altLang="zh-CN" b="0" dirty="0"/>
              <a:t> {</a:t>
            </a:r>
            <a:r>
              <a:rPr lang="en-US" altLang="zh-CN" b="0" dirty="0" err="1"/>
              <a:t>ugo</a:t>
            </a:r>
            <a:r>
              <a:rPr lang="en-US" altLang="zh-CN" b="0" dirty="0"/>
              <a:t>} {+-=} [</a:t>
            </a:r>
            <a:r>
              <a:rPr lang="en-US" altLang="zh-CN" b="0" dirty="0" err="1"/>
              <a:t>rwx</a:t>
            </a:r>
            <a:r>
              <a:rPr lang="en-US" altLang="zh-CN" b="0" dirty="0"/>
              <a:t>][</a:t>
            </a:r>
            <a:r>
              <a:rPr lang="zh-CN" altLang="en-US" b="0" dirty="0"/>
              <a:t>文件</a:t>
            </a:r>
            <a:r>
              <a:rPr lang="en-US" altLang="zh-CN" b="0" dirty="0"/>
              <a:t>/</a:t>
            </a:r>
            <a:r>
              <a:rPr lang="zh-CN" altLang="en-US" b="0" dirty="0"/>
              <a:t>目录</a:t>
            </a:r>
            <a:r>
              <a:rPr lang="en-US" altLang="zh-CN" b="0" dirty="0"/>
              <a:t>]</a:t>
            </a:r>
          </a:p>
          <a:p>
            <a:r>
              <a:rPr lang="zh-CN" altLang="en-US" dirty="0"/>
              <a:t>范例：</a:t>
            </a:r>
            <a:endParaRPr lang="en-US" altLang="zh-CN" dirty="0"/>
          </a:p>
          <a:p>
            <a:pPr lvl="1"/>
            <a:r>
              <a:rPr lang="en-US" altLang="zh-CN" dirty="0" err="1"/>
              <a:t>Chmod</a:t>
            </a:r>
            <a:r>
              <a:rPr lang="en-US" altLang="zh-CN" dirty="0"/>
              <a:t> +x file   </a:t>
            </a:r>
            <a:r>
              <a:rPr lang="zh-CN" altLang="en-US" b="0" dirty="0"/>
              <a:t>为</a:t>
            </a:r>
            <a:r>
              <a:rPr lang="en-US" altLang="zh-CN" b="0" dirty="0"/>
              <a:t>file</a:t>
            </a:r>
            <a:r>
              <a:rPr lang="zh-CN" altLang="en-US" b="0" dirty="0"/>
              <a:t>增加所有的</a:t>
            </a:r>
            <a:r>
              <a:rPr lang="en-US" altLang="zh-CN" b="0" dirty="0"/>
              <a:t>x</a:t>
            </a:r>
            <a:r>
              <a:rPr lang="zh-CN" altLang="en-US" b="0" dirty="0"/>
              <a:t>权限</a:t>
            </a:r>
            <a:endParaRPr lang="en-US" altLang="zh-CN" b="0" dirty="0"/>
          </a:p>
          <a:p>
            <a:pPr lvl="1"/>
            <a:r>
              <a:rPr lang="en-US" altLang="zh-CN" b="0" dirty="0" err="1"/>
              <a:t>Chmod</a:t>
            </a:r>
            <a:r>
              <a:rPr lang="en-US" altLang="zh-CN" b="0" dirty="0"/>
              <a:t>  u-w file     file</a:t>
            </a:r>
            <a:r>
              <a:rPr lang="zh-CN" altLang="en-US" b="0" dirty="0"/>
              <a:t>文件减少</a:t>
            </a:r>
            <a:r>
              <a:rPr lang="en-US" altLang="zh-CN" b="0" dirty="0"/>
              <a:t>w</a:t>
            </a:r>
            <a:r>
              <a:rPr lang="zh-CN" altLang="en-US" b="0" dirty="0"/>
              <a:t>权限（注意</a:t>
            </a:r>
            <a:r>
              <a:rPr lang="en-US" altLang="zh-CN" b="0" dirty="0"/>
              <a:t>u</a:t>
            </a:r>
            <a:r>
              <a:rPr lang="zh-CN" altLang="en-US" b="0" dirty="0"/>
              <a:t>和</a:t>
            </a:r>
            <a:r>
              <a:rPr lang="en-US" altLang="zh-CN" b="0" dirty="0"/>
              <a:t>-w</a:t>
            </a:r>
            <a:r>
              <a:rPr lang="zh-CN" altLang="en-US" b="0" dirty="0"/>
              <a:t>之间没有空格）</a:t>
            </a:r>
            <a:endParaRPr lang="en-US" altLang="zh-CN" b="0" dirty="0"/>
          </a:p>
        </p:txBody>
      </p:sp>
      <p:pic>
        <p:nvPicPr>
          <p:cNvPr id="62466" name="Picture 2">
            <a:extLst>
              <a:ext uri="{FF2B5EF4-FFF2-40B4-BE49-F238E27FC236}">
                <a16:creationId xmlns:a16="http://schemas.microsoft.com/office/drawing/2014/main" id="{2811D59D-D084-9EAC-E2F8-0910AAE90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4800600"/>
            <a:ext cx="5562600" cy="1752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标题 1">
            <a:extLst>
              <a:ext uri="{FF2B5EF4-FFF2-40B4-BE49-F238E27FC236}">
                <a16:creationId xmlns:a16="http://schemas.microsoft.com/office/drawing/2014/main" id="{9EE9E117-391E-DA02-54C9-3D6C92282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权限管理命令</a:t>
            </a:r>
            <a:r>
              <a:rPr lang="en-US" altLang="zh-CN"/>
              <a:t>-chown</a:t>
            </a:r>
            <a:endParaRPr lang="zh-CN" altLang="en-US"/>
          </a:p>
        </p:txBody>
      </p:sp>
      <p:sp>
        <p:nvSpPr>
          <p:cNvPr id="79875" name="内容占位符 2">
            <a:extLst>
              <a:ext uri="{FF2B5EF4-FFF2-40B4-BE49-F238E27FC236}">
                <a16:creationId xmlns:a16="http://schemas.microsoft.com/office/drawing/2014/main" id="{61EA9440-23EC-2F61-3679-C32B0454A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名称：</a:t>
            </a:r>
            <a:r>
              <a:rPr lang="en-US" altLang="zh-CN" b="0" dirty="0" err="1"/>
              <a:t>chown</a:t>
            </a:r>
            <a:r>
              <a:rPr lang="zh-CN" altLang="en-US" b="0" dirty="0"/>
              <a:t>（</a:t>
            </a:r>
            <a:r>
              <a:rPr lang="en-US" altLang="zh-CN" b="0" dirty="0"/>
              <a:t>change owner</a:t>
            </a:r>
            <a:r>
              <a:rPr lang="zh-CN" altLang="en-US" b="0" dirty="0"/>
              <a:t>）</a:t>
            </a:r>
            <a:endParaRPr lang="en-US" altLang="zh-CN" b="0" dirty="0"/>
          </a:p>
          <a:p>
            <a:r>
              <a:rPr lang="zh-CN" altLang="en-US" dirty="0"/>
              <a:t>功能：</a:t>
            </a:r>
            <a:r>
              <a:rPr lang="zh-CN" altLang="en-US" b="0" dirty="0"/>
              <a:t>改变属主</a:t>
            </a:r>
            <a:endParaRPr lang="en-US" altLang="zh-CN" b="0" dirty="0"/>
          </a:p>
          <a:p>
            <a:r>
              <a:rPr lang="zh-CN" altLang="en-US" dirty="0"/>
              <a:t>语法：</a:t>
            </a:r>
            <a:r>
              <a:rPr lang="en-US" altLang="zh-CN" b="0" dirty="0" err="1"/>
              <a:t>chown</a:t>
            </a:r>
            <a:r>
              <a:rPr lang="en-US" altLang="zh-CN" b="0" dirty="0"/>
              <a:t> [-r][owner][</a:t>
            </a:r>
            <a:r>
              <a:rPr lang="zh-CN" altLang="en-US" b="0" dirty="0"/>
              <a:t>文件</a:t>
            </a:r>
            <a:r>
              <a:rPr lang="en-US" altLang="zh-CN" b="0" dirty="0"/>
              <a:t>/</a:t>
            </a:r>
            <a:r>
              <a:rPr lang="zh-CN" altLang="en-US" b="0" dirty="0"/>
              <a:t>目录</a:t>
            </a:r>
            <a:r>
              <a:rPr lang="en-US" altLang="zh-CN" b="0" dirty="0"/>
              <a:t>]</a:t>
            </a:r>
          </a:p>
          <a:p>
            <a:pPr lvl="1"/>
            <a:r>
              <a:rPr lang="en-US" altLang="zh-CN" dirty="0"/>
              <a:t>-r  </a:t>
            </a:r>
            <a:r>
              <a:rPr lang="zh-CN" altLang="en-US" b="0" dirty="0"/>
              <a:t>递归修改目录下所有文件及子文件属主</a:t>
            </a:r>
            <a:endParaRPr lang="en-US" altLang="zh-CN" b="0" dirty="0"/>
          </a:p>
          <a:p>
            <a:r>
              <a:rPr lang="zh-CN" altLang="en-US" dirty="0"/>
              <a:t>范例：</a:t>
            </a:r>
            <a:endParaRPr lang="en-US" altLang="zh-CN" dirty="0"/>
          </a:p>
          <a:p>
            <a:pPr lvl="1"/>
            <a:r>
              <a:rPr lang="en-US" altLang="zh-CN" b="0" dirty="0"/>
              <a:t>root</a:t>
            </a:r>
            <a:r>
              <a:rPr lang="zh-CN" altLang="en-US" b="0" dirty="0"/>
              <a:t>将文件拷贝给普通用户时候必须执行</a:t>
            </a:r>
            <a:r>
              <a:rPr lang="en-US" altLang="zh-CN" b="0" dirty="0" err="1"/>
              <a:t>chown</a:t>
            </a:r>
            <a:r>
              <a:rPr lang="zh-CN" altLang="en-US" b="0" dirty="0"/>
              <a:t>命令，使普通用户可以存取该文件</a:t>
            </a:r>
            <a:endParaRPr lang="en-US" altLang="zh-CN" b="0" dirty="0"/>
          </a:p>
          <a:p>
            <a:pPr lvl="1"/>
            <a:r>
              <a:rPr lang="zh-CN" altLang="en-US" b="0" dirty="0"/>
              <a:t>加</a:t>
            </a:r>
            <a:r>
              <a:rPr lang="en-US" altLang="zh-CN" b="0" dirty="0" err="1"/>
              <a:t>sudo</a:t>
            </a:r>
            <a:r>
              <a:rPr lang="zh-CN" altLang="en-US" b="0" dirty="0"/>
              <a:t>命令，暂时提升权限到</a:t>
            </a:r>
            <a:r>
              <a:rPr lang="en-US" altLang="zh-CN" b="0" dirty="0"/>
              <a:t>root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AE7FF64-7B10-E539-7970-FDC527582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5105400"/>
            <a:ext cx="4114800" cy="1625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70B4F621-5539-8E0F-F8E7-741A3CD404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0750" y="1949450"/>
            <a:ext cx="4838700" cy="3797300"/>
          </a:xfr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标题 1">
            <a:extLst>
              <a:ext uri="{FF2B5EF4-FFF2-40B4-BE49-F238E27FC236}">
                <a16:creationId xmlns:a16="http://schemas.microsoft.com/office/drawing/2014/main" id="{3F9EF923-3E0A-5EB9-1D2B-A141F14B6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权限管理命令</a:t>
            </a:r>
            <a:r>
              <a:rPr lang="en-US" altLang="zh-CN"/>
              <a:t>-chgrp</a:t>
            </a:r>
            <a:endParaRPr lang="zh-CN" altLang="en-US"/>
          </a:p>
        </p:txBody>
      </p:sp>
      <p:sp>
        <p:nvSpPr>
          <p:cNvPr id="15363" name="内容占位符 2">
            <a:extLst>
              <a:ext uri="{FF2B5EF4-FFF2-40B4-BE49-F238E27FC236}">
                <a16:creationId xmlns:a16="http://schemas.microsoft.com/office/drawing/2014/main" id="{12867858-4D65-9C92-97C3-47B3B7621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名称：</a:t>
            </a:r>
            <a:r>
              <a:rPr lang="en-US" altLang="zh-CN" b="0"/>
              <a:t>change file group</a:t>
            </a:r>
          </a:p>
          <a:p>
            <a:r>
              <a:rPr lang="zh-CN" altLang="en-US"/>
              <a:t>功能：</a:t>
            </a:r>
            <a:r>
              <a:rPr lang="zh-CN" altLang="en-US" b="0"/>
              <a:t>改变所属主</a:t>
            </a:r>
            <a:endParaRPr lang="en-US" altLang="zh-CN" b="0"/>
          </a:p>
          <a:p>
            <a:r>
              <a:rPr lang="zh-CN" altLang="en-US"/>
              <a:t>语法：</a:t>
            </a:r>
            <a:r>
              <a:rPr lang="en-US" altLang="zh-CN" b="0"/>
              <a:t>chgrp [</a:t>
            </a:r>
            <a:r>
              <a:rPr lang="zh-CN" altLang="en-US" b="0"/>
              <a:t>用户组</a:t>
            </a:r>
            <a:r>
              <a:rPr lang="en-US" altLang="zh-CN" b="0"/>
              <a:t>][</a:t>
            </a:r>
            <a:r>
              <a:rPr lang="zh-CN" altLang="en-US" b="0"/>
              <a:t>文件名</a:t>
            </a:r>
            <a:r>
              <a:rPr lang="en-US" altLang="zh-CN" b="0"/>
              <a:t>]</a:t>
            </a:r>
          </a:p>
          <a:p>
            <a:r>
              <a:rPr lang="zh-CN" altLang="en-US"/>
              <a:t>范例：</a:t>
            </a:r>
            <a:endParaRPr lang="en-US" altLang="zh-CN"/>
          </a:p>
          <a:p>
            <a:pPr lvl="1"/>
            <a:r>
              <a:rPr lang="en-US" altLang="zh-CN"/>
              <a:t>$chgrp group1 file1 </a:t>
            </a:r>
          </a:p>
          <a:p>
            <a:pPr lvl="1">
              <a:buFont typeface="Wingdings" pitchFamily="2" charset="2"/>
              <a:buNone/>
            </a:pPr>
            <a:r>
              <a:rPr lang="en-US" altLang="zh-CN"/>
              <a:t>     </a:t>
            </a:r>
            <a:r>
              <a:rPr lang="zh-CN" altLang="en-US" b="0"/>
              <a:t>改变</a:t>
            </a:r>
            <a:r>
              <a:rPr lang="en-US" altLang="zh-CN" b="0"/>
              <a:t>file1</a:t>
            </a:r>
            <a:r>
              <a:rPr lang="zh-CN" altLang="en-US" b="0"/>
              <a:t>所属组</a:t>
            </a:r>
            <a:endParaRPr lang="en-US" altLang="zh-CN" b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标题 1">
            <a:extLst>
              <a:ext uri="{FF2B5EF4-FFF2-40B4-BE49-F238E27FC236}">
                <a16:creationId xmlns:a16="http://schemas.microsoft.com/office/drawing/2014/main" id="{C7E65B16-598C-F4B9-AC2D-B4B739AD0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文件处理命令</a:t>
            </a:r>
            <a:r>
              <a:rPr lang="en-US" altLang="zh-CN"/>
              <a:t>-pwd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8C5F16-5C31-E943-195C-17ED17A0B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名称：</a:t>
            </a:r>
            <a:r>
              <a:rPr lang="en-US" altLang="zh-CN" b="0"/>
              <a:t>print working directory</a:t>
            </a:r>
          </a:p>
          <a:p>
            <a:r>
              <a:rPr lang="zh-CN" altLang="en-US"/>
              <a:t>功能：</a:t>
            </a:r>
            <a:r>
              <a:rPr lang="zh-CN" altLang="en-US" b="0"/>
              <a:t>显示当前工作目录</a:t>
            </a:r>
            <a:endParaRPr lang="en-US" altLang="zh-CN" b="0"/>
          </a:p>
          <a:p>
            <a:r>
              <a:rPr lang="zh-CN" altLang="en-US"/>
              <a:t>语法：</a:t>
            </a:r>
            <a:r>
              <a:rPr lang="en-US" altLang="zh-CN" b="0"/>
              <a:t>pwd</a:t>
            </a:r>
          </a:p>
          <a:p>
            <a:pPr lvl="1"/>
            <a:r>
              <a:rPr lang="zh-CN" altLang="en-US" b="0"/>
              <a:t>直接回车</a:t>
            </a:r>
            <a:endParaRPr lang="en-US" altLang="zh-CN" b="0"/>
          </a:p>
          <a:p>
            <a:pPr lvl="1"/>
            <a:endParaRPr lang="en-US" altLang="zh-CN"/>
          </a:p>
          <a:p>
            <a:endParaRPr lang="en-US" altLang="zh-CN"/>
          </a:p>
          <a:p>
            <a:pPr lvl="1">
              <a:buFont typeface="Wingdings" pitchFamily="2" charset="2"/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标题 1">
            <a:extLst>
              <a:ext uri="{FF2B5EF4-FFF2-40B4-BE49-F238E27FC236}">
                <a16:creationId xmlns:a16="http://schemas.microsoft.com/office/drawing/2014/main" id="{1E4187A3-B689-55AD-2532-C952D9AA7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关机命令</a:t>
            </a:r>
            <a:r>
              <a:rPr lang="en-US" altLang="zh-CN"/>
              <a:t>-shutdown</a:t>
            </a:r>
            <a:endParaRPr lang="zh-CN" altLang="en-US"/>
          </a:p>
        </p:txBody>
      </p:sp>
      <p:sp>
        <p:nvSpPr>
          <p:cNvPr id="86019" name="内容占位符 2">
            <a:extLst>
              <a:ext uri="{FF2B5EF4-FFF2-40B4-BE49-F238E27FC236}">
                <a16:creationId xmlns:a16="http://schemas.microsoft.com/office/drawing/2014/main" id="{852ECDA5-5951-E636-DE0D-C072ECA9D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功能：关机</a:t>
            </a:r>
            <a:endParaRPr lang="en-US" altLang="zh-CN"/>
          </a:p>
          <a:p>
            <a:r>
              <a:rPr lang="zh-CN" altLang="en-US"/>
              <a:t>语法：</a:t>
            </a:r>
            <a:r>
              <a:rPr lang="en-US" altLang="zh-CN"/>
              <a:t>shutdown [-hr] [</a:t>
            </a:r>
            <a:r>
              <a:rPr lang="zh-CN" altLang="en-US"/>
              <a:t>时间</a:t>
            </a:r>
            <a:r>
              <a:rPr lang="en-US" altLang="zh-CN"/>
              <a:t>]</a:t>
            </a:r>
          </a:p>
          <a:p>
            <a:pPr lvl="1"/>
            <a:r>
              <a:rPr lang="en-US" altLang="zh-CN" b="0"/>
              <a:t>-h  </a:t>
            </a:r>
            <a:r>
              <a:rPr lang="zh-CN" altLang="en-US" b="0"/>
              <a:t>关机</a:t>
            </a:r>
            <a:endParaRPr lang="en-US" altLang="zh-CN" b="0"/>
          </a:p>
          <a:p>
            <a:pPr lvl="1"/>
            <a:r>
              <a:rPr lang="en-US" altLang="zh-CN" b="0"/>
              <a:t>-r  </a:t>
            </a:r>
            <a:r>
              <a:rPr lang="zh-CN" altLang="en-US" b="0"/>
              <a:t>重启</a:t>
            </a:r>
            <a:endParaRPr lang="en-US" altLang="zh-CN" b="0"/>
          </a:p>
          <a:p>
            <a:pPr lvl="1"/>
            <a:r>
              <a:rPr lang="zh-CN" altLang="en-US" b="0"/>
              <a:t>需要</a:t>
            </a:r>
            <a:r>
              <a:rPr lang="en-US" altLang="zh-CN" b="0"/>
              <a:t>root</a:t>
            </a:r>
            <a:r>
              <a:rPr lang="zh-CN" altLang="en-US" b="0"/>
              <a:t>权限，</a:t>
            </a:r>
            <a:r>
              <a:rPr lang="en-US" altLang="zh-CN" b="0"/>
              <a:t>sudo</a:t>
            </a:r>
            <a:r>
              <a:rPr lang="zh-CN" altLang="en-US" b="0"/>
              <a:t>暂时提升权限</a:t>
            </a:r>
            <a:endParaRPr lang="en-US" altLang="zh-CN" b="0"/>
          </a:p>
          <a:p>
            <a:r>
              <a:rPr lang="zh-CN" altLang="en-US"/>
              <a:t>范例：</a:t>
            </a:r>
            <a:endParaRPr lang="en-US" altLang="zh-CN"/>
          </a:p>
          <a:p>
            <a:pPr lvl="1"/>
            <a:r>
              <a:rPr lang="en-US" altLang="zh-CN" b="0"/>
              <a:t>$sudo shutdown –h now   </a:t>
            </a:r>
            <a:r>
              <a:rPr lang="zh-CN" altLang="en-US" b="0"/>
              <a:t>马上关机</a:t>
            </a:r>
            <a:endParaRPr lang="en-US" altLang="zh-CN" b="0"/>
          </a:p>
          <a:p>
            <a:pPr lvl="1"/>
            <a:r>
              <a:rPr lang="en-US" altLang="zh-CN" b="0"/>
              <a:t>$sudo shutdown –r 10    </a:t>
            </a:r>
            <a:r>
              <a:rPr lang="zh-CN" altLang="en-US" b="0"/>
              <a:t>十分钟后重启</a:t>
            </a:r>
            <a:br>
              <a:rPr lang="zh-CN" altLang="en-US"/>
            </a:br>
            <a:r>
              <a:rPr lang="zh-CN" altLang="en-US" b="0"/>
              <a:t> </a:t>
            </a:r>
            <a:br>
              <a:rPr lang="zh-CN" altLang="en-US"/>
            </a:br>
            <a:r>
              <a:rPr lang="zh-CN" altLang="en-US" b="0"/>
              <a:t> </a:t>
            </a:r>
            <a:br>
              <a:rPr lang="zh-CN" altLang="en-US"/>
            </a:br>
            <a:endParaRPr lang="en-US" altLang="zh-CN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标题 1">
            <a:extLst>
              <a:ext uri="{FF2B5EF4-FFF2-40B4-BE49-F238E27FC236}">
                <a16:creationId xmlns:a16="http://schemas.microsoft.com/office/drawing/2014/main" id="{5C127C5D-6FF9-C654-B646-D1C45D4EA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9400"/>
            <a:ext cx="7772400" cy="868363"/>
          </a:xfrm>
        </p:spPr>
        <p:txBody>
          <a:bodyPr/>
          <a:lstStyle/>
          <a:p>
            <a:pPr algn="ctr"/>
            <a:r>
              <a:rPr lang="zh-CN" altLang="en-US"/>
              <a:t>实验：熟悉系统与命令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C68911-6D8C-F75A-D02C-A511C733B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943600"/>
          </a:xfrm>
        </p:spPr>
        <p:txBody>
          <a:bodyPr/>
          <a:lstStyle/>
          <a:p>
            <a:pPr marL="457200" indent="-457200" eaLnBrk="1" hangingPunct="1">
              <a:buFont typeface="Comic Sans MS" panose="030F0902030302020204" pitchFamily="66" charset="0"/>
              <a:buAutoNum type="arabicPeriod"/>
            </a:pPr>
            <a:r>
              <a:rPr lang="zh-CN" altLang="en-US" sz="2400"/>
              <a:t>文件与搜索</a:t>
            </a:r>
            <a:endParaRPr lang="en-US" altLang="zh-CN" sz="2400"/>
          </a:p>
          <a:p>
            <a:pPr marL="806450" lvl="1" indent="-457200" eaLnBrk="1" hangingPunct="1"/>
            <a:r>
              <a:rPr lang="zh-CN" altLang="en-US" sz="2400" b="0">
                <a:solidFill>
                  <a:srgbClr val="0000BE"/>
                </a:solidFill>
              </a:rPr>
              <a:t>以自己的姓名在</a:t>
            </a:r>
            <a:r>
              <a:rPr lang="en-US" altLang="zh-CN" sz="2400" b="0">
                <a:solidFill>
                  <a:srgbClr val="0000BE"/>
                </a:solidFill>
              </a:rPr>
              <a:t>/home</a:t>
            </a:r>
            <a:r>
              <a:rPr lang="zh-CN" altLang="en-US" sz="2400" b="0">
                <a:solidFill>
                  <a:srgbClr val="0000BE"/>
                </a:solidFill>
              </a:rPr>
              <a:t>下新建目录，目录下新建文件</a:t>
            </a:r>
            <a:r>
              <a:rPr lang="en-US" altLang="zh-CN" sz="2400" b="0">
                <a:solidFill>
                  <a:srgbClr val="0000BE"/>
                </a:solidFill>
              </a:rPr>
              <a:t>file</a:t>
            </a:r>
            <a:r>
              <a:rPr lang="zh-CN" altLang="en-US" sz="2400" b="0">
                <a:solidFill>
                  <a:srgbClr val="0000BE"/>
                </a:solidFill>
              </a:rPr>
              <a:t>，为</a:t>
            </a:r>
            <a:r>
              <a:rPr lang="en-US" altLang="zh-CN" sz="2400" b="0">
                <a:solidFill>
                  <a:srgbClr val="0000BE"/>
                </a:solidFill>
              </a:rPr>
              <a:t>file</a:t>
            </a:r>
            <a:r>
              <a:rPr lang="zh-CN" altLang="en-US" sz="2400" b="0">
                <a:solidFill>
                  <a:srgbClr val="0000BE"/>
                </a:solidFill>
              </a:rPr>
              <a:t>分别创建硬链接</a:t>
            </a:r>
            <a:r>
              <a:rPr lang="en-US" altLang="zh-CN" sz="2400" b="0">
                <a:solidFill>
                  <a:srgbClr val="0000BE"/>
                </a:solidFill>
              </a:rPr>
              <a:t>fileHard</a:t>
            </a:r>
            <a:r>
              <a:rPr lang="zh-CN" altLang="en-US" sz="2400" b="0">
                <a:solidFill>
                  <a:srgbClr val="0000BE"/>
                </a:solidFill>
              </a:rPr>
              <a:t>及符号链接</a:t>
            </a:r>
            <a:r>
              <a:rPr lang="en-US" altLang="zh-CN" sz="2400" b="0">
                <a:solidFill>
                  <a:srgbClr val="0000BE"/>
                </a:solidFill>
              </a:rPr>
              <a:t>fileSoft</a:t>
            </a:r>
            <a:r>
              <a:rPr lang="zh-CN" altLang="en-US" sz="2400" b="0">
                <a:solidFill>
                  <a:srgbClr val="0000BE"/>
                </a:solidFill>
              </a:rPr>
              <a:t>，查看区别，并删除原目录</a:t>
            </a:r>
            <a:endParaRPr lang="en-US" altLang="zh-CN" sz="2400" b="0">
              <a:solidFill>
                <a:srgbClr val="0000BE"/>
              </a:solidFill>
            </a:endParaRPr>
          </a:p>
          <a:p>
            <a:pPr marL="806450" lvl="1" indent="-457200" eaLnBrk="1" hangingPunct="1"/>
            <a:r>
              <a:rPr lang="zh-CN" altLang="en-US" sz="2400" b="0">
                <a:solidFill>
                  <a:srgbClr val="0000BE"/>
                </a:solidFill>
              </a:rPr>
              <a:t>查找</a:t>
            </a:r>
            <a:r>
              <a:rPr lang="en-US" altLang="zh-CN" sz="2400" b="0">
                <a:solidFill>
                  <a:srgbClr val="0000BE"/>
                </a:solidFill>
              </a:rPr>
              <a:t>/etc</a:t>
            </a:r>
            <a:r>
              <a:rPr lang="zh-CN" altLang="en-US" sz="2400" b="0">
                <a:solidFill>
                  <a:srgbClr val="0000BE"/>
                </a:solidFill>
              </a:rPr>
              <a:t>目录中所有大于</a:t>
            </a:r>
            <a:r>
              <a:rPr lang="en-US" altLang="zh-CN" sz="2400" b="0">
                <a:solidFill>
                  <a:srgbClr val="0000BE"/>
                </a:solidFill>
              </a:rPr>
              <a:t>100k</a:t>
            </a:r>
            <a:r>
              <a:rPr lang="zh-CN" altLang="en-US" sz="2400" b="0">
                <a:solidFill>
                  <a:srgbClr val="0000BE"/>
                </a:solidFill>
              </a:rPr>
              <a:t>的文件清单，并统计行数，将清单及行数都重定向输出到名为</a:t>
            </a:r>
            <a:r>
              <a:rPr lang="en-US" altLang="zh-CN" sz="2400" b="0">
                <a:solidFill>
                  <a:srgbClr val="0000BE"/>
                </a:solidFill>
              </a:rPr>
              <a:t>out</a:t>
            </a:r>
            <a:r>
              <a:rPr lang="zh-CN" altLang="en-US" sz="2400" b="0">
                <a:solidFill>
                  <a:srgbClr val="0000BE"/>
                </a:solidFill>
              </a:rPr>
              <a:t>的文件中</a:t>
            </a:r>
            <a:endParaRPr lang="en-US" altLang="zh-CN" sz="2400" b="0">
              <a:solidFill>
                <a:srgbClr val="0000BE"/>
              </a:solidFill>
            </a:endParaRPr>
          </a:p>
          <a:p>
            <a:pPr marL="457200" indent="-457200" eaLnBrk="1" hangingPunct="1">
              <a:buFont typeface="Comic Sans MS" panose="030F0902030302020204" pitchFamily="66" charset="0"/>
              <a:buAutoNum type="arabicPeriod"/>
            </a:pPr>
            <a:r>
              <a:rPr lang="zh-CN" altLang="en-US" sz="2400"/>
              <a:t>用户与用户组</a:t>
            </a:r>
            <a:endParaRPr lang="en-US" altLang="zh-CN" sz="2400" b="0"/>
          </a:p>
          <a:p>
            <a:pPr marL="806450" lvl="1" indent="-457200" eaLnBrk="1" hangingPunct="1"/>
            <a:r>
              <a:rPr lang="zh-CN" altLang="en-US" sz="2400" b="0">
                <a:solidFill>
                  <a:srgbClr val="0000BE"/>
                </a:solidFill>
              </a:rPr>
              <a:t>建立</a:t>
            </a:r>
            <a:r>
              <a:rPr lang="zh-CN" altLang="en-US" sz="2400" b="0">
                <a:solidFill>
                  <a:srgbClr val="0000BE"/>
                </a:solidFill>
                <a:ea typeface="宋体" panose="0201060003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两个用户组</a:t>
            </a:r>
            <a:r>
              <a:rPr lang="en-US" altLang="zh-CN" sz="2400" b="0">
                <a:solidFill>
                  <a:srgbClr val="0000BE"/>
                </a:solidFill>
                <a:ea typeface="宋体" panose="0201060003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grp1</a:t>
            </a:r>
            <a:r>
              <a:rPr lang="zh-CN" altLang="en-US" sz="2400" b="0">
                <a:solidFill>
                  <a:srgbClr val="0000BE"/>
                </a:solidFill>
                <a:ea typeface="宋体" panose="0201060003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和</a:t>
            </a:r>
            <a:r>
              <a:rPr lang="en-US" altLang="zh-CN" sz="2400" b="0">
                <a:solidFill>
                  <a:srgbClr val="0000BE"/>
                </a:solidFill>
                <a:ea typeface="宋体" panose="0201060003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grp2</a:t>
            </a:r>
            <a:r>
              <a:rPr lang="zh-CN" altLang="en-US" sz="2400" b="0">
                <a:solidFill>
                  <a:srgbClr val="0000BE"/>
                </a:solidFill>
                <a:ea typeface="宋体" panose="0201060003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，每个组下分别有两个用户</a:t>
            </a:r>
            <a:r>
              <a:rPr lang="en-US" altLang="zh-CN" sz="2400" b="0">
                <a:solidFill>
                  <a:srgbClr val="0000BE"/>
                </a:solidFill>
                <a:ea typeface="宋体" panose="0201060003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u11,u12</a:t>
            </a:r>
            <a:r>
              <a:rPr lang="zh-CN" altLang="en-US" sz="2400" b="0">
                <a:solidFill>
                  <a:srgbClr val="0000BE"/>
                </a:solidFill>
                <a:ea typeface="宋体" panose="0201060003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以及</a:t>
            </a:r>
            <a:r>
              <a:rPr lang="en-US" altLang="zh-CN" sz="2400" b="0">
                <a:solidFill>
                  <a:srgbClr val="0000BE"/>
                </a:solidFill>
                <a:ea typeface="宋体" panose="0201060003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u21,u22</a:t>
            </a:r>
            <a:r>
              <a:rPr lang="zh-CN" altLang="en-US" sz="2400" b="0">
                <a:solidFill>
                  <a:srgbClr val="0000BE"/>
                </a:solidFill>
                <a:ea typeface="宋体" panose="0201060003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，在</a:t>
            </a:r>
            <a:r>
              <a:rPr lang="en-US" altLang="zh-CN" sz="2400" b="0">
                <a:solidFill>
                  <a:srgbClr val="0000BE"/>
                </a:solidFill>
                <a:ea typeface="宋体" panose="0201060003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u11</a:t>
            </a:r>
            <a:r>
              <a:rPr lang="zh-CN" altLang="en-US" sz="2400" b="0">
                <a:solidFill>
                  <a:srgbClr val="0000BE"/>
                </a:solidFill>
                <a:ea typeface="宋体" panose="0201060003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用户目录下新建一个目录，</a:t>
            </a:r>
            <a:r>
              <a:rPr lang="en-US" altLang="zh-CN" sz="2400" b="0">
                <a:solidFill>
                  <a:srgbClr val="0000BE"/>
                </a:solidFill>
                <a:ea typeface="宋体" panose="0201060003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zh-CN" altLang="en-US" sz="2400" b="0">
                <a:solidFill>
                  <a:srgbClr val="0000BE"/>
                </a:solidFill>
                <a:ea typeface="宋体" panose="0201060003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在</a:t>
            </a:r>
            <a:r>
              <a:rPr lang="en-US" altLang="zh-CN" sz="2400" b="0">
                <a:solidFill>
                  <a:srgbClr val="0000BE"/>
                </a:solidFill>
                <a:ea typeface="宋体" panose="0201060003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u21</a:t>
            </a:r>
            <a:r>
              <a:rPr lang="zh-CN" altLang="en-US" sz="2400" b="0">
                <a:solidFill>
                  <a:srgbClr val="0000BE"/>
                </a:solidFill>
                <a:ea typeface="宋体" panose="0201060003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用户目录下新建一个文件，命名均自定义</a:t>
            </a:r>
            <a:endParaRPr lang="en-US" altLang="zh-CN" sz="2400" b="0">
              <a:solidFill>
                <a:srgbClr val="0000BE"/>
              </a:solidFill>
              <a:ea typeface="宋体" panose="02010600030101010101" pitchFamily="2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806450" lvl="1" indent="-457200" eaLnBrk="1" hangingPunct="1"/>
            <a:r>
              <a:rPr lang="zh-CN" altLang="en-US" sz="2400" b="0">
                <a:solidFill>
                  <a:srgbClr val="0000BE"/>
                </a:solidFill>
                <a:ea typeface="宋体" panose="0201060003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设定权限：</a:t>
            </a:r>
            <a:r>
              <a:rPr lang="en-US" altLang="zh-CN" sz="2400" b="0">
                <a:solidFill>
                  <a:srgbClr val="0000BE"/>
                </a:solidFill>
                <a:ea typeface="宋体" panose="0201060003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u11</a:t>
            </a:r>
            <a:r>
              <a:rPr lang="zh-CN" altLang="en-US" sz="2400" b="0">
                <a:solidFill>
                  <a:srgbClr val="0000BE"/>
                </a:solidFill>
                <a:ea typeface="宋体" panose="0201060003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下目录为属主及同组用户可读写和执行，其他无任何权限，</a:t>
            </a:r>
            <a:r>
              <a:rPr lang="en-US" altLang="zh-CN" sz="2400" b="0">
                <a:solidFill>
                  <a:srgbClr val="0000BE"/>
                </a:solidFill>
                <a:ea typeface="宋体" panose="0201060003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u22</a:t>
            </a:r>
            <a:r>
              <a:rPr lang="zh-CN" altLang="en-US" sz="2400" b="0">
                <a:solidFill>
                  <a:srgbClr val="0000BE"/>
                </a:solidFill>
                <a:ea typeface="宋体" panose="02010600030101010101" pitchFamily="2" charset="-122"/>
                <a:cs typeface="Arial" panose="020B0604020202020204" pitchFamily="34" charset="0"/>
                <a:sym typeface="Arial" panose="020B0604020202020204" pitchFamily="34" charset="0"/>
              </a:rPr>
              <a:t>下文件为属主可读写可执行，同组可读写，其他可读</a:t>
            </a:r>
            <a:endParaRPr lang="en-US" altLang="zh-CN" sz="2400" b="0">
              <a:solidFill>
                <a:srgbClr val="0000BE"/>
              </a:solidFill>
              <a:ea typeface="宋体" panose="02010600030101010101" pitchFamily="2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9091" name="标题 1">
            <a:extLst>
              <a:ext uri="{FF2B5EF4-FFF2-40B4-BE49-F238E27FC236}">
                <a16:creationId xmlns:a16="http://schemas.microsoft.com/office/drawing/2014/main" id="{52931934-3D3B-B10D-65F2-7B200E744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用命令完成：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7BD514CE-B34A-FA9B-845F-5F4B476DA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0750" y="1949450"/>
            <a:ext cx="4838700" cy="379730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C9F65AF3-518A-0CF2-DF97-379304D491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90750" y="1949450"/>
            <a:ext cx="4838700" cy="37973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4AE1D1C5-060D-CDE0-9573-B09E514AC3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90750" y="1949450"/>
            <a:ext cx="4838700" cy="379730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3D30333B-9C66-B398-4BD3-BC05D90281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7400" y="1219200"/>
            <a:ext cx="4838700" cy="3797300"/>
          </a:xfrm>
        </p:spPr>
      </p:pic>
      <p:pic>
        <p:nvPicPr>
          <p:cNvPr id="4" name="内容占位符 3" descr="手机屏幕的截图&#10;&#10;描述已自动生成">
            <a:extLst>
              <a:ext uri="{FF2B5EF4-FFF2-40B4-BE49-F238E27FC236}">
                <a16:creationId xmlns:a16="http://schemas.microsoft.com/office/drawing/2014/main" id="{6450E98F-B2CC-19EE-C8DD-A7EFF31CAA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5181600"/>
            <a:ext cx="9189156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07DCBCA-65AD-AFA1-D299-1FB43F3D77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73" y="5826760"/>
            <a:ext cx="9115083" cy="2717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Comic Sans MS"/>
        <a:ea typeface="楷体_GB2312"/>
        <a:cs typeface=""/>
      </a:majorFont>
      <a:minorFont>
        <a:latin typeface="Comic Sans MS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7282</TotalTime>
  <Words>2173</Words>
  <Application>Microsoft Office PowerPoint</Application>
  <PresentationFormat>全屏显示(4:3)</PresentationFormat>
  <Paragraphs>342</Paragraphs>
  <Slides>54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0" baseType="lpstr">
      <vt:lpstr>楷体</vt:lpstr>
      <vt:lpstr>Arial</vt:lpstr>
      <vt:lpstr>Calibri</vt:lpstr>
      <vt:lpstr>Comic Sans MS</vt:lpstr>
      <vt:lpstr>Wingdings</vt:lpstr>
      <vt:lpstr>Network</vt:lpstr>
      <vt:lpstr>Linux安装配置以及使用</vt:lpstr>
      <vt:lpstr>内容</vt:lpstr>
      <vt:lpstr>一、VMware与Linux安装配置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安装centos</vt:lpstr>
      <vt:lpstr>PowerPoint 演示文稿</vt:lpstr>
      <vt:lpstr>安装Vmware Tools</vt:lpstr>
      <vt:lpstr>PowerPoint 演示文稿</vt:lpstr>
      <vt:lpstr>二、Linux使用</vt:lpstr>
      <vt:lpstr>Linux简介</vt:lpstr>
      <vt:lpstr>注意的几点</vt:lpstr>
      <vt:lpstr>Linux目录树</vt:lpstr>
      <vt:lpstr>Linux目录树</vt:lpstr>
      <vt:lpstr>Windows和Linux功能命令对比</vt:lpstr>
      <vt:lpstr>Linux中的用户</vt:lpstr>
      <vt:lpstr>指令的一般格式</vt:lpstr>
      <vt:lpstr>切换目录-cd</vt:lpstr>
      <vt:lpstr>列出文件清单-ls</vt:lpstr>
      <vt:lpstr>帮助命令-man</vt:lpstr>
      <vt:lpstr>创建新文件-touch</vt:lpstr>
      <vt:lpstr>创建新目录-mkdir</vt:lpstr>
      <vt:lpstr>文件处理命令-cat</vt:lpstr>
      <vt:lpstr>文件的复制-cp</vt:lpstr>
      <vt:lpstr>文件的移动与更名-mv</vt:lpstr>
      <vt:lpstr>文件的删除-rm</vt:lpstr>
      <vt:lpstr>文件搜索命令-find</vt:lpstr>
      <vt:lpstr>文件搜索命令-grep</vt:lpstr>
      <vt:lpstr>统计命令-wc</vt:lpstr>
      <vt:lpstr>文件搜索命令-sort</vt:lpstr>
      <vt:lpstr>输出重定向</vt:lpstr>
      <vt:lpstr>管道</vt:lpstr>
      <vt:lpstr>Linux文件类型</vt:lpstr>
      <vt:lpstr>硬链接与符号链接</vt:lpstr>
      <vt:lpstr>ln（link）命令</vt:lpstr>
      <vt:lpstr>Linux文件权限</vt:lpstr>
      <vt:lpstr>管理组与用户-groupadd </vt:lpstr>
      <vt:lpstr>管理组与用户-useradd</vt:lpstr>
      <vt:lpstr>管理组与用户-gpasswd</vt:lpstr>
      <vt:lpstr>用户与组-whoami</vt:lpstr>
      <vt:lpstr>权限管理命令-chmod</vt:lpstr>
      <vt:lpstr>权限管理命令-chown</vt:lpstr>
      <vt:lpstr>权限管理命令-chgrp</vt:lpstr>
      <vt:lpstr>文件处理命令-pwd</vt:lpstr>
      <vt:lpstr>关机命令-shutdown</vt:lpstr>
      <vt:lpstr>实验：熟悉系统与命令</vt:lpstr>
      <vt:lpstr>用命令完成：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</dc:creator>
  <cp:lastModifiedBy>834305129@qq.com</cp:lastModifiedBy>
  <cp:revision>1114</cp:revision>
  <cp:lastPrinted>1601-01-01T00:00:00Z</cp:lastPrinted>
  <dcterms:created xsi:type="dcterms:W3CDTF">1601-01-01T00:00:00Z</dcterms:created>
  <dcterms:modified xsi:type="dcterms:W3CDTF">2023-03-29T17:00:05Z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