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1"/>
  </p:notesMasterIdLst>
  <p:sldIdLst>
    <p:sldId id="399" r:id="rId2"/>
    <p:sldId id="347" r:id="rId3"/>
    <p:sldId id="548" r:id="rId4"/>
    <p:sldId id="619" r:id="rId5"/>
    <p:sldId id="579" r:id="rId6"/>
    <p:sldId id="549" r:id="rId7"/>
    <p:sldId id="620" r:id="rId8"/>
    <p:sldId id="621" r:id="rId9"/>
    <p:sldId id="550" r:id="rId10"/>
    <p:sldId id="622" r:id="rId11"/>
    <p:sldId id="650" r:id="rId12"/>
    <p:sldId id="551" r:id="rId13"/>
    <p:sldId id="552" r:id="rId14"/>
    <p:sldId id="553" r:id="rId15"/>
    <p:sldId id="580" r:id="rId16"/>
    <p:sldId id="554" r:id="rId17"/>
    <p:sldId id="582" r:id="rId18"/>
    <p:sldId id="555" r:id="rId19"/>
    <p:sldId id="583" r:id="rId20"/>
    <p:sldId id="556" r:id="rId21"/>
    <p:sldId id="557" r:id="rId22"/>
    <p:sldId id="651" r:id="rId23"/>
    <p:sldId id="652" r:id="rId24"/>
    <p:sldId id="558" r:id="rId25"/>
    <p:sldId id="559" r:id="rId26"/>
    <p:sldId id="623" r:id="rId27"/>
    <p:sldId id="624" r:id="rId28"/>
    <p:sldId id="625" r:id="rId29"/>
    <p:sldId id="626" r:id="rId30"/>
    <p:sldId id="627" r:id="rId31"/>
    <p:sldId id="628" r:id="rId32"/>
    <p:sldId id="629" r:id="rId33"/>
    <p:sldId id="560" r:id="rId34"/>
    <p:sldId id="561" r:id="rId35"/>
    <p:sldId id="630" r:id="rId36"/>
    <p:sldId id="562" r:id="rId37"/>
    <p:sldId id="563" r:id="rId38"/>
    <p:sldId id="631" r:id="rId39"/>
    <p:sldId id="633" r:id="rId40"/>
    <p:sldId id="632" r:id="rId41"/>
    <p:sldId id="648" r:id="rId42"/>
    <p:sldId id="634" r:id="rId43"/>
    <p:sldId id="564" r:id="rId44"/>
    <p:sldId id="565" r:id="rId45"/>
    <p:sldId id="566" r:id="rId46"/>
    <p:sldId id="635" r:id="rId47"/>
    <p:sldId id="636" r:id="rId48"/>
    <p:sldId id="581" r:id="rId49"/>
    <p:sldId id="567" r:id="rId50"/>
    <p:sldId id="637" r:id="rId51"/>
    <p:sldId id="568" r:id="rId52"/>
    <p:sldId id="638" r:id="rId53"/>
    <p:sldId id="569" r:id="rId54"/>
    <p:sldId id="639" r:id="rId55"/>
    <p:sldId id="649" r:id="rId56"/>
    <p:sldId id="584" r:id="rId57"/>
    <p:sldId id="577" r:id="rId58"/>
    <p:sldId id="640" r:id="rId59"/>
    <p:sldId id="570" r:id="rId60"/>
    <p:sldId id="571" r:id="rId61"/>
    <p:sldId id="572" r:id="rId62"/>
    <p:sldId id="573" r:id="rId63"/>
    <p:sldId id="574" r:id="rId64"/>
    <p:sldId id="575" r:id="rId65"/>
    <p:sldId id="576" r:id="rId66"/>
    <p:sldId id="578" r:id="rId67"/>
    <p:sldId id="585" r:id="rId68"/>
    <p:sldId id="586" r:id="rId69"/>
    <p:sldId id="587" r:id="rId70"/>
    <p:sldId id="641" r:id="rId71"/>
    <p:sldId id="642" r:id="rId72"/>
    <p:sldId id="588" r:id="rId73"/>
    <p:sldId id="643" r:id="rId74"/>
    <p:sldId id="644" r:id="rId75"/>
    <p:sldId id="645" r:id="rId76"/>
    <p:sldId id="646" r:id="rId77"/>
    <p:sldId id="647" r:id="rId78"/>
    <p:sldId id="653" r:id="rId79"/>
    <p:sldId id="654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33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33C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87783" autoAdjust="0"/>
  </p:normalViewPr>
  <p:slideViewPr>
    <p:cSldViewPr>
      <p:cViewPr varScale="1">
        <p:scale>
          <a:sx n="93" d="100"/>
          <a:sy n="93" d="100"/>
        </p:scale>
        <p:origin x="20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86FE7A-2DA6-63C3-DA0B-5F046FC1B7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FAFDAD2-C6D3-AA50-F48E-686DBDEACBF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2EE52C7-F45F-9266-53FF-23E8DBA8F5B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67A24F8-D9D3-E8B9-89E1-82B7CC9E94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BC09315-130E-E2EE-FBA7-0BBFB3D16A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D8F039E-1B6D-D97B-04A8-716A1C334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B174355B-F29C-804A-B07D-37D79EBE4E1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4355B-F29C-804A-B07D-37D79EBE4E1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5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ead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后面的变量只有个，也可以有多个，这时如果输入多个数据，则第一个数据给第一个变量，第二个数据给第二个变量，如果输入数据个数过多，则最后所有的值都给第一个变量。如果太少输入不会结束。</a:t>
            </a:r>
            <a:r>
              <a:rPr lang="zh-CN" altLang="en-US" b="0" i="0" u="none" strike="noStrike" dirty="0">
                <a:solidFill>
                  <a:srgbClr val="3D464D"/>
                </a:solidFill>
                <a:effectLst/>
                <a:latin typeface="suxingme"/>
              </a:rPr>
              <a:t>变量和输入的值都需要使用空格隔开。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4355B-F29C-804A-B07D-37D79EBE4E13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71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4355B-F29C-804A-B07D-37D79EBE4E1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35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无论是字符串比较还是整数比较都不支持大于号小于号。如果实在想用，对于字符串比较可以使用转义形式，如果比较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"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ab"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和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"</a:t>
            </a:r>
            <a:r>
              <a:rPr lang="en" altLang="zh-CN" b="0" i="0" u="none" strike="noStrike" dirty="0" err="1">
                <a:solidFill>
                  <a:srgbClr val="000000"/>
                </a:solidFill>
                <a:effectLst/>
                <a:latin typeface="方正兰亭细黑_GBK"/>
              </a:rPr>
              <a:t>bc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"</a:t>
            </a:r>
            <a:r>
              <a:rPr lang="zh-CN" altLang="en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：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[ ab \&lt; </a:t>
            </a:r>
            <a:r>
              <a:rPr lang="en" altLang="zh-CN" b="0" i="0" u="none" strike="noStrike" dirty="0" err="1">
                <a:solidFill>
                  <a:srgbClr val="000000"/>
                </a:solidFill>
                <a:effectLst/>
                <a:latin typeface="方正兰亭细黑_GBK"/>
              </a:rPr>
              <a:t>bc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 ]</a:t>
            </a:r>
            <a:r>
              <a:rPr lang="zh-CN" altLang="en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，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结果为真，也就是返回状态为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0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  <a:latin typeface="方正兰亭细黑_GBK"/>
              </a:rPr>
              <a:t>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4355B-F29C-804A-B07D-37D79EBE4E13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090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方正兰亭细黑_GBK"/>
              </a:rPr>
              <a:t>反引号的功能是命令替换，在反引号</a:t>
            </a:r>
            <a:r>
              <a:rPr lang="en-US" altLang="zh-CN" b="0" i="0" u="none" strike="noStrike" dirty="0">
                <a:solidFill>
                  <a:srgbClr val="222222"/>
                </a:solidFill>
                <a:effectLst/>
                <a:latin typeface="方正兰亭细黑_GBK"/>
              </a:rPr>
              <a:t>(``) </a:t>
            </a:r>
            <a:r>
              <a:rPr lang="zh-CN" altLang="en-US" b="0" i="0" u="none" strike="noStrike" dirty="0">
                <a:solidFill>
                  <a:srgbClr val="222222"/>
                </a:solidFill>
                <a:effectLst/>
                <a:latin typeface="方正兰亭细黑_GBK"/>
              </a:rPr>
              <a:t>中的内容通常是命令行，程序会优先执行反引号中的内容，并使用运行结果替换掉反引号处的内容。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4355B-F29C-804A-B07D-37D79EBE4E13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07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不被双引号</a:t>
            </a:r>
            <a:r>
              <a:rPr kumimoji="1" lang="en-US" altLang="zh-CN" dirty="0"/>
              <a:t>""</a:t>
            </a:r>
            <a:r>
              <a:rPr kumimoji="1" lang="zh-CN" altLang="en-US" dirty="0"/>
              <a:t>包围的 ∗ 和 *和 ∗和</a:t>
            </a:r>
            <a:r>
              <a:rPr kumimoji="1" lang="en-US" altLang="zh-CN" dirty="0"/>
              <a:t>@ </a:t>
            </a:r>
            <a:r>
              <a:rPr kumimoji="1" lang="zh-CN" altLang="en-US" dirty="0"/>
              <a:t>是逐个对参数内部再按空格拆分，并去掉前后空格，然后连接在一起表示所有参数，遍历出来的参数个数和参数值都有可能跟输入时不一样了。</a:t>
            </a:r>
            <a:endParaRPr kumimoji="1" lang="en-US" altLang="zh-CN" dirty="0"/>
          </a:p>
          <a:p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被双引号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"“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包围的”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$*"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"$@“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是把所有参数值原封不动（参数内部有空格不进行拆分，值前后的空格也都完整保留）的用空格连接成一份数据，只是”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$*“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连接成铁板一块，而”</a:t>
            </a: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$@“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还保留着连接点，还能获得某个完整参数值</a:t>
            </a:r>
            <a:endParaRPr kumimoji="1" lang="zh-CN" altLang="en-US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4355B-F29C-804A-B07D-37D79EBE4E13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1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如果用户输入的菜单编号不在范围之内，那么就会给 </a:t>
            </a:r>
            <a:r>
              <a:rPr lang="en" altLang="zh-CN" b="0" i="0" u="none" strike="noStrike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variable </a:t>
            </a:r>
            <a:r>
              <a:rPr lang="zh-CN" altLang="en-US" b="0" i="0" u="none" strike="noStrike" dirty="0">
                <a:solidFill>
                  <a:srgbClr val="444444"/>
                </a:solidFill>
                <a:effectLst/>
                <a:latin typeface="Helvetica Neue" panose="02000503000000020004" pitchFamily="2" charset="0"/>
              </a:rPr>
              <a:t>赋一个空值；如果用户输入一个空值（什么也不输入，直接回车），会重新显示一遍菜单。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b="0" i="0" u="none" strike="noStrike" dirty="0">
                <a:solidFill>
                  <a:srgbClr val="B22222"/>
                </a:solidFill>
                <a:effectLst/>
                <a:latin typeface="Helvetica Neue" panose="02000503000000020004" pitchFamily="2" charset="0"/>
              </a:rPr>
              <a:t>注意，</a:t>
            </a:r>
            <a:r>
              <a:rPr lang="en" altLang="zh-CN" b="0" i="0" u="none" strike="noStrike" dirty="0">
                <a:solidFill>
                  <a:srgbClr val="B22222"/>
                </a:solidFill>
                <a:effectLst/>
                <a:latin typeface="Helvetica Neue" panose="02000503000000020004" pitchFamily="2" charset="0"/>
              </a:rPr>
              <a:t>select </a:t>
            </a:r>
            <a:r>
              <a:rPr lang="zh-CN" altLang="en-US" b="0" i="0" u="none" strike="noStrike" dirty="0">
                <a:solidFill>
                  <a:srgbClr val="B22222"/>
                </a:solidFill>
                <a:effectLst/>
                <a:latin typeface="Helvetica Neue" panose="02000503000000020004" pitchFamily="2" charset="0"/>
              </a:rPr>
              <a:t>是无限循环（死循环），输入空值，或者输入的值无效，都不会结束循环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4355B-F29C-804A-B07D-37D79EBE4E13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40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export </a:t>
            </a:r>
            <a:r>
              <a:rPr lang="zh-CN" altLang="en-US" b="1" i="0" u="none" strike="noStrike" dirty="0">
                <a:solidFill>
                  <a:srgbClr val="4D4D4D"/>
                </a:solidFill>
                <a:effectLst/>
                <a:latin typeface="-apple-system"/>
              </a:rPr>
              <a:t>功能说明：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设置或显示环境变量。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declare -x</a:t>
            </a:r>
            <a:r>
              <a:rPr lang="zh-CN" altLang="en-US" b="1" i="0" u="none" strike="noStrike" dirty="0">
                <a:solidFill>
                  <a:srgbClr val="3399EA"/>
                </a:solidFill>
                <a:effectLst/>
                <a:latin typeface="-apple-system"/>
              </a:rPr>
              <a:t>声明环境变量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4355B-F29C-804A-B07D-37D79EBE4E13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90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951DAE-8B3F-A9FF-F873-1BFC8770CAB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18FF7F8-5936-88FA-37AA-7EB72698E5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77958ED-5991-9A8A-EFCD-130FA47C2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FFFC17F5-9A87-D373-BCD8-15556D899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554DB0F5-22A2-5AF0-8607-424836A698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BD7FF7-0E74-B649-594E-07E30A960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36D792-6FA1-AE10-AEB1-76BA66E56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33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4CFD27C-A1B7-D79A-FBA5-B4F8000CF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52D9295-DA1F-04F7-4DD6-BF479137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BD07838B-855B-C605-16C2-F4636D83BD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8C0AD6B-F99C-62F7-92CE-4A13C6FB57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6A2C2452-A71E-B022-E0C3-65513D5FAC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BE2140CB-2D87-E766-35F9-0EFE48B0FB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FA743F-D8CE-8644-AEA3-C5B2B47040C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86697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4A22AC-C47C-E583-A7B9-769CE7B674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C7B219-0009-5CFD-68CD-A852BF29C2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0FAB149-0CAE-17BF-49E3-82252C43AA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CBDF0-4495-5142-BD51-8C36D6A349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369574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847850" cy="58277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52400"/>
            <a:ext cx="5391150" cy="58277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BFAF0D-38A5-F69F-C030-85EBD44318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E874D2-2DB4-1CB3-7804-76E14F8FB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A43258B-F83B-89A2-DDD2-17DDBAD736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81FD32-0FA7-F94E-AFC1-E8C20575D7A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73570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51FEA4-C922-F6D9-D1D6-B9B21A1E0D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835DEF-4A75-21C8-A477-499EFFB044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F3474F3-BCA7-3EB2-511F-4666F0969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AFC4E-587A-4544-901F-7E2434502A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28330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BAEA67-CB83-5C21-2415-BAD0AEE8D8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8A76AA-E42D-101D-F419-D6E4310BD3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C5B8B55-1C71-F27D-4535-9A06ACA3E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D11F3-E5A2-F449-B286-E64C75E2B25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84544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361950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371600"/>
            <a:ext cx="3619500" cy="46085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62275E-6434-B94F-AFC2-9086067A39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A98BEE-8FCD-0949-4137-05D1CBA69A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21E4D6D-C0D6-3B4C-1EB1-C0C9423F9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54DA4-330D-2A4B-BD76-972398B1DEA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78820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BEF8212-42BC-930F-2352-602F90A6D1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930B939-A06B-3805-C158-E5F97FDBB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4E33379-612E-49D8-F304-B764542C3E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45B04C-C6FC-BC40-86F8-379E55A4D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07380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E4E16E9-58ED-51E6-9125-FD79151729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2CFD42A-71CB-0131-4B6A-0D41ADB4FF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19220B3-DDA9-AEDE-7311-314C6F6351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767D8-6EA7-964D-BF30-CC02FE6028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74358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3E077F0-216C-D517-D630-60B2CEE886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FCD93CC-08B9-B721-3E0C-64E211C12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73D5298-4C1B-AAA9-2473-C4420F9EFD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1ABDF9-9798-E242-85A8-F0C6D973012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30628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F3B3B3-F156-EEC3-1EDB-4DDBC7238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49F094-8B3F-9847-1D6B-852A0DD65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61A89D-4609-7518-B9ED-F92E705F16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F5B87-B266-2644-9372-71CCD17979F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77549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8D47D5-D596-AA45-52E1-C4D8258B2D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E807299-D470-5DF5-F84A-7C1AC565F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1E9B6B2-A2EA-D5B4-33E8-02D6A7492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4529C2-2971-874C-AB8F-DE8EC8C8542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716819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608CA7-4BF9-26FD-803B-86501CB4ED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4513" y="1019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2248894-B4A2-75A9-849D-4A2C2BA40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152400"/>
            <a:ext cx="716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BB04329-9010-80EB-D061-79E5C6FBE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371600"/>
            <a:ext cx="7391400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D63EC54-A1E2-752A-150E-9C98DB002A6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D181D2-1107-4416-82E5-D083CCF6DF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7534F2-EFCA-7528-DA16-3F7B546914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fld id="{062AD7AC-C051-A64C-9392-05B36CBDB7E3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32" name="Picture 8" descr="tuxsmall">
            <a:extLst>
              <a:ext uri="{FF2B5EF4-FFF2-40B4-BE49-F238E27FC236}">
                <a16:creationId xmlns:a16="http://schemas.microsoft.com/office/drawing/2014/main" id="{3334D82A-ADE1-18EC-BE00-D85088684D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1104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6666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6633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6633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6633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6633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666633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666633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666633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666633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6517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8427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337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EC6D6CB-AEAD-B800-10DE-074D705145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381000"/>
            <a:ext cx="3889375" cy="650875"/>
          </a:xfrm>
          <a:noFill/>
          <a:ln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600" b="0">
                <a:latin typeface="华文新魏" panose="02010800040101010101" pitchFamily="2" charset="-122"/>
                <a:ea typeface="华文新魏" panose="02010800040101010101" pitchFamily="2" charset="-122"/>
              </a:rPr>
              <a:t>Linux </a:t>
            </a:r>
            <a:r>
              <a:rPr lang="zh-CN" altLang="en-US" sz="3600" b="0">
                <a:latin typeface="华文新魏" panose="02010800040101010101" pitchFamily="2" charset="-122"/>
                <a:ea typeface="华文新魏" panose="02010800040101010101" pitchFamily="2" charset="-122"/>
              </a:rPr>
              <a:t>操作系统</a:t>
            </a:r>
          </a:p>
        </p:txBody>
      </p:sp>
      <p:pic>
        <p:nvPicPr>
          <p:cNvPr id="4099" name="Picture 3" descr="tuxsmall">
            <a:extLst>
              <a:ext uri="{FF2B5EF4-FFF2-40B4-BE49-F238E27FC236}">
                <a16:creationId xmlns:a16="http://schemas.microsoft.com/office/drawing/2014/main" id="{5B71D5CC-B44D-C7E7-2993-7D34154BD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0"/>
            <a:ext cx="1104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04183770-4280-9685-1E43-99158F239BB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2349500"/>
            <a:ext cx="6696075" cy="9144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en-US" altLang="zh-CN" sz="5400">
                <a:latin typeface="Times New Roman" panose="02020603050405020304" pitchFamily="18" charset="0"/>
                <a:ea typeface="黑体" panose="02010609060101010101" pitchFamily="49" charset="-122"/>
              </a:rPr>
              <a:t>Shell </a:t>
            </a:r>
            <a:r>
              <a:rPr lang="zh-CN" altLang="en-US" sz="5400">
                <a:latin typeface="Times New Roman" panose="02020603050405020304" pitchFamily="18" charset="0"/>
                <a:ea typeface="黑体" panose="02010609060101010101" pitchFamily="49" charset="-122"/>
              </a:rPr>
              <a:t>脚本编程</a:t>
            </a:r>
            <a:endParaRPr lang="zh-CN" altLang="en-US" sz="4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BB31D05-2E6B-065A-FF98-3D4A98682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</a:t>
            </a:r>
            <a:r>
              <a:rPr lang="zh-CN" altLang="en-US"/>
              <a:t>命令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72A208D-A698-4D16-05D3-B2134524D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 variable </a:t>
            </a:r>
            <a:r>
              <a:rPr lang="zh-CN" altLang="en-US">
                <a:solidFill>
                  <a:srgbClr val="0000CC"/>
                </a:solidFill>
              </a:rPr>
              <a:t>#读取变量给</a:t>
            </a:r>
            <a:r>
              <a:rPr lang="en-US" altLang="zh-CN">
                <a:solidFill>
                  <a:srgbClr val="0000CC"/>
                </a:solidFill>
              </a:rPr>
              <a:t>variable</a:t>
            </a:r>
          </a:p>
          <a:p>
            <a:pPr eaLnBrk="1" hangingPunct="1"/>
            <a:endParaRPr lang="en-US" altLang="zh-CN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/>
              <a:t>read x y </a:t>
            </a:r>
            <a:r>
              <a:rPr lang="zh-CN" altLang="en-US">
                <a:solidFill>
                  <a:srgbClr val="0000CC"/>
                </a:solidFill>
              </a:rPr>
              <a:t>#可同时读取多个变量</a:t>
            </a:r>
            <a:endParaRPr lang="en-US" altLang="zh-CN"/>
          </a:p>
          <a:p>
            <a:pPr eaLnBrk="1" hangingPunct="1"/>
            <a:endParaRPr lang="en-US" altLang="zh-CN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/>
              <a:t>read </a:t>
            </a:r>
            <a:r>
              <a:rPr lang="zh-CN" altLang="en-US">
                <a:solidFill>
                  <a:srgbClr val="0000CC"/>
                </a:solidFill>
              </a:rPr>
              <a:t>#自动读给</a:t>
            </a:r>
            <a:r>
              <a:rPr lang="en-US" altLang="zh-CN">
                <a:solidFill>
                  <a:srgbClr val="0000CC"/>
                </a:solidFill>
              </a:rPr>
              <a:t>REPLY</a:t>
            </a:r>
          </a:p>
          <a:p>
            <a:pPr eaLnBrk="1" hangingPunct="1"/>
            <a:endParaRPr lang="en-US" altLang="zh-CN">
              <a:solidFill>
                <a:srgbClr val="0000CC"/>
              </a:solidFill>
            </a:endParaRPr>
          </a:p>
          <a:p>
            <a:pPr eaLnBrk="1" hangingPunct="1"/>
            <a:r>
              <a:rPr lang="en-US" altLang="zh-CN"/>
              <a:t>read </a:t>
            </a:r>
            <a:r>
              <a:rPr lang="en-US" altLang="zh-CN">
                <a:latin typeface="Times New Roman" panose="02020603050405020304" pitchFamily="18" charset="0"/>
              </a:rPr>
              <a:t>–</a:t>
            </a:r>
            <a:r>
              <a:rPr lang="en-US" altLang="zh-CN"/>
              <a:t>p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/>
              <a:t>Please input: 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r>
              <a:rPr lang="en-US" altLang="zh-CN"/>
              <a:t>                           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                       </a:t>
            </a:r>
            <a:r>
              <a:rPr lang="zh-CN" altLang="en-US">
                <a:solidFill>
                  <a:srgbClr val="0000CC"/>
                </a:solidFill>
              </a:rPr>
              <a:t>#自动读给</a:t>
            </a:r>
            <a:r>
              <a:rPr lang="en-US" altLang="zh-CN">
                <a:solidFill>
                  <a:srgbClr val="0000CC"/>
                </a:solidFill>
              </a:rPr>
              <a:t>REPLY</a:t>
            </a:r>
          </a:p>
          <a:p>
            <a:pPr eaLnBrk="1" hangingPunct="1"/>
            <a:endParaRPr lang="en-US" altLang="zh-CN">
              <a:solidFill>
                <a:srgbClr val="0000CC"/>
              </a:solidFill>
            </a:endParaRPr>
          </a:p>
          <a:p>
            <a:pPr eaLnBrk="1" hangingPunct="1"/>
            <a:endParaRPr lang="en-US" altLang="zh-CN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4FD76-B787-4590-2C66-685AD897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442A2-394F-439E-3446-96C81EBF3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68760"/>
            <a:ext cx="8219256" cy="4711353"/>
          </a:xfrm>
        </p:spPr>
        <p:txBody>
          <a:bodyPr/>
          <a:lstStyle/>
          <a:p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还可以使用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命令读取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Linux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系统上的文件。每次调用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命令都会读取文件中的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一行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文本。当文件没有可读的行时，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命令将以非零状态退出。最常用的方法是对文件使用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cat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命令并通过管道将结果直接传送给包含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命令的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lang="zh-CN" altLang="en-US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命令例子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::</a:t>
            </a:r>
          </a:p>
          <a:p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#!/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bin/bash</a:t>
            </a:r>
            <a:b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" altLang="zh-CN" dirty="0"/>
              <a:t>cat </a:t>
            </a:r>
            <a:r>
              <a:rPr lang="en" altLang="zh-CN" dirty="0" err="1"/>
              <a:t>data.txt</a:t>
            </a:r>
            <a:r>
              <a:rPr lang="en" altLang="zh-CN" dirty="0"/>
              <a:t> | while read </a:t>
            </a:r>
            <a:r>
              <a:rPr lang="en" altLang="zh-CN" dirty="0" err="1"/>
              <a:t>myline</a:t>
            </a:r>
            <a:br>
              <a:rPr lang="en" altLang="zh-CN" dirty="0"/>
            </a:br>
            <a:r>
              <a:rPr lang="en" altLang="zh-CN" dirty="0"/>
              <a:t>do</a:t>
            </a:r>
            <a:br>
              <a:rPr lang="en" altLang="zh-CN" dirty="0"/>
            </a:br>
            <a:r>
              <a:rPr lang="en" altLang="zh-CN" dirty="0"/>
              <a:t>echo "LINE:"$</a:t>
            </a:r>
            <a:r>
              <a:rPr lang="en" altLang="zh-CN" dirty="0" err="1"/>
              <a:t>myline</a:t>
            </a:r>
            <a:br>
              <a:rPr lang="en" altLang="zh-CN" dirty="0"/>
            </a:br>
            <a:r>
              <a:rPr lang="en" altLang="zh-CN" dirty="0"/>
              <a:t>done</a:t>
            </a:r>
            <a:br>
              <a:rPr lang="zh-CN" altLang="en-US" dirty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31520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BA31C9-0ED1-1034-8031-BF6E2A677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24400"/>
            <a:ext cx="7924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状态变量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$?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中保存命令退出状态的值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87D89DB-530E-D270-7EA3-AECC41B9E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373688"/>
            <a:ext cx="7391400" cy="46166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grep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hello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dirty="0" err="1">
                <a:solidFill>
                  <a:srgbClr val="0000CC"/>
                </a:solidFill>
                <a:latin typeface="Courier New" panose="02070309020205020404" pitchFamily="49" charset="0"/>
              </a:rPr>
              <a:t>etc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/passwd; 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?</a:t>
            </a:r>
            <a:endParaRPr lang="en-US" altLang="zh-CN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69C373C-48D3-A93F-0A15-9D69B45F0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24588" cy="762000"/>
          </a:xfrm>
        </p:spPr>
        <p:txBody>
          <a:bodyPr/>
          <a:lstStyle/>
          <a:p>
            <a:pPr eaLnBrk="1" hangingPunct="1"/>
            <a:r>
              <a:rPr lang="zh-CN" altLang="en-US"/>
              <a:t>条件测试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7B63E5B5-1E3C-6E5D-5C24-4D3C0B1B6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80279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条件测试可以根据某个特定条件是否满足，来选择执行相应的任务。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2DAB07C3-72A3-10DE-2E86-154BBEA61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05038"/>
            <a:ext cx="79200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Bash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中允许测试两种类型的条件：</a:t>
            </a:r>
            <a:b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         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命令成功或失败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，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表达式为真或假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99C2749-4A5F-A103-9843-D4FCDFF09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213100"/>
            <a:ext cx="8280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任何一种测试中，都要有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退出状态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（返回值），退出状态为 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0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表示命令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成功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或表达式为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真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，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非0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则表示命令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失败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或表达式为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假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FAFA7C78-B291-661E-CAB9-4F4D03254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44675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 b="0">
                <a:solidFill>
                  <a:schemeClr val="tx1"/>
                </a:solidFill>
                <a:ea typeface="黑体" panose="02010609060101010101" pitchFamily="49" charset="-122"/>
              </a:rPr>
              <a:t>内置测试命令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test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D0EE390-CBD4-A056-E532-01404E76A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20938"/>
            <a:ext cx="79248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通常用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test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命令来测试表达式的值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A54995C-1518-77D6-828B-BFEFE2EA3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068638"/>
            <a:ext cx="7391400" cy="1196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x=5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y=10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test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-gt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y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A08205E5-B7CE-3DB4-F514-AFF7DDFB2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08500"/>
            <a:ext cx="7924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test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命令可以用 </a:t>
            </a:r>
            <a:r>
              <a:rPr lang="zh-CN" altLang="en-US" sz="2800">
                <a:solidFill>
                  <a:srgbClr val="0000CC"/>
                </a:solidFill>
                <a:ea typeface="华文新魏" panose="02010800040101010101" pitchFamily="2" charset="-122"/>
              </a:rPr>
              <a:t>方括号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来代替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8824943A-61F9-679E-6F98-96CFFB59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084763"/>
            <a:ext cx="7391400" cy="1196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x=5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y=10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-gt 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y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600BC6B0-B4F7-FE45-F886-735587E9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4391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 b="0">
                <a:solidFill>
                  <a:schemeClr val="tx1"/>
                </a:solidFill>
                <a:ea typeface="黑体" panose="02010609060101010101" pitchFamily="49" charset="-122"/>
              </a:rPr>
              <a:t>表达式测试包括</a:t>
            </a:r>
            <a:r>
              <a:rPr lang="zh-CN" altLang="en-US" sz="2600" b="0">
                <a:solidFill>
                  <a:srgbClr val="0000CC"/>
                </a:solidFill>
                <a:ea typeface="黑体" panose="02010609060101010101" pitchFamily="49" charset="-122"/>
              </a:rPr>
              <a:t>字符串测试</a:t>
            </a:r>
            <a:r>
              <a:rPr lang="zh-CN" altLang="en-US" sz="2600" b="0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600" b="0">
                <a:solidFill>
                  <a:srgbClr val="0000CC"/>
                </a:solidFill>
                <a:ea typeface="黑体" panose="02010609060101010101" pitchFamily="49" charset="-122"/>
              </a:rPr>
              <a:t>整数测试</a:t>
            </a:r>
            <a:r>
              <a:rPr lang="zh-CN" altLang="en-US" sz="2600" b="0">
                <a:solidFill>
                  <a:schemeClr val="tx1"/>
                </a:solidFill>
                <a:ea typeface="黑体" panose="02010609060101010101" pitchFamily="49" charset="-122"/>
              </a:rPr>
              <a:t>和</a:t>
            </a:r>
            <a:r>
              <a:rPr lang="zh-CN" altLang="en-US" sz="2600" b="0">
                <a:solidFill>
                  <a:srgbClr val="0000CC"/>
                </a:solidFill>
                <a:ea typeface="黑体" panose="02010609060101010101" pitchFamily="49" charset="-122"/>
              </a:rPr>
              <a:t>文件测试</a:t>
            </a:r>
            <a:r>
              <a:rPr lang="zh-CN" altLang="en-US" sz="2600" b="0">
                <a:solidFill>
                  <a:schemeClr val="tx1"/>
                </a:solidFill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F2ADF192-5F0D-9C85-FEC8-5A2A674C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937250" cy="762000"/>
          </a:xfrm>
        </p:spPr>
        <p:txBody>
          <a:bodyPr/>
          <a:lstStyle/>
          <a:p>
            <a:pPr eaLnBrk="1" hangingPunct="1"/>
            <a:r>
              <a:rPr lang="zh-CN" altLang="en-US"/>
              <a:t>测试表达式的值</a:t>
            </a: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A2E34450-D70F-8B31-9BB8-1B9F1BEF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5432425"/>
            <a:ext cx="3959225" cy="547688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0">
                <a:solidFill>
                  <a:srgbClr val="FFFF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方括号前后要留空格！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D9E0B0B-7081-B554-5C18-48CA0EB1D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781300"/>
            <a:ext cx="7467600" cy="11969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name=Tom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 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[Tt]??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1E03DD0-BCF8-F2BD-B10D-8F334968E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84313"/>
            <a:ext cx="7924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2.x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版本以上的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Bash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中可以用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双方括号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来测试表达式的值，此时可以使用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通配符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进行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模式匹配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C5A4B53-CF5C-FEB5-1CDB-F387EB2FB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937250" cy="7620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测试表达式的值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B46A28B-0BA3-21AF-43EB-ED4762B05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221163"/>
            <a:ext cx="7489825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[[ 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[Tt]??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]]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888D039E-8845-E60D-984C-E507ACFDE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25908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字符串测试</a:t>
            </a:r>
          </a:p>
        </p:txBody>
      </p:sp>
      <p:graphicFrame>
        <p:nvGraphicFramePr>
          <p:cNvPr id="17411" name="Group 3">
            <a:extLst>
              <a:ext uri="{FF2B5EF4-FFF2-40B4-BE49-F238E27FC236}">
                <a16:creationId xmlns:a16="http://schemas.microsoft.com/office/drawing/2014/main" id="{80AF24A5-3BC9-6DBA-C3BC-1EDBCA8D9AD0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989138"/>
          <a:ext cx="8496300" cy="2087563"/>
        </p:xfrm>
        <a:graphic>
          <a:graphicData uri="http://schemas.openxmlformats.org/drawingml/2006/table">
            <a:tbl>
              <a:tblPr/>
              <a:tblGrid>
                <a:gridCol w="3167062">
                  <a:extLst>
                    <a:ext uri="{9D8B030D-6E8A-4147-A177-3AD203B41FA5}">
                      <a16:colId xmlns:a16="http://schemas.microsoft.com/office/drawing/2014/main" val="1888104407"/>
                    </a:ext>
                  </a:extLst>
                </a:gridCol>
                <a:gridCol w="5329238">
                  <a:extLst>
                    <a:ext uri="{9D8B030D-6E8A-4147-A177-3AD203B41FA5}">
                      <a16:colId xmlns:a16="http://schemas.microsoft.com/office/drawing/2014/main" val="3017195049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如果字符串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长度为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1942519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如果字符串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str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长度不为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20844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两字符串相等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302846"/>
                  </a:ext>
                </a:extLst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两字符串不等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883257"/>
                  </a:ext>
                </a:extLst>
              </a:tr>
            </a:tbl>
          </a:graphicData>
        </a:graphic>
      </p:graphicFrame>
      <p:sp>
        <p:nvSpPr>
          <p:cNvPr id="17428" name="Rectangle 20">
            <a:extLst>
              <a:ext uri="{FF2B5EF4-FFF2-40B4-BE49-F238E27FC236}">
                <a16:creationId xmlns:a16="http://schemas.microsoft.com/office/drawing/2014/main" id="{16BCAEDA-0438-67B4-0DA2-1CA3083D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24400"/>
            <a:ext cx="7924800" cy="5397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name=Tom;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 -z 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  <p:sp>
        <p:nvSpPr>
          <p:cNvPr id="17429" name="Rectangle 21">
            <a:extLst>
              <a:ext uri="{FF2B5EF4-FFF2-40B4-BE49-F238E27FC236}">
                <a16:creationId xmlns:a16="http://schemas.microsoft.com/office/drawing/2014/main" id="{5BAB117D-F517-947C-B7AE-2EF97EA5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1268413"/>
            <a:ext cx="5040313" cy="557212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0">
                <a:solidFill>
                  <a:srgbClr val="FFFF00"/>
                </a:solidFill>
                <a:ea typeface="华文新魏" panose="02010800040101010101" pitchFamily="2" charset="-122"/>
              </a:rPr>
              <a:t>操作符两边必须留空格！</a:t>
            </a:r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B6386D3D-A3C1-5EED-A05D-DEDF9CA7B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792788" cy="762000"/>
          </a:xfrm>
        </p:spPr>
        <p:txBody>
          <a:bodyPr/>
          <a:lstStyle/>
          <a:p>
            <a:pPr eaLnBrk="1" hangingPunct="1"/>
            <a:r>
              <a:rPr lang="zh-CN" altLang="en-US"/>
              <a:t>字符串测试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D12D267E-1A4A-5B9D-07FC-FA0E71CEB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589588"/>
            <a:ext cx="7920037" cy="5397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name2=Andy;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 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= 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name2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$?</a:t>
            </a:r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7B6197D0-58DB-B908-3A21-3239AA37B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46307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整数测试，即比较大小</a:t>
            </a:r>
          </a:p>
        </p:txBody>
      </p:sp>
      <p:graphicFrame>
        <p:nvGraphicFramePr>
          <p:cNvPr id="18435" name="Group 3">
            <a:extLst>
              <a:ext uri="{FF2B5EF4-FFF2-40B4-BE49-F238E27FC236}">
                <a16:creationId xmlns:a16="http://schemas.microsoft.com/office/drawing/2014/main" id="{F4E5AA6B-D0CE-A27C-25A0-4472192AD437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1989138"/>
          <a:ext cx="8229600" cy="2857500"/>
        </p:xfrm>
        <a:graphic>
          <a:graphicData uri="http://schemas.openxmlformats.org/drawingml/2006/table">
            <a:tbl>
              <a:tblPr/>
              <a:tblGrid>
                <a:gridCol w="34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eq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等于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不等于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大于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大于或等于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小于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小于或等于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458" name="Rectangle 26">
            <a:extLst>
              <a:ext uri="{FF2B5EF4-FFF2-40B4-BE49-F238E27FC236}">
                <a16:creationId xmlns:a16="http://schemas.microsoft.com/office/drawing/2014/main" id="{7CD61B41-7748-08C0-7CD5-286C101FB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084763"/>
            <a:ext cx="8229600" cy="43021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x=1;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 $x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18459" name="Rectangle 27">
            <a:extLst>
              <a:ext uri="{FF2B5EF4-FFF2-40B4-BE49-F238E27FC236}">
                <a16:creationId xmlns:a16="http://schemas.microsoft.com/office/drawing/2014/main" id="{26FACAEE-D86F-8EB2-7DE7-490244CE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734050"/>
            <a:ext cx="8229600" cy="43021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x=a;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 $x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18460" name="Rectangle 28">
            <a:extLst>
              <a:ext uri="{FF2B5EF4-FFF2-40B4-BE49-F238E27FC236}">
                <a16:creationId xmlns:a16="http://schemas.microsoft.com/office/drawing/2014/main" id="{36DE2683-4E92-62AE-9172-75F122090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937250" cy="762000"/>
          </a:xfrm>
        </p:spPr>
        <p:txBody>
          <a:bodyPr/>
          <a:lstStyle/>
          <a:p>
            <a:pPr eaLnBrk="1" hangingPunct="1"/>
            <a:r>
              <a:rPr lang="zh-CN" altLang="en-US"/>
              <a:t>整数测试</a:t>
            </a:r>
          </a:p>
        </p:txBody>
      </p:sp>
      <p:sp>
        <p:nvSpPr>
          <p:cNvPr id="18461" name="Rectangle 29">
            <a:extLst>
              <a:ext uri="{FF2B5EF4-FFF2-40B4-BE49-F238E27FC236}">
                <a16:creationId xmlns:a16="http://schemas.microsoft.com/office/drawing/2014/main" id="{227E1E97-1073-C6A3-8688-2A3431F7F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41438"/>
            <a:ext cx="4392613" cy="557212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0">
                <a:solidFill>
                  <a:srgbClr val="FFFF00"/>
                </a:solidFill>
                <a:ea typeface="华文新魏" panose="02010800040101010101" pitchFamily="2" charset="-122"/>
              </a:rPr>
              <a:t>操作符两边必须留空格！</a:t>
            </a:r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BFCD4138-2EB7-DCC3-91D6-576503CD4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7013" y="5446713"/>
            <a:ext cx="58261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0">
                <a:solidFill>
                  <a:schemeClr val="hlink"/>
                </a:solidFill>
                <a:latin typeface="Tahoma" panose="020B0604030504040204" pitchFamily="34" charset="0"/>
              </a:rPr>
              <a:t>X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945F5946-A917-8901-B0C0-03560D22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3756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整数测试也可以使用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let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命令或</a:t>
            </a:r>
            <a:r>
              <a:rPr lang="zh-CN" altLang="en-US" sz="2800" b="0">
                <a:solidFill>
                  <a:srgbClr val="0000CC"/>
                </a:solidFill>
                <a:ea typeface="黑体" panose="02010609060101010101" pitchFamily="49" charset="-122"/>
              </a:rPr>
              <a:t>双圆括号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2C323A8-2A45-CDC3-F564-3B8B01331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141663"/>
            <a:ext cx="56896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x=1;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let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$x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==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1";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75AB5544-A9D8-C2DA-EC57-C93FCC9E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814763"/>
            <a:ext cx="56896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x=1;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(($x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+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&gt;=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2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))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$? 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D1BF5F64-5D48-3454-AA6B-6DF1F6725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1773238"/>
            <a:ext cx="3313112" cy="517525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</a:rPr>
              <a:t>只能用于整数测试！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C3F9ACD2-4D94-766B-CC90-FCE13B82D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5937250" cy="762000"/>
          </a:xfrm>
        </p:spPr>
        <p:txBody>
          <a:bodyPr/>
          <a:lstStyle/>
          <a:p>
            <a:pPr eaLnBrk="1" hangingPunct="1"/>
            <a:r>
              <a:rPr lang="zh-CN" altLang="en-US"/>
              <a:t>整数测试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5076AD35-0D62-540D-EA8E-C2A65AC0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844675"/>
            <a:ext cx="4608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相应的操作符为：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5F797DC1-C7DC-1B6C-A391-A362D841C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420938"/>
            <a:ext cx="6408737" cy="54768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</a:rPr>
              <a:t>==</a:t>
            </a:r>
            <a:r>
              <a:rPr lang="en-US" altLang="zh-CN" sz="260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</a:rPr>
              <a:t>!=</a:t>
            </a:r>
            <a:r>
              <a:rPr lang="en-US" altLang="zh-CN" sz="26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 sz="26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</a:rPr>
              <a:t>&gt;=</a:t>
            </a:r>
            <a:r>
              <a:rPr lang="en-US" altLang="zh-CN" sz="26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6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600">
                <a:solidFill>
                  <a:schemeClr val="tx1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</a:rPr>
              <a:t>&lt;=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ABAE41C3-A664-07EC-12AD-3C451962A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68638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例：</a:t>
            </a: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8B0D11B0-ED9C-17F5-19B0-E1BD3E45B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37063"/>
            <a:ext cx="83756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两种测试方法的区别</a:t>
            </a:r>
            <a:endParaRPr lang="zh-CN" altLang="en-US" sz="2800" b="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0B8A6E09-1F3B-9552-8619-B3133A67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4763"/>
            <a:ext cx="813593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使用的操作符不同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let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和 双圆括号中可以使用算术表达式，而中括号不能</a:t>
            </a:r>
          </a:p>
          <a:p>
            <a:pPr eaLnBrk="1" hangingPunct="1"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let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和 双圆括号中，操作符两边可以不留空格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B7C86C6D-EB3D-40F7-0C41-B82701D35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388937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逻辑测试</a:t>
            </a:r>
          </a:p>
        </p:txBody>
      </p:sp>
      <p:graphicFrame>
        <p:nvGraphicFramePr>
          <p:cNvPr id="20483" name="Group 3">
            <a:extLst>
              <a:ext uri="{FF2B5EF4-FFF2-40B4-BE49-F238E27FC236}">
                <a16:creationId xmlns:a16="http://schemas.microsoft.com/office/drawing/2014/main" id="{E7812EEA-5AE7-422E-378D-29F39519C9EE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844675"/>
          <a:ext cx="8497887" cy="1655763"/>
        </p:xfrm>
        <a:graphic>
          <a:graphicData uri="http://schemas.openxmlformats.org/drawingml/2006/table">
            <a:tbl>
              <a:tblPr/>
              <a:tblGrid>
                <a:gridCol w="3529012">
                  <a:extLst>
                    <a:ext uri="{9D8B030D-6E8A-4147-A177-3AD203B41FA5}">
                      <a16:colId xmlns:a16="http://schemas.microsoft.com/office/drawing/2014/main" val="746955553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1525558425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与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，都为真时，结果为真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358770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，有一个为真时，结果为真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89214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051446"/>
                  </a:ext>
                </a:extLst>
              </a:tr>
            </a:tbl>
          </a:graphicData>
        </a:graphic>
      </p:graphicFrame>
      <p:sp>
        <p:nvSpPr>
          <p:cNvPr id="20497" name="Rectangle 17">
            <a:extLst>
              <a:ext uri="{FF2B5EF4-FFF2-40B4-BE49-F238E27FC236}">
                <a16:creationId xmlns:a16="http://schemas.microsoft.com/office/drawing/2014/main" id="{3EF5C475-C819-E59C-4E59-58ADDF9E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860800"/>
            <a:ext cx="82296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x=1; name=Tom;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 $x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200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 sz="22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>
                <a:solidFill>
                  <a:srgbClr val="0000CC"/>
                </a:solidFill>
                <a:latin typeface="Courier New" panose="02070309020205020404" pitchFamily="49" charset="0"/>
              </a:rPr>
              <a:t>1 </a:t>
            </a:r>
            <a:r>
              <a:rPr lang="zh-CN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–</a:t>
            </a:r>
            <a:r>
              <a:rPr lang="en-US" altLang="zh-CN" sz="2200">
                <a:solidFill>
                  <a:srgbClr val="006600"/>
                </a:solidFill>
                <a:latin typeface="Courier New" panose="02070309020205020404" pitchFamily="49" charset="0"/>
              </a:rPr>
              <a:t>a –n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zh-CN" altLang="en-US" sz="22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20498" name="Rectangle 18">
            <a:extLst>
              <a:ext uri="{FF2B5EF4-FFF2-40B4-BE49-F238E27FC236}">
                <a16:creationId xmlns:a16="http://schemas.microsoft.com/office/drawing/2014/main" id="{783F5B30-2696-DE41-11C3-82D2C1B83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153150" cy="762000"/>
          </a:xfrm>
        </p:spPr>
        <p:txBody>
          <a:bodyPr/>
          <a:lstStyle/>
          <a:p>
            <a:pPr eaLnBrk="1" hangingPunct="1"/>
            <a:r>
              <a:rPr lang="zh-CN" altLang="en-US"/>
              <a:t>逻辑测试</a:t>
            </a: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C9C89420-82BF-4CBF-7ABC-16039579B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157788"/>
            <a:ext cx="3241675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注：不能随便添加括号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6CBE521C-B59B-7242-EB4C-6652ED9B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876925"/>
            <a:ext cx="8229600" cy="5397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$x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200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 sz="220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200">
                <a:solidFill>
                  <a:srgbClr val="0000CC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en-US" altLang="zh-CN" sz="2200">
                <a:solidFill>
                  <a:srgbClr val="0000CC"/>
                </a:solidFill>
                <a:latin typeface="Courier New" panose="02070309020205020404" pitchFamily="49" charset="0"/>
              </a:rPr>
              <a:t>) </a:t>
            </a:r>
            <a:r>
              <a:rPr lang="zh-CN" altLang="en-US" sz="2200">
                <a:solidFill>
                  <a:srgbClr val="006600"/>
                </a:solidFill>
                <a:latin typeface="Courier New" panose="02070309020205020404" pitchFamily="49" charset="0"/>
              </a:rPr>
              <a:t>–</a:t>
            </a:r>
            <a:r>
              <a:rPr lang="en-US" altLang="zh-CN" sz="2200">
                <a:solidFill>
                  <a:srgbClr val="006600"/>
                </a:solidFill>
                <a:latin typeface="Courier New" panose="02070309020205020404" pitchFamily="49" charset="0"/>
              </a:rPr>
              <a:t>a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en-US" altLang="zh-CN" sz="2200">
                <a:solidFill>
                  <a:srgbClr val="006600"/>
                </a:solidFill>
                <a:latin typeface="Courier New" panose="02070309020205020404" pitchFamily="49" charset="0"/>
              </a:rPr>
              <a:t>–n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>
                <a:solidFill>
                  <a:srgbClr val="006600"/>
                </a:solidFill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>
                <a:solidFill>
                  <a:srgbClr val="006600"/>
                </a:solidFill>
              </a:rPr>
              <a:t> 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B4F444E0-5B79-175C-AFFD-48272E4D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661025"/>
            <a:ext cx="5826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5400" b="0">
                <a:solidFill>
                  <a:schemeClr val="hlink"/>
                </a:solidFill>
                <a:latin typeface="Tahoma" panose="020B0604030504040204" pitchFamily="34" charset="0"/>
              </a:rPr>
              <a:t>X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A749456-4EFE-C2B7-D4BA-BCFCAA39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92600"/>
            <a:ext cx="8229600" cy="9779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x=1; name=Tom;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[[ $x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eq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1 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&amp;&amp;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 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To?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]]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$?</a:t>
            </a:r>
          </a:p>
        </p:txBody>
      </p:sp>
      <p:graphicFrame>
        <p:nvGraphicFramePr>
          <p:cNvPr id="21507" name="Group 3">
            <a:extLst>
              <a:ext uri="{FF2B5EF4-FFF2-40B4-BE49-F238E27FC236}">
                <a16:creationId xmlns:a16="http://schemas.microsoft.com/office/drawing/2014/main" id="{EA54059F-EBAA-FD30-B0E2-A2547C8D802B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989138"/>
          <a:ext cx="8229600" cy="1728788"/>
        </p:xfrm>
        <a:graphic>
          <a:graphicData uri="http://schemas.openxmlformats.org/drawingml/2006/table">
            <a:tbl>
              <a:tblPr/>
              <a:tblGrid>
                <a:gridCol w="51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&amp;&amp;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与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||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非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521" name="Text Box 17">
            <a:extLst>
              <a:ext uri="{FF2B5EF4-FFF2-40B4-BE49-F238E27FC236}">
                <a16:creationId xmlns:a16="http://schemas.microsoft.com/office/drawing/2014/main" id="{49C69FB1-C232-E39D-D9D9-EA6DEDC1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rgbClr val="003300"/>
                </a:solidFill>
                <a:ea typeface="黑体" panose="02010609060101010101" pitchFamily="49" charset="-122"/>
              </a:rPr>
              <a:t> 可以使用模式的逻辑测试</a:t>
            </a: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2D00C596-D2AA-4AAD-2DC1-DFE643D97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153150" cy="762000"/>
          </a:xfrm>
        </p:spPr>
        <p:txBody>
          <a:bodyPr/>
          <a:lstStyle/>
          <a:p>
            <a:pPr eaLnBrk="1" hangingPunct="1"/>
            <a:r>
              <a:rPr lang="zh-CN" altLang="en-US"/>
              <a:t>逻辑测试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ED569A8-215B-81CB-01EA-1538D2ED1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200025"/>
            <a:ext cx="5473700" cy="7620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4400">
                <a:solidFill>
                  <a:srgbClr val="993300"/>
                </a:solidFill>
              </a:rPr>
              <a:t>主要内容和学习要求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53572F69-A8C1-8A13-0C79-B04289EDD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557338"/>
            <a:ext cx="8675687" cy="436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掌握创建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脚本的基本步骤</a:t>
            </a:r>
          </a:p>
          <a:p>
            <a:pPr eaLnBrk="1" hangingPunct="1">
              <a:spcBef>
                <a:spcPct val="8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学会使用条件测试</a:t>
            </a:r>
          </a:p>
          <a:p>
            <a:pPr eaLnBrk="1" hangingPunct="1">
              <a:spcBef>
                <a:spcPct val="8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掌握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if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条件结构与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case</a:t>
            </a:r>
            <a:r>
              <a:rPr lang="en-US" altLang="zh-CN" sz="2800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选择结构</a:t>
            </a:r>
          </a:p>
          <a:p>
            <a:pPr eaLnBrk="1" hangingPunct="1">
              <a:spcBef>
                <a:spcPct val="8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掌握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for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循环、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while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循环和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until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循环结构</a:t>
            </a:r>
          </a:p>
          <a:p>
            <a:pPr eaLnBrk="1" hangingPunct="1">
              <a:spcBef>
                <a:spcPct val="8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学会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shift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命令的使用</a:t>
            </a:r>
          </a:p>
          <a:p>
            <a:pPr eaLnBrk="1" hangingPunct="1">
              <a:spcBef>
                <a:spcPct val="80000"/>
              </a:spcBef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学会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脚本的调试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597D53B0-5E32-2258-CB67-103F9D599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文件测试：</a:t>
            </a:r>
            <a:r>
              <a:rPr lang="zh-CN" altLang="en-US" sz="2600">
                <a:solidFill>
                  <a:srgbClr val="0000CC"/>
                </a:solidFill>
                <a:ea typeface="黑体" panose="02010609060101010101" pitchFamily="49" charset="-122"/>
              </a:rPr>
              <a:t>文件是否存在，文件属性，访问权限等。</a:t>
            </a:r>
          </a:p>
        </p:txBody>
      </p:sp>
      <p:graphicFrame>
        <p:nvGraphicFramePr>
          <p:cNvPr id="22531" name="Group 3">
            <a:extLst>
              <a:ext uri="{FF2B5EF4-FFF2-40B4-BE49-F238E27FC236}">
                <a16:creationId xmlns:a16="http://schemas.microsoft.com/office/drawing/2014/main" id="{5E8A34A7-1830-1E73-EF24-CBD3ECA4EE44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349500"/>
          <a:ext cx="8229600" cy="363855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403448482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373770997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存在且是普通文件时，返回真 ( 即返回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58209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-L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存在且是链接文件时，返回真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385418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-d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存在且是一个目录时，返回真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08449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-e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（文件或目录）存在时，返回真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30325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-s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存在且大小大于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5460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-r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（文件或目录）存在且可读时，返回真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228613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-w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（文件或目录）存在且可写时，返回真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696259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-x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zh-CN" alt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（文件或目录）存在且可执行时，返回真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758282"/>
                  </a:ext>
                </a:extLst>
              </a:tr>
            </a:tbl>
          </a:graphicData>
        </a:graphic>
      </p:graphicFrame>
      <p:sp>
        <p:nvSpPr>
          <p:cNvPr id="22560" name="Rectangle 32">
            <a:extLst>
              <a:ext uri="{FF2B5EF4-FFF2-40B4-BE49-F238E27FC236}">
                <a16:creationId xmlns:a16="http://schemas.microsoft.com/office/drawing/2014/main" id="{980A4216-BDFF-0E5E-38C0-EC612413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1773238"/>
            <a:ext cx="3657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常见的文件测试操作符</a:t>
            </a:r>
          </a:p>
        </p:txBody>
      </p:sp>
      <p:sp>
        <p:nvSpPr>
          <p:cNvPr id="22561" name="Rectangle 33">
            <a:extLst>
              <a:ext uri="{FF2B5EF4-FFF2-40B4-BE49-F238E27FC236}">
                <a16:creationId xmlns:a16="http://schemas.microsoft.com/office/drawing/2014/main" id="{AE4E0F1B-2788-2135-CF67-C2B79527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092825"/>
            <a:ext cx="590391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更多文件测试符参见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test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的在线帮助</a:t>
            </a:r>
          </a:p>
        </p:txBody>
      </p:sp>
      <p:sp>
        <p:nvSpPr>
          <p:cNvPr id="22562" name="Rectangle 34">
            <a:extLst>
              <a:ext uri="{FF2B5EF4-FFF2-40B4-BE49-F238E27FC236}">
                <a16:creationId xmlns:a16="http://schemas.microsoft.com/office/drawing/2014/main" id="{1F74DFB7-04F1-C530-0247-DC629DB51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6165850"/>
            <a:ext cx="1654175" cy="430213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man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test</a:t>
            </a:r>
          </a:p>
        </p:txBody>
      </p:sp>
      <p:sp>
        <p:nvSpPr>
          <p:cNvPr id="22563" name="Rectangle 35">
            <a:extLst>
              <a:ext uri="{FF2B5EF4-FFF2-40B4-BE49-F238E27FC236}">
                <a16:creationId xmlns:a16="http://schemas.microsoft.com/office/drawing/2014/main" id="{795298E3-BAB3-395F-BE4F-E7724DFBD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96025" cy="762000"/>
          </a:xfrm>
        </p:spPr>
        <p:txBody>
          <a:bodyPr/>
          <a:lstStyle/>
          <a:p>
            <a:pPr eaLnBrk="1" hangingPunct="1"/>
            <a:r>
              <a:rPr lang="zh-CN" altLang="en-US"/>
              <a:t>文件测试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EEEB4CA1-03FA-A4F5-BEA1-1A5AA7BF1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41438"/>
            <a:ext cx="8382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检查空值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37E93D9-D93F-EB0B-57AB-B1CF63BDF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2093913"/>
            <a:ext cx="7467600" cy="5397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name"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"" 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B67454C0-0AE5-6DD5-3648-F1E0376AE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19400"/>
            <a:ext cx="7467600" cy="5397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[ !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name" 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B4D65633-9075-C7C7-30E5-D20EB37F0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573463"/>
            <a:ext cx="7467600" cy="5397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"X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!=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"X" 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53F077DF-9B8E-3A3B-AC16-134B4F300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24588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6600"/>
                </a:solidFill>
              </a:rPr>
              <a:t>检查空值</a:t>
            </a: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9C378-81A5-14A5-328D-B4D217AF6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Shell 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变量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BA79E-07AC-2033-E812-491CF478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68760"/>
            <a:ext cx="8003232" cy="4639345"/>
          </a:xfrm>
        </p:spPr>
        <p:txBody>
          <a:bodyPr/>
          <a:lstStyle/>
          <a:p>
            <a:pPr>
              <a:buNone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1.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定义变量时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buNone/>
            </a:pPr>
            <a:r>
              <a:rPr kumimoji="1" lang="zh-CN" altLang="en-US" dirty="0"/>
              <a:t>    </a:t>
            </a:r>
            <a:r>
              <a:rPr kumimoji="1" lang="en" altLang="zh-CN" dirty="0"/>
              <a:t>name="</a:t>
            </a:r>
            <a:r>
              <a:rPr kumimoji="1" lang="en" altLang="zh-CN" dirty="0" err="1"/>
              <a:t>wujing</a:t>
            </a:r>
            <a:r>
              <a:rPr kumimoji="1" lang="en" altLang="zh-CN" dirty="0"/>
              <a:t>”</a:t>
            </a:r>
          </a:p>
          <a:p>
            <a:pPr>
              <a:buNone/>
            </a:pPr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2.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使用一个定义过的变量，只要在变量名前面加美元符号</a:t>
            </a:r>
            <a:endParaRPr lang="en-US" altLang="zh-CN" b="0" i="0" u="none" strike="noStrike" dirty="0">
              <a:solidFill>
                <a:srgbClr val="4D4D4D"/>
              </a:solidFill>
              <a:effectLst/>
              <a:latin typeface="-apple-system"/>
            </a:endParaRPr>
          </a:p>
          <a:p>
            <a:pPr>
              <a:buNone/>
            </a:pPr>
            <a:r>
              <a:rPr kumimoji="1" lang="en" altLang="zh-CN" dirty="0"/>
              <a:t>name="</a:t>
            </a:r>
            <a:r>
              <a:rPr kumimoji="1" lang="en" altLang="zh-CN" dirty="0" err="1"/>
              <a:t>wujing</a:t>
            </a:r>
            <a:r>
              <a:rPr kumimoji="1" lang="en" altLang="zh-CN" dirty="0"/>
              <a:t>"</a:t>
            </a:r>
          </a:p>
          <a:p>
            <a:pPr>
              <a:buNone/>
            </a:pPr>
            <a:r>
              <a:rPr kumimoji="1" lang="en" altLang="zh-CN" dirty="0"/>
              <a:t>echo $name</a:t>
            </a:r>
          </a:p>
          <a:p>
            <a:pPr>
              <a:buNone/>
            </a:pPr>
            <a:r>
              <a:rPr kumimoji="1" lang="en" altLang="zh-CN" dirty="0"/>
              <a:t>echo ${name}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2295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62ED6-5203-BEF5-2918-E6E30C28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$</a:t>
            </a:r>
            <a:r>
              <a:rPr lang="zh-CN" altLang="en-US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的常用命令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F80AC-08CA-C764-60FB-5A292F1A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6752"/>
            <a:ext cx="8219256" cy="4855369"/>
          </a:xfrm>
        </p:spPr>
        <p:txBody>
          <a:bodyPr/>
          <a:lstStyle/>
          <a:p>
            <a:r>
              <a:rPr kumimoji="1" lang="en" altLang="zh-CN" dirty="0"/>
              <a:t>$0  	shell</a:t>
            </a:r>
            <a:r>
              <a:rPr kumimoji="1" lang="zh-CN" altLang="en-US" dirty="0"/>
              <a:t>的命令本身</a:t>
            </a:r>
            <a:r>
              <a:rPr kumimoji="1" lang="en-US" altLang="zh-CN" dirty="0"/>
              <a:t>(</a:t>
            </a:r>
            <a:r>
              <a:rPr kumimoji="1" lang="zh-CN" altLang="en-US" dirty="0"/>
              <a:t>包括完整路径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$1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$9 	</a:t>
            </a:r>
            <a:r>
              <a:rPr kumimoji="1" lang="zh-CN" altLang="en-US" dirty="0"/>
              <a:t>数字表示</a:t>
            </a:r>
            <a:r>
              <a:rPr kumimoji="1" lang="en" altLang="zh-CN" dirty="0"/>
              <a:t>shell </a:t>
            </a:r>
            <a:r>
              <a:rPr kumimoji="1" lang="zh-CN" altLang="en-US" dirty="0"/>
              <a:t>的第几个参数 </a:t>
            </a:r>
          </a:p>
          <a:p>
            <a:r>
              <a:rPr kumimoji="1" lang="en-US" altLang="zh-CN" dirty="0"/>
              <a:t>$# 	</a:t>
            </a:r>
            <a:r>
              <a:rPr kumimoji="1" lang="zh-CN" altLang="en-US" dirty="0"/>
              <a:t>传递到脚本的参数个数</a:t>
            </a:r>
          </a:p>
          <a:p>
            <a:r>
              <a:rPr kumimoji="1" lang="en-US" altLang="zh-CN" dirty="0"/>
              <a:t>$* 	</a:t>
            </a:r>
            <a:r>
              <a:rPr kumimoji="1" lang="zh-CN" altLang="en-US" dirty="0"/>
              <a:t>以一个单字符串显示所有向脚本传递的参数</a:t>
            </a:r>
          </a:p>
          <a:p>
            <a:r>
              <a:rPr kumimoji="1" lang="en-US" altLang="zh-CN" dirty="0"/>
              <a:t>$$ 	</a:t>
            </a:r>
            <a:r>
              <a:rPr kumimoji="1" lang="zh-CN" altLang="en-US" dirty="0"/>
              <a:t>脚本运行的</a:t>
            </a:r>
            <a:r>
              <a:rPr kumimoji="1" lang="en" altLang="zh-CN" dirty="0"/>
              <a:t>ID</a:t>
            </a:r>
            <a:r>
              <a:rPr kumimoji="1" lang="zh-CN" altLang="en-US" dirty="0"/>
              <a:t>号</a:t>
            </a:r>
          </a:p>
          <a:p>
            <a:r>
              <a:rPr kumimoji="1" lang="en-US" altLang="zh-CN" dirty="0"/>
              <a:t>$! 	</a:t>
            </a:r>
            <a:r>
              <a:rPr kumimoji="1" lang="zh-CN" altLang="en-US" dirty="0"/>
              <a:t>后台运行的最后一个进程的</a:t>
            </a:r>
            <a:r>
              <a:rPr kumimoji="1" lang="en" altLang="zh-CN" dirty="0"/>
              <a:t>ID</a:t>
            </a:r>
            <a:r>
              <a:rPr kumimoji="1" lang="zh-CN" altLang="en-US" dirty="0"/>
              <a:t>号</a:t>
            </a:r>
          </a:p>
          <a:p>
            <a:r>
              <a:rPr kumimoji="1" lang="en-US" altLang="zh-CN" dirty="0"/>
              <a:t>$@ 	</a:t>
            </a:r>
            <a:r>
              <a:rPr kumimoji="1" lang="zh-CN" altLang="en-US" dirty="0"/>
              <a:t>与</a:t>
            </a:r>
            <a:r>
              <a:rPr kumimoji="1" lang="en-US" altLang="zh-CN" dirty="0"/>
              <a:t>$*</a:t>
            </a:r>
            <a:r>
              <a:rPr kumimoji="1" lang="zh-CN" altLang="en-US" dirty="0"/>
              <a:t>相同。</a:t>
            </a:r>
          </a:p>
          <a:p>
            <a:r>
              <a:rPr kumimoji="1" lang="en-US" altLang="zh-CN" dirty="0"/>
              <a:t>$- 	</a:t>
            </a:r>
            <a:r>
              <a:rPr kumimoji="1" lang="zh-CN" altLang="en-US" dirty="0"/>
              <a:t>显示</a:t>
            </a:r>
            <a:r>
              <a:rPr kumimoji="1" lang="en" altLang="zh-CN" dirty="0"/>
              <a:t>shell</a:t>
            </a:r>
            <a:r>
              <a:rPr kumimoji="1" lang="zh-CN" altLang="en-US" dirty="0"/>
              <a:t>使用的当前选项。</a:t>
            </a:r>
          </a:p>
          <a:p>
            <a:r>
              <a:rPr kumimoji="1" lang="en-US" altLang="zh-CN" dirty="0"/>
              <a:t>$? 	</a:t>
            </a:r>
            <a:r>
              <a:rPr kumimoji="1" lang="zh-CN" altLang="en-US" dirty="0"/>
              <a:t>显示最后命令的执行状况。</a:t>
            </a:r>
            <a:r>
              <a:rPr kumimoji="1" lang="en-US" altLang="zh-CN" dirty="0"/>
              <a:t>0</a:t>
            </a:r>
            <a:r>
              <a:rPr kumimoji="1" lang="zh-CN" altLang="en-US" dirty="0"/>
              <a:t>表示没有错误。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52825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D1494A6A-6A18-5CF4-3E9A-C3BF22305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语法结构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2B8DB69-8DF7-1F08-3931-EC6647E07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16113"/>
            <a:ext cx="8153400" cy="4127500"/>
          </a:xfrm>
          <a:prstGeom prst="rect">
            <a:avLst/>
          </a:prstGeom>
          <a:noFill/>
          <a:ln w="1905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if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expr1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     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如果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expr1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为真(返回值为0)</a:t>
            </a:r>
            <a:endParaRPr lang="en-US" altLang="zh-CN">
              <a:solidFill>
                <a:srgbClr val="FF33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then        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那么</a:t>
            </a:r>
            <a:endParaRPr lang="zh-CN" altLang="en-US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commands1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执行语句块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commands1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elif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expr2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   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若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expr1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不真，而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expr2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为真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then        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那么</a:t>
            </a:r>
            <a:endParaRPr lang="zh-CN" altLang="en-US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commands2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执行语句块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commands2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... ...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 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可以有多个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elif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语句 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else        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else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最多只能有一个</a:t>
            </a:r>
            <a:endParaRPr lang="zh-CN" altLang="en-US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commands4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执行语句块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commands4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fi          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if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语句必须以单词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fi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终止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E4D5B77-0C63-9AFE-862E-3532DD3EF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24588" cy="762000"/>
          </a:xfrm>
        </p:spPr>
        <p:txBody>
          <a:bodyPr/>
          <a:lstStyle/>
          <a:p>
            <a:pPr eaLnBrk="1" hangingPunct="1"/>
            <a:r>
              <a:rPr lang="en-US" altLang="zh-CN"/>
              <a:t>if </a:t>
            </a:r>
            <a:r>
              <a:rPr lang="zh-CN" altLang="en-US"/>
              <a:t>条件语句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4B22EC0-19B4-74EA-5D3E-DEF95D1EB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82296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commands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为可执行语句块，如果为空，需使用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提供的空命令 “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: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”，即冒号。该命令不做任何事情，只返回一个退出状态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80F7C046-DDD0-8B45-2ABF-19B5491C4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157788"/>
            <a:ext cx="6480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语句可以嵌套使用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10D3201C-3F74-A228-3511-8EAEC0F3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661025"/>
            <a:ext cx="7848600" cy="9779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ex4if.sh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chkperm.sh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chkperm2.sh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，</a:t>
            </a:r>
            <a:b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name_grep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tellme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tellme2</a:t>
            </a:r>
            <a:r>
              <a:rPr lang="zh-CN" altLang="en-US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idcheck.sh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BE8EE83A-4203-0097-C97F-52CF1F66D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008688" cy="762000"/>
          </a:xfrm>
        </p:spPr>
        <p:txBody>
          <a:bodyPr/>
          <a:lstStyle/>
          <a:p>
            <a:pPr eaLnBrk="1" hangingPunct="1"/>
            <a:r>
              <a:rPr lang="zh-CN" altLang="en-US"/>
              <a:t>几点说明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B3BE564B-4E95-1E52-76B9-8E6AFB97D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38263"/>
            <a:ext cx="6337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elif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可以有任意多个（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个或多个）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18C08381-EB66-E582-7293-5247E4600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44675"/>
            <a:ext cx="6408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else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最多只能有一个（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个或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1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个）</a:t>
            </a:r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0928A0D0-2415-648A-1260-D87D98858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0"/>
            <a:ext cx="5111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语句必须以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fi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表示结束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4320871B-44E0-D204-E2B5-F254E28E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924175"/>
            <a:ext cx="8135938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通常为条件测试表达式；也可以是多个命令，以最后一个命令的退出状态为条件值。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8EB3D39-89CF-5A17-FEDB-456972B7D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ex4if.sh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93075B1-508A-3DD9-FE69-E29DF7137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597775" cy="5226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 scriptname: ex4if.sh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echo -n "Please input x,y: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read x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echo "x=$x, y=$y"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if (( x &gt; y ));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echo "x is larger than y"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elif (( x == y));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echo "x is equal to y"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echo "x is less than y"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87FC7E3-2878-5917-D391-5371DEEEA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chkperm.sh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BC3FE3D-FBC1-0D42-B583-4A150C98F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125538"/>
            <a:ext cx="7848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 Using the old style test command: [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 filename: </a:t>
            </a:r>
            <a:r>
              <a:rPr lang="en-US" altLang="zh-CN" sz="2000" dirty="0" err="1"/>
              <a:t>perm_check.sh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file=testing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if [ -d $file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echo "$file is a directory"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/>
              <a:t>elif</a:t>
            </a:r>
            <a:r>
              <a:rPr lang="en-US" altLang="zh-CN" sz="2000" dirty="0"/>
              <a:t> [ -f $file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then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if [ -r $file -a -w $file -a -x $file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then    # nested if command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  echo "You have </a:t>
            </a:r>
            <a:r>
              <a:rPr lang="en-US" altLang="zh-CN" sz="2000" dirty="0" err="1"/>
              <a:t>read,write,and</a:t>
            </a:r>
            <a:r>
              <a:rPr lang="en-US" altLang="zh-CN" sz="2000" dirty="0"/>
              <a:t> execute permission on $file."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echo "$file is neither a file nor a directory.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99076B1-D14A-22CB-D8BE-94FCEEDCF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chkperm2.sh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617A1AB-F4BD-4F7B-A90B-35B033BEB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597775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 Using the new style test command: [[ ]]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 filename: perm_check2.sh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#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file=./testing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if [[ -d $file ]]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echo "$file is a directory"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 err="1"/>
              <a:t>elif</a:t>
            </a:r>
            <a:r>
              <a:rPr lang="en-US" altLang="zh-CN" sz="2000" dirty="0"/>
              <a:t> [[ -f $file ]]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then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if [[ -r $file &amp;&amp; -w $file &amp;&amp; -x $file ]]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then    # nested if command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   echo "You have </a:t>
            </a:r>
            <a:r>
              <a:rPr lang="en-US" altLang="zh-CN" sz="2000" dirty="0" err="1"/>
              <a:t>read,write,and</a:t>
            </a:r>
            <a:r>
              <a:rPr lang="en-US" altLang="zh-CN" sz="2000" dirty="0"/>
              <a:t> execute permission on $file."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   echo "$file is neither a file nor a directory.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dirty="0"/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3456557-8AD7-642E-A977-A291E298E3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name_grep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7279706-83EC-C645-4624-97458970B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#!/bin/bash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# filename: </a:t>
            </a:r>
            <a:r>
              <a:rPr lang="en-US" altLang="zh-CN" sz="2400" dirty="0" err="1"/>
              <a:t>name_grep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#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name=Tom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if grep "$name"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/passwd &gt;&amp; /dev/null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echo "$name not found in 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/passwd"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exit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fi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B092D75D-6DAA-2B22-A259-42A6C2E00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412875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Shell</a:t>
            </a:r>
            <a:r>
              <a:rPr lang="en-US" altLang="zh-CN" sz="2800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脚本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A26ADC1-BD14-FFC7-D2FE-A629D82B5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080125" cy="762000"/>
          </a:xfrm>
        </p:spPr>
        <p:txBody>
          <a:bodyPr/>
          <a:lstStyle/>
          <a:p>
            <a:pPr eaLnBrk="1" hangingPunct="1"/>
            <a:r>
              <a:rPr lang="en-US" altLang="zh-CN"/>
              <a:t>Shell </a:t>
            </a:r>
            <a:r>
              <a:rPr lang="zh-CN" altLang="en-US"/>
              <a:t>脚本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897B948-AAE9-F932-A495-EAC8533AA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1917700"/>
            <a:ext cx="8229600" cy="36004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/>
          </a:p>
          <a:p>
            <a:pPr lvl="1" eaLnBrk="1" hangingPunct="1"/>
            <a:r>
              <a:rPr lang="zh-CN" altLang="en-US"/>
              <a:t>如果有一系列你经常使用的Linux命令，你可以把它们存储在一个文件里，shell可以读取这个文件并顺序执行其中的命令，这样的文件被称为脚本文件。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脚本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按行解释。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F9F3B87-4941-BC35-6707-298E14B31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tellme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94666D9-D268-6601-6D73-CF1FC4871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765175"/>
            <a:ext cx="6408737" cy="6092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echo -n "How old are you?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read 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if [ $age -lt 0 -o $age -gt 120 ]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 "Welcome to our planet!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exit 1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if  [ $age -ge 0 -a $age -le 12 ]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"Children is the flowers of the country"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elif [ $age -gt 12 -a $age -le 19 ]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"Rebel without a cause"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elif [ $age -gt 19 -a  $age -le 29 ]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"You got the world by the tail!!"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elif [ $age -ge  30 -a  $age -le 39 ]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"Thirty something..."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6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"Sorry I asked"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fi</a:t>
            </a:r>
            <a:endParaRPr lang="zh-CN" altLang="en-US" sz="1600"/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ECEDD41-EC2A-BF53-0CC2-85537CBE2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tellme2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F783954-7FFB-037B-F1E7-358ED8275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792163"/>
            <a:ext cx="6408737" cy="5976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echo -n "How old are you?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read 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if (( age &lt; 0 || age &gt; 120 ))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"Welcome to our planet!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exit 1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if ((age &gt;= 0 &amp;&amp; age &lt;= 12))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             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"Children is the flowers of the country"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elif ((age &gt;= 13 &amp;&amp; age &lt;= 19 )) 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   echo "Rebel without a cause"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elif (( age &gt;= 19 &amp;&amp;  age &lt;=  29 ))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"You got the world by the tail!!"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elif  (( age &gt;=  30 &amp;&amp;  age &lt;= 39 ))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"Thirty something..."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	echo "Sorry I asked"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/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600"/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5F611F4-A089-18A1-6FC3-3875EB3F9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idcheck.sh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D049E44-83F2-EAF7-0226-3719B9318F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604250" cy="5589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#!/bin/bash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 </a:t>
            </a:r>
            <a:r>
              <a:rPr lang="en-US" altLang="zh-CN" sz="2000" dirty="0" err="1"/>
              <a:t>Scriptname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idcheck.sh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 purpose: check user id to see if user is root.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 Only root has a 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 of 0.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 Format for </a:t>
            </a:r>
            <a:r>
              <a:rPr lang="en-US" altLang="zh-CN" sz="2000" dirty="0">
                <a:solidFill>
                  <a:schemeClr val="hlink"/>
                </a:solidFill>
              </a:rPr>
              <a:t>id</a:t>
            </a:r>
            <a:r>
              <a:rPr lang="en-US" altLang="zh-CN" sz="2000" dirty="0"/>
              <a:t> output: </a:t>
            </a:r>
            <a:r>
              <a:rPr lang="en-US" altLang="zh-CN" sz="2000" dirty="0" err="1">
                <a:solidFill>
                  <a:schemeClr val="hlink"/>
                </a:solidFill>
              </a:rPr>
              <a:t>uid</a:t>
            </a:r>
            <a:r>
              <a:rPr lang="en-US" altLang="zh-CN" sz="2000" dirty="0">
                <a:solidFill>
                  <a:schemeClr val="hlink"/>
                </a:solidFill>
              </a:rPr>
              <a:t>=501(</a:t>
            </a:r>
            <a:r>
              <a:rPr lang="en-US" altLang="zh-CN" sz="2000" dirty="0" err="1">
                <a:solidFill>
                  <a:schemeClr val="hlink"/>
                </a:solidFill>
              </a:rPr>
              <a:t>tt</a:t>
            </a:r>
            <a:r>
              <a:rPr lang="en-US" altLang="zh-CN" sz="2000" dirty="0">
                <a:solidFill>
                  <a:schemeClr val="hlink"/>
                </a:solidFill>
              </a:rPr>
              <a:t>) gid=501(</a:t>
            </a:r>
            <a:r>
              <a:rPr lang="en-US" altLang="zh-CN" sz="2000" dirty="0" err="1">
                <a:solidFill>
                  <a:schemeClr val="hlink"/>
                </a:solidFill>
              </a:rPr>
              <a:t>tt</a:t>
            </a:r>
            <a:r>
              <a:rPr lang="en-US" altLang="zh-CN" sz="2000" dirty="0">
                <a:solidFill>
                  <a:schemeClr val="hlink"/>
                </a:solidFill>
              </a:rPr>
              <a:t>) groups=501(</a:t>
            </a:r>
            <a:r>
              <a:rPr lang="en-US" altLang="zh-CN" sz="2000" dirty="0" err="1">
                <a:solidFill>
                  <a:schemeClr val="hlink"/>
                </a:solidFill>
              </a:rPr>
              <a:t>tt</a:t>
            </a:r>
            <a:r>
              <a:rPr lang="en-US" altLang="zh-CN" sz="2000" dirty="0">
                <a:solidFill>
                  <a:schemeClr val="hlink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 root</a:t>
            </a:r>
            <a:r>
              <a:rPr lang="en-US" altLang="zh-CN" sz="2000" dirty="0">
                <a:latin typeface="Times New Roman" panose="02020603050405020304" pitchFamily="18" charset="0"/>
              </a:rPr>
              <a:t>’</a:t>
            </a:r>
            <a:r>
              <a:rPr lang="en-US" altLang="zh-CN" sz="2000" dirty="0"/>
              <a:t>s 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=0 </a:t>
            </a:r>
            <a:r>
              <a:rPr lang="zh-CN" altLang="en-US" sz="2000" dirty="0"/>
              <a:t>： </a:t>
            </a:r>
            <a:r>
              <a:rPr lang="en-US" altLang="zh-CN" sz="2000" dirty="0" err="1">
                <a:solidFill>
                  <a:schemeClr val="hlink"/>
                </a:solidFill>
              </a:rPr>
              <a:t>uid</a:t>
            </a:r>
            <a:r>
              <a:rPr lang="en-US" altLang="zh-CN" sz="2000" dirty="0">
                <a:solidFill>
                  <a:schemeClr val="hlink"/>
                </a:solidFill>
              </a:rPr>
              <a:t>=0(root) gid=0(root)</a:t>
            </a:r>
            <a:r>
              <a:rPr lang="zh-CN" altLang="en-US" sz="2000" dirty="0">
                <a:solidFill>
                  <a:schemeClr val="hlink"/>
                </a:solidFill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</a:rPr>
              <a:t>groups=0(root)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…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id=`id | awk -F'[=(]'  '{print $2}'`     # get user id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echo "your user id is: $id"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if  (( id == 0 ))    # [ $id -eq 0 ]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then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echo "you are superuser."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echo "you are not superuser."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fi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9BE3CD68-0DC0-F632-DC16-098AE1710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8382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语法结构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8EA5950-D39F-3656-781A-C9B38B646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8382000" cy="49212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case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in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# expr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为表达式，关键词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in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不要忘！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pattern1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)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若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与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pattern1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匹配，注意括号</a:t>
            </a:r>
            <a:endParaRPr lang="zh-CN" altLang="en-US" dirty="0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commands1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执行语句块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commands1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;;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跳出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case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结构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pattern2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)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若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与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pattern2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匹配</a:t>
            </a:r>
            <a:endParaRPr lang="zh-CN" altLang="en-US" dirty="0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commands2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执行语句块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commands2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;;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跳出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case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结构</a:t>
            </a:r>
            <a:b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</a:b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 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... ...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可以有任意多个模式匹配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  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*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) 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若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与上面的模式都不匹配</a:t>
            </a:r>
            <a:endParaRPr lang="zh-CN" altLang="en-US" dirty="0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执行语句块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 ;;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跳出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case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结构</a:t>
            </a:r>
            <a:b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</a:br>
            <a:r>
              <a:rPr lang="en-US" altLang="zh-CN" dirty="0" err="1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esac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 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 case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语句必须以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esac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终止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C9525E79-0E62-E899-6087-89AA8DE4F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153150" cy="762000"/>
          </a:xfrm>
        </p:spPr>
        <p:txBody>
          <a:bodyPr/>
          <a:lstStyle/>
          <a:p>
            <a:pPr eaLnBrk="1" hangingPunct="1"/>
            <a:r>
              <a:rPr lang="en-US" altLang="zh-CN"/>
              <a:t>case </a:t>
            </a:r>
            <a:r>
              <a:rPr lang="zh-CN" altLang="en-US"/>
              <a:t>选择语句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BE0269A3-4D74-8C81-6E56-2E07F8E32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589588"/>
            <a:ext cx="65516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case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语句举例：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yes_no.sh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E8DD5B4-8D62-F46A-FE61-F0960319D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96025" cy="7620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6600"/>
                </a:solidFill>
              </a:rPr>
              <a:t>几点说明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C175BB9B-168A-B77F-CCA3-2BCAF2AB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365625"/>
            <a:ext cx="82073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每个命令块的最后必须有一个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双分号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，可以独占一行，或放在最后一个命令的后面。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65126EC3-1BC1-0D46-92DC-8B6345A8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644900"/>
            <a:ext cx="7823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所给的匹配模式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pattern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中可以含有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通配符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和“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|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”。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0FB77A55-CA6E-4D56-7102-7CD6F776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92375"/>
            <a:ext cx="84963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如果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没有找到匹配的模式，则执行缺省值 “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*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”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后面的命令块 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(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类似于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if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中的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else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)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； “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*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)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”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可以不出现。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7F4F3571-0ED7-D2EC-58AE-F51725A5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341438"/>
            <a:ext cx="856932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5000"/>
              </a:spcBef>
              <a:buClr>
                <a:srgbClr val="FF3300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表达式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按顺序匹配每个模式，一旦有一个模式匹配成功，则执行该模式后面的所有命令，然后退出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case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8522600-7452-F4BE-1689-18C9097F3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yes_no.sh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6E6FB40-41D6-09AC-687B-72E8FC4A2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676275"/>
            <a:ext cx="7561263" cy="6092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#!/bin/bash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 test case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 </a:t>
            </a:r>
            <a:r>
              <a:rPr lang="en-US" altLang="zh-CN" sz="2000" dirty="0" err="1"/>
              <a:t>scriptname</a:t>
            </a:r>
            <a:r>
              <a:rPr lang="en-US" altLang="zh-CN" sz="2000" dirty="0"/>
              <a:t>: yes_no.sh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#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echo -n "Do you wish to proceed [y/n]: 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read </a:t>
            </a:r>
            <a:r>
              <a:rPr lang="en-US" altLang="zh-CN" sz="2000" dirty="0" err="1"/>
              <a:t>ans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case $</a:t>
            </a:r>
            <a:r>
              <a:rPr lang="en-US" altLang="zh-CN" sz="2000" dirty="0" err="1"/>
              <a:t>ans</a:t>
            </a:r>
            <a:r>
              <a:rPr lang="en-US" altLang="zh-CN" sz="2000" dirty="0"/>
              <a:t> in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y|Y|yes|Yes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 echo "yes is selected"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 ;;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</a:t>
            </a:r>
            <a:r>
              <a:rPr lang="en-US" altLang="zh-CN" sz="2000" dirty="0" err="1"/>
              <a:t>n|N|no|No</a:t>
            </a:r>
            <a:r>
              <a:rPr lang="en-US" altLang="zh-CN" sz="20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 echo "no is selected"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 ;;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*)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 echo "`</a:t>
            </a:r>
            <a:r>
              <a:rPr lang="en-US" altLang="zh-CN" sz="2000" dirty="0" err="1"/>
              <a:t>basename</a:t>
            </a:r>
            <a:r>
              <a:rPr lang="en-US" altLang="zh-CN" sz="2000" dirty="0"/>
              <a:t> $0`: Unknown response"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	 exit 1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     ;;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 err="1"/>
              <a:t>esac</a:t>
            </a:r>
            <a:endParaRPr lang="zh-CN" altLang="en-US" sz="2000" dirty="0"/>
          </a:p>
        </p:txBody>
      </p: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1D0EE99F-3A90-6606-7002-E3C1C5D1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语法结构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1EF58C8-E519-A94B-52B3-9A3542505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16113"/>
            <a:ext cx="8382000" cy="2109787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for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1" charset="-122"/>
              </a:rPr>
              <a:t>variable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in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list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每一次循环，依次把列表</a:t>
            </a:r>
            <a:r>
              <a:rPr lang="zh-CN" altLang="en-US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list</a:t>
            </a:r>
            <a:r>
              <a:rPr lang="en-US" altLang="zh-CN" dirty="0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中的一个值赋给循环变量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do  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循环开始的标志</a:t>
            </a:r>
            <a:endParaRPr lang="zh-CN" altLang="en-US" dirty="0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循环变量每取一次值，循环体就执行一遍</a:t>
            </a:r>
            <a:endParaRPr lang="zh-CN" altLang="en-US" dirty="0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done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循环结束的标志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0DD57A6B-E8C4-33BD-F8A5-5717E620A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49725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几点说明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5C2D6A26-908F-34FE-98A6-B0F4403F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797425"/>
            <a:ext cx="82296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 列表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可以是</a:t>
            </a:r>
            <a:r>
              <a:rPr lang="zh-CN" altLang="en-US" b="0" dirty="0">
                <a:solidFill>
                  <a:srgbClr val="0000CC"/>
                </a:solidFill>
                <a:ea typeface="黑体" panose="02010609060101010101" pitchFamily="49" charset="-122"/>
              </a:rPr>
              <a:t>命令替换</a:t>
            </a:r>
            <a:r>
              <a:rPr lang="en-US" altLang="zh-CN" b="0" dirty="0">
                <a:solidFill>
                  <a:srgbClr val="0000CC"/>
                </a:solidFill>
                <a:ea typeface="黑体" panose="02010609060101010101" pitchFamily="49" charset="-122"/>
              </a:rPr>
              <a:t>(`</a:t>
            </a:r>
            <a:r>
              <a:rPr lang="en-US" altLang="zh-CN" b="0" dirty="0" err="1">
                <a:solidFill>
                  <a:srgbClr val="0000CC"/>
                </a:solidFill>
                <a:ea typeface="黑体" panose="02010609060101010101" pitchFamily="49" charset="-122"/>
              </a:rPr>
              <a:t>ls`</a:t>
            </a:r>
            <a:r>
              <a:rPr lang="en-US" altLang="zh-CN" b="0" dirty="0">
                <a:solidFill>
                  <a:srgbClr val="0000CC"/>
                </a:solidFill>
                <a:ea typeface="黑体" panose="02010609060101010101" pitchFamily="49" charset="-122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zh-CN" altLang="en-US" b="0" dirty="0">
                <a:solidFill>
                  <a:srgbClr val="0000CC"/>
                </a:solidFill>
                <a:ea typeface="黑体" panose="02010609060101010101" pitchFamily="49" charset="-122"/>
              </a:rPr>
              <a:t>变量名替换</a:t>
            </a:r>
            <a:r>
              <a:rPr lang="en-US" altLang="zh-CN" b="0" dirty="0">
                <a:solidFill>
                  <a:srgbClr val="0000CC"/>
                </a:solidFill>
                <a:ea typeface="黑体" panose="02010609060101010101" pitchFamily="49" charset="-122"/>
              </a:rPr>
              <a:t>($</a:t>
            </a:r>
            <a:r>
              <a:rPr lang="en-US" altLang="zh-CN" b="0" dirty="0" err="1">
                <a:solidFill>
                  <a:srgbClr val="0000CC"/>
                </a:solidFill>
                <a:ea typeface="黑体" panose="02010609060101010101" pitchFamily="49" charset="-122"/>
              </a:rPr>
              <a:t>i</a:t>
            </a:r>
            <a:r>
              <a:rPr lang="en-US" altLang="zh-CN" b="0" dirty="0">
                <a:solidFill>
                  <a:srgbClr val="0000CC"/>
                </a:solidFill>
                <a:ea typeface="黑体" panose="02010609060101010101" pitchFamily="49" charset="-122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zh-CN" altLang="en-US" b="0" dirty="0">
                <a:solidFill>
                  <a:srgbClr val="0000CC"/>
                </a:solidFill>
                <a:ea typeface="黑体" panose="02010609060101010101" pitchFamily="49" charset="-122"/>
              </a:rPr>
              <a:t>字符串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和</a:t>
            </a:r>
            <a:r>
              <a:rPr lang="zh-CN" altLang="en-US" b="0" dirty="0">
                <a:solidFill>
                  <a:srgbClr val="0000CC"/>
                </a:solidFill>
                <a:ea typeface="黑体" panose="02010609060101010101" pitchFamily="49" charset="-122"/>
              </a:rPr>
              <a:t>文件名列表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( 可包含通配符 )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for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循环执行的次数取决于列表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中单词的个数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for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循环体中一般要出现循环变量，但也可以不出现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9C861BD0-7007-3D49-7573-5F8FCE583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96025" cy="762000"/>
          </a:xfrm>
        </p:spPr>
        <p:txBody>
          <a:bodyPr/>
          <a:lstStyle/>
          <a:p>
            <a:pPr eaLnBrk="1" hangingPunct="1"/>
            <a:r>
              <a:rPr lang="en-US" altLang="zh-CN"/>
              <a:t>for </a:t>
            </a:r>
            <a:r>
              <a:rPr lang="zh-CN" altLang="en-US"/>
              <a:t>循环语句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FF6E096D-E1DF-1F70-D924-3E529A05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727200"/>
            <a:ext cx="8382000" cy="21097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执行第一轮循环时，将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中的第一个词赋给循环变量，并把该词从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中删除，然后进入循环体，执行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do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和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done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之间的命令。下一次进入循环体时，则将第二个词赋给循环变量，并把该词从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中删除，再往后的循环也以此类推。当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中的词全部被移走后，循环就结束了。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89DC2E4C-3A2B-B0D5-871E-9F9FBFF33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8382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循环执行过程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BAE6F62D-C439-57FD-6C2E-11E8CC510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933825"/>
            <a:ext cx="8077200" cy="5397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forloop.sh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mybackup.sh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0945A7B1-4952-8AB0-0665-C54738DAA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581525"/>
            <a:ext cx="8382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位置参量的使用</a:t>
            </a:r>
            <a:r>
              <a:rPr lang="zh-CN" altLang="en-US" sz="3200" dirty="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800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800" dirty="0">
                <a:solidFill>
                  <a:srgbClr val="006600"/>
                </a:solidFill>
                <a:latin typeface="Courier New" panose="02070309020205020404" pitchFamily="49" charset="0"/>
              </a:rPr>
              <a:t>*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800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zh-CN" altLang="en-US" sz="2800" dirty="0">
                <a:solidFill>
                  <a:srgbClr val="006600"/>
                </a:solidFill>
              </a:rPr>
              <a:t>@</a:t>
            </a:r>
            <a:r>
              <a:rPr lang="zh-CN" altLang="en-US" sz="2800" dirty="0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FF8D7447-25A8-BBC5-32E4-2361B13ED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724400"/>
            <a:ext cx="2057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greet.sh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6FB7C769-B7A1-01A5-4630-A12D46E2E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229225"/>
            <a:ext cx="81359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可以</a:t>
            </a:r>
            <a:r>
              <a:rPr lang="zh-CN" altLang="en-US" sz="28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省略</a:t>
            </a: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80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in list</a:t>
            </a:r>
            <a:r>
              <a:rPr lang="zh-CN" altLang="en-US" sz="2800">
                <a:solidFill>
                  <a:schemeClr val="tx1"/>
                </a:solidFill>
                <a:ea typeface="楷体_GB2312" pitchFamily="1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，此时使用位置参量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9FADF3C2-B0E2-6387-AEAB-D75F857C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805488"/>
            <a:ext cx="7637463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permx.sh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idcheck.sh greet.sh yes_no.sh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permx.sh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*.</a:t>
            </a:r>
            <a:r>
              <a:rPr lang="en-US" altLang="zh-CN" dirty="0" err="1">
                <a:solidFill>
                  <a:srgbClr val="0000CC"/>
                </a:solidFill>
                <a:latin typeface="Courier New" panose="02070309020205020404" pitchFamily="49" charset="0"/>
              </a:rPr>
              <a:t>sh</a:t>
            </a:r>
            <a:endParaRPr lang="en-US" altLang="zh-CN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08EC6A44-114F-FC08-47CA-41FC6543D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440488" cy="762000"/>
          </a:xfrm>
        </p:spPr>
        <p:txBody>
          <a:bodyPr/>
          <a:lstStyle/>
          <a:p>
            <a:pPr eaLnBrk="1" hangingPunct="1"/>
            <a:r>
              <a:rPr lang="en-US" altLang="zh-CN"/>
              <a:t>for </a:t>
            </a:r>
            <a:r>
              <a:rPr lang="zh-CN" altLang="en-US"/>
              <a:t>循环执行过程</a:t>
            </a:r>
          </a:p>
        </p:txBody>
      </p: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60C8E8E-9474-C94A-4E8C-B58A41D7D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forloop.sh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81ADAB1-A4D6-BED7-8789-78FC10C94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#!/bin/bash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Scriptname</a:t>
            </a:r>
            <a:r>
              <a:rPr lang="en-US" altLang="zh-CN" dirty="0"/>
              <a:t>: forloop.sh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for name in Tom Dick Harry Joe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echo "Hi $name"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done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echo "out of loop"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13620D9-8008-3BC6-6495-A03726BE6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forloop2.sh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D586EE2-4DC5-78ED-4796-13081CCF7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#!/bin/bash</a:t>
            </a:r>
          </a:p>
          <a:p>
            <a:pPr eaLnBrk="1" hangingPunct="1"/>
            <a:r>
              <a:rPr lang="en-US" altLang="zh-CN" dirty="0"/>
              <a:t># </a:t>
            </a:r>
            <a:r>
              <a:rPr lang="en-US" altLang="zh-CN" dirty="0" err="1"/>
              <a:t>Scriptname</a:t>
            </a:r>
            <a:r>
              <a:rPr lang="en-US" altLang="zh-CN" dirty="0"/>
              <a:t>: forloop2.sh</a:t>
            </a:r>
          </a:p>
          <a:p>
            <a:pPr eaLnBrk="1" hangingPunct="1"/>
            <a:r>
              <a:rPr lang="en-US" altLang="zh-CN" dirty="0"/>
              <a:t>for name in $(cat </a:t>
            </a:r>
            <a:r>
              <a:rPr lang="en-US" altLang="zh-CN" dirty="0" err="1"/>
              <a:t>namelist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dirty="0"/>
              <a:t>do</a:t>
            </a:r>
          </a:p>
          <a:p>
            <a:pPr eaLnBrk="1" hangingPunct="1"/>
            <a:r>
              <a:rPr lang="en-US" altLang="zh-CN" dirty="0"/>
              <a:t>   echo "Hi $name"</a:t>
            </a:r>
          </a:p>
          <a:p>
            <a:pPr eaLnBrk="1" hangingPunct="1"/>
            <a:r>
              <a:rPr lang="en-US" altLang="zh-CN" dirty="0"/>
              <a:t>done</a:t>
            </a:r>
          </a:p>
          <a:p>
            <a:pPr eaLnBrk="1" hangingPunct="1"/>
            <a:r>
              <a:rPr lang="en-US" altLang="zh-CN" dirty="0"/>
              <a:t>echo "out of loop"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E8242D4-0116-7809-E40E-270FCF32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17700"/>
            <a:ext cx="8077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Shell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脚本的编写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29936D0-BC9F-CA40-BFD1-EE58F6845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493963"/>
            <a:ext cx="828198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脚本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是纯文本文件，可以使用任何文本编辑器编写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脚本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通常是以 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.sh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作为后缀名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49E2760-CD7B-588C-C445-E75130A38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30588"/>
            <a:ext cx="583247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Shell </a:t>
            </a:r>
            <a:r>
              <a:rPr lang="zh-CN" altLang="en-US" sz="2800" b="0">
                <a:solidFill>
                  <a:schemeClr val="tx1"/>
                </a:solidFill>
                <a:ea typeface="黑体" panose="02010609060101010101" pitchFamily="49" charset="-122"/>
              </a:rPr>
              <a:t>脚本的执行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A17E911-781E-0126-C92A-24AF84F8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078288"/>
            <a:ext cx="7127875" cy="996950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chmod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+x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script_name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./script_name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1FF52E4-C132-F8A2-1012-25296AF9C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59375"/>
            <a:ext cx="7127875" cy="558800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script_name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7BBCD4E-5BB9-EEC5-29B7-CC6DD5DCE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mybackup.sh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A7E761D-3F01-7D30-70E0-3B35623C67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125538"/>
            <a:ext cx="7704137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 Scriptname: mybackup.sh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 Purpose: Create backup files and store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 them in a backup directory.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#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backup_dir=backup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mkdir $backup_dir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for file in *.sh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if [ -f $file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cp $file $backup_dir/${file}.bak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echo "$file is backed up in $backup_dir"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536DDCB-9C0F-C482-2299-6A0927628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greet.sh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A1AE6A-EA70-2F39-EA3A-F93ACDE2C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765175"/>
            <a:ext cx="7561262" cy="6092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# </a:t>
            </a:r>
            <a:r>
              <a:rPr lang="en-US" altLang="zh-CN" sz="1600" dirty="0" err="1"/>
              <a:t>Scriptname</a:t>
            </a:r>
            <a:r>
              <a:rPr lang="en-US" altLang="zh-CN" sz="1600" dirty="0"/>
              <a:t>: </a:t>
            </a:r>
            <a:r>
              <a:rPr lang="en-US" altLang="zh-CN" sz="1600" dirty="0" err="1"/>
              <a:t>greet.sh</a:t>
            </a:r>
            <a:endParaRPr lang="en-US" altLang="zh-CN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# usage: </a:t>
            </a:r>
            <a:r>
              <a:rPr lang="en-US" altLang="zh-CN" sz="1600" dirty="0" err="1"/>
              <a:t>greet.sh</a:t>
            </a:r>
            <a:r>
              <a:rPr lang="en-US" altLang="zh-CN" sz="1600" dirty="0"/>
              <a:t> Tom John Anndy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6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echo "== using \$* =="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for name in $*  # same as for name in $@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echo Hi $name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echo "== using \$@ =="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for name in $@  # same as for name in $*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echo Hi $name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echo '== using "$*" =='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for name in "$*"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echo Hi $name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echo '== using "$@" =='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for name in "$@"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   echo Hi $name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600" dirty="0"/>
              <a:t>done</a:t>
            </a:r>
            <a:endParaRPr lang="zh-CN" altLang="en-US" sz="1600" dirty="0"/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A5D1316-0E7A-BFD0-70D0-91E78AB54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990000"/>
                </a:solidFill>
              </a:rPr>
              <a:t>permx.sh</a:t>
            </a:r>
            <a:endParaRPr lang="zh-CN" altLang="en-US">
              <a:solidFill>
                <a:srgbClr val="990000"/>
              </a:solidFill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CFAA1F7-647E-8A91-B0A5-17537B9D9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8486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#!/bin/bash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 Scriptname: permx.sh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for file    # Empty wordlist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if [[ -f $file &amp;&amp; ! -x $file ]]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chmod +x $file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echo " == $file now has execute permission"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fi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done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5D0B5F87-A5CA-3A7E-EA22-98F06A63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5538"/>
            <a:ext cx="8382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语法结构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F14DDD4-72FC-8235-1A2F-2C5C829AE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44675"/>
            <a:ext cx="83820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while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 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执行</a:t>
            </a:r>
            <a:r>
              <a:rPr lang="zh-CN" altLang="en-US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do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若</a:t>
            </a:r>
            <a:r>
              <a:rPr lang="zh-CN" altLang="en-US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  <a:r>
              <a:rPr lang="en-US" altLang="zh-CN">
                <a:solidFill>
                  <a:srgbClr val="FF3300"/>
                </a:solidFill>
                <a:ea typeface="楷体_GB2312" pitchFamily="1" charset="-122"/>
              </a:rPr>
              <a:t>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的退出状态为0，进入循环，否则退出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while</a:t>
            </a:r>
            <a:endParaRPr lang="en-US" altLang="zh-CN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commands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循环体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done      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循环结束标志，返回循环顶部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29D6DBA7-DAF0-040F-3F6C-3949A4A05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16338"/>
            <a:ext cx="8382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执行过程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6EA66A75-0DE0-675D-C358-8DBE15C0A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508500"/>
            <a:ext cx="8382000" cy="17081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先执行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，如果其退出状态为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，就执行循环体。执行到关键字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done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后，回到循环的顶部，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while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命令再次检查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的退出状态。以此类推，循环将一直继续下去，直到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的退出状态</a:t>
            </a: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非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为止。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7758124A-E8FB-EBEF-D1AE-B414F2218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369050" cy="762000"/>
          </a:xfrm>
        </p:spPr>
        <p:txBody>
          <a:bodyPr/>
          <a:lstStyle/>
          <a:p>
            <a:pPr eaLnBrk="1" hangingPunct="1"/>
            <a:r>
              <a:rPr lang="en-US" altLang="zh-CN"/>
              <a:t>while </a:t>
            </a:r>
            <a:r>
              <a:rPr lang="zh-CN" altLang="en-US"/>
              <a:t>循环语句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5760D639-4456-740A-6593-A3419F4BE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语法结构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E81D3B1-33FB-6D4D-2FC6-F9ACE108A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16113"/>
            <a:ext cx="83820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until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 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执行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do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若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expr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的退出状态非0，进入循环，否则退出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until</a:t>
            </a:r>
            <a:endParaRPr lang="en-US" altLang="zh-CN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commands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循环体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done       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循环结束标志，返回循环顶部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CD20F302-5F7D-EE32-1B53-711A9186F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4048125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执行过程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2DDA0BEE-8CD1-B9F1-E7F9-ACEE5DF41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724400"/>
            <a:ext cx="8382000" cy="9048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与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while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循环类似，只是当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退出状态非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时才执行循环体，直到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为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时退出循环。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C1C3EB4A-ADE9-55D1-6376-BA4942B4D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369050" cy="762000"/>
          </a:xfrm>
        </p:spPr>
        <p:txBody>
          <a:bodyPr/>
          <a:lstStyle/>
          <a:p>
            <a:pPr eaLnBrk="1" hangingPunct="1"/>
            <a:r>
              <a:rPr lang="en-US" altLang="zh-CN"/>
              <a:t>until </a:t>
            </a:r>
            <a:r>
              <a:rPr lang="zh-CN" altLang="en-US"/>
              <a:t>循环语句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9868CCE2-1286-6F20-DDD1-C43324877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8382000" cy="1317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用于强行退出当前循环。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如果是嵌套循环，则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break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命令后面可以跟一数字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，表示退出第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重循环（最里面的为第一重循环）。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4412ECAB-6132-58B5-1DB7-A0B6B0D86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933825"/>
            <a:ext cx="83820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用于忽略本次循环的剩余部分，回到循环的顶部，继续下一次循环。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如果是嵌套循环，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continue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命令后面也可跟一数字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，表示回到第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重循环的顶部。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10D9ABF-150D-A51D-39A9-18D4D5176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latin typeface="Courier New" panose="02070309020205020404" pitchFamily="49" charset="0"/>
              </a:rPr>
              <a:t>break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2800">
                <a:solidFill>
                  <a:srgbClr val="FF3300"/>
                </a:solidFill>
                <a:latin typeface="Courier New" panose="02070309020205020404" pitchFamily="49" charset="0"/>
              </a:rPr>
              <a:t>]</a:t>
            </a:r>
            <a:endParaRPr lang="en-US" altLang="zh-CN" sz="2800">
              <a:solidFill>
                <a:srgbClr val="FF3300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B5048912-DBEB-113B-C1B0-84EAB2AD3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3413125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latin typeface="Courier New" panose="02070309020205020404" pitchFamily="49" charset="0"/>
              </a:rPr>
              <a:t>continue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2800">
                <a:solidFill>
                  <a:srgbClr val="FF3300"/>
                </a:solidFill>
                <a:latin typeface="Courier New" panose="02070309020205020404" pitchFamily="49" charset="0"/>
              </a:rPr>
              <a:t>]</a:t>
            </a:r>
            <a:endParaRPr lang="en-US" altLang="zh-CN" sz="2800">
              <a:solidFill>
                <a:srgbClr val="FF3300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428D8CB8-ABA0-7727-30A9-DA4EEF692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805488"/>
            <a:ext cx="7543800" cy="5032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例：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months.sh</a:t>
            </a:r>
            <a:endParaRPr lang="en-US" altLang="zh-CN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8682700F-3F2D-68F5-7976-53F324518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513513" cy="762000"/>
          </a:xfrm>
        </p:spPr>
        <p:txBody>
          <a:bodyPr/>
          <a:lstStyle/>
          <a:p>
            <a:pPr eaLnBrk="1" hangingPunct="1"/>
            <a:r>
              <a:rPr lang="en-US" altLang="zh-CN"/>
              <a:t>break </a:t>
            </a:r>
            <a:r>
              <a:rPr lang="zh-CN" altLang="en-US"/>
              <a:t>和 </a:t>
            </a:r>
            <a:r>
              <a:rPr lang="en-US" altLang="zh-CN"/>
              <a:t>continue</a:t>
            </a: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4735BAD-ADAF-A14D-5371-D66BA6028F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months.sh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699E0E9-22C8-93E1-6132-5E16181E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341438"/>
            <a:ext cx="8640762" cy="52260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#!/bin/bash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 Scriptname: months.sh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for month in Jan Feb Mar Apr May Jun Jul Aug Sep Oct Nov Dec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for week in  1 2 3 4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echo -n "Processing the month of $month. OK? 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read ans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if [ "$ans" = n  -o -z "$ans" 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then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  continue 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  else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3617FEA-E9FD-D2E4-708B-5C0D9B115A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1341438"/>
            <a:ext cx="8280400" cy="5226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/>
              <a:t> </a:t>
            </a:r>
            <a:r>
              <a:rPr lang="en-US" altLang="zh-CN" sz="2400"/>
              <a:t>echo -n "Process week $week of $month?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read ans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if [ "$ans" = n -o -z "$ans" 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  continue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  echo "Now processing week $week of $month."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  sleep 1  # Commands go here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echo  "Done processing..."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  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  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  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/>
              <a:t>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C108A6F-09CE-67C0-F077-E82720F5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941888"/>
            <a:ext cx="7543800" cy="503237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n</a:t>
            </a:r>
            <a:endParaRPr lang="zh-CN" altLang="en-US" b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7BC1831-E6A7-41EC-AEB1-EAA3EF263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88913"/>
            <a:ext cx="6337300" cy="762000"/>
          </a:xfrm>
        </p:spPr>
        <p:txBody>
          <a:bodyPr/>
          <a:lstStyle/>
          <a:p>
            <a:pPr eaLnBrk="1" hangingPunct="1"/>
            <a:r>
              <a:rPr lang="en-US" altLang="zh-CN"/>
              <a:t>exit </a:t>
            </a:r>
            <a:r>
              <a:rPr lang="zh-CN" altLang="en-US"/>
              <a:t>和 </a:t>
            </a:r>
            <a:r>
              <a:rPr lang="en-US" altLang="zh-CN"/>
              <a:t>sleep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3F878EAE-1CEA-DB5F-70B7-28C62C860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16113"/>
            <a:ext cx="7543800" cy="503237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exit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n</a:t>
            </a:r>
            <a:endParaRPr lang="en-US" altLang="zh-CN">
              <a:solidFill>
                <a:srgbClr val="FF3300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23B596EB-B175-6C46-DAD6-DCF6C069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565400"/>
            <a:ext cx="79248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exit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命令用于退出脚本或当前进程。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是一个从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到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255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的整数，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0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表示成功退出，非零表示遇到某种失败而非正常退出。该整数被保存在状态变量 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$?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中。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5C9C1E24-30E6-60C6-5E19-A5778B1F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382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exit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命令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E3A680CB-2270-5F07-2820-67793F1A4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221163"/>
            <a:ext cx="8382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sleep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命令</a:t>
            </a:r>
          </a:p>
        </p:txBody>
      </p:sp>
      <p:sp>
        <p:nvSpPr>
          <p:cNvPr id="49160" name="Rectangle 8">
            <a:extLst>
              <a:ext uri="{FF2B5EF4-FFF2-40B4-BE49-F238E27FC236}">
                <a16:creationId xmlns:a16="http://schemas.microsoft.com/office/drawing/2014/main" id="{1F07D1CA-01BB-DDC6-BFF8-51565A29E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89588"/>
            <a:ext cx="173831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暂停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n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秒钟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E4518740-C54F-46BC-C1A8-F9782FAC5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96975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语法结构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CCCE2FCB-9004-4E31-6196-FE9830108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16338"/>
            <a:ext cx="83820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说明</a:t>
            </a: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8122062C-3411-8643-3DAF-20193746B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4192588"/>
            <a:ext cx="861218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select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循环主要用于创建菜单，按数字顺序排列的菜单项将显示在标准错误上，并显示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PS3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提示符，等待用户输入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用户输入菜单列表中的某个数字，执行相应的命令</a:t>
            </a:r>
          </a:p>
          <a:p>
            <a:pPr eaLnBrk="1" hangingPunct="1">
              <a:lnSpc>
                <a:spcPct val="120000"/>
              </a:lnSpc>
              <a:spcBef>
                <a:spcPct val="10000"/>
              </a:spcBef>
              <a:buClr>
                <a:schemeClr val="hlink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用户输入被保存在内置变量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REPLY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中。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7ECBC142-02C4-46DF-0C2F-D3F5FC94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16113"/>
            <a:ext cx="8382000" cy="17081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select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楷体_GB2312" pitchFamily="1" charset="-122"/>
              </a:rPr>
              <a:t>variable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in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list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do  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循环开始的标志</a:t>
            </a:r>
            <a:endParaRPr lang="zh-CN" altLang="en-US" dirty="0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commands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循环变量每取一次值，循环体就执行一遍</a:t>
            </a:r>
            <a:endParaRPr lang="zh-CN" altLang="en-US" dirty="0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done        </a:t>
            </a:r>
            <a:r>
              <a:rPr lang="en-US" altLang="zh-CN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# </a:t>
            </a:r>
            <a:r>
              <a:rPr lang="zh-CN" altLang="en-US" dirty="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循环结束的标志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98C8E9CB-5CBE-35DF-E1B0-8194448D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165850"/>
            <a:ext cx="8077200" cy="503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例：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runit.sh</a:t>
            </a:r>
            <a:endParaRPr lang="en-US" altLang="zh-CN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E0D7E229-6A45-4457-A337-A2F2EA235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 </a:t>
            </a:r>
            <a:r>
              <a:rPr lang="zh-CN" altLang="en-US"/>
              <a:t>循环与菜单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2612830-D5D2-4F3A-0616-E098D8E4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73238"/>
            <a:ext cx="7467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hlink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第一行：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指定用哪个程序来编译和执行脚本。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F00FF56-C962-6E26-E392-F1057D1E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80772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Shell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脚本的格式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D4B400D7-4207-7925-3BC7-58C1F276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92375"/>
            <a:ext cx="7010400" cy="558800"/>
          </a:xfrm>
          <a:prstGeom prst="rect">
            <a:avLst/>
          </a:prstGeom>
          <a:noFill/>
          <a:ln w="2857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#!/bin/bash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7BE8087-DC8A-D4C8-C1AB-B1E4869F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05263"/>
            <a:ext cx="78486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可执行语句和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控制结构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49E5141B-84FD-63D6-0F4F-AC826DD5B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16563"/>
            <a:ext cx="8388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注释：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以 “ 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 ” 开头，可独占一行，或跟在语句的后面。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3D190D8-FC5E-D4EC-7B65-203CC38BF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080125" cy="762000"/>
          </a:xfrm>
        </p:spPr>
        <p:txBody>
          <a:bodyPr/>
          <a:lstStyle/>
          <a:p>
            <a:pPr eaLnBrk="1" hangingPunct="1"/>
            <a:r>
              <a:rPr lang="en-US" altLang="zh-CN"/>
              <a:t>Shell </a:t>
            </a:r>
            <a:r>
              <a:rPr lang="zh-CN" altLang="en-US"/>
              <a:t>脚本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030FAC12-90B2-04F4-C6A4-C79A0BFD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284538"/>
            <a:ext cx="3024187" cy="558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#!/bin/sh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7A8A23EF-0D39-9A03-4A17-7AB6DEB4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284538"/>
            <a:ext cx="3095625" cy="558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#!/bin/csh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C45FBE2B-7A57-7045-9CC8-1FF96BC0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437063"/>
            <a:ext cx="7848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CC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一个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脚本通常由一组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Linux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命令、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命令、控制结构和注释语句构成。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6DEBEC49-62D1-C402-8BBD-B532E016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6165850"/>
            <a:ext cx="6481762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在脚本中多写注释语句是一个很好的编程习惯 </a:t>
            </a:r>
          </a:p>
        </p:txBody>
      </p:sp>
    </p:spTree>
  </p:cSld>
  <p:clrMapOvr>
    <a:masterClrMapping/>
  </p:clrMapOvr>
  <p:transition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FDEE21D-804B-97B0-3894-CF9F4F1D8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runit.sh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322CCE0-8F57-87E7-3A99-32E3962C5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#!/bin/bash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Scriptname</a:t>
            </a:r>
            <a:r>
              <a:rPr lang="en-US" altLang="zh-CN" dirty="0"/>
              <a:t>: runit.sh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PS3="Select a program to execute: "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select program  in 'ls -F' </a:t>
            </a:r>
            <a:r>
              <a:rPr lang="en-US" altLang="zh-CN" dirty="0" err="1"/>
              <a:t>pwd</a:t>
            </a:r>
            <a:r>
              <a:rPr lang="en-US" altLang="zh-CN" dirty="0"/>
              <a:t> date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do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	$program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done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6633DC3-A320-F4F7-FA3E-923C83BDC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789363"/>
            <a:ext cx="8077200" cy="503237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例：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goodboy.sh</a:t>
            </a:r>
            <a:endParaRPr lang="en-US" altLang="zh-CN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4DF0B720-EAF7-FA36-8491-B857DAB40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3035300"/>
            <a:ext cx="6492875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select</a:t>
            </a:r>
            <a:r>
              <a:rPr lang="en-US" altLang="zh-CN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经常和 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case</a:t>
            </a:r>
            <a:r>
              <a:rPr lang="en-US" altLang="zh-CN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联合使用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74E79044-4D25-5E0C-2CCD-3DDFD39A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2296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select</a:t>
            </a:r>
            <a:r>
              <a:rPr lang="en-US" altLang="zh-CN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是个无限循环，因此要记住用 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break</a:t>
            </a:r>
            <a:r>
              <a:rPr lang="en-US" altLang="zh-CN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命令退出循环，或用 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exit</a:t>
            </a:r>
            <a:r>
              <a:rPr lang="en-US" altLang="zh-CN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命令终止脚本。也可以按 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ctrl+c</a:t>
            </a:r>
            <a:r>
              <a:rPr lang="en-US" altLang="zh-CN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退出循环。</a:t>
            </a: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4F2FB2DB-1FE9-0569-D181-2DB801248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24400"/>
            <a:ext cx="8458200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 与 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for</a:t>
            </a:r>
            <a:r>
              <a:rPr lang="en-US" altLang="zh-CN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循环类似，可以省略 </a:t>
            </a:r>
            <a:r>
              <a:rPr lang="en-US" altLang="zh-CN" sz="26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in list</a:t>
            </a:r>
            <a:r>
              <a:rPr lang="en-US" altLang="zh-CN" sz="26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，此时使用位置参量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3255B0D7-75EB-518E-43CA-9CC4B7C03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369050" cy="762000"/>
          </a:xfrm>
        </p:spPr>
        <p:txBody>
          <a:bodyPr/>
          <a:lstStyle/>
          <a:p>
            <a:pPr eaLnBrk="1" hangingPunct="1"/>
            <a:r>
              <a:rPr lang="en-US" altLang="zh-CN"/>
              <a:t>select </a:t>
            </a:r>
            <a:r>
              <a:rPr lang="zh-CN" altLang="en-US"/>
              <a:t>与 </a:t>
            </a:r>
            <a:r>
              <a:rPr lang="en-US" altLang="zh-CN"/>
              <a:t>case</a:t>
            </a: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0B98FEF-C94E-078E-E8FF-57FF16CB2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goodboy.sh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2FCDAA7-F575-D325-8A5D-D293B08D9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7129463" cy="5876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# Scriptname: goodboys.sh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PS3="Please choose one of the three boys :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select choice in tom dan guy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#select choice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do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case $choice 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tom)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   echo Tom is a cool dude!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   break;;	  # break out of the select loop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dan | guy 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   echo Dan and Guy are both wonderful.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   break;;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*)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   echo "$REPLY is not one of your choices"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   echo "Try again."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    ;;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    esac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/>
              <a:t>done</a:t>
            </a:r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4446D93F-600C-B176-EC9D-39AC5A456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84313"/>
            <a:ext cx="7543800" cy="571500"/>
          </a:xfrm>
          <a:prstGeom prst="rect">
            <a:avLst/>
          </a:prstGeom>
          <a:noFill/>
          <a:ln w="952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990000"/>
                </a:solidFill>
                <a:latin typeface="Courier New" panose="02070309020205020404" pitchFamily="49" charset="0"/>
              </a:rPr>
              <a:t>shift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>
                <a:solidFill>
                  <a:srgbClr val="FF33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2800">
                <a:solidFill>
                  <a:srgbClr val="FF3300"/>
                </a:solidFill>
                <a:latin typeface="Courier New" panose="02070309020205020404" pitchFamily="49" charset="0"/>
              </a:rPr>
              <a:t>]</a:t>
            </a:r>
            <a:endParaRPr lang="en-US" altLang="zh-CN" sz="2800">
              <a:solidFill>
                <a:srgbClr val="FF3300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5CEBE707-4D8E-CDB9-395F-C3BD9BEDF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05038"/>
            <a:ext cx="83820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用于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将参量列表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</a:t>
            </a:r>
            <a:r>
              <a:rPr lang="en-US" altLang="zh-CN" b="0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rgbClr val="0000CC"/>
                </a:solidFill>
                <a:ea typeface="黑体" panose="02010609060101010101" pitchFamily="49" charset="-122"/>
              </a:rPr>
              <a:t>左移指定次数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，缺省为左移一次。</a:t>
            </a: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 参量列表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list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一旦被移动，最左端的那个参数就从列表中删除。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while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循环遍历位置参量列表时，常用到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shift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10B75DEF-4F77-0C34-F832-8FE2265D4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149725"/>
            <a:ext cx="6480175" cy="503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./doit.sh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a b c d e f g h</a:t>
            </a:r>
            <a:endParaRPr lang="en-US" altLang="zh-CN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BC8521A9-9BE2-464F-74BA-9F0E8FC5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870450"/>
            <a:ext cx="6480175" cy="503238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./shft.sh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a b c d e f g h</a:t>
            </a:r>
            <a:endParaRPr lang="en-US" altLang="zh-CN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188CE0AF-3A05-6D65-F1BB-140FB007C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369050" cy="762000"/>
          </a:xfrm>
        </p:spPr>
        <p:txBody>
          <a:bodyPr/>
          <a:lstStyle/>
          <a:p>
            <a:pPr eaLnBrk="1" hangingPunct="1"/>
            <a:r>
              <a:rPr lang="zh-CN" altLang="en-US"/>
              <a:t>循环控制 </a:t>
            </a:r>
            <a:r>
              <a:rPr lang="en-US" altLang="zh-CN"/>
              <a:t>shift </a:t>
            </a:r>
            <a:r>
              <a:rPr lang="zh-CN" altLang="en-US"/>
              <a:t>命令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F71DFCA1-6B9A-A41B-7E58-3FB53273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052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CC"/>
                </a:solidFill>
                <a:ea typeface="黑体" panose="02010609060101010101" pitchFamily="49" charset="-122"/>
              </a:rPr>
              <a:t>例：</a:t>
            </a: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F58DEE2-357E-4A47-A6DB-C193FB4B3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990000"/>
                </a:solidFill>
              </a:rPr>
              <a:t>doit.sh</a:t>
            </a:r>
            <a:endParaRPr lang="zh-CN" altLang="en-US">
              <a:solidFill>
                <a:srgbClr val="990000"/>
              </a:solidFill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713BEBF-D2EA-E551-94B4-6C3544ED1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41438"/>
            <a:ext cx="8029575" cy="46085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#!/bin/bash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# Name: doit.sh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# Purpose: shift through command line arguments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# Usage: doit.sh [args]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while (( $# &gt; 0 ))  # or [ $# -gt 0 ]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do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echo  $*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  shift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/>
              <a:t>done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841087E-4A9B-267D-4C40-9B82CD884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990000"/>
                </a:solidFill>
              </a:rPr>
              <a:t>shft.sh</a:t>
            </a:r>
            <a:endParaRPr lang="zh-CN" altLang="en-US">
              <a:solidFill>
                <a:srgbClr val="990000"/>
              </a:solidFill>
            </a:endParaRP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3A59AFB-130D-2E81-20DA-D73ADA2DA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371600"/>
            <a:ext cx="7786687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#!/bin/bash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# Using 'shift' to step through all the positional parameters.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until [ -z "$1" ]  # Until all parameters used up...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echo "$1"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  shift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done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echo               # Extra line feed.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exit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E3DF87F7-B89D-594E-9C88-83A7F4A28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6019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rgbClr val="0000CC"/>
                </a:solidFill>
              </a:rPr>
              <a:t>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生成随机数的特殊变量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9BD0507-E2B1-7EB3-B6D5-406A355FD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916113"/>
            <a:ext cx="70104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echo 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RANDOM        </a:t>
            </a:r>
            <a:r>
              <a:rPr lang="zh-CN" altLang="en-US" dirty="0"/>
              <a:t>范围是</a:t>
            </a:r>
            <a:r>
              <a:rPr lang="en-US" altLang="zh-CN" dirty="0"/>
              <a:t>: [0, 32767]</a:t>
            </a:r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83B0378D-F88D-D48F-AF1F-5DDCCC0D3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60198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rgbClr val="0000CC"/>
                </a:solidFill>
              </a:rPr>
              <a:t> </a:t>
            </a:r>
            <a:r>
              <a:rPr lang="en-US" altLang="zh-CN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expr</a:t>
            </a:r>
            <a:r>
              <a:rPr lang="zh-CN" altLang="en-US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：</a:t>
            </a:r>
            <a:r>
              <a:rPr lang="zh-CN" altLang="en-US" sz="2800">
                <a:solidFill>
                  <a:schemeClr val="tx1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通用的表达式计算命令</a:t>
            </a:r>
            <a:endParaRPr lang="zh-CN" altLang="en-US" sz="2800">
              <a:solidFill>
                <a:srgbClr val="0000CC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5D249B4F-F002-1F32-05D4-8E891D391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84538"/>
            <a:ext cx="7705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表达式中参数与操作符必须以空格分开，表达式中的运算可以是算术运算，比较运算，字符串运算和逻辑运算。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D7A7794C-3132-8A3C-E53C-100C4296C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65625"/>
            <a:ext cx="70104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expr 5 % 3</a:t>
            </a:r>
            <a:endParaRPr lang="en-US" altLang="zh-CN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1BBDD0B-C3D7-7ECA-ECC2-1DAF11714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157788"/>
            <a:ext cx="7010400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expr 5 \* 3  </a:t>
            </a:r>
            <a:r>
              <a:rPr lang="en-US" altLang="zh-CN">
                <a:solidFill>
                  <a:srgbClr val="666633"/>
                </a:solidFill>
                <a:latin typeface="Courier New" panose="02070309020205020404" pitchFamily="49" charset="0"/>
              </a:rPr>
              <a:t># </a:t>
            </a:r>
            <a:r>
              <a:rPr lang="zh-CN" altLang="en-US">
                <a:solidFill>
                  <a:srgbClr val="666633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乘法符号必须被转义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E6E9A2F8-4F79-4108-3384-4A9F0F61C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153150" cy="762000"/>
          </a:xfrm>
        </p:spPr>
        <p:txBody>
          <a:bodyPr/>
          <a:lstStyle/>
          <a:p>
            <a:pPr eaLnBrk="1" hangingPunct="1"/>
            <a:r>
              <a:rPr lang="zh-CN" altLang="en-US"/>
              <a:t>随机数和 </a:t>
            </a:r>
            <a:r>
              <a:rPr lang="en-US" altLang="zh-CN"/>
              <a:t>expr </a:t>
            </a:r>
            <a:r>
              <a:rPr lang="zh-CN" altLang="en-US"/>
              <a:t>命令</a:t>
            </a:r>
          </a:p>
        </p:txBody>
      </p: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D0C9FD9C-A70F-C6D6-238D-C5D37261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3820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字符串操作</a:t>
            </a:r>
          </a:p>
        </p:txBody>
      </p:sp>
      <p:graphicFrame>
        <p:nvGraphicFramePr>
          <p:cNvPr id="58371" name="Group 3">
            <a:extLst>
              <a:ext uri="{FF2B5EF4-FFF2-40B4-BE49-F238E27FC236}">
                <a16:creationId xmlns:a16="http://schemas.microsoft.com/office/drawing/2014/main" id="{2E8F786A-8A0F-3EF9-ABB5-6844D24E00F9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752600"/>
          <a:ext cx="8667750" cy="4048125"/>
        </p:xfrm>
        <a:graphic>
          <a:graphicData uri="http://schemas.openxmlformats.org/drawingml/2006/table">
            <a:tbl>
              <a:tblPr/>
              <a:tblGrid>
                <a:gridCol w="2420938">
                  <a:extLst>
                    <a:ext uri="{9D8B030D-6E8A-4147-A177-3AD203B41FA5}">
                      <a16:colId xmlns:a16="http://schemas.microsoft.com/office/drawing/2014/main" val="1349102655"/>
                    </a:ext>
                  </a:extLst>
                </a:gridCol>
                <a:gridCol w="6246812">
                  <a:extLst>
                    <a:ext uri="{9D8B030D-6E8A-4147-A177-3AD203B41FA5}">
                      <a16:colId xmlns:a16="http://schemas.microsoft.com/office/drawing/2014/main" val="534131342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${#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返回字符串变量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的长度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99454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: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返回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中从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个字符到最后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的部分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44210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返回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中从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第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m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个字符开始，长度为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len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的部分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49241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删除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开头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部分与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pattern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匹配的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最小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10279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##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删除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开头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部分与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pattern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匹配的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最大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5997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删除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结尾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部分与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pattern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匹配的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最小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13905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%%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删除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中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结尾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部分与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pattern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匹配的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最大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部分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15003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old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用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new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替换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中第一次出现的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old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82270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//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old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new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marL="53340" marR="533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new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替换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${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var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}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中所有的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old(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全局替换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)</a:t>
                      </a:r>
                    </a:p>
                  </a:txBody>
                  <a:tcPr marL="53340" marR="533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458050"/>
                  </a:ext>
                </a:extLst>
              </a:tr>
            </a:tbl>
          </a:graphicData>
        </a:graphic>
      </p:graphicFrame>
      <p:sp>
        <p:nvSpPr>
          <p:cNvPr id="58403" name="Rectangle 35">
            <a:extLst>
              <a:ext uri="{FF2B5EF4-FFF2-40B4-BE49-F238E27FC236}">
                <a16:creationId xmlns:a16="http://schemas.microsoft.com/office/drawing/2014/main" id="{6DF161C2-0CCC-43D7-D6AE-C69137070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3600"/>
            <a:ext cx="5926138" cy="51435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00"/>
                </a:solidFill>
                <a:latin typeface="Courier New" panose="02070309020205020404" pitchFamily="49" charset="0"/>
                <a:ea typeface="楷体_GB2312" pitchFamily="1" charset="-122"/>
              </a:rPr>
              <a:t>注：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pattern</a:t>
            </a:r>
            <a:r>
              <a:rPr lang="zh-CN" altLang="en-US">
                <a:solidFill>
                  <a:srgbClr val="003300"/>
                </a:solidFill>
                <a:latin typeface="Courier New" panose="02070309020205020404" pitchFamily="49" charset="0"/>
                <a:ea typeface="楷体_GB2312" pitchFamily="1" charset="-122"/>
              </a:rPr>
              <a:t>，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old </a:t>
            </a:r>
            <a:r>
              <a:rPr lang="zh-CN" altLang="en-US">
                <a:solidFill>
                  <a:srgbClr val="003300"/>
                </a:solidFill>
                <a:latin typeface="Courier New" panose="02070309020205020404" pitchFamily="49" charset="0"/>
                <a:ea typeface="楷体_GB2312" pitchFamily="1" charset="-122"/>
              </a:rPr>
              <a:t>中可以使用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楷体_GB2312" pitchFamily="1" charset="-122"/>
              </a:rPr>
              <a:t>通配符</a:t>
            </a:r>
            <a:r>
              <a:rPr lang="zh-CN" altLang="en-US">
                <a:solidFill>
                  <a:srgbClr val="003300"/>
                </a:solidFill>
                <a:latin typeface="Courier New" panose="02070309020205020404" pitchFamily="49" charset="0"/>
                <a:ea typeface="楷体_GB2312" pitchFamily="1" charset="-122"/>
              </a:rPr>
              <a:t>。</a:t>
            </a:r>
          </a:p>
        </p:txBody>
      </p:sp>
      <p:sp>
        <p:nvSpPr>
          <p:cNvPr id="58404" name="Rectangle 36">
            <a:extLst>
              <a:ext uri="{FF2B5EF4-FFF2-40B4-BE49-F238E27FC236}">
                <a16:creationId xmlns:a16="http://schemas.microsoft.com/office/drawing/2014/main" id="{4F2379E8-289B-A8DD-3315-7A39B5037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943600"/>
            <a:ext cx="2057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</a:rPr>
              <a:t>例：ex4str</a:t>
            </a:r>
            <a:endParaRPr lang="zh-CN" altLang="en-US">
              <a:solidFill>
                <a:srgbClr val="990000"/>
              </a:solidFill>
              <a:latin typeface="Courier New" panose="02070309020205020404" pitchFamily="49" charset="0"/>
            </a:endParaRPr>
          </a:p>
        </p:txBody>
      </p:sp>
      <p:sp>
        <p:nvSpPr>
          <p:cNvPr id="58405" name="Oval 37">
            <a:extLst>
              <a:ext uri="{FF2B5EF4-FFF2-40B4-BE49-F238E27FC236}">
                <a16:creationId xmlns:a16="http://schemas.microsoft.com/office/drawing/2014/main" id="{A8534437-4362-30C9-648B-B9F6B794C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205038"/>
            <a:ext cx="228600" cy="304800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406" name="Line 38">
            <a:extLst>
              <a:ext uri="{FF2B5EF4-FFF2-40B4-BE49-F238E27FC236}">
                <a16:creationId xmlns:a16="http://schemas.microsoft.com/office/drawing/2014/main" id="{1215F964-CC04-4211-62CC-345FF9E63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1295400"/>
            <a:ext cx="2257425" cy="9810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7" name="Rectangle 39">
            <a:extLst>
              <a:ext uri="{FF2B5EF4-FFF2-40B4-BE49-F238E27FC236}">
                <a16:creationId xmlns:a16="http://schemas.microsoft.com/office/drawing/2014/main" id="{5352C2DE-83AE-E42F-21B6-23AF5A3B3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143000"/>
            <a:ext cx="3962400" cy="406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m 的取值从 0 到 </a:t>
            </a:r>
            <a:r>
              <a:rPr lang="zh-CN" altLang="en-US" sz="200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${#</a:t>
            </a:r>
            <a:r>
              <a:rPr lang="zh-CN" altLang="en-US" sz="200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var</a:t>
            </a:r>
            <a:r>
              <a:rPr lang="zh-CN" altLang="en-US" sz="2000">
                <a:solidFill>
                  <a:srgbClr val="FF3300"/>
                </a:solidFill>
                <a:latin typeface="Courier New" panose="02070309020205020404" pitchFamily="49" charset="0"/>
                <a:ea typeface="楷体_GB2312" pitchFamily="1" charset="-122"/>
              </a:rPr>
              <a:t>}</a:t>
            </a:r>
            <a:r>
              <a:rPr lang="zh-CN" altLang="en-US" sz="2000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-1</a:t>
            </a:r>
          </a:p>
        </p:txBody>
      </p:sp>
      <p:sp>
        <p:nvSpPr>
          <p:cNvPr id="58408" name="Oval 40">
            <a:extLst>
              <a:ext uri="{FF2B5EF4-FFF2-40B4-BE49-F238E27FC236}">
                <a16:creationId xmlns:a16="http://schemas.microsoft.com/office/drawing/2014/main" id="{C4325EDE-BE0C-6970-EDDC-DF17A1F59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36838"/>
            <a:ext cx="228600" cy="304800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50195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409" name="Line 41">
            <a:extLst>
              <a:ext uri="{FF2B5EF4-FFF2-40B4-BE49-F238E27FC236}">
                <a16:creationId xmlns:a16="http://schemas.microsoft.com/office/drawing/2014/main" id="{CF6D002E-F901-CAE7-8966-E98586B520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6375" y="1524000"/>
            <a:ext cx="2257425" cy="11842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0" name="Rectangle 42">
            <a:extLst>
              <a:ext uri="{FF2B5EF4-FFF2-40B4-BE49-F238E27FC236}">
                <a16:creationId xmlns:a16="http://schemas.microsoft.com/office/drawing/2014/main" id="{5F3559FD-230E-97BC-0972-266047323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24588" cy="762000"/>
          </a:xfrm>
        </p:spPr>
        <p:txBody>
          <a:bodyPr/>
          <a:lstStyle/>
          <a:p>
            <a:pPr eaLnBrk="1" hangingPunct="1"/>
            <a:r>
              <a:rPr lang="zh-CN" altLang="en-US"/>
              <a:t>字符串操作</a:t>
            </a:r>
          </a:p>
        </p:txBody>
      </p:sp>
    </p:spTree>
  </p:cSld>
  <p:clrMapOvr>
    <a:masterClrMapping/>
  </p:clrMapOvr>
  <p:transition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B9514A8F-B425-C18F-CB54-15FA03806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ex4str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42430831-A09A-01C3-2E7E-6038343AC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831850"/>
            <a:ext cx="7956550" cy="594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dirname="/usr/bin/local/bin";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"dirname=$dirname"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'${#dirname}='; sleep 4;echo "${#dirname}"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'${dirname:4}=';  sleep 4;echo "${dirname:4}"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'${dirname:8:6}='; sleep 4; echo ${dirname:8:6}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'${dirname#*bin}='; sleep 4; echo ${dirname#*bin}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'${dirname##*bin}='; sleep 4;echo ${dirname##*bin}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'${dirname%bin}='; sleep 4;echo ${dirname%bin}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'${dirname%%bin}='; sleep 4;echo ${dirname%%bin}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'${dirname%bin*}='; sleep 4;echo ${dirname%bin*}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'${dirname%%bin*}='; echo ${dirname%%bin*}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'${dirname/bin/sbin}='; echo ${dirname/bin/sbin}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'${dirname//bin/lib}='; echo ${dirname//bin/lib}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/>
              <a:t>echo -n '${dirname/bin*/lib}='; echo ${dirname/bin*/lib}</a:t>
            </a:r>
            <a:endParaRPr lang="zh-CN" altLang="en-US" sz="1400"/>
          </a:p>
        </p:txBody>
      </p:sp>
    </p:spTree>
  </p:cSld>
  <p:clrMapOvr>
    <a:masterClrMapping/>
  </p:clrMapOvr>
  <p:transition>
    <p:rand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23BDDE-3E32-CC0B-7A4B-9D8CB324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543800" cy="59055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990000"/>
                </a:solidFill>
                <a:latin typeface="Courier New" panose="02070309020205020404" pitchFamily="49" charset="0"/>
              </a:rPr>
              <a:t>sh</a:t>
            </a:r>
            <a:r>
              <a:rPr lang="en-US" altLang="zh-CN" sz="2800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latin typeface="Courier New" panose="02070309020205020404" pitchFamily="49" charset="0"/>
              </a:rPr>
              <a:t>–x</a:t>
            </a:r>
            <a:r>
              <a:rPr lang="en-US" altLang="zh-CN" sz="2800" dirty="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800" dirty="0">
                <a:solidFill>
                  <a:srgbClr val="0000CC"/>
                </a:solidFill>
                <a:latin typeface="Courier New" panose="02070309020205020404" pitchFamily="49" charset="0"/>
              </a:rPr>
              <a:t>脚本名</a:t>
            </a: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1E0A072D-858F-A5D3-2EC2-C2866A705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8382000" cy="131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该选项可以使用户跟踪脚本的执行，打印出所执行的每一行以及当前状态。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b="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显示脚本中的行时，会在行首添加一个加号 “ 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+</a:t>
            </a:r>
            <a:r>
              <a:rPr lang="zh-CN" altLang="en-US" b="0" dirty="0">
                <a:solidFill>
                  <a:schemeClr val="tx1"/>
                </a:solidFill>
                <a:ea typeface="黑体" panose="02010609060101010101" pitchFamily="49" charset="-122"/>
              </a:rPr>
              <a:t> ”。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11001E3-DDE8-B8A8-1B8A-2C3BCDB5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352800"/>
            <a:ext cx="7543800" cy="59055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006600"/>
                </a:solidFill>
                <a:latin typeface="Courier New" panose="02070309020205020404" pitchFamily="49" charset="0"/>
              </a:rPr>
              <a:t>sh –v</a:t>
            </a:r>
            <a:r>
              <a:rPr lang="en-US" altLang="zh-CN" sz="280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Courier New" panose="02070309020205020404" pitchFamily="49" charset="0"/>
              </a:rPr>
              <a:t>脚本名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BEFA9562-2C2E-9176-9250-42FA56F9A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8382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在执行脚本之前，按输入的原样打印脚本中的各行，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打印一行执行一行。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CFDB8E95-8300-D922-FE3D-245D10DA6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868863"/>
            <a:ext cx="7543800" cy="590550"/>
          </a:xfrm>
          <a:prstGeom prst="rect">
            <a:avLst/>
          </a:prstGeom>
          <a:noFill/>
          <a:ln w="28575">
            <a:solidFill>
              <a:srgbClr val="99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rgbClr val="006600"/>
                </a:solidFill>
                <a:latin typeface="Courier New" panose="02070309020205020404" pitchFamily="49" charset="0"/>
              </a:rPr>
              <a:t>sh –n</a:t>
            </a:r>
            <a:r>
              <a:rPr lang="en-US" altLang="zh-CN" sz="2800">
                <a:solidFill>
                  <a:srgbClr val="FF3300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800">
                <a:solidFill>
                  <a:srgbClr val="0000CC"/>
                </a:solidFill>
                <a:latin typeface="Courier New" panose="02070309020205020404" pitchFamily="49" charset="0"/>
              </a:rPr>
              <a:t>脚本名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4ECBC3B1-A87C-64DE-EABF-FD862F29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45125"/>
            <a:ext cx="8382000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对脚本进行语法检查，但不执行脚本。如果存在语法错误，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shell</a:t>
            </a:r>
            <a:r>
              <a:rPr lang="en-US" altLang="zh-CN" b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ea typeface="黑体" panose="02010609060101010101" pitchFamily="49" charset="-122"/>
              </a:rPr>
              <a:t>会报错，如果没有错误，则不显示任何内容。</a:t>
            </a: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977AECA7-97D5-781D-0FFE-7B86CDC6B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153150" cy="762000"/>
          </a:xfrm>
        </p:spPr>
        <p:txBody>
          <a:bodyPr/>
          <a:lstStyle/>
          <a:p>
            <a:pPr eaLnBrk="1" hangingPunct="1"/>
            <a:r>
              <a:rPr lang="zh-CN" altLang="en-US"/>
              <a:t>脚本调试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5C6C9F7-4B11-B736-7985-156F91CC4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8382000" cy="39211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#!/bin/bash</a:t>
            </a: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# This is the first Bash shell program </a:t>
            </a: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# Script</a:t>
            </a: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ame: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greetings.sh</a:t>
            </a: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–e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"Hello $LOGNAME,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</a:rPr>
              <a:t>\c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   "it's nice talking to you."</a:t>
            </a: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   "Your present working directory is:"</a:t>
            </a: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pwd 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# Show the name of present directory</a:t>
            </a:r>
            <a:endParaRPr lang="en-US" altLang="zh-CN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endParaRPr lang="en-US" altLang="zh-CN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–e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"The time is `date +%T`!.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</a:rPr>
              <a:t>\n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Bye"</a:t>
            </a:r>
          </a:p>
          <a:p>
            <a:pPr eaLnBrk="1" hangingPunct="1">
              <a:lnSpc>
                <a:spcPct val="95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ADA0034-3643-F8C9-FE5C-8BA056877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257800"/>
            <a:ext cx="8382000" cy="46672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bash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greetings.sh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F8751EB-6DE4-428D-40F1-EBAD66EB3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799138"/>
            <a:ext cx="8382000" cy="831850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chmod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+x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greetings.sh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./greetings</a:t>
            </a:r>
            <a:endParaRPr lang="en-US" altLang="zh-CN">
              <a:solidFill>
                <a:srgbClr val="990000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ADB8BEB-AC6C-9B59-6189-9281566D3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440488" cy="762000"/>
          </a:xfrm>
        </p:spPr>
        <p:txBody>
          <a:bodyPr/>
          <a:lstStyle/>
          <a:p>
            <a:pPr eaLnBrk="1" hangingPunct="1"/>
            <a:r>
              <a:rPr lang="en-US" altLang="zh-CN"/>
              <a:t>Shell </a:t>
            </a:r>
            <a:r>
              <a:rPr lang="zh-CN" altLang="en-US"/>
              <a:t>脚本举例</a:t>
            </a:r>
          </a:p>
        </p:txBody>
      </p:sp>
    </p:spTree>
  </p:cSld>
  <p:clrMapOvr>
    <a:masterClrMapping/>
  </p:clrMapOvr>
  <p:transition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5FB6AA64-C4A7-6F9E-9FA1-98D8E4975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22238"/>
            <a:ext cx="6397625" cy="762000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4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编程小结：</a:t>
            </a:r>
            <a:r>
              <a:rPr lang="zh-CN" altLang="en-US" sz="4400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变量</a:t>
            </a: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66048FAA-D4DD-FBAE-934A-006049F4F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96975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 局部变量、环境变量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declare</a:t>
            </a:r>
            <a:r>
              <a:rPr lang="zh-CN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export 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endParaRPr lang="zh-CN" altLang="en-US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F02EF23F-9E93-A68C-39F4-992619E33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43075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只读变量、整型变量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4A5BA12E-BE56-2C21-A633-B67589EBA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276475"/>
            <a:ext cx="67818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ea typeface="黑体" panose="02010609060101010101" pitchFamily="49" charset="-122"/>
              </a:rPr>
              <a:t>例：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declare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 err="1">
                <a:solidFill>
                  <a:srgbClr val="0066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x; x="hello";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61446" name="Text Box 6">
            <a:extLst>
              <a:ext uri="{FF2B5EF4-FFF2-40B4-BE49-F238E27FC236}">
                <a16:creationId xmlns:a16="http://schemas.microsoft.com/office/drawing/2014/main" id="{D76C6D2B-20A2-2E4F-EE21-62E7C0DA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588" y="2276475"/>
            <a:ext cx="346075" cy="466725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321641CD-EA9B-EE3D-E4C7-83B3A8BB8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52738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 位置参量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</a:rPr>
              <a:t>（</a:t>
            </a:r>
            <a:r>
              <a:rPr lang="zh-CN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</a:rPr>
              <a:t>0,</a:t>
            </a:r>
            <a:r>
              <a:rPr lang="zh-CN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1,...,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*,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@,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#,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$,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?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</a:rPr>
              <a:t>）</a:t>
            </a:r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4E938E6D-7DD6-C722-8357-D64193FCF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500438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 变量的间接引用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${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!str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endParaRPr lang="zh-CN" altLang="en-US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1449" name="Rectangle 9">
            <a:extLst>
              <a:ext uri="{FF2B5EF4-FFF2-40B4-BE49-F238E27FC236}">
                <a16:creationId xmlns:a16="http://schemas.microsoft.com/office/drawing/2014/main" id="{4001BBB1-ED64-5F41-4EAD-66FD3D28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076700"/>
            <a:ext cx="7370763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</a:rPr>
              <a:t>例：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name="hello"; x="name";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${!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C51EC7D0-D9C3-E7EB-B7F6-3E6FFB636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3988" y="4076700"/>
            <a:ext cx="819150" cy="466725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1C9CD975-7CFB-C45B-19F4-8787AE610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81525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 命令替换</a:t>
            </a:r>
            <a:r>
              <a:rPr lang="zh-CN" altLang="en-US" dirty="0">
                <a:solidFill>
                  <a:srgbClr val="0000CC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`</a:t>
            </a:r>
            <a:r>
              <a:rPr lang="en-US" altLang="zh-CN" dirty="0" err="1">
                <a:solidFill>
                  <a:srgbClr val="006600"/>
                </a:solidFill>
                <a:latin typeface="Courier New" panose="02070309020205020404" pitchFamily="49" charset="0"/>
              </a:rPr>
              <a:t>cmd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`</a:t>
            </a:r>
            <a:r>
              <a:rPr lang="zh-CN" altLang="en-US" dirty="0">
                <a:solidFill>
                  <a:srgbClr val="0000CC"/>
                </a:solidFill>
                <a:latin typeface="Courier New" panose="02070309020205020404" pitchFamily="49" charset="0"/>
              </a:rPr>
              <a:t>、</a:t>
            </a:r>
            <a:r>
              <a:rPr lang="zh-CN" altLang="en-US" dirty="0">
                <a:solidFill>
                  <a:srgbClr val="006600"/>
                </a:solidFill>
                <a:latin typeface="Courier New" panose="02070309020205020404" pitchFamily="49" charset="0"/>
              </a:rPr>
              <a:t>$(</a:t>
            </a:r>
            <a:r>
              <a:rPr lang="en-US" altLang="zh-CN" dirty="0" err="1">
                <a:solidFill>
                  <a:srgbClr val="006600"/>
                </a:solidFill>
                <a:latin typeface="Courier New" panose="02070309020205020404" pitchFamily="49" charset="0"/>
              </a:rPr>
              <a:t>cmd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)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endParaRPr lang="zh-CN" altLang="en-US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5A9E7F28-B340-F03B-4CC8-FE5E9FFE7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157788"/>
            <a:ext cx="867727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整数运算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CC"/>
                </a:solidFill>
              </a:rPr>
              <a:t>    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declare</a:t>
            </a:r>
            <a:r>
              <a:rPr lang="en-US" altLang="zh-CN">
                <a:solidFill>
                  <a:srgbClr val="006600"/>
                </a:solidFill>
                <a:ea typeface="楷体_GB2312" pitchFamily="1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定义的整型变量可以直接进行运算，</a:t>
            </a:r>
            <a:b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</a:b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否则需用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let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命令或 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$[...]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、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$((...))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进行整数运算。</a:t>
            </a: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302C1403-9E7C-75A4-3E59-D4D572FAAA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22238"/>
            <a:ext cx="6397625" cy="762000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4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编程小结：</a:t>
            </a:r>
            <a:r>
              <a:rPr lang="zh-CN" altLang="en-US" sz="4400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输入输出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13928133-3DBA-D137-602D-CAF9CB68A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输入：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read</a:t>
            </a:r>
            <a:endParaRPr lang="en-US" altLang="zh-CN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2C459856-603F-CA80-81F7-C42AC12CB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76400"/>
            <a:ext cx="4572000" cy="46672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read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var1 var2 ...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2E9EE365-776A-4D7D-F559-FE3B61DEC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09800"/>
            <a:ext cx="4572000" cy="46672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read</a:t>
            </a:r>
            <a:endParaRPr lang="en-US" altLang="zh-CN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F7D7F4E2-E7D7-D7EE-DA7D-198BD9B0A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"/>
            <a:ext cx="4572000" cy="466725"/>
          </a:xfrm>
          <a:prstGeom prst="rect">
            <a:avLst/>
          </a:prstGeom>
          <a:noFill/>
          <a:ln w="9525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read </a:t>
            </a:r>
            <a:r>
              <a:rPr lang="en-US" altLang="zh-CN">
                <a:solidFill>
                  <a:srgbClr val="FF3300"/>
                </a:solidFill>
                <a:latin typeface="Courier New" panose="02070309020205020404" pitchFamily="49" charset="0"/>
              </a:rPr>
              <a:t>–p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  <a:r>
              <a:rPr lang="zh-CN" altLang="en-US">
                <a:solidFill>
                  <a:srgbClr val="0000CC"/>
                </a:solidFill>
                <a:ea typeface="楷体_GB2312" pitchFamily="1" charset="-122"/>
              </a:rPr>
              <a:t>提示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</a:t>
            </a: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2374BF54-4123-761D-D0B2-16B73863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276600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输出：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printf</a:t>
            </a:r>
            <a:endParaRPr lang="en-US" altLang="zh-CN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7FB4410C-D945-3F4A-7ECE-5C3B2B4E9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0"/>
            <a:ext cx="70104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 err="1">
                <a:solidFill>
                  <a:srgbClr val="0033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dirty="0">
                <a:solidFill>
                  <a:srgbClr val="003300"/>
                </a:solidFill>
                <a:latin typeface="Courier New" panose="02070309020205020404" pitchFamily="49" charset="0"/>
              </a:rPr>
              <a:t> "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dirty="0">
                <a:solidFill>
                  <a:srgbClr val="003300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dirty="0">
                <a:solidFill>
                  <a:srgbClr val="003300"/>
                </a:solidFill>
                <a:latin typeface="Courier New" panose="02070309020205020404" pitchFamily="49" charset="0"/>
              </a:rPr>
              <a:t>.5</a:t>
            </a:r>
            <a:r>
              <a:rPr lang="en-US" altLang="zh-CN" dirty="0">
                <a:solidFill>
                  <a:schemeClr val="hlink"/>
                </a:solidFill>
                <a:latin typeface="Courier New" panose="02070309020205020404" pitchFamily="49" charset="0"/>
              </a:rPr>
              <a:t>f </a:t>
            </a:r>
            <a:r>
              <a:rPr lang="en-US" altLang="zh-CN" dirty="0">
                <a:solidFill>
                  <a:srgbClr val="003300"/>
                </a:solidFill>
                <a:latin typeface="Courier New" panose="02070309020205020404" pitchFamily="49" charset="0"/>
              </a:rPr>
              <a:t>\t %d \n" 123.45 8</a:t>
            </a:r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73D667E2-660D-063E-9D83-7C1DBB4FD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4572000"/>
            <a:ext cx="838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99107B6A-BE79-8C33-1613-83939F370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1910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5" name="Text Box 11">
            <a:extLst>
              <a:ext uri="{FF2B5EF4-FFF2-40B4-BE49-F238E27FC236}">
                <a16:creationId xmlns:a16="http://schemas.microsoft.com/office/drawing/2014/main" id="{115C8252-9DB6-E241-4AD6-AA5F878D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1143000" cy="5905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format</a:t>
            </a:r>
            <a:br>
              <a:rPr lang="en-US" altLang="zh-CN" sz="2000" dirty="0">
                <a:latin typeface="Courier New" panose="02070309020205020404" pitchFamily="49" charset="0"/>
              </a:rPr>
            </a:b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以</a:t>
            </a:r>
            <a:r>
              <a:rPr lang="zh-CN" altLang="en-US" sz="2000" dirty="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%</a:t>
            </a:r>
            <a:r>
              <a:rPr lang="zh-CN" altLang="en-US" sz="2000" dirty="0">
                <a:latin typeface="楷体_GB2312" pitchFamily="1" charset="-122"/>
                <a:ea typeface="楷体_GB2312" pitchFamily="1" charset="-122"/>
              </a:rPr>
              <a:t>开头</a:t>
            </a:r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089D1114-04A3-7F83-1A0F-3DC3B948D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4191000"/>
            <a:ext cx="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7" name="Text Box 13">
            <a:extLst>
              <a:ext uri="{FF2B5EF4-FFF2-40B4-BE49-F238E27FC236}">
                <a16:creationId xmlns:a16="http://schemas.microsoft.com/office/drawing/2014/main" id="{B576042C-C408-290D-3116-688756B3A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00600"/>
            <a:ext cx="914400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flag</a:t>
            </a:r>
            <a:endParaRPr lang="zh-CN" altLang="en-US" sz="2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2478" name="Line 14">
            <a:extLst>
              <a:ext uri="{FF2B5EF4-FFF2-40B4-BE49-F238E27FC236}">
                <a16:creationId xmlns:a16="http://schemas.microsoft.com/office/drawing/2014/main" id="{781F716D-26EA-71FA-4B2D-D13EED8A3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91000"/>
            <a:ext cx="152400" cy="609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79" name="Text Box 15">
            <a:extLst>
              <a:ext uri="{FF2B5EF4-FFF2-40B4-BE49-F238E27FC236}">
                <a16:creationId xmlns:a16="http://schemas.microsoft.com/office/drawing/2014/main" id="{E28FCD7A-91FC-3284-FECB-AD21CF4EF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0"/>
            <a:ext cx="2133600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field width</a:t>
            </a:r>
            <a:endParaRPr lang="zh-CN" altLang="en-US" sz="2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2480" name="Line 16">
            <a:extLst>
              <a:ext uri="{FF2B5EF4-FFF2-40B4-BE49-F238E27FC236}">
                <a16:creationId xmlns:a16="http://schemas.microsoft.com/office/drawing/2014/main" id="{96922199-BD43-5539-C11F-1EC06981B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91000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1" name="Line 17">
            <a:extLst>
              <a:ext uri="{FF2B5EF4-FFF2-40B4-BE49-F238E27FC236}">
                <a16:creationId xmlns:a16="http://schemas.microsoft.com/office/drawing/2014/main" id="{E74F5C4E-6773-39A6-C7B0-1CCC2A63E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724400"/>
            <a:ext cx="0" cy="5334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2" name="Text Box 18">
            <a:extLst>
              <a:ext uri="{FF2B5EF4-FFF2-40B4-BE49-F238E27FC236}">
                <a16:creationId xmlns:a16="http://schemas.microsoft.com/office/drawing/2014/main" id="{844A2BDA-30A6-D07A-E1AB-2D59462ED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257800"/>
            <a:ext cx="1524000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latin typeface="Courier New" panose="02070309020205020404" pitchFamily="49" charset="0"/>
              </a:rPr>
              <a:t>precision</a:t>
            </a:r>
            <a:endParaRPr lang="zh-CN" altLang="en-US" sz="200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2483" name="Line 19">
            <a:extLst>
              <a:ext uri="{FF2B5EF4-FFF2-40B4-BE49-F238E27FC236}">
                <a16:creationId xmlns:a16="http://schemas.microsoft.com/office/drawing/2014/main" id="{D23A00AF-5033-DB2B-F1E6-9D48C0BDED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724400"/>
            <a:ext cx="1981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4" name="Line 20">
            <a:extLst>
              <a:ext uri="{FF2B5EF4-FFF2-40B4-BE49-F238E27FC236}">
                <a16:creationId xmlns:a16="http://schemas.microsoft.com/office/drawing/2014/main" id="{A24ACD1B-279C-1B4C-F547-DF3B02A27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191000"/>
            <a:ext cx="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5" name="Line 21">
            <a:extLst>
              <a:ext uri="{FF2B5EF4-FFF2-40B4-BE49-F238E27FC236}">
                <a16:creationId xmlns:a16="http://schemas.microsoft.com/office/drawing/2014/main" id="{2B537DDF-A308-B8A1-310E-CE87349D5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495800"/>
            <a:ext cx="2667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436ECAA1-7475-EC93-E9A2-E991C2E5E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343400"/>
            <a:ext cx="1066800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latin typeface="Courier New" panose="02070309020205020404" pitchFamily="49" charset="0"/>
                <a:sym typeface="Wingdings" pitchFamily="2" charset="2"/>
              </a:rPr>
              <a:t>格式符</a:t>
            </a:r>
          </a:p>
        </p:txBody>
      </p:sp>
      <p:sp>
        <p:nvSpPr>
          <p:cNvPr id="62487" name="Line 23">
            <a:extLst>
              <a:ext uri="{FF2B5EF4-FFF2-40B4-BE49-F238E27FC236}">
                <a16:creationId xmlns:a16="http://schemas.microsoft.com/office/drawing/2014/main" id="{B62DC229-0284-1949-5D77-A4DB820CFB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181600"/>
            <a:ext cx="228600" cy="228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E257F216-CFDE-57B6-C3D3-CB600C17D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2362200" cy="10795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-</a:t>
            </a:r>
            <a:r>
              <a:rPr lang="en-US" altLang="zh-CN" sz="2000">
                <a:latin typeface="Courier New" panose="02070309020205020404" pitchFamily="49" charset="0"/>
                <a:ea typeface="楷体_GB2312" pitchFamily="1" charset="-122"/>
              </a:rPr>
              <a:t>:</a:t>
            </a:r>
            <a:r>
              <a:rPr lang="zh-CN" altLang="en-US" sz="2000">
                <a:latin typeface="Courier New" panose="02070309020205020404" pitchFamily="49" charset="0"/>
                <a:ea typeface="楷体_GB2312" pitchFamily="1" charset="-122"/>
              </a:rPr>
              <a:t>左对齐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+</a:t>
            </a:r>
            <a:r>
              <a:rPr lang="zh-CN" altLang="en-US" sz="2000">
                <a:latin typeface="Courier New" panose="02070309020205020404" pitchFamily="49" charset="0"/>
                <a:ea typeface="楷体_GB2312" pitchFamily="1" charset="-122"/>
              </a:rPr>
              <a:t>:输出符号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0</a:t>
            </a:r>
            <a:r>
              <a:rPr lang="zh-CN" altLang="en-US" sz="2000">
                <a:latin typeface="Courier New" panose="02070309020205020404" pitchFamily="49" charset="0"/>
                <a:ea typeface="楷体_GB2312" pitchFamily="1" charset="-122"/>
              </a:rPr>
              <a:t>:空白处添0</a:t>
            </a:r>
          </a:p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solidFill>
                  <a:srgbClr val="990000"/>
                </a:solidFill>
                <a:latin typeface="Courier New" panose="02070309020205020404" pitchFamily="49" charset="0"/>
                <a:ea typeface="楷体_GB2312" pitchFamily="1" charset="-122"/>
              </a:rPr>
              <a:t>空格</a:t>
            </a:r>
            <a:r>
              <a:rPr lang="zh-CN" altLang="en-US" sz="2000">
                <a:latin typeface="Courier New" panose="02070309020205020404" pitchFamily="49" charset="0"/>
                <a:ea typeface="楷体_GB2312" pitchFamily="1" charset="-122"/>
              </a:rPr>
              <a:t>:前面加一空格</a:t>
            </a:r>
          </a:p>
        </p:txBody>
      </p:sp>
      <p:sp>
        <p:nvSpPr>
          <p:cNvPr id="62489" name="Line 25">
            <a:extLst>
              <a:ext uri="{FF2B5EF4-FFF2-40B4-BE49-F238E27FC236}">
                <a16:creationId xmlns:a16="http://schemas.microsoft.com/office/drawing/2014/main" id="{8825D318-A5E5-9C7C-D162-AFB5E0C8D5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5181600"/>
            <a:ext cx="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8CC1A371-E02B-E932-0B84-2412225E2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1371600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latin typeface="Courier New" panose="02070309020205020404" pitchFamily="49" charset="0"/>
                <a:ea typeface="楷体_GB2312" pitchFamily="1" charset="-122"/>
              </a:rPr>
              <a:t>字段宽度</a:t>
            </a:r>
          </a:p>
        </p:txBody>
      </p:sp>
      <p:sp>
        <p:nvSpPr>
          <p:cNvPr id="62491" name="Line 27">
            <a:extLst>
              <a:ext uri="{FF2B5EF4-FFF2-40B4-BE49-F238E27FC236}">
                <a16:creationId xmlns:a16="http://schemas.microsoft.com/office/drawing/2014/main" id="{E16971F1-C4FD-C56C-5E60-DCE2085F0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638800"/>
            <a:ext cx="0" cy="457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AADC803A-E74D-3BD1-472F-C9FD6F58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96000"/>
            <a:ext cx="1143000" cy="5905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latin typeface="Courier New" panose="02070309020205020404" pitchFamily="49" charset="0"/>
                <a:ea typeface="楷体_GB2312" pitchFamily="1" charset="-122"/>
              </a:rPr>
              <a:t>小数点后输出位数</a:t>
            </a:r>
          </a:p>
        </p:txBody>
      </p:sp>
      <p:sp>
        <p:nvSpPr>
          <p:cNvPr id="62493" name="Rectangle 29">
            <a:extLst>
              <a:ext uri="{FF2B5EF4-FFF2-40B4-BE49-F238E27FC236}">
                <a16:creationId xmlns:a16="http://schemas.microsoft.com/office/drawing/2014/main" id="{4E9B1009-BD76-B048-27C7-6858CBC32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7575"/>
            <a:ext cx="457200" cy="20224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bIns="108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c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d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e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f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g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s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o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62494" name="Rectangle 30">
            <a:extLst>
              <a:ext uri="{FF2B5EF4-FFF2-40B4-BE49-F238E27FC236}">
                <a16:creationId xmlns:a16="http://schemas.microsoft.com/office/drawing/2014/main" id="{708DFF37-4B77-3B45-3EEE-8A5FBA4DD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457200" cy="20224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 bIns="108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\b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\n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\r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\t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\v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\\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\”</a:t>
            </a:r>
          </a:p>
          <a:p>
            <a:pPr algn="ctr" eaLnBrk="1" hangingPunct="1">
              <a:lnSpc>
                <a:spcPct val="8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6600"/>
                </a:solidFill>
                <a:latin typeface="Courier New" panose="02070309020205020404" pitchFamily="49" charset="0"/>
              </a:rPr>
              <a:t>%%</a:t>
            </a:r>
          </a:p>
        </p:txBody>
      </p:sp>
      <p:sp>
        <p:nvSpPr>
          <p:cNvPr id="62495" name="Line 31">
            <a:extLst>
              <a:ext uri="{FF2B5EF4-FFF2-40B4-BE49-F238E27FC236}">
                <a16:creationId xmlns:a16="http://schemas.microsoft.com/office/drawing/2014/main" id="{3657777F-E622-E513-DA2B-DC3B44FC5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724400"/>
            <a:ext cx="3810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6" name="Line 32">
            <a:extLst>
              <a:ext uri="{FF2B5EF4-FFF2-40B4-BE49-F238E27FC236}">
                <a16:creationId xmlns:a16="http://schemas.microsoft.com/office/drawing/2014/main" id="{F002CA7E-9564-42F5-6B50-40CFD1A296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495800"/>
            <a:ext cx="3048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497" name="Rectangle 33">
            <a:extLst>
              <a:ext uri="{FF2B5EF4-FFF2-40B4-BE49-F238E27FC236}">
                <a16:creationId xmlns:a16="http://schemas.microsoft.com/office/drawing/2014/main" id="{5960F7F5-E574-2E21-7DDD-04E280CA9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990000"/>
                </a:solidFill>
                <a:latin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sym typeface="Wingdings" pitchFamily="2" charset="2"/>
              </a:rPr>
              <a:t>REPLY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2498" name="Rectangle 34">
            <a:extLst>
              <a:ext uri="{FF2B5EF4-FFF2-40B4-BE49-F238E27FC236}">
                <a16:creationId xmlns:a16="http://schemas.microsoft.com/office/drawing/2014/main" id="{FF9E9E90-8A4D-8B2C-FF9E-048485913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157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990000"/>
                </a:solidFill>
                <a:latin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sym typeface="Wingdings" pitchFamily="2" charset="2"/>
              </a:rPr>
              <a:t>REPLY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62499" name="Text Box 35">
            <a:extLst>
              <a:ext uri="{FF2B5EF4-FFF2-40B4-BE49-F238E27FC236}">
                <a16:creationId xmlns:a16="http://schemas.microsoft.com/office/drawing/2014/main" id="{29756F6C-AB4F-7FF5-01E7-2BFE5FEE7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213100"/>
            <a:ext cx="2438400" cy="3460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000">
                <a:latin typeface="Courier New" panose="02070309020205020404" pitchFamily="49" charset="0"/>
                <a:sym typeface="Wingdings" pitchFamily="2" charset="2"/>
              </a:rPr>
              <a:t>输出参数用空格隔开</a:t>
            </a:r>
          </a:p>
        </p:txBody>
      </p:sp>
      <p:sp>
        <p:nvSpPr>
          <p:cNvPr id="62500" name="Line 36">
            <a:extLst>
              <a:ext uri="{FF2B5EF4-FFF2-40B4-BE49-F238E27FC236}">
                <a16:creationId xmlns:a16="http://schemas.microsoft.com/office/drawing/2014/main" id="{C203F7CC-33C7-D031-BE1C-38E632182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800" y="3573463"/>
            <a:ext cx="217488" cy="312737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E9AAC095-B653-EA6F-07BC-7DDB9103E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25538"/>
            <a:ext cx="4500562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 字符串测试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4FF7CAC2-34E4-1044-A912-71675BCCF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22238"/>
            <a:ext cx="6397625" cy="762000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4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编程小结：</a:t>
            </a:r>
            <a:r>
              <a:rPr lang="zh-CN" altLang="en-US" sz="4400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条件测试</a:t>
            </a:r>
          </a:p>
        </p:txBody>
      </p:sp>
      <p:graphicFrame>
        <p:nvGraphicFramePr>
          <p:cNvPr id="63492" name="Group 4">
            <a:extLst>
              <a:ext uri="{FF2B5EF4-FFF2-40B4-BE49-F238E27FC236}">
                <a16:creationId xmlns:a16="http://schemas.microsoft.com/office/drawing/2014/main" id="{1D94930A-D724-008F-905D-69F3D90BD36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76400"/>
          <a:ext cx="8229600" cy="1739902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3956320855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303041362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string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如果字符串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string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长度为0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43791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string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如果字符串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string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长度不为0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466582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两字符串相等（也可以使用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==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700368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!=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两字符串不等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480194"/>
                  </a:ext>
                </a:extLst>
              </a:tr>
            </a:tbl>
          </a:graphicData>
        </a:graphic>
      </p:graphicFrame>
      <p:sp>
        <p:nvSpPr>
          <p:cNvPr id="63509" name="Rectangle 21">
            <a:extLst>
              <a:ext uri="{FF2B5EF4-FFF2-40B4-BE49-F238E27FC236}">
                <a16:creationId xmlns:a16="http://schemas.microsoft.com/office/drawing/2014/main" id="{072836B6-59E8-C1AA-CB29-2AF6DC731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125538"/>
            <a:ext cx="3554413" cy="457200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ourier New" panose="02070309020205020404" pitchFamily="49" charset="0"/>
              </a:rPr>
              <a:t>操作符两边必须留空格！</a:t>
            </a:r>
          </a:p>
        </p:txBody>
      </p:sp>
      <p:graphicFrame>
        <p:nvGraphicFramePr>
          <p:cNvPr id="63510" name="Group 22">
            <a:extLst>
              <a:ext uri="{FF2B5EF4-FFF2-40B4-BE49-F238E27FC236}">
                <a16:creationId xmlns:a16="http://schemas.microsoft.com/office/drawing/2014/main" id="{85ED6652-ABCF-0CF7-1D2B-A04F41CCE8AC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114800"/>
          <a:ext cx="8229600" cy="1708152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19654152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829282768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两字符串相等（也可以使用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==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255605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!=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两字符串不等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936708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str1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大于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str2,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按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ASCII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码比较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425252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str1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str2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str1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小于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str2,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按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ASCII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码比较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208315"/>
                  </a:ext>
                </a:extLst>
              </a:tr>
            </a:tbl>
          </a:graphicData>
        </a:graphic>
      </p:graphicFrame>
      <p:sp>
        <p:nvSpPr>
          <p:cNvPr id="63527" name="Rectangle 39">
            <a:extLst>
              <a:ext uri="{FF2B5EF4-FFF2-40B4-BE49-F238E27FC236}">
                <a16:creationId xmlns:a16="http://schemas.microsoft.com/office/drawing/2014/main" id="{3811E851-AF0F-3ADA-47B7-D0C22A0F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05200"/>
            <a:ext cx="7596188" cy="51435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00"/>
                </a:solidFill>
                <a:latin typeface="楷体_GB2312" pitchFamily="1" charset="-122"/>
                <a:ea typeface="楷体_GB2312" pitchFamily="1" charset="-122"/>
              </a:rPr>
              <a:t>如果使用双方括号，可以使用 </a:t>
            </a:r>
            <a:r>
              <a:rPr lang="zh-CN" altLang="en-US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通配符</a:t>
            </a:r>
            <a:r>
              <a:rPr lang="zh-CN" altLang="en-US">
                <a:solidFill>
                  <a:srgbClr val="003300"/>
                </a:solidFill>
                <a:latin typeface="楷体_GB2312" pitchFamily="1" charset="-122"/>
                <a:ea typeface="楷体_GB2312" pitchFamily="1" charset="-122"/>
              </a:rPr>
              <a:t> 进行模式匹配。</a:t>
            </a:r>
          </a:p>
        </p:txBody>
      </p:sp>
      <p:sp>
        <p:nvSpPr>
          <p:cNvPr id="63528" name="Rectangle 40">
            <a:extLst>
              <a:ext uri="{FF2B5EF4-FFF2-40B4-BE49-F238E27FC236}">
                <a16:creationId xmlns:a16="http://schemas.microsoft.com/office/drawing/2014/main" id="{AC22EDD6-3A92-D1B4-2BC8-0C0EC62F4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943600"/>
            <a:ext cx="7924800" cy="46672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例：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name=Tom; 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[[ 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 </a:t>
            </a:r>
            <a:r>
              <a:rPr lang="en-US" altLang="zh-CN" sz="2200">
                <a:solidFill>
                  <a:srgbClr val="006600"/>
                </a:solidFill>
                <a:latin typeface="Courier New" panose="02070309020205020404" pitchFamily="49" charset="0"/>
              </a:rPr>
              <a:t>&gt;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Tom 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]]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$</a:t>
            </a:r>
            <a:r>
              <a:rPr lang="en-US" altLang="zh-CN">
                <a:solidFill>
                  <a:srgbClr val="990000"/>
                </a:solidFill>
                <a:latin typeface="Courier New" panose="02070309020205020404" pitchFamily="49" charset="0"/>
              </a:rPr>
              <a:t>?</a:t>
            </a: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>
            <a:extLst>
              <a:ext uri="{FF2B5EF4-FFF2-40B4-BE49-F238E27FC236}">
                <a16:creationId xmlns:a16="http://schemas.microsoft.com/office/drawing/2014/main" id="{3E56A747-E1E4-79A3-AF47-588B9A82E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22238"/>
            <a:ext cx="6397625" cy="762000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4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编程小结：</a:t>
            </a:r>
            <a:r>
              <a:rPr lang="zh-CN" altLang="en-US" sz="4400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条件测试</a:t>
            </a: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F3E22A97-BFD0-0E4A-57EF-F4B1BD2E1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3205163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 整数测试</a:t>
            </a:r>
          </a:p>
        </p:txBody>
      </p:sp>
      <p:graphicFrame>
        <p:nvGraphicFramePr>
          <p:cNvPr id="64516" name="Group 4">
            <a:extLst>
              <a:ext uri="{FF2B5EF4-FFF2-40B4-BE49-F238E27FC236}">
                <a16:creationId xmlns:a16="http://schemas.microsoft.com/office/drawing/2014/main" id="{A4BFDFD1-BD51-CA19-4B64-90D1CC86B0D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676400"/>
          <a:ext cx="8229600" cy="239869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eq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等于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ne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不等于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gt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大于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大于或等于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lt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小于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小于或等于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539" name="Rectangle 27">
            <a:extLst>
              <a:ext uri="{FF2B5EF4-FFF2-40B4-BE49-F238E27FC236}">
                <a16:creationId xmlns:a16="http://schemas.microsoft.com/office/drawing/2014/main" id="{2A403B16-4A91-20D9-4BD0-3F1AC519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143000"/>
            <a:ext cx="3554413" cy="457200"/>
          </a:xfrm>
          <a:prstGeom prst="rect">
            <a:avLst/>
          </a:prstGeom>
          <a:gradFill rotWithShape="0">
            <a:gsLst>
              <a:gs pos="0">
                <a:srgbClr val="000076"/>
              </a:gs>
              <a:gs pos="50000">
                <a:srgbClr val="0000FF"/>
              </a:gs>
              <a:gs pos="100000">
                <a:srgbClr val="0000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Courier New" panose="02070309020205020404" pitchFamily="49" charset="0"/>
                <a:ea typeface="楷体_GB2312" pitchFamily="1" charset="-122"/>
              </a:rPr>
              <a:t>注意这两种方法的区别！</a:t>
            </a:r>
          </a:p>
        </p:txBody>
      </p:sp>
      <p:graphicFrame>
        <p:nvGraphicFramePr>
          <p:cNvPr id="64540" name="Group 28">
            <a:extLst>
              <a:ext uri="{FF2B5EF4-FFF2-40B4-BE49-F238E27FC236}">
                <a16:creationId xmlns:a16="http://schemas.microsoft.com/office/drawing/2014/main" id="{25CDF3D6-6A2F-4DC1-DB8E-8D069195C4E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4267200"/>
          <a:ext cx="8229600" cy="239869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==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int2]]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等于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!=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不等于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大于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&gt;=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大于或等于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小于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&lt;=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int2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T="44824" marB="448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int1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小于或等于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int2</a:t>
                      </a:r>
                    </a:p>
                  </a:txBody>
                  <a:tcPr marT="44824" marB="448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507F0EB1-4FD7-991F-DA78-AEF6C92CD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22238"/>
            <a:ext cx="6397625" cy="762000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4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编程小结：</a:t>
            </a:r>
            <a:r>
              <a:rPr lang="zh-CN" altLang="en-US" sz="4400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条件测试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7CB7A061-FF84-C3BF-6886-5D61799D8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30607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600">
                <a:solidFill>
                  <a:schemeClr val="tx1"/>
                </a:solidFill>
                <a:ea typeface="黑体" panose="02010609060101010101" pitchFamily="49" charset="-122"/>
              </a:rPr>
              <a:t> 逻辑测试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35B6317F-B313-2B9C-089D-BF217569A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933825"/>
            <a:ext cx="7596187" cy="514350"/>
          </a:xfrm>
          <a:prstGeom prst="rect">
            <a:avLst/>
          </a:prstGeom>
          <a:noFill/>
          <a:ln w="57150" cmpd="thickThin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76"/>
                    </a:gs>
                    <a:gs pos="50000">
                      <a:srgbClr val="0000FF"/>
                    </a:gs>
                    <a:gs pos="100000">
                      <a:srgbClr val="000076"/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00"/>
                </a:solidFill>
                <a:latin typeface="楷体_GB2312" pitchFamily="1" charset="-122"/>
                <a:ea typeface="楷体_GB2312" pitchFamily="1" charset="-122"/>
              </a:rPr>
              <a:t>如果使用双方括号，可以使用 </a:t>
            </a:r>
            <a:r>
              <a:rPr lang="zh-CN" altLang="en-US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通配符</a:t>
            </a:r>
            <a:r>
              <a:rPr lang="zh-CN" altLang="en-US">
                <a:solidFill>
                  <a:srgbClr val="003300"/>
                </a:solidFill>
                <a:latin typeface="楷体_GB2312" pitchFamily="1" charset="-122"/>
                <a:ea typeface="楷体_GB2312" pitchFamily="1" charset="-122"/>
              </a:rPr>
              <a:t> 进行模式匹配。</a:t>
            </a:r>
          </a:p>
        </p:txBody>
      </p:sp>
      <p:graphicFrame>
        <p:nvGraphicFramePr>
          <p:cNvPr id="65541" name="Group 5">
            <a:extLst>
              <a:ext uri="{FF2B5EF4-FFF2-40B4-BE49-F238E27FC236}">
                <a16:creationId xmlns:a16="http://schemas.microsoft.com/office/drawing/2014/main" id="{2F0B65EB-4B18-1339-2122-34A08D158F5C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4652963"/>
          <a:ext cx="8229600" cy="1728788"/>
        </p:xfrm>
        <a:graphic>
          <a:graphicData uri="http://schemas.openxmlformats.org/drawingml/2006/table">
            <a:tbl>
              <a:tblPr/>
              <a:tblGrid>
                <a:gridCol w="518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&amp;&amp;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与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||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pattern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7942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95567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37477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非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5555" name="Group 19">
            <a:extLst>
              <a:ext uri="{FF2B5EF4-FFF2-40B4-BE49-F238E27FC236}">
                <a16:creationId xmlns:a16="http://schemas.microsoft.com/office/drawing/2014/main" id="{366817EE-7FEC-626C-7360-634ED95B87C9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1773238"/>
          <a:ext cx="8497887" cy="1655763"/>
        </p:xfrm>
        <a:graphic>
          <a:graphicData uri="http://schemas.openxmlformats.org/drawingml/2006/table">
            <a:tbl>
              <a:tblPr/>
              <a:tblGrid>
                <a:gridCol w="3529012">
                  <a:extLst>
                    <a:ext uri="{9D8B030D-6E8A-4147-A177-3AD203B41FA5}">
                      <a16:colId xmlns:a16="http://schemas.microsoft.com/office/drawing/2014/main" val="3300722049"/>
                    </a:ext>
                  </a:extLst>
                </a:gridCol>
                <a:gridCol w="4968875">
                  <a:extLst>
                    <a:ext uri="{9D8B030D-6E8A-4147-A177-3AD203B41FA5}">
                      <a16:colId xmlns:a16="http://schemas.microsoft.com/office/drawing/2014/main" val="1773649364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与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，都为真时，结果为真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428660"/>
                  </a:ext>
                </a:extLst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或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，有一个为真时，结果为真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240431"/>
                  </a:ext>
                </a:extLst>
              </a:tr>
              <a:tr h="552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!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expr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逻辑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非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1567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7963F1FF-0390-A776-4640-A0F7AB8B0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22238"/>
            <a:ext cx="6397625" cy="762000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4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编程小结：</a:t>
            </a:r>
            <a:r>
              <a:rPr lang="zh-CN" altLang="en-US" sz="4400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条件测试</a:t>
            </a:r>
          </a:p>
        </p:txBody>
      </p:sp>
      <p:sp>
        <p:nvSpPr>
          <p:cNvPr id="66563" name="Text Box 3">
            <a:extLst>
              <a:ext uri="{FF2B5EF4-FFF2-40B4-BE49-F238E27FC236}">
                <a16:creationId xmlns:a16="http://schemas.microsoft.com/office/drawing/2014/main" id="{E54C7BAE-5DCE-8EE2-3836-B07F84EBF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341438"/>
            <a:ext cx="52578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文件测试</a:t>
            </a:r>
          </a:p>
        </p:txBody>
      </p:sp>
      <p:graphicFrame>
        <p:nvGraphicFramePr>
          <p:cNvPr id="66564" name="Group 4">
            <a:extLst>
              <a:ext uri="{FF2B5EF4-FFF2-40B4-BE49-F238E27FC236}">
                <a16:creationId xmlns:a16="http://schemas.microsoft.com/office/drawing/2014/main" id="{5146451F-359B-848E-A45F-07226A668C2C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205038"/>
          <a:ext cx="8229600" cy="363855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747719129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63093338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-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存在且是普通文件时，返回真 ( 即返回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349321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-L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存在且是链接文件时，返回真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223682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-d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存在且是一个目录时，返回真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137079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-e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（文件或目录）存在时，返回真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597328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-s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存在且大小大于 </a:t>
                      </a: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641953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-r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（文件或目录）存在且可读时，返回真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310778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-w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（文件或目录）存在且可写时，返回真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068993"/>
                  </a:ext>
                </a:extLst>
              </a:tr>
              <a:tr h="45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-x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anose="02070309020205020404" pitchFamily="49" charset="0"/>
                          <a:ea typeface="楷体_GB2312" pitchFamily="1" charset="-122"/>
                        </a:rPr>
                        <a:t>fname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（文件或目录）存在且可执行时，返回真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4878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902FBA34-D23B-4E5A-D238-DC9421B908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22238"/>
            <a:ext cx="6397625" cy="762000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zh-CN" altLang="en-US" sz="44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编程小结：</a:t>
            </a:r>
            <a:r>
              <a:rPr lang="zh-CN" altLang="en-US" sz="4400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控制结构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8EF58403-1B32-D793-19AA-4F7C74B19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6019800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条件语句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case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选择语句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循环语句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while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循环语句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until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循环语句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break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continue</a:t>
            </a:r>
            <a:r>
              <a:rPr lang="zh-CN" altLang="en-US">
                <a:solidFill>
                  <a:srgbClr val="006600"/>
                </a:solidFill>
                <a:latin typeface="Courier New" panose="02070309020205020404" pitchFamily="49" charset="0"/>
              </a:rPr>
              <a:t>、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sleep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命令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select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循环与菜单</a:t>
            </a: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rgbClr val="0000CC"/>
                </a:solidFill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shift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命令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1CEA9885-E92C-E41B-D473-5BF69B830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5410200"/>
            <a:ext cx="6248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zh-CN" altLang="en-US">
                <a:solidFill>
                  <a:schemeClr val="hlink"/>
                </a:solidFill>
                <a:latin typeface="Courier New" panose="02070309020205020404" pitchFamily="49" charset="0"/>
                <a:ea typeface="楷体_GB2312" pitchFamily="1" charset="-122"/>
              </a:rPr>
              <a:t> 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{...}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，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(...)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，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[...]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，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  <a:ea typeface="楷体_GB2312" pitchFamily="1" charset="-122"/>
              </a:rPr>
              <a:t>$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((...))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l"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  [...]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[[...]]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，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ea typeface="楷体_GB2312" pitchFamily="1" charset="-122"/>
              </a:rPr>
              <a:t>((...))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  <a:ea typeface="楷体_GB2312" pitchFamily="1" charset="-122"/>
            </a:endParaRP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9C6E7CD2-2C62-220D-924A-C3470DCAA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76800"/>
            <a:ext cx="838200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 各种括号的作用</a:t>
            </a:r>
          </a:p>
        </p:txBody>
      </p:sp>
    </p:spTree>
  </p:cSld>
  <p:clrMapOvr>
    <a:masterClrMapping/>
  </p:clrMapOvr>
  <p:transition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A7B64B3-C6C3-A7AE-0B09-0BBA4A65D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300663"/>
            <a:ext cx="7345363" cy="12160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 err="1">
                <a:solidFill>
                  <a:srgbClr val="0000CC"/>
                </a:solidFill>
                <a:latin typeface="Courier New" panose="02070309020205020404" pitchFamily="49" charset="0"/>
              </a:rPr>
              <a:t>function_name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  commands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08EB502B-6197-61C8-2543-C3028223F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153150" cy="762000"/>
          </a:xfrm>
        </p:spPr>
        <p:txBody>
          <a:bodyPr/>
          <a:lstStyle/>
          <a:p>
            <a:pPr eaLnBrk="1" hangingPunct="1"/>
            <a:r>
              <a:rPr lang="zh-CN" altLang="en-US"/>
              <a:t>函数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00E9068F-FE6E-5E69-9BE2-5C5393D2D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73238"/>
            <a:ext cx="8353425" cy="136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一个函数就是一个子程序，用于完成特定的任务，当有重复代码，或者一个任务只需要很少的修改就被重复几次执行时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这时你应考虑使用函数。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BCE1B519-B52C-922B-F40F-30548027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860800"/>
            <a:ext cx="7345363" cy="121602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6600"/>
                </a:solidFill>
                <a:latin typeface="Courier New" panose="02070309020205020404" pitchFamily="49" charset="0"/>
              </a:rPr>
              <a:t>function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0000CC"/>
                </a:solidFill>
                <a:latin typeface="Courier New" panose="02070309020205020404" pitchFamily="49" charset="0"/>
              </a:rPr>
              <a:t>function_name</a:t>
            </a: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   commands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zh-CN" altLang="en-US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4155B99E-8A33-48B4-36B4-6E22881C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13100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函数的一般格式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507677C9-4E6D-EF66-9DD8-859284EA5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和其它编程语言一样， Bash 也可以定义函数。</a:t>
            </a:r>
          </a:p>
        </p:txBody>
      </p:sp>
    </p:spTree>
  </p:cSld>
  <p:clrMapOvr>
    <a:masterClrMapping/>
  </p:clrMapOvr>
  <p:transition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431300AD-1B92-A58B-1A07-275A240B0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153150" cy="762000"/>
          </a:xfrm>
        </p:spPr>
        <p:txBody>
          <a:bodyPr/>
          <a:lstStyle/>
          <a:p>
            <a:pPr eaLnBrk="1" hangingPunct="1"/>
            <a:r>
              <a:rPr lang="zh-CN" altLang="en-US"/>
              <a:t>函数举例</a:t>
            </a:r>
            <a:endParaRPr lang="zh-CN" altLang="en-US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8552104-EB20-9AD7-7ECD-184C4CA7F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484313"/>
            <a:ext cx="8137525" cy="450056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#!/bin/bash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endParaRPr lang="en-US" altLang="zh-CN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fun1 () {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cho "This is a function"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echo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"Now exiting fun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1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."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  <a:sym typeface="Arial" panose="020B0604020202020204" pitchFamily="34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endParaRPr lang="zh-CN" altLang="en-US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fun2 ()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{  </a:t>
            </a:r>
            <a:endParaRPr lang="zh-CN" altLang="en-US">
              <a:solidFill>
                <a:srgbClr val="666633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  echo "This is fun2."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  echo "Now exiting fun2."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  <a:endParaRPr lang="zh-CN" altLang="en-US">
              <a:solidFill>
                <a:srgbClr val="666633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6536CFBA-603B-3EFC-F922-6319D38A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只需输入函数名即可调用该函数。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4FA3C2A-782F-5290-C4AD-87236B4C5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153150" cy="762000"/>
          </a:xfrm>
        </p:spPr>
        <p:txBody>
          <a:bodyPr/>
          <a:lstStyle/>
          <a:p>
            <a:pPr eaLnBrk="1" hangingPunct="1"/>
            <a:r>
              <a:rPr lang="zh-CN" altLang="en-US"/>
              <a:t>函数的调用</a:t>
            </a:r>
            <a:endParaRPr lang="zh-CN" altLang="en-US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A304F772-0E5B-7586-C279-5FC2A178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844675"/>
            <a:ext cx="83534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函数必须在调用之前定义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26DEC54E-8E6F-0251-3787-5433C7777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492375"/>
            <a:ext cx="7848600" cy="340677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#!/bin/bash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endParaRPr lang="en-US" altLang="zh-CN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fun2 () 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{  </a:t>
            </a:r>
            <a:endParaRPr lang="zh-CN" altLang="en-US">
              <a:solidFill>
                <a:srgbClr val="666633"/>
              </a:solidFill>
              <a:latin typeface="Courier New" panose="02070309020205020404" pitchFamily="49" charset="0"/>
              <a:ea typeface="黑体" panose="02010609060101010101" pitchFamily="49" charset="-122"/>
            </a:endParaRP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  echo "This is fun2."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  echo "Now exiting fun2."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endParaRPr lang="zh-CN" altLang="en-US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fun2 </a:t>
            </a:r>
            <a:r>
              <a:rPr lang="en-US" altLang="zh-CN">
                <a:solidFill>
                  <a:srgbClr val="666633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# </a:t>
            </a:r>
            <a:r>
              <a:rPr lang="zh-CN" altLang="en-US">
                <a:solidFill>
                  <a:srgbClr val="666633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调用函数</a:t>
            </a:r>
            <a:r>
              <a:rPr lang="zh-CN" altLang="en-US">
                <a:solidFill>
                  <a:srgbClr val="666633"/>
                </a:solidFill>
                <a:ea typeface="黑体" panose="02010609060101010101" pitchFamily="49" charset="-122"/>
              </a:rPr>
              <a:t> </a:t>
            </a:r>
            <a:r>
              <a:rPr lang="en-US" altLang="zh-CN">
                <a:solidFill>
                  <a:srgbClr val="666633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fun2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F7FA282D-A03C-2101-5CE5-1BF07B3C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6092825"/>
            <a:ext cx="7848600" cy="5476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ex4fun2.sh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</a:rPr>
              <a:t>，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ex4fun3.sh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0B52CD9-3CB3-EB65-722C-D65B3A833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echo</a:t>
            </a:r>
            <a:r>
              <a:rPr lang="zh-CN" altLang="en-US" b="0"/>
              <a:t>命令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A2152CE-0932-B442-88EB-FDDCA3D6C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371600"/>
            <a:ext cx="7859712" cy="4937125"/>
          </a:xfrm>
        </p:spPr>
        <p:txBody>
          <a:bodyPr/>
          <a:lstStyle/>
          <a:p>
            <a:pPr eaLnBrk="1" hangingPunct="1"/>
            <a:r>
              <a:rPr lang="zh-CN" altLang="en-US" b="0" dirty="0"/>
              <a:t>功能说明：显示文字。 </a:t>
            </a:r>
          </a:p>
          <a:p>
            <a:pPr eaLnBrk="1" hangingPunct="1"/>
            <a:r>
              <a:rPr lang="zh-CN" altLang="en-US" b="0" dirty="0"/>
              <a:t>语 法：</a:t>
            </a:r>
            <a:r>
              <a:rPr lang="en-US" altLang="zh-CN" b="0" dirty="0"/>
              <a:t>echo [-ne][</a:t>
            </a:r>
            <a:r>
              <a:rPr lang="zh-CN" altLang="en-US" b="0" dirty="0"/>
              <a:t>字符串</a:t>
            </a:r>
            <a:r>
              <a:rPr lang="en-US" altLang="zh-CN" b="0" dirty="0"/>
              <a:t>]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zh-CN" altLang="en-US" b="0" dirty="0"/>
              <a:t> 或 </a:t>
            </a:r>
            <a:r>
              <a:rPr lang="en-US" altLang="zh-CN" b="0" dirty="0"/>
              <a:t>echo [--help][--version] </a:t>
            </a:r>
          </a:p>
          <a:p>
            <a:pPr eaLnBrk="1" hangingPunct="1"/>
            <a:r>
              <a:rPr lang="zh-CN" altLang="en-US" b="0" dirty="0"/>
              <a:t>补充说明：</a:t>
            </a:r>
            <a:r>
              <a:rPr lang="en-US" altLang="zh-CN" b="0" dirty="0"/>
              <a:t>echo</a:t>
            </a:r>
            <a:r>
              <a:rPr lang="zh-CN" altLang="en-US" b="0" dirty="0"/>
              <a:t>会将输入的字符串送往标准输出。输出的字符串间以空白字符隔开</a:t>
            </a:r>
            <a:r>
              <a:rPr lang="en-US" altLang="zh-CN" b="0" dirty="0"/>
              <a:t>, </a:t>
            </a:r>
            <a:r>
              <a:rPr lang="zh-CN" altLang="en-US" b="0" dirty="0"/>
              <a:t>并在最后加上换行号。</a:t>
            </a:r>
          </a:p>
          <a:p>
            <a:pPr eaLnBrk="1" hangingPunct="1"/>
            <a:r>
              <a:rPr lang="zh-CN" altLang="en-US" dirty="0"/>
              <a:t>-n 不进行换行</a:t>
            </a:r>
          </a:p>
          <a:p>
            <a:pPr eaLnBrk="1" hangingPunct="1"/>
            <a:r>
              <a:rPr lang="zh-CN" altLang="en-US" dirty="0"/>
              <a:t>-e  </a:t>
            </a:r>
            <a:r>
              <a:rPr lang="zh-CN" altLang="en-US" sz="2400" b="0" dirty="0"/>
              <a:t>若字符串中出现以下字符，则特别加以处理，而不会将它当成一般文字输出 </a:t>
            </a:r>
            <a:r>
              <a:rPr lang="zh-CN" altLang="en-US" dirty="0"/>
              <a:t>\n 换行 \b 空格...</a:t>
            </a:r>
          </a:p>
        </p:txBody>
      </p:sp>
    </p:spTree>
  </p:cSld>
  <p:clrMapOvr>
    <a:masterClrMapping/>
  </p:clrMapOvr>
  <p:transition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841EA4A-F89B-B5D1-F5A6-E31D8AD31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ex4fun2.sh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502D889-28F5-4FB0-5E50-4BA4554CC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765175"/>
            <a:ext cx="7345362" cy="6092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JUST_A_SECOND=1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 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{ # A somewhat more complex function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i=0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REPEATS=5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echo "And now the fun really begins."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sleep $JUST_A_SECOND # Hey, wait a second!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while [ $i -lt $REPEATS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echo "----------FUNCTIONS----------&gt;"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echo "&lt;------------ARE-------------"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echo "&lt;------------FUN------------&gt;"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let "i+=1"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Now, call the functions.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exit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5FE1CC8-9087-4B28-9627-2A43CEA74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0"/>
            <a:ext cx="71628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ex4fun3.sh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D154F81-9F08-29DD-26A6-265ACF29B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760413"/>
            <a:ext cx="7777163" cy="6021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f1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Will give an error message, since function "f1" not yet defined.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declare -f f1  # This doesn't help either.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f1             # Still an error message.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However...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f1 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"Calling function \"f2\" from within function \"f1\"."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f2 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"Function \"f2\"."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f1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Function "f2" is not actually called until this point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although it is referenced before its definition.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This is permissible.</a:t>
            </a: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3B4D3532-C2BC-B22B-7DAC-3373C67C5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41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ea typeface="黑体" panose="02010609060101010101" pitchFamily="49" charset="-122"/>
              </a:rPr>
              <a:t>向函数传递参数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59CB55E3-0305-B6B7-DDE5-0AC7D502F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153150" cy="762000"/>
          </a:xfrm>
        </p:spPr>
        <p:txBody>
          <a:bodyPr/>
          <a:lstStyle/>
          <a:p>
            <a:pPr eaLnBrk="1" hangingPunct="1"/>
            <a:r>
              <a:rPr lang="zh-CN" altLang="en-US"/>
              <a:t>函数的调用</a:t>
            </a:r>
            <a:endParaRPr lang="zh-CN" altLang="en-US">
              <a:latin typeface="Courier New" panose="02070309020205020404" pitchFamily="49" charset="0"/>
              <a:ea typeface="黑体" panose="02010609060101010101" pitchFamily="49" charset="-122"/>
            </a:endParaRP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F2FC73DC-6D87-7A31-9CC9-98A7C18C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89138"/>
            <a:ext cx="7848600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ex4fun4.sh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745EA31A-A05C-2918-39DF-0F7745DEB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9561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函数与命令行参数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177F0089-788A-C6FC-CC8B-2D77BF72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16338"/>
            <a:ext cx="7848600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ex4fun5.sh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189B46F5-43B9-5C5B-B469-AAF052D29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296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Char char="q"/>
            </a:pP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return </a:t>
            </a:r>
            <a:r>
              <a:rPr lang="zh-CN" altLang="en-US" sz="2800">
                <a:solidFill>
                  <a:schemeClr val="tx1"/>
                </a:solidFill>
                <a:ea typeface="黑体" panose="02010609060101010101" pitchFamily="49" charset="-122"/>
              </a:rPr>
              <a:t>与 </a:t>
            </a:r>
            <a:r>
              <a:rPr lang="en-US" altLang="zh-CN" sz="2800">
                <a:solidFill>
                  <a:schemeClr val="tx1"/>
                </a:solidFill>
                <a:ea typeface="黑体" panose="02010609060101010101" pitchFamily="49" charset="-122"/>
              </a:rPr>
              <a:t>exit</a:t>
            </a: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ACE34224-507D-079A-0F8E-20BA3DAB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73688"/>
            <a:ext cx="7848600" cy="5476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rgbClr val="0000CC"/>
                </a:solidFill>
                <a:latin typeface="Courier New" panose="02070309020205020404" pitchFamily="49" charset="0"/>
                <a:ea typeface="黑体" panose="02010609060101010101" pitchFamily="49" charset="-122"/>
              </a:rPr>
              <a:t>例：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ex4fun6.sh</a:t>
            </a:r>
            <a:endParaRPr lang="zh-CN" altLang="en-US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C50EC47-F2E9-F1F2-6C10-F4942A539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0"/>
            <a:ext cx="7162800" cy="762000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chemeClr val="tx1"/>
                </a:solidFill>
              </a:rPr>
              <a:t>向函数传递参数   </a:t>
            </a:r>
            <a:r>
              <a:rPr lang="zh-CN" altLang="en-US" sz="3600">
                <a:solidFill>
                  <a:srgbClr val="0000CC"/>
                </a:solidFill>
              </a:rPr>
              <a:t>例：</a:t>
            </a:r>
            <a:r>
              <a:rPr lang="en-US" altLang="zh-CN" sz="3600">
                <a:solidFill>
                  <a:srgbClr val="0000CC"/>
                </a:solidFill>
              </a:rPr>
              <a:t>ex4fun4.sh</a:t>
            </a:r>
            <a:endParaRPr lang="zh-CN" altLang="en-US" sz="3600">
              <a:solidFill>
                <a:srgbClr val="0000CC"/>
              </a:solidFill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96FF570-FECF-536F-E6A1-F7F2C4D18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765175"/>
            <a:ext cx="7345363" cy="6092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Functions and parameters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DEFAULT=default # Default param value.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func2 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if [ -z "$1" ]  # Is parameter #1 zero length?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echo "-Parameter #1 is zero length -"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echo "-Param #1 is \"$1\" -"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variable=${1:-$DEFAULT}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"variable = $variable"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if [ -n "$2"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echo "- Parameter #2 is \"$2\" -"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return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9CCAF091-4141-E9D4-C941-BCEEB0539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785813"/>
            <a:ext cx="6913562" cy="60213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"Nothing passed"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func2   # Called with no params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"One parameter passed."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func2 first  # Called with one param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"Two parameters passed."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func2 first second # Called with two params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"\"\" \"second\" passed."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func2 "" second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The first parameter is of zero?length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exit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End of script </a:t>
            </a: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A09BA08-9D1C-30C3-6E3B-259D5CB7D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7448550" cy="762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函数与命令行参数     </a:t>
            </a:r>
            <a:r>
              <a:rPr lang="zh-CN" altLang="en-US" sz="3600" dirty="0">
                <a:solidFill>
                  <a:srgbClr val="0000CC"/>
                </a:solidFill>
              </a:rPr>
              <a:t>例：</a:t>
            </a:r>
            <a:r>
              <a:rPr lang="en-US" altLang="zh-CN" sz="3600" dirty="0">
                <a:solidFill>
                  <a:srgbClr val="0000CC"/>
                </a:solidFill>
              </a:rPr>
              <a:t>ex4fun5.sh</a:t>
            </a:r>
            <a:r>
              <a:rPr lang="zh-CN" altLang="en-US" sz="3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DF19DE6-0998-901B-C2F8-3D18608874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027113"/>
            <a:ext cx="8027987" cy="5354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function and command line arguments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Call this script with a command line argument,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something like $0 arg1.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func 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"$1"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"First call to function: no arg passed."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"See if command-line arg is seen."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Func    # No! Command-line arg not seen.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 "=================================="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echo "Second call to function: command-line arg passed explicitly."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func $1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Now it's seen!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exit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5A21319-04D6-EC04-9FEC-B207B7847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/>
              <a:t> </a:t>
            </a:r>
            <a:r>
              <a:rPr lang="en-US" altLang="zh-CN" sz="3600">
                <a:solidFill>
                  <a:schemeClr val="tx1"/>
                </a:solidFill>
              </a:rPr>
              <a:t>return </a:t>
            </a:r>
            <a:r>
              <a:rPr lang="zh-CN" altLang="en-US" sz="3600">
                <a:solidFill>
                  <a:schemeClr val="tx1"/>
                </a:solidFill>
              </a:rPr>
              <a:t>与 </a:t>
            </a:r>
            <a:r>
              <a:rPr lang="en-US" altLang="zh-CN" sz="3600">
                <a:solidFill>
                  <a:schemeClr val="tx1"/>
                </a:solidFill>
              </a:rPr>
              <a:t>exit     </a:t>
            </a:r>
            <a:r>
              <a:rPr lang="zh-CN" altLang="en-US" sz="3600">
                <a:solidFill>
                  <a:srgbClr val="0000CC"/>
                </a:solidFill>
              </a:rPr>
              <a:t>例：</a:t>
            </a:r>
            <a:r>
              <a:rPr lang="en-US" altLang="zh-CN" sz="3600">
                <a:solidFill>
                  <a:srgbClr val="0000CC"/>
                </a:solidFill>
              </a:rPr>
              <a:t>ex4fun6.sh</a:t>
            </a:r>
            <a:endParaRPr lang="zh-CN" altLang="en-US" sz="3600">
              <a:solidFill>
                <a:srgbClr val="0000CC"/>
              </a:solidFill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BD2FB46-3E3C-6A09-594C-22A62B35C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777875"/>
            <a:ext cx="7488237" cy="6080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#!/bin/bash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# purpose: Maximum of two integers.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max2 () # Returns larger of two numbers.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{if [ -z $2 ]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echo "Need to pass two parameters to the function."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exit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if [[ $1 == $2 ]] # [ $1 -eq $2 ]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echo "The two numbers are equal."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exit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if [ $1 -gt $2 ]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  return $1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return $2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  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  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/>
              <a:t>}</a:t>
            </a:r>
            <a:endParaRPr lang="zh-CN" altLang="en-US" sz="1800"/>
          </a:p>
        </p:txBody>
      </p:sp>
    </p:spTree>
  </p:cSld>
  <p:clrMapOvr>
    <a:masterClrMapping/>
  </p:clrMapOvr>
  <p:transition>
    <p:random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59D41AD-4DE7-A2E0-A56C-0D77F6BE2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read num1 num2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echo "num1=$num1, num2=$num2"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max2 $num1 $num2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return_val=$?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echo "The larger of the two numbers is</a:t>
            </a:r>
            <a:r>
              <a:rPr lang="zh-CN" altLang="en-US" sz="2400"/>
              <a:t>： </a:t>
            </a:r>
            <a:r>
              <a:rPr lang="en-US" altLang="zh-CN" sz="2400"/>
              <a:t>$return_val."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exit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69922-6E2B-BBBF-394F-AE75D6D3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CCE5C-7AED-5FED-920E-6BFB77FD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371600"/>
            <a:ext cx="8028384" cy="5009728"/>
          </a:xfrm>
        </p:spPr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编写一个脚本，以一个文件路径作为参数</a:t>
            </a:r>
            <a:endParaRPr kumimoji="1" lang="en-US" altLang="zh-CN" dirty="0"/>
          </a:p>
          <a:p>
            <a:pPr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(1)</a:t>
            </a:r>
            <a:r>
              <a:rPr kumimoji="1" lang="zh-CN" altLang="en-US" dirty="0"/>
              <a:t>判断此文件是否存在；不存在，则显示文件不存在，并直接结束脚本；</a:t>
            </a:r>
          </a:p>
          <a:p>
            <a:pPr>
              <a:buNone/>
            </a:pPr>
            <a:r>
              <a:rPr kumimoji="1" lang="zh-CN" altLang="en-US" dirty="0"/>
              <a:t>  </a:t>
            </a:r>
            <a:r>
              <a:rPr kumimoji="1" lang="en-US" altLang="zh-CN" dirty="0"/>
              <a:t>(2)</a:t>
            </a:r>
            <a:r>
              <a:rPr kumimoji="1" lang="zh-CN" altLang="en-US" dirty="0"/>
              <a:t> 如果文件是否普通文件（以</a:t>
            </a:r>
            <a:r>
              <a:rPr kumimoji="1" lang="en-US" altLang="zh-CN" dirty="0"/>
              <a:t>.txt</a:t>
            </a:r>
            <a:r>
              <a:rPr kumimoji="1" lang="zh-CN" altLang="en-US" dirty="0"/>
              <a:t>为例），则显示为“</a:t>
            </a:r>
            <a:r>
              <a:rPr kumimoji="1" lang="en-US" altLang="zh-CN" dirty="0"/>
              <a:t>regular file”</a:t>
            </a:r>
            <a:r>
              <a:rPr kumimoji="1" lang="zh-CN" altLang="en-US" dirty="0"/>
              <a:t>；输出文件大小；硬链接个数；文件所有者；</a:t>
            </a:r>
          </a:p>
          <a:p>
            <a:pPr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）如果文件是目录，则显示为“</a:t>
            </a:r>
            <a:r>
              <a:rPr kumimoji="1" lang="en-US" altLang="zh-CN" dirty="0"/>
              <a:t>directory”</a:t>
            </a:r>
            <a:r>
              <a:rPr kumimoji="1" lang="zh-CN" altLang="en-US" dirty="0"/>
              <a:t>；</a:t>
            </a:r>
          </a:p>
          <a:p>
            <a:pPr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4</a:t>
            </a:r>
            <a:r>
              <a:rPr kumimoji="1" lang="zh-CN" altLang="en-US" dirty="0"/>
              <a:t>）如果文件是链接文件，则显示为“</a:t>
            </a:r>
            <a:r>
              <a:rPr kumimoji="1" lang="en-US" altLang="zh-CN" dirty="0"/>
              <a:t>link”;</a:t>
            </a:r>
          </a:p>
          <a:p>
            <a:pPr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5</a:t>
            </a:r>
            <a:r>
              <a:rPr kumimoji="1" lang="zh-CN" altLang="en-US" dirty="0"/>
              <a:t>）否则，则显示为“</a:t>
            </a:r>
            <a:r>
              <a:rPr kumimoji="1" lang="en-US" altLang="zh-CN" dirty="0"/>
              <a:t>unknown type.”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E3352B-7AC9-429A-22C5-88BCCD72A822}"/>
              </a:ext>
            </a:extLst>
          </p:cNvPr>
          <p:cNvSpPr txBox="1"/>
          <p:nvPr/>
        </p:nvSpPr>
        <p:spPr>
          <a:xfrm>
            <a:off x="1111215" y="5919663"/>
            <a:ext cx="7423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实验报告中除了显示代码，需要每种情况测试一个案例，结果截图。</a:t>
            </a:r>
          </a:p>
        </p:txBody>
      </p:sp>
    </p:spTree>
    <p:extLst>
      <p:ext uri="{BB962C8B-B14F-4D97-AF65-F5344CB8AC3E}">
        <p14:creationId xmlns:p14="http://schemas.microsoft.com/office/powerpoint/2010/main" val="3717929721"/>
      </p:ext>
    </p:extLst>
  </p:cSld>
  <p:clrMapOvr>
    <a:masterClrMapping/>
  </p:clrMapOvr>
  <p:transition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A44B6-91BE-ECB8-5DE9-395107D3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C84E2-57ED-0116-FC0D-C088A5553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</a:t>
            </a:r>
          </a:p>
          <a:p>
            <a:pPr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）编写一个脚本，创建十个</a:t>
            </a:r>
            <a:r>
              <a:rPr kumimoji="1" lang="en-US" altLang="zh-CN" dirty="0"/>
              <a:t>txt</a:t>
            </a:r>
            <a:r>
              <a:rPr kumimoji="1" lang="zh-CN" altLang="en-US" dirty="0"/>
              <a:t>文件，第一个文件以自己的学号（如</a:t>
            </a:r>
            <a:r>
              <a:rPr kumimoji="1" lang="en-US" altLang="zh-CN" dirty="0"/>
              <a:t>2021000.txt</a:t>
            </a:r>
            <a:r>
              <a:rPr kumimoji="1" lang="zh-CN" altLang="en-US" dirty="0"/>
              <a:t>）为文件名</a:t>
            </a:r>
            <a:r>
              <a:rPr kumimoji="1" lang="en-US" altLang="zh-CN" dirty="0"/>
              <a:t>,</a:t>
            </a:r>
            <a:r>
              <a:rPr kumimoji="1" lang="zh-CN" altLang="en-US" dirty="0"/>
              <a:t>第二个文件名为学号</a:t>
            </a:r>
            <a:r>
              <a:rPr kumimoji="1" lang="en-US" altLang="zh-CN" dirty="0"/>
              <a:t>+1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2021001.txt </a:t>
            </a:r>
            <a:r>
              <a:rPr kumimoji="1" lang="zh-CN" altLang="en-US" dirty="0"/>
              <a:t>），依次类推。第十个文件名为学号</a:t>
            </a:r>
            <a:r>
              <a:rPr kumimoji="1" lang="en-US" altLang="zh-CN" dirty="0"/>
              <a:t>+10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2021010.txt </a:t>
            </a:r>
            <a:r>
              <a:rPr kumimoji="1" lang="zh-CN" altLang="en-US" dirty="0"/>
              <a:t>），每个文件写入一个随机数。</a:t>
            </a:r>
            <a:endParaRPr kumimoji="1" lang="en-US" altLang="zh-CN" dirty="0"/>
          </a:p>
          <a:p>
            <a:pPr>
              <a:buNone/>
            </a:pP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）编写一个脚本，统计十个文件里的随机数之和并输出</a:t>
            </a:r>
          </a:p>
        </p:txBody>
      </p:sp>
    </p:spTree>
    <p:extLst>
      <p:ext uri="{BB962C8B-B14F-4D97-AF65-F5344CB8AC3E}">
        <p14:creationId xmlns:p14="http://schemas.microsoft.com/office/powerpoint/2010/main" val="1123422559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16A7627-A339-310F-AF41-6C36AEA7D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/>
              <a:t>参 数：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B8482AD-8BF7-FD0F-92BB-2246F634E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052513"/>
            <a:ext cx="7597775" cy="58054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b="0"/>
              <a:t>-n </a:t>
            </a:r>
            <a:r>
              <a:rPr lang="zh-CN" altLang="en-US" sz="2400" b="0"/>
              <a:t>不要在最后自动换行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b="0"/>
              <a:t>-e </a:t>
            </a:r>
            <a:r>
              <a:rPr lang="zh-CN" altLang="en-US" sz="2400" b="0"/>
              <a:t>若字符串中出现以下字符，则特别加以处理，而不会将它当成一般文字输出：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\a </a:t>
            </a:r>
            <a:r>
              <a:rPr lang="zh-CN" altLang="en-US" sz="2400" b="0"/>
              <a:t>发出警告声；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\b </a:t>
            </a:r>
            <a:r>
              <a:rPr lang="zh-CN" altLang="en-US" sz="2400" b="0"/>
              <a:t>删除前一个字符；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\c </a:t>
            </a:r>
            <a:r>
              <a:rPr lang="zh-CN" altLang="en-US" sz="2400" b="0"/>
              <a:t>最后不加上换行符号；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\f </a:t>
            </a:r>
            <a:r>
              <a:rPr lang="zh-CN" altLang="en-US" sz="2400" b="0"/>
              <a:t>换行但光标仍旧停留在原来的位置；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\n </a:t>
            </a:r>
            <a:r>
              <a:rPr lang="zh-CN" altLang="en-US" sz="2400" b="0"/>
              <a:t>换行且光标移至行首；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\r </a:t>
            </a:r>
            <a:r>
              <a:rPr lang="zh-CN" altLang="en-US" sz="2400" b="0"/>
              <a:t>光标移至行首，但不换行；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\t </a:t>
            </a:r>
            <a:r>
              <a:rPr lang="zh-CN" altLang="en-US" sz="2400" b="0"/>
              <a:t>插入</a:t>
            </a:r>
            <a:r>
              <a:rPr lang="en-US" altLang="zh-CN" sz="2400" b="0"/>
              <a:t>tab</a:t>
            </a:r>
            <a:r>
              <a:rPr lang="zh-CN" altLang="en-US" sz="2400" b="0"/>
              <a:t>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\v </a:t>
            </a:r>
            <a:r>
              <a:rPr lang="zh-CN" altLang="en-US" sz="2400" b="0"/>
              <a:t>与</a:t>
            </a:r>
            <a:r>
              <a:rPr lang="en-US" altLang="zh-CN" sz="2400" b="0"/>
              <a:t>\f</a:t>
            </a:r>
            <a:r>
              <a:rPr lang="zh-CN" altLang="en-US" sz="2400" b="0"/>
              <a:t>相同；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\\ </a:t>
            </a:r>
            <a:r>
              <a:rPr lang="zh-CN" altLang="en-US" sz="2400" b="0"/>
              <a:t>插入</a:t>
            </a:r>
            <a:r>
              <a:rPr lang="en-US" altLang="zh-CN" sz="2400" b="0"/>
              <a:t>\</a:t>
            </a:r>
            <a:r>
              <a:rPr lang="zh-CN" altLang="en-US" sz="2400" b="0"/>
              <a:t>字符；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\nnn </a:t>
            </a:r>
            <a:r>
              <a:rPr lang="zh-CN" altLang="en-US" sz="2400" b="0"/>
              <a:t>插入</a:t>
            </a:r>
            <a:r>
              <a:rPr lang="en-US" altLang="zh-CN" sz="2400" b="0"/>
              <a:t>nnn</a:t>
            </a:r>
            <a:r>
              <a:rPr lang="zh-CN" altLang="en-US" sz="2400" b="0"/>
              <a:t>（八进制）所代表的</a:t>
            </a:r>
            <a:r>
              <a:rPr lang="en-US" altLang="zh-CN" sz="2400" b="0"/>
              <a:t>ASCII</a:t>
            </a:r>
            <a:r>
              <a:rPr lang="zh-CN" altLang="en-US" sz="2400" b="0"/>
              <a:t>字符；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--help </a:t>
            </a:r>
            <a:r>
              <a:rPr lang="zh-CN" altLang="en-US" sz="2400" b="0"/>
              <a:t>显示帮助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0"/>
              <a:t>--version </a:t>
            </a:r>
            <a:r>
              <a:rPr lang="zh-CN" altLang="en-US" sz="2400" b="0"/>
              <a:t>显示版本信息</a:t>
            </a:r>
            <a:endParaRPr lang="zh-CN" altLang="en-US" sz="2400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61DB8B5-49C3-C945-0C4F-EF227ED87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196975"/>
            <a:ext cx="8604250" cy="5362575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#!/bin/bash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# This script is to test the usage of 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</a:rPr>
              <a:t># Scriptname: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ex4read.sh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"=== examples for testing read ==="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-e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"What is your name? \c"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read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"Hello $name"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-n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 "Where do you work? 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read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"I guess $REPLY keeps you busy!"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read </a:t>
            </a:r>
            <a:r>
              <a:rPr lang="en-US" altLang="zh-CN">
                <a:solidFill>
                  <a:schemeClr val="tx1"/>
                </a:solidFill>
                <a:latin typeface="Courier New" panose="02070309020205020404" pitchFamily="49" charset="0"/>
              </a:rPr>
              <a:t>-p</a:t>
            </a: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"Enter your job title: "</a:t>
            </a:r>
            <a:r>
              <a:rPr lang="zh-CN" altLang="en-US">
                <a:solidFill>
                  <a:srgbClr val="0000CC"/>
                </a:solidFill>
                <a:latin typeface="Courier New" panose="02070309020205020404" pitchFamily="49" charset="0"/>
              </a:rPr>
              <a:t>#自动读给</a:t>
            </a:r>
            <a:r>
              <a:rPr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REPLY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"I thought you might be an $REPLY."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  <a:latin typeface="Courier New" panose="02070309020205020404" pitchFamily="49" charset="0"/>
              </a:rPr>
              <a:t>echo </a:t>
            </a:r>
            <a:r>
              <a:rPr lang="en-US" altLang="zh-CN">
                <a:solidFill>
                  <a:srgbClr val="0000CC"/>
                </a:solidFill>
                <a:latin typeface="Courier New" panose="02070309020205020404" pitchFamily="49" charset="0"/>
              </a:rPr>
              <a:t>"=== End of the script ==="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D6DE8AE-ABE3-0398-0D38-5507990E5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369050" cy="762000"/>
          </a:xfrm>
        </p:spPr>
        <p:txBody>
          <a:bodyPr/>
          <a:lstStyle/>
          <a:p>
            <a:pPr eaLnBrk="1" hangingPunct="1"/>
            <a:r>
              <a:rPr lang="en-US" altLang="zh-CN"/>
              <a:t>Shell </a:t>
            </a:r>
            <a:r>
              <a:rPr lang="zh-CN" altLang="en-US"/>
              <a:t>脚本举例</a:t>
            </a:r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6848</TotalTime>
  <Pages>0</Pages>
  <Words>7444</Words>
  <Characters>0</Characters>
  <Application>Microsoft Office PowerPoint</Application>
  <DocSecurity>0</DocSecurity>
  <PresentationFormat>全屏显示(4:3)</PresentationFormat>
  <Lines>0</Lines>
  <Paragraphs>1048</Paragraphs>
  <Slides>79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4" baseType="lpstr">
      <vt:lpstr>-apple-system</vt:lpstr>
      <vt:lpstr>Helvetica Neue</vt:lpstr>
      <vt:lpstr>suxingme</vt:lpstr>
      <vt:lpstr>方正兰亭细黑_GBK</vt:lpstr>
      <vt:lpstr>黑体</vt:lpstr>
      <vt:lpstr>华文新魏</vt:lpstr>
      <vt:lpstr>楷体_GB2312</vt:lpstr>
      <vt:lpstr>宋体</vt:lpstr>
      <vt:lpstr>arial</vt:lpstr>
      <vt:lpstr>arial</vt:lpstr>
      <vt:lpstr>Courier New</vt:lpstr>
      <vt:lpstr>Tahoma</vt:lpstr>
      <vt:lpstr>Times New Roman</vt:lpstr>
      <vt:lpstr>Wingdings</vt:lpstr>
      <vt:lpstr>Blends</vt:lpstr>
      <vt:lpstr>Linux 操作系统</vt:lpstr>
      <vt:lpstr>主要内容和学习要求</vt:lpstr>
      <vt:lpstr>Shell 脚本</vt:lpstr>
      <vt:lpstr>PowerPoint 演示文稿</vt:lpstr>
      <vt:lpstr>Shell 脚本</vt:lpstr>
      <vt:lpstr>Shell 脚本举例</vt:lpstr>
      <vt:lpstr>echo命令</vt:lpstr>
      <vt:lpstr>参 数：</vt:lpstr>
      <vt:lpstr>Shell 脚本举例</vt:lpstr>
      <vt:lpstr>read命令</vt:lpstr>
      <vt:lpstr>PowerPoint 演示文稿</vt:lpstr>
      <vt:lpstr>条件测试</vt:lpstr>
      <vt:lpstr>测试表达式的值</vt:lpstr>
      <vt:lpstr>测试表达式的值</vt:lpstr>
      <vt:lpstr>字符串测试</vt:lpstr>
      <vt:lpstr>整数测试</vt:lpstr>
      <vt:lpstr>整数测试</vt:lpstr>
      <vt:lpstr>逻辑测试</vt:lpstr>
      <vt:lpstr>逻辑测试</vt:lpstr>
      <vt:lpstr>文件测试</vt:lpstr>
      <vt:lpstr>检查空值</vt:lpstr>
      <vt:lpstr>Shell 变量</vt:lpstr>
      <vt:lpstr>$的常用命令</vt:lpstr>
      <vt:lpstr>if 条件语句</vt:lpstr>
      <vt:lpstr>几点说明</vt:lpstr>
      <vt:lpstr>ex4if.sh</vt:lpstr>
      <vt:lpstr>chkperm.sh</vt:lpstr>
      <vt:lpstr>chkperm2.sh</vt:lpstr>
      <vt:lpstr>name_grep</vt:lpstr>
      <vt:lpstr>tellme</vt:lpstr>
      <vt:lpstr>tellme2</vt:lpstr>
      <vt:lpstr>idcheck.sh</vt:lpstr>
      <vt:lpstr>case 选择语句</vt:lpstr>
      <vt:lpstr>几点说明</vt:lpstr>
      <vt:lpstr>yes_no.sh</vt:lpstr>
      <vt:lpstr>for 循环语句</vt:lpstr>
      <vt:lpstr>for 循环执行过程</vt:lpstr>
      <vt:lpstr>forloop.sh</vt:lpstr>
      <vt:lpstr>forloop2.sh</vt:lpstr>
      <vt:lpstr>mybackup.sh</vt:lpstr>
      <vt:lpstr>greet.sh</vt:lpstr>
      <vt:lpstr>permx.sh</vt:lpstr>
      <vt:lpstr>while 循环语句</vt:lpstr>
      <vt:lpstr>until 循环语句</vt:lpstr>
      <vt:lpstr>break 和 continue</vt:lpstr>
      <vt:lpstr>months.sh</vt:lpstr>
      <vt:lpstr>PowerPoint 演示文稿</vt:lpstr>
      <vt:lpstr>exit 和 sleep</vt:lpstr>
      <vt:lpstr>select 循环与菜单</vt:lpstr>
      <vt:lpstr>runit.sh</vt:lpstr>
      <vt:lpstr>select 与 case</vt:lpstr>
      <vt:lpstr>goodboy.sh</vt:lpstr>
      <vt:lpstr>循环控制 shift 命令</vt:lpstr>
      <vt:lpstr>doit.sh</vt:lpstr>
      <vt:lpstr>shft.sh</vt:lpstr>
      <vt:lpstr>随机数和 expr 命令</vt:lpstr>
      <vt:lpstr>字符串操作</vt:lpstr>
      <vt:lpstr>ex4str</vt:lpstr>
      <vt:lpstr>脚本调试</vt:lpstr>
      <vt:lpstr>编程小结：变量</vt:lpstr>
      <vt:lpstr>编程小结：输入输出</vt:lpstr>
      <vt:lpstr>编程小结：条件测试</vt:lpstr>
      <vt:lpstr>编程小结：条件测试</vt:lpstr>
      <vt:lpstr>编程小结：条件测试</vt:lpstr>
      <vt:lpstr>编程小结：条件测试</vt:lpstr>
      <vt:lpstr>编程小结：控制结构</vt:lpstr>
      <vt:lpstr>函数</vt:lpstr>
      <vt:lpstr>函数举例</vt:lpstr>
      <vt:lpstr>函数的调用</vt:lpstr>
      <vt:lpstr>ex4fun2.sh</vt:lpstr>
      <vt:lpstr>ex4fun3.sh</vt:lpstr>
      <vt:lpstr>函数的调用</vt:lpstr>
      <vt:lpstr>向函数传递参数   例：ex4fun4.sh</vt:lpstr>
      <vt:lpstr>PowerPoint 演示文稿</vt:lpstr>
      <vt:lpstr>函数与命令行参数     例：ex4fun5.sh </vt:lpstr>
      <vt:lpstr> return 与 exit     例：ex4fun6.sh</vt:lpstr>
      <vt:lpstr>PowerPoint 演示文稿</vt:lpstr>
      <vt:lpstr>作业</vt:lpstr>
      <vt:lpstr>PowerPoint 演示文稿</vt:lpstr>
    </vt:vector>
  </TitlesOfParts>
  <Manager/>
  <Company>联想（北京）有限公司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Lenovo User</dc:creator>
  <cp:keywords/>
  <dc:description/>
  <cp:lastModifiedBy>珂岐 刘</cp:lastModifiedBy>
  <cp:revision>916</cp:revision>
  <cp:lastPrinted>1601-01-01T00:00:00Z</cp:lastPrinted>
  <dcterms:created xsi:type="dcterms:W3CDTF">2005-02-05T01:21:04Z</dcterms:created>
  <dcterms:modified xsi:type="dcterms:W3CDTF">2024-04-08T07:36:36Z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