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317" r:id="rId2"/>
    <p:sldId id="306" r:id="rId3"/>
    <p:sldId id="352" r:id="rId4"/>
    <p:sldId id="356" r:id="rId5"/>
    <p:sldId id="354" r:id="rId6"/>
    <p:sldId id="321" r:id="rId7"/>
    <p:sldId id="318" r:id="rId8"/>
    <p:sldId id="319" r:id="rId9"/>
    <p:sldId id="320" r:id="rId10"/>
    <p:sldId id="333" r:id="rId11"/>
    <p:sldId id="348" r:id="rId12"/>
    <p:sldId id="349" r:id="rId13"/>
    <p:sldId id="350" r:id="rId14"/>
    <p:sldId id="334" r:id="rId15"/>
    <p:sldId id="335" r:id="rId16"/>
    <p:sldId id="359" r:id="rId17"/>
    <p:sldId id="360" r:id="rId18"/>
    <p:sldId id="361" r:id="rId19"/>
    <p:sldId id="357"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96" autoAdjust="0"/>
  </p:normalViewPr>
  <p:slideViewPr>
    <p:cSldViewPr snapToGrid="0">
      <p:cViewPr varScale="1">
        <p:scale>
          <a:sx n="72" d="100"/>
          <a:sy n="72" d="100"/>
        </p:scale>
        <p:origin x="855"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C4098-8F36-45A2-9612-ED9963E2C85A}" type="datetimeFigureOut">
              <a:rPr lang="zh-CN" altLang="en-US" smtClean="0"/>
              <a:t>2024/5/13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E00BB-FF5E-4B0B-A622-FAAB82B369B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B1F"/>
                </a:solidFill>
                <a:effectLst/>
                <a:highlight>
                  <a:srgbClr val="FFFFFF"/>
                </a:highlight>
                <a:latin typeface="-apple-system"/>
              </a:rPr>
              <a:t>直接从物理内存读写数据要比从硬盘读写数据要快的多，我们希望所有数据的读取和写入都在内存完成，而内存是有限的</a:t>
            </a:r>
            <a:endParaRPr lang="zh-CN" altLang="en-US" dirty="0"/>
          </a:p>
        </p:txBody>
      </p:sp>
      <p:sp>
        <p:nvSpPr>
          <p:cNvPr id="4" name="灯片编号占位符 3"/>
          <p:cNvSpPr>
            <a:spLocks noGrp="1"/>
          </p:cNvSpPr>
          <p:nvPr>
            <p:ph type="sldNum" sz="quarter" idx="5"/>
          </p:nvPr>
        </p:nvSpPr>
        <p:spPr/>
        <p:txBody>
          <a:bodyPr/>
          <a:lstStyle/>
          <a:p>
            <a:fld id="{2DDE00BB-FF5E-4B0B-A622-FAAB82B369BB}" type="slidenum">
              <a:rPr lang="zh-CN" altLang="en-US" smtClean="0"/>
              <a:t>3</a:t>
            </a:fld>
            <a:endParaRPr lang="zh-CN" altLang="en-US"/>
          </a:p>
        </p:txBody>
      </p:sp>
    </p:spTree>
    <p:extLst>
      <p:ext uri="{BB962C8B-B14F-4D97-AF65-F5344CB8AC3E}">
        <p14:creationId xmlns:p14="http://schemas.microsoft.com/office/powerpoint/2010/main" val="314108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highlight>
                  <a:srgbClr val="FFFFFF"/>
                </a:highlight>
                <a:latin typeface="-apple-system"/>
              </a:rPr>
              <a:t>在</a:t>
            </a:r>
            <a:r>
              <a:rPr lang="en-US" altLang="zh-CN" dirty="0">
                <a:solidFill>
                  <a:srgbClr val="191B1F"/>
                </a:solidFill>
                <a:highlight>
                  <a:srgbClr val="FFFFFF"/>
                </a:highlight>
                <a:latin typeface="-apple-system"/>
              </a:rPr>
              <a:t>L</a:t>
            </a:r>
            <a:r>
              <a:rPr lang="en-US" altLang="zh-CN" b="0" i="0" dirty="0">
                <a:solidFill>
                  <a:srgbClr val="191B1F"/>
                </a:solidFill>
                <a:effectLst/>
                <a:highlight>
                  <a:srgbClr val="FFFFFF"/>
                </a:highlight>
                <a:latin typeface="-apple-system"/>
              </a:rPr>
              <a:t>inux</a:t>
            </a:r>
            <a:r>
              <a:rPr lang="zh-CN" altLang="en-US" b="0" i="0" dirty="0">
                <a:solidFill>
                  <a:srgbClr val="191B1F"/>
                </a:solidFill>
                <a:effectLst/>
                <a:highlight>
                  <a:srgbClr val="FFFFFF"/>
                </a:highlight>
                <a:latin typeface="-apple-system"/>
              </a:rPr>
              <a:t>中被称作</a:t>
            </a:r>
            <a:r>
              <a:rPr lang="en-US" altLang="zh-CN" b="0" i="0" dirty="0">
                <a:solidFill>
                  <a:srgbClr val="191B1F"/>
                </a:solidFill>
                <a:effectLst/>
                <a:highlight>
                  <a:srgbClr val="FFFFFF"/>
                </a:highlight>
                <a:latin typeface="-apple-system"/>
              </a:rPr>
              <a:t>Swap</a:t>
            </a:r>
            <a:r>
              <a:rPr lang="zh-CN" altLang="en-US" b="0" i="0" dirty="0">
                <a:solidFill>
                  <a:srgbClr val="191B1F"/>
                </a:solidFill>
                <a:effectLst/>
                <a:highlight>
                  <a:srgbClr val="FFFFFF"/>
                </a:highlight>
                <a:latin typeface="-apple-system"/>
              </a:rPr>
              <a:t>，实现高效利用内存</a:t>
            </a:r>
            <a:endParaRPr lang="en-US" altLang="zh-CN" b="0" i="0" dirty="0">
              <a:solidFill>
                <a:srgbClr val="191B1F"/>
              </a:solidFill>
              <a:effectLst/>
              <a:highlight>
                <a:srgbClr val="FFFFFF"/>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2DDE00BB-FF5E-4B0B-A622-FAAB82B369BB}" type="slidenum">
              <a:rPr lang="zh-CN" altLang="en-US" smtClean="0"/>
              <a:t>4</a:t>
            </a:fld>
            <a:endParaRPr lang="zh-CN" altLang="en-US"/>
          </a:p>
        </p:txBody>
      </p:sp>
    </p:spTree>
    <p:extLst>
      <p:ext uri="{BB962C8B-B14F-4D97-AF65-F5344CB8AC3E}">
        <p14:creationId xmlns:p14="http://schemas.microsoft.com/office/powerpoint/2010/main" val="25414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DE00BB-FF5E-4B0B-A622-FAAB82B369BB}" type="slidenum">
              <a:rPr lang="zh-CN" altLang="en-US" smtClean="0"/>
              <a:t>5</a:t>
            </a:fld>
            <a:endParaRPr lang="zh-CN" altLang="en-US"/>
          </a:p>
        </p:txBody>
      </p:sp>
    </p:spTree>
    <p:extLst>
      <p:ext uri="{BB962C8B-B14F-4D97-AF65-F5344CB8AC3E}">
        <p14:creationId xmlns:p14="http://schemas.microsoft.com/office/powerpoint/2010/main" val="3795038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11111"/>
                </a:solidFill>
                <a:effectLst/>
                <a:latin typeface="Microsoft YaHei" panose="020B0503020204020204" pitchFamily="34" charset="-122"/>
                <a:ea typeface="Microsoft YaHei" panose="020B0503020204020204" pitchFamily="34" charset="-122"/>
              </a:rPr>
              <a:t>僵尸进程</a:t>
            </a:r>
            <a:r>
              <a:rPr lang="en-US" altLang="zh-CN" b="0" i="0" dirty="0">
                <a:solidFill>
                  <a:srgbClr val="111111"/>
                </a:solidFill>
                <a:effectLst/>
                <a:latin typeface="Microsoft YaHei" panose="020B0503020204020204" pitchFamily="34" charset="-122"/>
                <a:ea typeface="Microsoft YaHei" panose="020B0503020204020204" pitchFamily="34" charset="-122"/>
              </a:rPr>
              <a:t>. </a:t>
            </a:r>
            <a:r>
              <a:rPr lang="zh-CN" altLang="en-US" b="0" i="0">
                <a:solidFill>
                  <a:srgbClr val="111111"/>
                </a:solidFill>
                <a:effectLst/>
                <a:latin typeface="Microsoft YaHei" panose="020B0503020204020204" pitchFamily="34" charset="-122"/>
                <a:ea typeface="Microsoft YaHei" panose="020B0503020204020204" pitchFamily="34" charset="-122"/>
              </a:rPr>
              <a:t>僵尸进程是当子进程比父进程先结束，而父进程又没有回收子进程，释放子进程占用的资源，此时子进程将成为一个僵尸进程。</a:t>
            </a:r>
            <a:endParaRPr lang="zh-CN" altLang="en-US"/>
          </a:p>
        </p:txBody>
      </p:sp>
      <p:sp>
        <p:nvSpPr>
          <p:cNvPr id="4" name="灯片编号占位符 3"/>
          <p:cNvSpPr>
            <a:spLocks noGrp="1"/>
          </p:cNvSpPr>
          <p:nvPr>
            <p:ph type="sldNum" sz="quarter" idx="5"/>
          </p:nvPr>
        </p:nvSpPr>
        <p:spPr/>
        <p:txBody>
          <a:bodyPr/>
          <a:lstStyle/>
          <a:p>
            <a:fld id="{2DDE00BB-FF5E-4B0B-A622-FAAB82B369BB}" type="slidenum">
              <a:rPr lang="zh-CN" altLang="en-US" smtClean="0"/>
              <a:t>11</a:t>
            </a:fld>
            <a:endParaRPr lang="zh-CN" altLang="en-US"/>
          </a:p>
        </p:txBody>
      </p:sp>
    </p:spTree>
    <p:extLst>
      <p:ext uri="{BB962C8B-B14F-4D97-AF65-F5344CB8AC3E}">
        <p14:creationId xmlns:p14="http://schemas.microsoft.com/office/powerpoint/2010/main" val="428290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7B1BA-EB8A-40FD-B18C-4D5A5E69604E}"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7B1BA-EB8A-40FD-B18C-4D5A5E69604E}"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7B1BA-EB8A-40FD-B18C-4D5A5E69604E}"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16000" y="762000"/>
            <a:ext cx="10566400" cy="1143000"/>
          </a:xfrm>
        </p:spPr>
        <p:txBody>
          <a:bodyPr/>
          <a:lstStyle/>
          <a:p>
            <a:r>
              <a:rPr lang="zh-CN" altLang="en-US"/>
              <a:t>单击此处编辑母版标题样式</a:t>
            </a:r>
          </a:p>
        </p:txBody>
      </p:sp>
      <p:sp>
        <p:nvSpPr>
          <p:cNvPr id="3" name="表格占位符 2"/>
          <p:cNvSpPr>
            <a:spLocks noGrp="1"/>
          </p:cNvSpPr>
          <p:nvPr>
            <p:ph type="tbl" idx="1"/>
          </p:nvPr>
        </p:nvSpPr>
        <p:spPr>
          <a:xfrm>
            <a:off x="1117601" y="2362201"/>
            <a:ext cx="10257367" cy="3724275"/>
          </a:xfrm>
        </p:spPr>
        <p:txBody>
          <a:bodyPr/>
          <a:lstStyle/>
          <a:p>
            <a:endParaRPr lang="zh-CN" altLang="en-US"/>
          </a:p>
        </p:txBody>
      </p:sp>
      <p:sp>
        <p:nvSpPr>
          <p:cNvPr id="4" name="日期占位符 3"/>
          <p:cNvSpPr>
            <a:spLocks noGrp="1"/>
          </p:cNvSpPr>
          <p:nvPr>
            <p:ph type="dt" sz="half" idx="10"/>
          </p:nvPr>
        </p:nvSpPr>
        <p:spPr>
          <a:xfrm>
            <a:off x="3251201" y="6248401"/>
            <a:ext cx="2840567" cy="474663"/>
          </a:xfrm>
        </p:spPr>
        <p:txBody>
          <a:bodyPr/>
          <a:lstStyle>
            <a:lvl1pPr>
              <a:defRPr/>
            </a:lvl1pPr>
          </a:lstStyle>
          <a:p>
            <a:endParaRPr lang="en-US" altLang="zh-CN"/>
          </a:p>
        </p:txBody>
      </p:sp>
      <p:sp>
        <p:nvSpPr>
          <p:cNvPr id="5" name="页脚占位符 4"/>
          <p:cNvSpPr>
            <a:spLocks noGrp="1"/>
          </p:cNvSpPr>
          <p:nvPr>
            <p:ph type="ftr" sz="quarter" idx="11"/>
          </p:nvPr>
        </p:nvSpPr>
        <p:spPr>
          <a:xfrm>
            <a:off x="7721600" y="6248401"/>
            <a:ext cx="3862917" cy="474663"/>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112184" y="6242050"/>
            <a:ext cx="783167" cy="488950"/>
          </a:xfrm>
        </p:spPr>
        <p:txBody>
          <a:bodyPr/>
          <a:lstStyle>
            <a:lvl1pPr>
              <a:defRPr/>
            </a:lvl1pPr>
          </a:lstStyle>
          <a:p>
            <a:fld id="{EC18D8D9-6D00-490B-AC6A-3651876A8980}" type="slidenum">
              <a:rPr lang="en-US" altLang="zh-CN"/>
              <a:t>‹#›</a:t>
            </a:fld>
            <a:endParaRPr lang="en-US" altLang="zh-CN"/>
          </a:p>
        </p:txBody>
      </p:sp>
    </p:spTree>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2B59101-16FE-4CF4-8660-5B4BC5E7B6F5}" type="datetimeFigureOut">
              <a:rPr lang="zh-CN" altLang="en-US" smtClean="0"/>
              <a:t>2024/5/13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D7B1BA-EB8A-40FD-B18C-4D5A5E69604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B59101-16FE-4CF4-8660-5B4BC5E7B6F5}" type="datetimeFigureOut">
              <a:rPr lang="zh-CN" altLang="en-US" smtClean="0"/>
              <a:t>2024/5/13</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0D7B1BA-EB8A-40FD-B18C-4D5A5E69604E}"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hyperlink" Target="https://so.csdn.net/so/search?q=sync&amp;spm=1001.2101.3001.7020"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4211" y="685799"/>
            <a:ext cx="8914113" cy="2971801"/>
          </a:xfrm>
        </p:spPr>
        <p:txBody>
          <a:bodyPr>
            <a:normAutofit/>
          </a:bodyPr>
          <a:lstStyle/>
          <a:p>
            <a:r>
              <a:rPr lang="zh-CN" altLang="en-US" sz="5400" b="1" dirty="0">
                <a:effectLst>
                  <a:outerShdw blurRad="38100" dist="38100" dir="2700000" algn="tl">
                    <a:srgbClr val="000000">
                      <a:alpha val="43137"/>
                    </a:srgbClr>
                  </a:outerShdw>
                </a:effectLst>
              </a:rPr>
              <a:t>实验</a:t>
            </a:r>
            <a:r>
              <a:rPr lang="en-US" altLang="zh-CN" sz="5400" b="1" dirty="0">
                <a:effectLst>
                  <a:outerShdw blurRad="38100" dist="38100" dir="2700000" algn="tl">
                    <a:srgbClr val="000000">
                      <a:alpha val="43137"/>
                    </a:srgbClr>
                  </a:outerShdw>
                </a:effectLst>
              </a:rPr>
              <a:t>6</a:t>
            </a:r>
            <a:r>
              <a:rPr lang="zh-CN" altLang="en-US" sz="5400" b="1" dirty="0">
                <a:effectLst>
                  <a:outerShdw blurRad="38100" dist="38100" dir="2700000" algn="tl">
                    <a:srgbClr val="000000">
                      <a:alpha val="43137"/>
                    </a:srgbClr>
                  </a:outerShdw>
                </a:effectLst>
              </a:rPr>
              <a:t>：</a:t>
            </a:r>
            <a:r>
              <a:rPr lang="en-US" altLang="zh-CN" sz="5400" b="1" dirty="0">
                <a:effectLst>
                  <a:outerShdw blurRad="38100" dist="38100" dir="2700000" algn="tl">
                    <a:srgbClr val="000000">
                      <a:alpha val="43137"/>
                    </a:srgbClr>
                  </a:outerShdw>
                </a:effectLst>
              </a:rPr>
              <a:t>Linux</a:t>
            </a:r>
            <a:r>
              <a:rPr lang="zh-CN" altLang="en-US" sz="5400" b="1" dirty="0">
                <a:effectLst>
                  <a:outerShdw blurRad="38100" dist="38100" dir="2700000" algn="tl">
                    <a:srgbClr val="000000">
                      <a:alpha val="43137"/>
                    </a:srgbClr>
                  </a:outerShdw>
                </a:effectLst>
              </a:rPr>
              <a:t>虚拟内存管理</a:t>
            </a:r>
            <a:endParaRPr lang="en-US" altLang="zh-CN" sz="5400" b="1"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2.top</a:t>
            </a:r>
            <a:br>
              <a:rPr lang="en-US" altLang="zh-CN" dirty="0"/>
            </a:br>
            <a:endParaRPr lang="en-US" altLang="zh-CN" sz="2700" dirty="0"/>
          </a:p>
        </p:txBody>
      </p:sp>
      <p:pic>
        <p:nvPicPr>
          <p:cNvPr id="5" name="表格占位符 4"/>
          <p:cNvPicPr>
            <a:picLocks noGrp="1" noChangeAspect="1"/>
          </p:cNvPicPr>
          <p:nvPr>
            <p:ph type="tbl" idx="1"/>
          </p:nvPr>
        </p:nvPicPr>
        <p:blipFill>
          <a:blip r:embed="rId2">
            <a:lum bright="-18000" contrast="66000"/>
          </a:blip>
          <a:stretch>
            <a:fillRect/>
          </a:stretch>
        </p:blipFill>
        <p:spPr>
          <a:xfrm>
            <a:off x="1016000" y="4106545"/>
            <a:ext cx="10420985" cy="2239645"/>
          </a:xfrm>
          <a:prstGeom prst="rect">
            <a:avLst/>
          </a:prstGeom>
        </p:spPr>
      </p:pic>
      <p:pic>
        <p:nvPicPr>
          <p:cNvPr id="6" name="图片 5"/>
          <p:cNvPicPr>
            <a:picLocks noChangeAspect="1"/>
          </p:cNvPicPr>
          <p:nvPr/>
        </p:nvPicPr>
        <p:blipFill>
          <a:blip r:embed="rId3">
            <a:lum bright="42000" contrast="82000"/>
          </a:blip>
          <a:stretch>
            <a:fillRect/>
          </a:stretch>
        </p:blipFill>
        <p:spPr>
          <a:xfrm>
            <a:off x="1063625" y="2466975"/>
            <a:ext cx="10365105" cy="1356360"/>
          </a:xfrm>
          <a:prstGeom prst="rect">
            <a:avLst/>
          </a:prstGeom>
        </p:spPr>
      </p:pic>
      <p:sp>
        <p:nvSpPr>
          <p:cNvPr id="7" name="文本框 6"/>
          <p:cNvSpPr txBox="1"/>
          <p:nvPr/>
        </p:nvSpPr>
        <p:spPr>
          <a:xfrm>
            <a:off x="1168400" y="1626235"/>
            <a:ext cx="10268585" cy="706755"/>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能够</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显示监测系统的总体情况，也能以进程为单位显示实时内存消耗情况</a:t>
            </a:r>
            <a:b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b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lum bright="42000" contrast="82000"/>
          </a:blip>
          <a:stretch>
            <a:fillRect/>
          </a:stretch>
        </p:blipFill>
        <p:spPr>
          <a:xfrm>
            <a:off x="1063625" y="275590"/>
            <a:ext cx="10365105" cy="1356360"/>
          </a:xfrm>
          <a:prstGeom prst="rect">
            <a:avLst/>
          </a:prstGeom>
        </p:spPr>
      </p:pic>
      <p:pic>
        <p:nvPicPr>
          <p:cNvPr id="7" name="图片 6"/>
          <p:cNvPicPr>
            <a:picLocks noChangeAspect="1"/>
          </p:cNvPicPr>
          <p:nvPr/>
        </p:nvPicPr>
        <p:blipFill>
          <a:blip r:embed="rId4">
            <a:lum contrast="24000"/>
          </a:blip>
          <a:stretch>
            <a:fillRect/>
          </a:stretch>
        </p:blipFill>
        <p:spPr>
          <a:xfrm>
            <a:off x="1063625" y="1753870"/>
            <a:ext cx="10365105" cy="4992370"/>
          </a:xfrm>
          <a:prstGeom prst="rect">
            <a:avLst/>
          </a:prstGeom>
        </p:spPr>
      </p:pic>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lum bright="42000" contrast="82000"/>
          </a:blip>
          <a:stretch>
            <a:fillRect/>
          </a:stretch>
        </p:blipFill>
        <p:spPr>
          <a:xfrm>
            <a:off x="1392555" y="170180"/>
            <a:ext cx="9406890" cy="1231265"/>
          </a:xfrm>
          <a:prstGeom prst="rect">
            <a:avLst/>
          </a:prstGeom>
        </p:spPr>
      </p:pic>
      <p:pic>
        <p:nvPicPr>
          <p:cNvPr id="2" name="图片 1"/>
          <p:cNvPicPr>
            <a:picLocks noChangeAspect="1"/>
          </p:cNvPicPr>
          <p:nvPr/>
        </p:nvPicPr>
        <p:blipFill>
          <a:blip r:embed="rId3">
            <a:lum bright="12000" contrast="36000"/>
          </a:blip>
          <a:stretch>
            <a:fillRect/>
          </a:stretch>
        </p:blipFill>
        <p:spPr>
          <a:xfrm>
            <a:off x="1392555" y="1494155"/>
            <a:ext cx="9406890" cy="3722370"/>
          </a:xfrm>
          <a:prstGeom prst="rect">
            <a:avLst/>
          </a:prstGeom>
        </p:spPr>
      </p:pic>
      <p:sp>
        <p:nvSpPr>
          <p:cNvPr id="3" name="文本框 2"/>
          <p:cNvSpPr txBox="1"/>
          <p:nvPr/>
        </p:nvSpPr>
        <p:spPr>
          <a:xfrm>
            <a:off x="1354455" y="5640705"/>
            <a:ext cx="8099425" cy="398780"/>
          </a:xfrm>
          <a:prstGeom prst="rect">
            <a:avLst/>
          </a:prstGeom>
          <a:noFill/>
        </p:spPr>
        <p:txBody>
          <a:bodyPr wrap="square" rtlCol="0">
            <a:spAutoFit/>
          </a:bodyPr>
          <a:lstStyle/>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uptime: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系统监控的基本信息，即：显示</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top</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返回信息的第一行</a:t>
            </a:r>
          </a:p>
        </p:txBody>
      </p:sp>
      <p:pic>
        <p:nvPicPr>
          <p:cNvPr id="4" name="图片 3"/>
          <p:cNvPicPr>
            <a:picLocks noChangeAspect="1"/>
          </p:cNvPicPr>
          <p:nvPr/>
        </p:nvPicPr>
        <p:blipFill>
          <a:blip r:embed="rId2">
            <a:lum bright="42000" contrast="82000"/>
          </a:blip>
          <a:srcRect r="5634" b="79541"/>
          <a:stretch>
            <a:fillRect/>
          </a:stretch>
        </p:blipFill>
        <p:spPr>
          <a:xfrm>
            <a:off x="1392555" y="6045200"/>
            <a:ext cx="9406890" cy="277495"/>
          </a:xfrm>
          <a:prstGeom prst="rect">
            <a:avLst/>
          </a:prstGeom>
        </p:spPr>
      </p:pic>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lum bright="12000" contrast="6000"/>
          </a:blip>
          <a:srcRect b="54582"/>
          <a:stretch>
            <a:fillRect/>
          </a:stretch>
        </p:blipFill>
        <p:spPr>
          <a:xfrm>
            <a:off x="1301750" y="730885"/>
            <a:ext cx="9389745" cy="566420"/>
          </a:xfrm>
          <a:prstGeom prst="rect">
            <a:avLst/>
          </a:prstGeom>
        </p:spPr>
      </p:pic>
      <p:pic>
        <p:nvPicPr>
          <p:cNvPr id="4" name="图片 3"/>
          <p:cNvPicPr>
            <a:picLocks noChangeAspect="1"/>
          </p:cNvPicPr>
          <p:nvPr/>
        </p:nvPicPr>
        <p:blipFill>
          <a:blip r:embed="rId3">
            <a:lum bright="12000" contrast="24000"/>
          </a:blip>
          <a:srcRect b="13055"/>
          <a:stretch>
            <a:fillRect/>
          </a:stretch>
        </p:blipFill>
        <p:spPr>
          <a:xfrm>
            <a:off x="1301750" y="1431925"/>
            <a:ext cx="9389110" cy="4723765"/>
          </a:xfrm>
          <a:prstGeom prst="rect">
            <a:avLst/>
          </a:prstGeom>
        </p:spPr>
      </p:pic>
    </p:spTree>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8753" y="205857"/>
            <a:ext cx="10566400" cy="1143000"/>
          </a:xfrm>
        </p:spPr>
        <p:txBody>
          <a:bodyPr/>
          <a:lstStyle/>
          <a:p>
            <a:r>
              <a:rPr lang="en-US" altLang="zh-CN" dirty="0"/>
              <a:t>3.</a:t>
            </a:r>
            <a:r>
              <a:rPr lang="zh-CN" altLang="en-US" dirty="0"/>
              <a:t>通过</a:t>
            </a:r>
            <a:r>
              <a:rPr lang="en-US" altLang="zh-CN" dirty="0"/>
              <a:t>proc</a:t>
            </a:r>
            <a:r>
              <a:rPr lang="zh-CN" altLang="en-US" dirty="0"/>
              <a:t>目录查看相关信息</a:t>
            </a:r>
          </a:p>
        </p:txBody>
      </p:sp>
      <p:pic>
        <p:nvPicPr>
          <p:cNvPr id="4" name="图片 3"/>
          <p:cNvPicPr>
            <a:picLocks noChangeAspect="1"/>
          </p:cNvPicPr>
          <p:nvPr/>
        </p:nvPicPr>
        <p:blipFill>
          <a:blip r:embed="rId2"/>
          <a:stretch>
            <a:fillRect/>
          </a:stretch>
        </p:blipFill>
        <p:spPr>
          <a:xfrm>
            <a:off x="1388862" y="3050219"/>
            <a:ext cx="2965430" cy="2835675"/>
          </a:xfrm>
          <a:prstGeom prst="rect">
            <a:avLst/>
          </a:prstGeom>
        </p:spPr>
      </p:pic>
      <p:pic>
        <p:nvPicPr>
          <p:cNvPr id="5" name="图片 4"/>
          <p:cNvPicPr>
            <a:picLocks noChangeAspect="1"/>
          </p:cNvPicPr>
          <p:nvPr/>
        </p:nvPicPr>
        <p:blipFill>
          <a:blip r:embed="rId3"/>
          <a:stretch>
            <a:fillRect/>
          </a:stretch>
        </p:blipFill>
        <p:spPr>
          <a:xfrm>
            <a:off x="4554338" y="3050218"/>
            <a:ext cx="5317632" cy="2818055"/>
          </a:xfrm>
          <a:prstGeom prst="rect">
            <a:avLst/>
          </a:prstGeom>
        </p:spPr>
      </p:pic>
      <p:sp>
        <p:nvSpPr>
          <p:cNvPr id="6" name="矩形 5"/>
          <p:cNvSpPr/>
          <p:nvPr/>
        </p:nvSpPr>
        <p:spPr>
          <a:xfrm>
            <a:off x="1190594" y="1737872"/>
            <a:ext cx="10693647" cy="923330"/>
          </a:xfrm>
          <a:prstGeom prst="rect">
            <a:avLst/>
          </a:prstGeom>
        </p:spPr>
        <p:txBody>
          <a:bodyPr wrap="square">
            <a:spAutoFit/>
          </a:bodyPr>
          <a:lstStyle/>
          <a:p>
            <a:pPr marL="285750" indent="-285750">
              <a:buFont typeface="Wingdings" panose="05000000000000000000" pitchFamily="2" charset="2"/>
              <a:buChar char="ü"/>
            </a:pPr>
            <a:r>
              <a:rPr lang="en-US" altLang="zh-CN" dirty="0">
                <a:latin typeface="Comic Sans MS" panose="030F0702030302020204" pitchFamily="66" charset="0"/>
              </a:rPr>
              <a:t>Linux </a:t>
            </a:r>
            <a:r>
              <a:rPr lang="zh-CN" altLang="en-US" dirty="0">
                <a:latin typeface="Comic Sans MS" panose="030F0702030302020204" pitchFamily="66" charset="0"/>
              </a:rPr>
              <a:t>内核提供了一种通过 </a:t>
            </a:r>
            <a:r>
              <a:rPr lang="en-US" altLang="zh-CN" dirty="0">
                <a:latin typeface="Comic Sans MS" panose="030F0702030302020204" pitchFamily="66" charset="0"/>
              </a:rPr>
              <a:t>/proc </a:t>
            </a:r>
            <a:r>
              <a:rPr lang="zh-CN" altLang="en-US" dirty="0">
                <a:latin typeface="Comic Sans MS" panose="030F0702030302020204" pitchFamily="66" charset="0"/>
              </a:rPr>
              <a:t>文件系统，在运行时访问内核内部数据结构、改变内核设置的机制。</a:t>
            </a:r>
            <a:endParaRPr lang="en-US" altLang="zh-CN" dirty="0">
              <a:latin typeface="Comic Sans MS" panose="030F0702030302020204" pitchFamily="66" charset="0"/>
            </a:endParaRPr>
          </a:p>
          <a:p>
            <a:pPr marL="285750" indent="-285750">
              <a:buFont typeface="Wingdings" panose="05000000000000000000" pitchFamily="2" charset="2"/>
              <a:buChar char="ü"/>
            </a:pPr>
            <a:r>
              <a:rPr lang="en-US" altLang="zh-CN" dirty="0">
                <a:latin typeface="Comic Sans MS" panose="030F0702030302020204" pitchFamily="66" charset="0"/>
              </a:rPr>
              <a:t>proc</a:t>
            </a:r>
            <a:r>
              <a:rPr lang="zh-CN" altLang="en-US" dirty="0">
                <a:latin typeface="Comic Sans MS" panose="030F0702030302020204" pitchFamily="66" charset="0"/>
              </a:rPr>
              <a:t>文件系统是一个伪文件系统，它只存在内存当中，而不占用外存空间。</a:t>
            </a:r>
            <a:endParaRPr lang="en-US" altLang="zh-CN" dirty="0">
              <a:latin typeface="Comic Sans MS" panose="030F0702030302020204" pitchFamily="66" charset="0"/>
            </a:endParaRPr>
          </a:p>
          <a:p>
            <a:pPr marL="285750" indent="-285750">
              <a:buFont typeface="Wingdings" panose="05000000000000000000" pitchFamily="2" charset="2"/>
              <a:buChar char="ü"/>
            </a:pPr>
            <a:r>
              <a:rPr lang="en-US" altLang="zh-CN" dirty="0">
                <a:latin typeface="Comic Sans MS" panose="030F0702030302020204" pitchFamily="66" charset="0"/>
              </a:rPr>
              <a:t>proc</a:t>
            </a:r>
            <a:r>
              <a:rPr lang="zh-CN" altLang="en-US" dirty="0">
                <a:latin typeface="Comic Sans MS" panose="030F0702030302020204" pitchFamily="66" charset="0"/>
              </a:rPr>
              <a:t>它以文件系统的方式为访问系统内核数据的操作提供接口。</a:t>
            </a:r>
            <a:endParaRPr lang="zh-CN" altLang="en-US" dirty="0"/>
          </a:p>
        </p:txBody>
      </p:sp>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8753" y="205857"/>
            <a:ext cx="10566400" cy="1143000"/>
          </a:xfrm>
        </p:spPr>
        <p:txBody>
          <a:bodyPr/>
          <a:lstStyle/>
          <a:p>
            <a:r>
              <a:rPr lang="en-US" altLang="zh-CN" dirty="0"/>
              <a:t>3.</a:t>
            </a:r>
            <a:r>
              <a:rPr lang="zh-CN" altLang="en-US" dirty="0"/>
              <a:t>通过</a:t>
            </a:r>
            <a:r>
              <a:rPr lang="en-US" altLang="zh-CN" dirty="0"/>
              <a:t>proc</a:t>
            </a:r>
            <a:r>
              <a:rPr lang="zh-CN" altLang="en-US" dirty="0"/>
              <a:t>目录查看相关信息</a:t>
            </a:r>
          </a:p>
        </p:txBody>
      </p:sp>
      <p:pic>
        <p:nvPicPr>
          <p:cNvPr id="7" name="图片 6"/>
          <p:cNvPicPr>
            <a:picLocks noChangeAspect="1"/>
          </p:cNvPicPr>
          <p:nvPr/>
        </p:nvPicPr>
        <p:blipFill>
          <a:blip r:embed="rId2"/>
          <a:stretch>
            <a:fillRect/>
          </a:stretch>
        </p:blipFill>
        <p:spPr>
          <a:xfrm>
            <a:off x="1485531" y="1754530"/>
            <a:ext cx="7965653" cy="571420"/>
          </a:xfrm>
          <a:prstGeom prst="rect">
            <a:avLst/>
          </a:prstGeom>
        </p:spPr>
      </p:pic>
      <p:sp>
        <p:nvSpPr>
          <p:cNvPr id="8" name="矩形 7"/>
          <p:cNvSpPr/>
          <p:nvPr/>
        </p:nvSpPr>
        <p:spPr>
          <a:xfrm>
            <a:off x="1485531" y="2811664"/>
            <a:ext cx="6495494" cy="2677656"/>
          </a:xfrm>
          <a:prstGeom prst="rect">
            <a:avLst/>
          </a:prstGeom>
        </p:spPr>
        <p:txBody>
          <a:bodyPr wrap="square">
            <a:spAutoFit/>
          </a:bodyPr>
          <a:lstStyle/>
          <a:p>
            <a:r>
              <a:rPr lang="en-US" altLang="zh-CN" sz="2400" dirty="0">
                <a:latin typeface="+mn-ea"/>
              </a:rPr>
              <a:t>size:</a:t>
            </a:r>
            <a:r>
              <a:rPr lang="zh-CN" altLang="en-US" sz="2400" dirty="0">
                <a:latin typeface="+mn-ea"/>
              </a:rPr>
              <a:t>任务虚拟地址空间大小</a:t>
            </a:r>
            <a:br>
              <a:rPr lang="zh-CN" altLang="en-US" sz="2400" dirty="0">
                <a:latin typeface="+mn-ea"/>
              </a:rPr>
            </a:br>
            <a:r>
              <a:rPr lang="en-US" altLang="zh-CN" sz="2400" dirty="0">
                <a:latin typeface="+mn-ea"/>
              </a:rPr>
              <a:t>Resident</a:t>
            </a:r>
            <a:r>
              <a:rPr lang="zh-CN" altLang="en-US" sz="2400" dirty="0">
                <a:latin typeface="+mn-ea"/>
              </a:rPr>
              <a:t>：正在使用的物理内存大小</a:t>
            </a:r>
            <a:br>
              <a:rPr lang="zh-CN" altLang="en-US" sz="2400" dirty="0">
                <a:latin typeface="+mn-ea"/>
              </a:rPr>
            </a:br>
            <a:r>
              <a:rPr lang="en-US" altLang="zh-CN" sz="2400" dirty="0">
                <a:latin typeface="+mn-ea"/>
              </a:rPr>
              <a:t>Shared</a:t>
            </a:r>
            <a:r>
              <a:rPr lang="zh-CN" altLang="en-US" sz="2400" dirty="0">
                <a:latin typeface="+mn-ea"/>
              </a:rPr>
              <a:t>：共享页数</a:t>
            </a:r>
            <a:br>
              <a:rPr lang="zh-CN" altLang="en-US" sz="2400" dirty="0">
                <a:latin typeface="+mn-ea"/>
              </a:rPr>
            </a:br>
            <a:r>
              <a:rPr lang="en-US" altLang="zh-CN" sz="2400" dirty="0" err="1">
                <a:latin typeface="+mn-ea"/>
              </a:rPr>
              <a:t>Trs</a:t>
            </a:r>
            <a:r>
              <a:rPr lang="zh-CN" altLang="en-US" sz="2400" dirty="0">
                <a:latin typeface="+mn-ea"/>
              </a:rPr>
              <a:t>：程序所拥有的可执行虚拟内存大小</a:t>
            </a:r>
            <a:br>
              <a:rPr lang="zh-CN" altLang="en-US" sz="2400" dirty="0">
                <a:latin typeface="+mn-ea"/>
              </a:rPr>
            </a:br>
            <a:r>
              <a:rPr lang="en-US" altLang="zh-CN" sz="2400" dirty="0" err="1">
                <a:latin typeface="+mn-ea"/>
              </a:rPr>
              <a:t>Lrs</a:t>
            </a:r>
            <a:r>
              <a:rPr lang="zh-CN" altLang="en-US" sz="2400" dirty="0">
                <a:latin typeface="+mn-ea"/>
              </a:rPr>
              <a:t>：被映像倒任务的虚拟内存空间的库的大小</a:t>
            </a:r>
            <a:br>
              <a:rPr lang="zh-CN" altLang="en-US" sz="2400" dirty="0">
                <a:latin typeface="+mn-ea"/>
              </a:rPr>
            </a:br>
            <a:r>
              <a:rPr lang="en-US" altLang="zh-CN" sz="2400" dirty="0" err="1">
                <a:latin typeface="+mn-ea"/>
              </a:rPr>
              <a:t>Drs</a:t>
            </a:r>
            <a:r>
              <a:rPr lang="zh-CN" altLang="en-US" sz="2400" dirty="0">
                <a:latin typeface="+mn-ea"/>
              </a:rPr>
              <a:t>：程序数据段和用户态的栈的大小</a:t>
            </a:r>
            <a:br>
              <a:rPr lang="zh-CN" altLang="en-US" sz="2400" dirty="0">
                <a:latin typeface="+mn-ea"/>
              </a:rPr>
            </a:br>
            <a:r>
              <a:rPr lang="en-US" altLang="zh-CN" sz="2400" dirty="0" err="1">
                <a:latin typeface="+mn-ea"/>
              </a:rPr>
              <a:t>dt</a:t>
            </a:r>
            <a:r>
              <a:rPr lang="zh-CN" altLang="en-US" sz="2400" dirty="0">
                <a:latin typeface="+mn-ea"/>
              </a:rPr>
              <a:t>：脏页数量</a:t>
            </a:r>
          </a:p>
        </p:txBody>
      </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5364A-BCB8-8B94-B69E-E5EF9531D0AF}"/>
              </a:ext>
            </a:extLst>
          </p:cNvPr>
          <p:cNvSpPr/>
          <p:nvPr/>
        </p:nvSpPr>
        <p:spPr>
          <a:xfrm>
            <a:off x="847355" y="506614"/>
            <a:ext cx="9849219" cy="830997"/>
          </a:xfrm>
          <a:prstGeom prst="rect">
            <a:avLst/>
          </a:prstGeom>
        </p:spPr>
        <p:txBody>
          <a:bodyPr wrap="square">
            <a:spAutoFit/>
          </a:bodyPr>
          <a:lstStyle/>
          <a:p>
            <a:r>
              <a:rPr lang="zh-CN" altLang="en-US" sz="2400" dirty="0">
                <a:latin typeface="+mn-ea"/>
              </a:rPr>
              <a:t>实验程序</a:t>
            </a:r>
            <a:endParaRPr lang="en-US" altLang="zh-CN" sz="2400" dirty="0">
              <a:latin typeface="+mn-ea"/>
            </a:endParaRPr>
          </a:p>
          <a:p>
            <a:endParaRPr lang="en-US" altLang="zh-CN" sz="2400" dirty="0">
              <a:latin typeface="+mn-ea"/>
            </a:endParaRPr>
          </a:p>
        </p:txBody>
      </p:sp>
      <p:sp>
        <p:nvSpPr>
          <p:cNvPr id="2" name="文本框 1">
            <a:extLst>
              <a:ext uri="{FF2B5EF4-FFF2-40B4-BE49-F238E27FC236}">
                <a16:creationId xmlns:a16="http://schemas.microsoft.com/office/drawing/2014/main" id="{47D51EBF-51FE-5D5B-AE49-B703D569CA1A}"/>
              </a:ext>
            </a:extLst>
          </p:cNvPr>
          <p:cNvSpPr txBox="1"/>
          <p:nvPr/>
        </p:nvSpPr>
        <p:spPr>
          <a:xfrm>
            <a:off x="847355" y="1337611"/>
            <a:ext cx="2122697" cy="369332"/>
          </a:xfrm>
          <a:prstGeom prst="rect">
            <a:avLst/>
          </a:prstGeom>
          <a:noFill/>
        </p:spPr>
        <p:txBody>
          <a:bodyPr wrap="none" rtlCol="0">
            <a:spAutoFit/>
          </a:bodyPr>
          <a:lstStyle/>
          <a:p>
            <a:r>
              <a:rPr lang="en-US" altLang="zh-CN" dirty="0" err="1"/>
              <a:t>MemConsumer.c</a:t>
            </a:r>
            <a:endParaRPr lang="zh-CN" altLang="en-US" dirty="0"/>
          </a:p>
        </p:txBody>
      </p:sp>
      <p:pic>
        <p:nvPicPr>
          <p:cNvPr id="5" name="图片 4">
            <a:extLst>
              <a:ext uri="{FF2B5EF4-FFF2-40B4-BE49-F238E27FC236}">
                <a16:creationId xmlns:a16="http://schemas.microsoft.com/office/drawing/2014/main" id="{86266DC9-8AD2-2428-78F1-4821A99E988C}"/>
              </a:ext>
            </a:extLst>
          </p:cNvPr>
          <p:cNvPicPr>
            <a:picLocks noChangeAspect="1"/>
          </p:cNvPicPr>
          <p:nvPr/>
        </p:nvPicPr>
        <p:blipFill>
          <a:blip r:embed="rId2"/>
          <a:stretch>
            <a:fillRect/>
          </a:stretch>
        </p:blipFill>
        <p:spPr>
          <a:xfrm>
            <a:off x="952185" y="2347761"/>
            <a:ext cx="4515480" cy="2162477"/>
          </a:xfrm>
          <a:prstGeom prst="rect">
            <a:avLst/>
          </a:prstGeom>
        </p:spPr>
      </p:pic>
      <p:sp>
        <p:nvSpPr>
          <p:cNvPr id="6" name="文本框 5">
            <a:extLst>
              <a:ext uri="{FF2B5EF4-FFF2-40B4-BE49-F238E27FC236}">
                <a16:creationId xmlns:a16="http://schemas.microsoft.com/office/drawing/2014/main" id="{621D70D8-5D21-6E2C-693F-7E25E5D2FBAD}"/>
              </a:ext>
            </a:extLst>
          </p:cNvPr>
          <p:cNvSpPr txBox="1"/>
          <p:nvPr/>
        </p:nvSpPr>
        <p:spPr>
          <a:xfrm>
            <a:off x="3898005" y="1337611"/>
            <a:ext cx="3039615" cy="369332"/>
          </a:xfrm>
          <a:prstGeom prst="rect">
            <a:avLst/>
          </a:prstGeom>
          <a:noFill/>
        </p:spPr>
        <p:txBody>
          <a:bodyPr wrap="none" rtlCol="0">
            <a:spAutoFit/>
          </a:bodyPr>
          <a:lstStyle/>
          <a:p>
            <a:r>
              <a:rPr lang="zh-CN" altLang="en-US" dirty="0"/>
              <a:t>不断申请内存直至被</a:t>
            </a:r>
            <a:r>
              <a:rPr lang="en-US" altLang="zh-CN" dirty="0"/>
              <a:t>OS</a:t>
            </a:r>
            <a:r>
              <a:rPr lang="zh-CN" altLang="en-US" dirty="0"/>
              <a:t>终止</a:t>
            </a:r>
          </a:p>
        </p:txBody>
      </p:sp>
    </p:spTree>
    <p:extLst>
      <p:ext uri="{BB962C8B-B14F-4D97-AF65-F5344CB8AC3E}">
        <p14:creationId xmlns:p14="http://schemas.microsoft.com/office/powerpoint/2010/main" val="685220284"/>
      </p:ext>
    </p:extLst>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5364A-BCB8-8B94-B69E-E5EF9531D0AF}"/>
              </a:ext>
            </a:extLst>
          </p:cNvPr>
          <p:cNvSpPr/>
          <p:nvPr/>
        </p:nvSpPr>
        <p:spPr>
          <a:xfrm>
            <a:off x="847355" y="506614"/>
            <a:ext cx="9849219" cy="830997"/>
          </a:xfrm>
          <a:prstGeom prst="rect">
            <a:avLst/>
          </a:prstGeom>
        </p:spPr>
        <p:txBody>
          <a:bodyPr wrap="square">
            <a:spAutoFit/>
          </a:bodyPr>
          <a:lstStyle/>
          <a:p>
            <a:r>
              <a:rPr lang="zh-CN" altLang="en-US" sz="2400" dirty="0">
                <a:latin typeface="+mn-ea"/>
              </a:rPr>
              <a:t>实验程序</a:t>
            </a:r>
            <a:endParaRPr lang="en-US" altLang="zh-CN" sz="2400" dirty="0">
              <a:latin typeface="+mn-ea"/>
            </a:endParaRPr>
          </a:p>
          <a:p>
            <a:endParaRPr lang="en-US" altLang="zh-CN" sz="2400" dirty="0">
              <a:latin typeface="+mn-ea"/>
            </a:endParaRPr>
          </a:p>
        </p:txBody>
      </p:sp>
      <p:sp>
        <p:nvSpPr>
          <p:cNvPr id="2" name="文本框 1">
            <a:extLst>
              <a:ext uri="{FF2B5EF4-FFF2-40B4-BE49-F238E27FC236}">
                <a16:creationId xmlns:a16="http://schemas.microsoft.com/office/drawing/2014/main" id="{47D51EBF-51FE-5D5B-AE49-B703D569CA1A}"/>
              </a:ext>
            </a:extLst>
          </p:cNvPr>
          <p:cNvSpPr txBox="1"/>
          <p:nvPr/>
        </p:nvSpPr>
        <p:spPr>
          <a:xfrm>
            <a:off x="913677" y="1337611"/>
            <a:ext cx="1576072" cy="369332"/>
          </a:xfrm>
          <a:prstGeom prst="rect">
            <a:avLst/>
          </a:prstGeom>
          <a:noFill/>
        </p:spPr>
        <p:txBody>
          <a:bodyPr wrap="none" rtlCol="0">
            <a:spAutoFit/>
          </a:bodyPr>
          <a:lstStyle/>
          <a:p>
            <a:r>
              <a:rPr lang="en-US" altLang="zh-CN" dirty="0" err="1"/>
              <a:t>fileCreater.c</a:t>
            </a:r>
            <a:endParaRPr lang="zh-CN" altLang="en-US" dirty="0"/>
          </a:p>
        </p:txBody>
      </p:sp>
      <p:sp>
        <p:nvSpPr>
          <p:cNvPr id="6" name="文本框 5">
            <a:extLst>
              <a:ext uri="{FF2B5EF4-FFF2-40B4-BE49-F238E27FC236}">
                <a16:creationId xmlns:a16="http://schemas.microsoft.com/office/drawing/2014/main" id="{621D70D8-5D21-6E2C-693F-7E25E5D2FBAD}"/>
              </a:ext>
            </a:extLst>
          </p:cNvPr>
          <p:cNvSpPr txBox="1"/>
          <p:nvPr/>
        </p:nvSpPr>
        <p:spPr>
          <a:xfrm>
            <a:off x="3898005" y="1337611"/>
            <a:ext cx="2723823" cy="369332"/>
          </a:xfrm>
          <a:prstGeom prst="rect">
            <a:avLst/>
          </a:prstGeom>
          <a:noFill/>
        </p:spPr>
        <p:txBody>
          <a:bodyPr wrap="none" rtlCol="0">
            <a:spAutoFit/>
          </a:bodyPr>
          <a:lstStyle/>
          <a:p>
            <a:r>
              <a:rPr lang="zh-CN" altLang="en-US" dirty="0"/>
              <a:t>创建一个指定大小的文件</a:t>
            </a:r>
          </a:p>
        </p:txBody>
      </p:sp>
      <p:pic>
        <p:nvPicPr>
          <p:cNvPr id="7" name="图片 6">
            <a:extLst>
              <a:ext uri="{FF2B5EF4-FFF2-40B4-BE49-F238E27FC236}">
                <a16:creationId xmlns:a16="http://schemas.microsoft.com/office/drawing/2014/main" id="{93D735CF-E3BF-75AB-CADE-66F2C88E0DDC}"/>
              </a:ext>
            </a:extLst>
          </p:cNvPr>
          <p:cNvPicPr>
            <a:picLocks noChangeAspect="1"/>
          </p:cNvPicPr>
          <p:nvPr/>
        </p:nvPicPr>
        <p:blipFill>
          <a:blip r:embed="rId2"/>
          <a:stretch>
            <a:fillRect/>
          </a:stretch>
        </p:blipFill>
        <p:spPr>
          <a:xfrm>
            <a:off x="913677" y="2052332"/>
            <a:ext cx="5182323" cy="4372585"/>
          </a:xfrm>
          <a:prstGeom prst="rect">
            <a:avLst/>
          </a:prstGeom>
        </p:spPr>
      </p:pic>
    </p:spTree>
    <p:extLst>
      <p:ext uri="{BB962C8B-B14F-4D97-AF65-F5344CB8AC3E}">
        <p14:creationId xmlns:p14="http://schemas.microsoft.com/office/powerpoint/2010/main" val="3673020669"/>
      </p:ext>
    </p:extLst>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5364A-BCB8-8B94-B69E-E5EF9531D0AF}"/>
              </a:ext>
            </a:extLst>
          </p:cNvPr>
          <p:cNvSpPr/>
          <p:nvPr/>
        </p:nvSpPr>
        <p:spPr>
          <a:xfrm>
            <a:off x="847355" y="506614"/>
            <a:ext cx="9849219" cy="830997"/>
          </a:xfrm>
          <a:prstGeom prst="rect">
            <a:avLst/>
          </a:prstGeom>
        </p:spPr>
        <p:txBody>
          <a:bodyPr wrap="square">
            <a:spAutoFit/>
          </a:bodyPr>
          <a:lstStyle/>
          <a:p>
            <a:r>
              <a:rPr lang="zh-CN" altLang="en-US" sz="2400" dirty="0">
                <a:latin typeface="+mn-ea"/>
              </a:rPr>
              <a:t>实验程序</a:t>
            </a:r>
            <a:endParaRPr lang="en-US" altLang="zh-CN" sz="2400" dirty="0">
              <a:latin typeface="+mn-ea"/>
            </a:endParaRPr>
          </a:p>
          <a:p>
            <a:endParaRPr lang="en-US" altLang="zh-CN" sz="2400" dirty="0">
              <a:latin typeface="+mn-ea"/>
            </a:endParaRPr>
          </a:p>
        </p:txBody>
      </p:sp>
      <p:sp>
        <p:nvSpPr>
          <p:cNvPr id="2" name="文本框 1">
            <a:extLst>
              <a:ext uri="{FF2B5EF4-FFF2-40B4-BE49-F238E27FC236}">
                <a16:creationId xmlns:a16="http://schemas.microsoft.com/office/drawing/2014/main" id="{47D51EBF-51FE-5D5B-AE49-B703D569CA1A}"/>
              </a:ext>
            </a:extLst>
          </p:cNvPr>
          <p:cNvSpPr txBox="1"/>
          <p:nvPr/>
        </p:nvSpPr>
        <p:spPr>
          <a:xfrm>
            <a:off x="913677" y="1337611"/>
            <a:ext cx="1519968" cy="369332"/>
          </a:xfrm>
          <a:prstGeom prst="rect">
            <a:avLst/>
          </a:prstGeom>
          <a:noFill/>
        </p:spPr>
        <p:txBody>
          <a:bodyPr wrap="none" rtlCol="0">
            <a:spAutoFit/>
          </a:bodyPr>
          <a:lstStyle/>
          <a:p>
            <a:r>
              <a:rPr lang="en-US" altLang="zh-CN" dirty="0" err="1"/>
              <a:t>readTImer.c</a:t>
            </a:r>
            <a:endParaRPr lang="zh-CN" altLang="en-US" dirty="0"/>
          </a:p>
        </p:txBody>
      </p:sp>
      <p:sp>
        <p:nvSpPr>
          <p:cNvPr id="6" name="文本框 5">
            <a:extLst>
              <a:ext uri="{FF2B5EF4-FFF2-40B4-BE49-F238E27FC236}">
                <a16:creationId xmlns:a16="http://schemas.microsoft.com/office/drawing/2014/main" id="{621D70D8-5D21-6E2C-693F-7E25E5D2FBAD}"/>
              </a:ext>
            </a:extLst>
          </p:cNvPr>
          <p:cNvSpPr txBox="1"/>
          <p:nvPr/>
        </p:nvSpPr>
        <p:spPr>
          <a:xfrm>
            <a:off x="3898005" y="1337611"/>
            <a:ext cx="1800493" cy="369332"/>
          </a:xfrm>
          <a:prstGeom prst="rect">
            <a:avLst/>
          </a:prstGeom>
          <a:noFill/>
        </p:spPr>
        <p:txBody>
          <a:bodyPr wrap="none" rtlCol="0">
            <a:spAutoFit/>
          </a:bodyPr>
          <a:lstStyle/>
          <a:p>
            <a:r>
              <a:rPr lang="zh-CN" altLang="en-US" dirty="0"/>
              <a:t>读取文件并计时</a:t>
            </a:r>
          </a:p>
        </p:txBody>
      </p:sp>
      <p:pic>
        <p:nvPicPr>
          <p:cNvPr id="5" name="图片 4">
            <a:extLst>
              <a:ext uri="{FF2B5EF4-FFF2-40B4-BE49-F238E27FC236}">
                <a16:creationId xmlns:a16="http://schemas.microsoft.com/office/drawing/2014/main" id="{B1A2C2BB-0D3A-3D23-3F12-1749DE134FF5}"/>
              </a:ext>
            </a:extLst>
          </p:cNvPr>
          <p:cNvPicPr>
            <a:picLocks noChangeAspect="1"/>
          </p:cNvPicPr>
          <p:nvPr/>
        </p:nvPicPr>
        <p:blipFill>
          <a:blip r:embed="rId2"/>
          <a:stretch>
            <a:fillRect/>
          </a:stretch>
        </p:blipFill>
        <p:spPr>
          <a:xfrm>
            <a:off x="847355" y="1939646"/>
            <a:ext cx="6010873" cy="4780626"/>
          </a:xfrm>
          <a:prstGeom prst="rect">
            <a:avLst/>
          </a:prstGeom>
        </p:spPr>
      </p:pic>
    </p:spTree>
    <p:extLst>
      <p:ext uri="{BB962C8B-B14F-4D97-AF65-F5344CB8AC3E}">
        <p14:creationId xmlns:p14="http://schemas.microsoft.com/office/powerpoint/2010/main" val="1420488316"/>
      </p:ext>
    </p:extLst>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45364A-BCB8-8B94-B69E-E5EF9531D0AF}"/>
              </a:ext>
            </a:extLst>
          </p:cNvPr>
          <p:cNvSpPr/>
          <p:nvPr/>
        </p:nvSpPr>
        <p:spPr>
          <a:xfrm>
            <a:off x="801348" y="276576"/>
            <a:ext cx="9849219" cy="6401753"/>
          </a:xfrm>
          <a:prstGeom prst="rect">
            <a:avLst/>
          </a:prstGeom>
        </p:spPr>
        <p:txBody>
          <a:bodyPr wrap="square">
            <a:spAutoFit/>
          </a:bodyPr>
          <a:lstStyle/>
          <a:p>
            <a:r>
              <a:rPr lang="zh-CN" altLang="en-US" sz="3200" dirty="0">
                <a:latin typeface="+mn-ea"/>
              </a:rPr>
              <a:t>实验</a:t>
            </a:r>
            <a:endParaRPr lang="en-US" altLang="zh-CN" sz="3200" dirty="0">
              <a:latin typeface="+mn-ea"/>
            </a:endParaRPr>
          </a:p>
          <a:p>
            <a:endParaRPr lang="en-US" altLang="zh-CN" sz="2400" dirty="0">
              <a:latin typeface="+mn-ea"/>
            </a:endParaRPr>
          </a:p>
          <a:p>
            <a:r>
              <a:rPr lang="en-US" altLang="zh-CN" sz="2400" dirty="0">
                <a:latin typeface="+mn-ea"/>
              </a:rPr>
              <a:t>Linux</a:t>
            </a:r>
            <a:r>
              <a:rPr lang="zh-CN" altLang="en-US" sz="2400" dirty="0">
                <a:latin typeface="+mn-ea"/>
              </a:rPr>
              <a:t>清除</a:t>
            </a:r>
            <a:r>
              <a:rPr lang="en-US" altLang="zh-CN" sz="2400" dirty="0">
                <a:latin typeface="+mn-ea"/>
              </a:rPr>
              <a:t>buffer/cache</a:t>
            </a:r>
            <a:r>
              <a:rPr lang="zh-CN" altLang="en-US" sz="2400" dirty="0">
                <a:latin typeface="+mn-ea"/>
              </a:rPr>
              <a:t>命令：</a:t>
            </a:r>
            <a:r>
              <a:rPr lang="en-US" altLang="zh-CN" sz="1800" b="0" i="0" kern="1200" dirty="0" err="1">
                <a:effectLst/>
                <a:latin typeface="-apple-system"/>
                <a:ea typeface="幼圆" panose="02010509060101010101" pitchFamily="49" charset="-122"/>
                <a:cs typeface="+mn-cs"/>
              </a:rPr>
              <a:t>sudo</a:t>
            </a:r>
            <a:r>
              <a:rPr lang="en-US" altLang="zh-CN" sz="1800" b="0" i="0" kern="1200" dirty="0">
                <a:effectLst/>
                <a:latin typeface="-apple-system"/>
                <a:ea typeface="幼圆" panose="02010509060101010101" pitchFamily="49" charset="-122"/>
                <a:cs typeface="+mn-cs"/>
              </a:rPr>
              <a:t> </a:t>
            </a:r>
            <a:r>
              <a:rPr lang="en-US" altLang="zh-CN" sz="1800" b="0" i="0" kern="1200" dirty="0">
                <a:effectLst/>
                <a:latin typeface="-apple-system"/>
                <a:ea typeface="幼圆" panose="02010509060101010101" pitchFamily="49" charset="-122"/>
                <a:cs typeface="+mn-cs"/>
                <a:hlinkClick r:id="rId2">
                  <a:extLst>
                    <a:ext uri="{A12FA001-AC4F-418D-AE19-62706E023703}">
                      <ahyp:hlinkClr xmlns:ahyp="http://schemas.microsoft.com/office/drawing/2018/hyperlinkcolor" val="tx"/>
                    </a:ext>
                  </a:extLst>
                </a:hlinkClick>
              </a:rPr>
              <a:t>sync</a:t>
            </a:r>
            <a:r>
              <a:rPr lang="en-US" altLang="zh-CN" sz="1800" b="0" i="0" kern="1200" dirty="0">
                <a:effectLst/>
                <a:latin typeface="-apple-system"/>
                <a:ea typeface="幼圆" panose="02010509060101010101" pitchFamily="49" charset="-122"/>
                <a:cs typeface="+mn-cs"/>
              </a:rPr>
              <a:t> &amp;&amp; echo 3 | </a:t>
            </a:r>
            <a:r>
              <a:rPr lang="en-US" altLang="zh-CN" sz="1800" b="0" i="0" kern="1200" dirty="0" err="1">
                <a:effectLst/>
                <a:latin typeface="-apple-system"/>
                <a:ea typeface="幼圆" panose="02010509060101010101" pitchFamily="49" charset="-122"/>
                <a:cs typeface="+mn-cs"/>
              </a:rPr>
              <a:t>sudo</a:t>
            </a:r>
            <a:r>
              <a:rPr lang="en-US" altLang="zh-CN" sz="1800" b="0" i="0" kern="1200" dirty="0">
                <a:effectLst/>
                <a:latin typeface="-apple-system"/>
                <a:ea typeface="幼圆" panose="02010509060101010101" pitchFamily="49" charset="-122"/>
                <a:cs typeface="+mn-cs"/>
              </a:rPr>
              <a:t> tee /proc/sys/</a:t>
            </a:r>
            <a:r>
              <a:rPr lang="en-US" altLang="zh-CN" sz="1800" b="0" i="0" kern="1200" dirty="0" err="1">
                <a:effectLst/>
                <a:latin typeface="-apple-system"/>
                <a:ea typeface="幼圆" panose="02010509060101010101" pitchFamily="49" charset="-122"/>
                <a:cs typeface="+mn-cs"/>
              </a:rPr>
              <a:t>vm</a:t>
            </a:r>
            <a:r>
              <a:rPr lang="en-US" altLang="zh-CN" sz="1800" b="0" i="0" kern="1200" dirty="0">
                <a:effectLst/>
                <a:latin typeface="-apple-system"/>
                <a:ea typeface="幼圆" panose="02010509060101010101" pitchFamily="49" charset="-122"/>
                <a:cs typeface="+mn-cs"/>
              </a:rPr>
              <a:t>/</a:t>
            </a:r>
            <a:r>
              <a:rPr lang="en-US" altLang="zh-CN" sz="1800" b="0" i="0" kern="1200" dirty="0" err="1">
                <a:effectLst/>
                <a:latin typeface="-apple-system"/>
                <a:ea typeface="幼圆" panose="02010509060101010101" pitchFamily="49" charset="-122"/>
                <a:cs typeface="+mn-cs"/>
              </a:rPr>
              <a:t>drop_caches</a:t>
            </a:r>
            <a:endParaRPr lang="en-US" altLang="zh-CN" sz="1800" b="0" i="0" kern="1200" dirty="0">
              <a:effectLst/>
              <a:latin typeface="-apple-system"/>
              <a:ea typeface="幼圆" panose="02010509060101010101" pitchFamily="49" charset="-122"/>
              <a:cs typeface="+mn-cs"/>
            </a:endParaRPr>
          </a:p>
          <a:p>
            <a:endParaRPr lang="en-US" altLang="zh-CN" dirty="0">
              <a:latin typeface="-apple-system"/>
              <a:ea typeface="幼圆" panose="02010509060101010101" pitchFamily="49" charset="-122"/>
            </a:endParaRPr>
          </a:p>
          <a:p>
            <a:pPr marL="457200" indent="-457200">
              <a:buAutoNum type="arabicPeriod"/>
            </a:pPr>
            <a:endParaRPr lang="en-US" altLang="zh-CN" sz="2400" dirty="0">
              <a:highlight>
                <a:srgbClr val="FF0000"/>
              </a:highlight>
              <a:latin typeface="+mn-ea"/>
            </a:endParaRPr>
          </a:p>
          <a:p>
            <a:r>
              <a:rPr lang="en-US" altLang="zh-CN" sz="2400" dirty="0">
                <a:latin typeface="+mn-ea"/>
              </a:rPr>
              <a:t>1. </a:t>
            </a:r>
            <a:r>
              <a:rPr lang="zh-CN" altLang="en-US" sz="2400" dirty="0">
                <a:latin typeface="+mn-ea"/>
              </a:rPr>
              <a:t>创建一个大文件（</a:t>
            </a:r>
            <a:r>
              <a:rPr lang="en-US" altLang="zh-CN" sz="2400" dirty="0">
                <a:latin typeface="+mn-ea"/>
              </a:rPr>
              <a:t>512M</a:t>
            </a:r>
            <a:r>
              <a:rPr lang="zh-CN" altLang="en-US" sz="2400" dirty="0">
                <a:latin typeface="+mn-ea"/>
              </a:rPr>
              <a:t>）</a:t>
            </a:r>
            <a:r>
              <a:rPr lang="en-US" altLang="zh-CN" sz="2400" dirty="0">
                <a:latin typeface="+mn-ea"/>
              </a:rPr>
              <a:t>,</a:t>
            </a:r>
            <a:r>
              <a:rPr lang="zh-CN" altLang="en-US" sz="2400" dirty="0">
                <a:latin typeface="+mn-ea"/>
              </a:rPr>
              <a:t>然后清除缓存，使用程序读取该文件并计时，使用</a:t>
            </a:r>
            <a:r>
              <a:rPr lang="en-US" altLang="zh-CN" sz="2400" dirty="0">
                <a:latin typeface="+mn-ea"/>
              </a:rPr>
              <a:t>cat /proc/</a:t>
            </a:r>
            <a:r>
              <a:rPr lang="en-US" altLang="zh-CN" sz="2400" dirty="0" err="1">
                <a:latin typeface="+mn-ea"/>
              </a:rPr>
              <a:t>meminfo</a:t>
            </a:r>
            <a:r>
              <a:rPr lang="en-US" altLang="zh-CN" sz="2400" dirty="0">
                <a:latin typeface="+mn-ea"/>
              </a:rPr>
              <a:t> </a:t>
            </a:r>
            <a:r>
              <a:rPr lang="zh-CN" altLang="en-US" sz="2400" dirty="0">
                <a:latin typeface="+mn-ea"/>
              </a:rPr>
              <a:t>观察运行前后</a:t>
            </a:r>
            <a:r>
              <a:rPr lang="en-US" altLang="zh-CN" sz="2400" dirty="0">
                <a:latin typeface="+mn-ea"/>
              </a:rPr>
              <a:t>cached</a:t>
            </a:r>
            <a:r>
              <a:rPr lang="zh-CN" altLang="en-US" sz="2400" dirty="0">
                <a:latin typeface="+mn-ea"/>
              </a:rPr>
              <a:t>使用情况；然后再次重复运行程序读取，比较两次速度差异，说明原因。</a:t>
            </a:r>
            <a:endParaRPr lang="en-US" altLang="zh-CN" sz="2400" dirty="0">
              <a:latin typeface="+mn-ea"/>
            </a:endParaRPr>
          </a:p>
          <a:p>
            <a:endParaRPr lang="en-US" altLang="zh-CN" sz="2400" dirty="0">
              <a:latin typeface="+mn-ea"/>
            </a:endParaRPr>
          </a:p>
          <a:p>
            <a:r>
              <a:rPr lang="en-US" altLang="zh-CN" sz="2400" dirty="0">
                <a:latin typeface="+mn-ea"/>
              </a:rPr>
              <a:t>2.</a:t>
            </a:r>
            <a:r>
              <a:rPr lang="zh-CN" altLang="en-US" sz="2400" dirty="0">
                <a:latin typeface="+mn-ea"/>
              </a:rPr>
              <a:t>执行 </a:t>
            </a:r>
            <a:r>
              <a:rPr lang="en-US" altLang="zh-CN" sz="2400" dirty="0">
                <a:latin typeface="+mn-ea"/>
              </a:rPr>
              <a:t>find /</a:t>
            </a:r>
            <a:r>
              <a:rPr lang="zh-CN" altLang="en-US" sz="2400" dirty="0">
                <a:latin typeface="+mn-ea"/>
              </a:rPr>
              <a:t> </a:t>
            </a:r>
            <a:r>
              <a:rPr lang="en-US" altLang="zh-CN" sz="2400" dirty="0">
                <a:latin typeface="+mn-ea"/>
              </a:rPr>
              <a:t>-name</a:t>
            </a:r>
            <a:r>
              <a:rPr lang="zh-CN" altLang="en-US" sz="2400" dirty="0">
                <a:latin typeface="+mn-ea"/>
              </a:rPr>
              <a:t> </a:t>
            </a:r>
            <a:r>
              <a:rPr lang="en-US" altLang="zh-CN" sz="2400" dirty="0">
                <a:latin typeface="+mn-ea"/>
              </a:rPr>
              <a:t>.conf </a:t>
            </a:r>
            <a:r>
              <a:rPr lang="zh-CN" altLang="en-US" sz="2400" dirty="0">
                <a:latin typeface="+mn-ea"/>
              </a:rPr>
              <a:t>命令，使用</a:t>
            </a:r>
            <a:r>
              <a:rPr lang="en-US" altLang="zh-CN" sz="2400" dirty="0">
                <a:latin typeface="+mn-ea"/>
              </a:rPr>
              <a:t>cat /proc/</a:t>
            </a:r>
            <a:r>
              <a:rPr lang="en-US" altLang="zh-CN" sz="2400" dirty="0" err="1">
                <a:latin typeface="+mn-ea"/>
              </a:rPr>
              <a:t>meminfo</a:t>
            </a:r>
            <a:r>
              <a:rPr lang="en-US" altLang="zh-CN" sz="2400" dirty="0">
                <a:latin typeface="+mn-ea"/>
              </a:rPr>
              <a:t> </a:t>
            </a:r>
            <a:r>
              <a:rPr lang="zh-CN" altLang="en-US" sz="2400" dirty="0">
                <a:latin typeface="+mn-ea"/>
              </a:rPr>
              <a:t>观察执行前后</a:t>
            </a:r>
            <a:r>
              <a:rPr lang="en-US" altLang="zh-CN" sz="2400" dirty="0">
                <a:latin typeface="+mn-ea"/>
              </a:rPr>
              <a:t>buffers</a:t>
            </a:r>
            <a:r>
              <a:rPr lang="zh-CN" altLang="en-US" sz="2400" dirty="0">
                <a:latin typeface="+mn-ea"/>
              </a:rPr>
              <a:t>使用情况；然后再次执行命令，比较两次速度差异，说明原因。</a:t>
            </a:r>
            <a:endParaRPr lang="en-US" altLang="zh-CN" sz="2400" dirty="0">
              <a:latin typeface="+mn-ea"/>
            </a:endParaRPr>
          </a:p>
          <a:p>
            <a:pPr marL="457200" indent="-457200">
              <a:buAutoNum type="arabicPeriod"/>
            </a:pPr>
            <a:endParaRPr lang="en-US" altLang="zh-CN" sz="2400" dirty="0">
              <a:latin typeface="+mn-ea"/>
            </a:endParaRPr>
          </a:p>
          <a:p>
            <a:r>
              <a:rPr lang="en-US" altLang="zh-CN" sz="2400" dirty="0">
                <a:latin typeface="+mn-ea"/>
              </a:rPr>
              <a:t>3.</a:t>
            </a:r>
            <a:r>
              <a:rPr lang="zh-CN" altLang="en-US" sz="2400" dirty="0">
                <a:latin typeface="+mn-ea"/>
              </a:rPr>
              <a:t>运行内存消耗程序，直到耗尽系统内存 进程被杀死，使用</a:t>
            </a:r>
            <a:r>
              <a:rPr lang="en-US" altLang="zh-CN" sz="2400" dirty="0">
                <a:latin typeface="+mn-ea"/>
              </a:rPr>
              <a:t>top</a:t>
            </a:r>
            <a:r>
              <a:rPr lang="zh-CN" altLang="en-US" sz="2400" dirty="0">
                <a:latin typeface="+mn-ea"/>
              </a:rPr>
              <a:t>命令观测在这个过程中</a:t>
            </a:r>
            <a:r>
              <a:rPr lang="en-US" altLang="zh-CN" sz="2400" dirty="0">
                <a:latin typeface="+mn-ea"/>
              </a:rPr>
              <a:t>free</a:t>
            </a:r>
            <a:r>
              <a:rPr lang="zh-CN" altLang="en-US" sz="2400" dirty="0">
                <a:latin typeface="+mn-ea"/>
              </a:rPr>
              <a:t>，</a:t>
            </a:r>
            <a:r>
              <a:rPr lang="en-US" altLang="zh-CN" sz="2400" dirty="0">
                <a:latin typeface="+mn-ea"/>
              </a:rPr>
              <a:t>used</a:t>
            </a:r>
            <a:r>
              <a:rPr lang="zh-CN" altLang="en-US" sz="2400" dirty="0">
                <a:latin typeface="+mn-ea"/>
              </a:rPr>
              <a:t>，</a:t>
            </a:r>
            <a:r>
              <a:rPr lang="en-US" altLang="zh-CN" sz="2400" dirty="0">
                <a:latin typeface="+mn-ea"/>
              </a:rPr>
              <a:t>buffer/cache</a:t>
            </a:r>
            <a:r>
              <a:rPr lang="zh-CN" altLang="en-US" sz="2400" dirty="0">
                <a:latin typeface="+mn-ea"/>
              </a:rPr>
              <a:t>，</a:t>
            </a:r>
            <a:r>
              <a:rPr lang="en-US" altLang="zh-CN" sz="2400" dirty="0">
                <a:latin typeface="+mn-ea"/>
              </a:rPr>
              <a:t>swap</a:t>
            </a:r>
            <a:r>
              <a:rPr lang="zh-CN" altLang="en-US" sz="2400" dirty="0">
                <a:latin typeface="+mn-ea"/>
              </a:rPr>
              <a:t> 使用情况变化，记录并说明原因</a:t>
            </a:r>
            <a:r>
              <a:rPr lang="zh-CN" altLang="en-US" sz="2400" dirty="0">
                <a:latin typeface="-apple-system"/>
                <a:ea typeface="幼圆" panose="02010509060101010101" pitchFamily="49" charset="-122"/>
              </a:rPr>
              <a:t>。</a:t>
            </a:r>
            <a:r>
              <a:rPr lang="zh-CN" altLang="en-US" sz="2400" dirty="0">
                <a:highlight>
                  <a:srgbClr val="FF0000"/>
                </a:highlight>
                <a:latin typeface="+mn-ea"/>
              </a:rPr>
              <a:t>（建议虚拟机分配</a:t>
            </a:r>
            <a:r>
              <a:rPr lang="en-US" altLang="zh-CN" sz="2400" dirty="0">
                <a:highlight>
                  <a:srgbClr val="FF0000"/>
                </a:highlight>
                <a:latin typeface="+mn-ea"/>
              </a:rPr>
              <a:t>4G</a:t>
            </a:r>
            <a:r>
              <a:rPr lang="zh-CN" altLang="en-US" sz="2400" dirty="0">
                <a:highlight>
                  <a:srgbClr val="FF0000"/>
                </a:highlight>
                <a:latin typeface="+mn-ea"/>
              </a:rPr>
              <a:t>内存，实验前注意保存文件）</a:t>
            </a:r>
            <a:endParaRPr lang="en-US" altLang="zh-CN" sz="2400" dirty="0">
              <a:latin typeface="+mn-ea"/>
            </a:endParaRPr>
          </a:p>
          <a:p>
            <a:pPr marL="457200" indent="-457200">
              <a:buAutoNum type="arabicPeriod"/>
            </a:pPr>
            <a:endParaRPr lang="zh-CN" altLang="en-US" sz="2400" dirty="0">
              <a:latin typeface="+mn-ea"/>
            </a:endParaRPr>
          </a:p>
        </p:txBody>
      </p:sp>
    </p:spTree>
    <p:extLst>
      <p:ext uri="{BB962C8B-B14F-4D97-AF65-F5344CB8AC3E}">
        <p14:creationId xmlns:p14="http://schemas.microsoft.com/office/powerpoint/2010/main" val="1127729806"/>
      </p:ext>
    </p:extLst>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6000" y="762000"/>
            <a:ext cx="10089965" cy="1143000"/>
          </a:xfrm>
        </p:spPr>
        <p:txBody>
          <a:bodyPr>
            <a:noAutofit/>
          </a:bodyPr>
          <a:lstStyle/>
          <a:p>
            <a:r>
              <a:rPr lang="zh-CN" altLang="en-US" b="1" dirty="0">
                <a:effectLst>
                  <a:outerShdw blurRad="38100" dist="38100" dir="2700000" algn="tl">
                    <a:srgbClr val="000000">
                      <a:alpha val="43137"/>
                    </a:srgbClr>
                  </a:outerShdw>
                </a:effectLst>
              </a:rPr>
              <a:t>实验内容</a:t>
            </a:r>
          </a:p>
        </p:txBody>
      </p:sp>
      <p:sp>
        <p:nvSpPr>
          <p:cNvPr id="5" name="标题 1"/>
          <p:cNvSpPr txBox="1"/>
          <p:nvPr/>
        </p:nvSpPr>
        <p:spPr>
          <a:xfrm>
            <a:off x="1468762" y="1594281"/>
            <a:ext cx="6121647" cy="448692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150000"/>
              </a:lnSpc>
              <a:buFont typeface="Wingdings" panose="05000000000000000000" pitchFamily="2" charset="2"/>
              <a:buChar char="Ø"/>
            </a:pPr>
            <a:endParaRPr lang="en-US" altLang="zh-CN" sz="3200" b="1" dirty="0">
              <a:effectLst>
                <a:outerShdw blurRad="38100" dist="38100" dir="2700000" algn="tl">
                  <a:srgbClr val="000000">
                    <a:alpha val="43137"/>
                  </a:srgbClr>
                </a:outerShdw>
              </a:effectLst>
            </a:endParaRPr>
          </a:p>
          <a:p>
            <a:r>
              <a:rPr lang="en-US" altLang="zh-CN" sz="3200" dirty="0"/>
              <a:t>	</a:t>
            </a:r>
            <a:endParaRPr lang="zh-CN" altLang="en-US" sz="3200" dirty="0"/>
          </a:p>
        </p:txBody>
      </p:sp>
      <p:sp>
        <p:nvSpPr>
          <p:cNvPr id="3" name="文本框 2"/>
          <p:cNvSpPr txBox="1"/>
          <p:nvPr/>
        </p:nvSpPr>
        <p:spPr>
          <a:xfrm>
            <a:off x="1216240" y="2639257"/>
            <a:ext cx="11567604" cy="1569660"/>
          </a:xfrm>
          <a:prstGeom prst="rect">
            <a:avLst/>
          </a:prstGeom>
          <a:noFill/>
        </p:spPr>
        <p:txBody>
          <a:bodyPr wrap="square" rtlCol="0">
            <a:spAutoFit/>
          </a:bodyPr>
          <a:lstStyle/>
          <a:p>
            <a:r>
              <a:rPr lang="en-US" altLang="zh-CN" sz="3200" dirty="0"/>
              <a:t>1</a:t>
            </a:r>
            <a:r>
              <a:rPr lang="zh-CN" altLang="en-US" sz="3200" dirty="0"/>
              <a:t>、熟悉</a:t>
            </a:r>
            <a:r>
              <a:rPr lang="en-US" altLang="zh-CN" sz="3200" dirty="0"/>
              <a:t>Linux</a:t>
            </a:r>
            <a:r>
              <a:rPr lang="zh-CN" altLang="en-US" sz="3200" dirty="0"/>
              <a:t>内存管理的常见命令</a:t>
            </a:r>
            <a:endParaRPr lang="en-US" altLang="zh-CN" sz="3200" dirty="0"/>
          </a:p>
          <a:p>
            <a:r>
              <a:rPr lang="en-US" altLang="zh-CN" sz="3200" dirty="0"/>
              <a:t>2</a:t>
            </a:r>
            <a:r>
              <a:rPr lang="zh-CN" altLang="en-US" sz="3200" dirty="0"/>
              <a:t>、理解</a:t>
            </a:r>
            <a:r>
              <a:rPr lang="en-US" altLang="zh-CN" sz="3200" dirty="0"/>
              <a:t>Linux</a:t>
            </a:r>
            <a:r>
              <a:rPr lang="zh-CN" altLang="en-US" sz="3200" dirty="0"/>
              <a:t>内存管理机制</a:t>
            </a:r>
            <a:endParaRPr lang="en-US" altLang="zh-CN" sz="3200" dirty="0"/>
          </a:p>
          <a:p>
            <a:endParaRPr lang="en-US" altLang="zh-CN" sz="3200" dirty="0"/>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3910EBA-1F62-6B1F-72F3-10B184ADF802}"/>
              </a:ext>
            </a:extLst>
          </p:cNvPr>
          <p:cNvSpPr>
            <a:spLocks noGrp="1"/>
          </p:cNvSpPr>
          <p:nvPr>
            <p:ph idx="1"/>
          </p:nvPr>
        </p:nvSpPr>
        <p:spPr>
          <a:xfrm>
            <a:off x="731836" y="1200150"/>
            <a:ext cx="8945563" cy="3615267"/>
          </a:xfrm>
        </p:spPr>
        <p:txBody>
          <a:bodyPr>
            <a:normAutofit/>
          </a:bodyPr>
          <a:lstStyle/>
          <a:p>
            <a:r>
              <a:rPr lang="zh-CN" altLang="en-US" sz="2400" dirty="0">
                <a:solidFill>
                  <a:schemeClr val="tx1"/>
                </a:solidFill>
              </a:rPr>
              <a:t>虚拟内存技术是通过用辅存空间模拟</a:t>
            </a:r>
            <a:r>
              <a:rPr lang="en-US" altLang="zh-CN" sz="2400" dirty="0">
                <a:solidFill>
                  <a:schemeClr val="tx1"/>
                </a:solidFill>
              </a:rPr>
              <a:t>RAM</a:t>
            </a:r>
            <a:r>
              <a:rPr lang="zh-CN" altLang="en-US" sz="2400" dirty="0">
                <a:solidFill>
                  <a:schemeClr val="tx1"/>
                </a:solidFill>
              </a:rPr>
              <a:t>来实现的一种使机器的作业地址空间大于实际内存的技术。 它的实现是建立在应用程序可以分成段，并且具有“在任何时候正在使用的信息总是所有存储信息的一小部分”的局部特性基础上的。</a:t>
            </a:r>
          </a:p>
        </p:txBody>
      </p:sp>
    </p:spTree>
    <p:extLst>
      <p:ext uri="{BB962C8B-B14F-4D97-AF65-F5344CB8AC3E}">
        <p14:creationId xmlns:p14="http://schemas.microsoft.com/office/powerpoint/2010/main" val="270467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79A3A91-E38C-7882-7472-14726407465F}"/>
              </a:ext>
            </a:extLst>
          </p:cNvPr>
          <p:cNvSpPr>
            <a:spLocks noGrp="1"/>
          </p:cNvSpPr>
          <p:nvPr>
            <p:ph idx="1"/>
          </p:nvPr>
        </p:nvSpPr>
        <p:spPr>
          <a:xfrm>
            <a:off x="246062" y="1416577"/>
            <a:ext cx="5945188" cy="3615267"/>
          </a:xfrm>
        </p:spPr>
        <p:txBody>
          <a:bodyPr/>
          <a:lstStyle/>
          <a:p>
            <a:r>
              <a:rPr lang="en-US" altLang="zh-CN" b="0" i="0" dirty="0">
                <a:solidFill>
                  <a:schemeClr val="tx1"/>
                </a:solidFill>
                <a:effectLst/>
                <a:latin typeface="-apple-system"/>
              </a:rPr>
              <a:t>Linux</a:t>
            </a:r>
            <a:r>
              <a:rPr lang="zh-CN" altLang="en-US" b="0" i="0" dirty="0">
                <a:solidFill>
                  <a:schemeClr val="tx1"/>
                </a:solidFill>
                <a:effectLst/>
                <a:latin typeface="-apple-system"/>
              </a:rPr>
              <a:t>在硬盘上划分的一个区域作为交换空间（</a:t>
            </a:r>
            <a:r>
              <a:rPr lang="en-US" altLang="zh-CN" b="0" i="0" dirty="0">
                <a:solidFill>
                  <a:schemeClr val="tx1"/>
                </a:solidFill>
                <a:effectLst/>
                <a:latin typeface="-apple-system"/>
              </a:rPr>
              <a:t>Swap Space</a:t>
            </a:r>
            <a:r>
              <a:rPr lang="zh-CN" altLang="en-US" b="0" i="0" dirty="0">
                <a:solidFill>
                  <a:schemeClr val="tx1"/>
                </a:solidFill>
                <a:effectLst/>
                <a:latin typeface="-apple-system"/>
              </a:rPr>
              <a:t>）。</a:t>
            </a:r>
            <a:r>
              <a:rPr lang="en-US" altLang="zh-CN" b="0" i="0" dirty="0">
                <a:solidFill>
                  <a:schemeClr val="tx1"/>
                </a:solidFill>
                <a:effectLst/>
                <a:latin typeface="-apple-system"/>
              </a:rPr>
              <a:t>Linux</a:t>
            </a:r>
            <a:r>
              <a:rPr lang="zh-CN" altLang="en-US" b="0" i="0" dirty="0">
                <a:solidFill>
                  <a:schemeClr val="tx1"/>
                </a:solidFill>
                <a:effectLst/>
                <a:latin typeface="-apple-system"/>
              </a:rPr>
              <a:t>会使用交换空间来临时存储不常用的内存数据。</a:t>
            </a:r>
            <a:endParaRPr lang="en-US" altLang="zh-CN" b="0" i="0" dirty="0">
              <a:solidFill>
                <a:schemeClr val="tx1"/>
              </a:solidFill>
              <a:effectLst/>
              <a:latin typeface="-apple-system"/>
            </a:endParaRPr>
          </a:p>
          <a:p>
            <a:endParaRPr lang="en-US" altLang="zh-CN" b="0" i="0" dirty="0">
              <a:solidFill>
                <a:schemeClr val="tx1"/>
              </a:solidFill>
              <a:effectLst/>
              <a:latin typeface="-apple-system"/>
            </a:endParaRPr>
          </a:p>
          <a:p>
            <a:r>
              <a:rPr lang="en-US" altLang="zh-CN" b="0" i="0" dirty="0">
                <a:solidFill>
                  <a:schemeClr val="tx1"/>
                </a:solidFill>
                <a:effectLst/>
                <a:latin typeface="-apple-system"/>
              </a:rPr>
              <a:t>Linux</a:t>
            </a:r>
            <a:r>
              <a:rPr lang="zh-CN" altLang="en-US" b="0" i="0" dirty="0">
                <a:solidFill>
                  <a:schemeClr val="tx1"/>
                </a:solidFill>
                <a:effectLst/>
                <a:latin typeface="-apple-system"/>
              </a:rPr>
              <a:t>的内存管理采取的是分页存取机制，当系统的物理内存（</a:t>
            </a:r>
            <a:r>
              <a:rPr lang="en-US" altLang="zh-CN" b="0" i="0" dirty="0">
                <a:solidFill>
                  <a:schemeClr val="tx1"/>
                </a:solidFill>
                <a:effectLst/>
                <a:latin typeface="-apple-system"/>
              </a:rPr>
              <a:t>RAM</a:t>
            </a:r>
            <a:r>
              <a:rPr lang="zh-CN" altLang="en-US" b="0" i="0" dirty="0">
                <a:solidFill>
                  <a:schemeClr val="tx1"/>
                </a:solidFill>
                <a:effectLst/>
                <a:latin typeface="-apple-system"/>
              </a:rPr>
              <a:t>）不足时，内核会在适当的时候将物理内存中不经常使用的数据块自动交换到虚拟内存中，而将经常使用的信息保留到物理内存。</a:t>
            </a:r>
            <a:endParaRPr lang="zh-CN" altLang="en-US" dirty="0">
              <a:solidFill>
                <a:schemeClr val="tx1"/>
              </a:solidFill>
            </a:endParaRPr>
          </a:p>
        </p:txBody>
      </p:sp>
      <p:pic>
        <p:nvPicPr>
          <p:cNvPr id="1026" name="Picture 2" descr="Memory Swap File Working">
            <a:extLst>
              <a:ext uri="{FF2B5EF4-FFF2-40B4-BE49-F238E27FC236}">
                <a16:creationId xmlns:a16="http://schemas.microsoft.com/office/drawing/2014/main" id="{51258B87-C32C-739B-9CE8-9E504C91F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907" y="942974"/>
            <a:ext cx="4746956"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469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29D253-EEE0-112C-44C0-3CC754EE8D88}"/>
              </a:ext>
            </a:extLst>
          </p:cNvPr>
          <p:cNvSpPr>
            <a:spLocks noGrp="1"/>
          </p:cNvSpPr>
          <p:nvPr>
            <p:ph idx="1"/>
          </p:nvPr>
        </p:nvSpPr>
        <p:spPr>
          <a:xfrm>
            <a:off x="523142" y="114300"/>
            <a:ext cx="9469438" cy="3615267"/>
          </a:xfrm>
        </p:spPr>
        <p:txBody>
          <a:bodyPr/>
          <a:lstStyle/>
          <a:p>
            <a:r>
              <a:rPr lang="zh-CN" altLang="en-US" dirty="0">
                <a:solidFill>
                  <a:schemeClr val="tx1"/>
                </a:solidFill>
              </a:rPr>
              <a:t>为了提高文件系统性能，</a:t>
            </a:r>
            <a:r>
              <a:rPr lang="en-US" altLang="zh-CN" dirty="0">
                <a:solidFill>
                  <a:schemeClr val="tx1"/>
                </a:solidFill>
              </a:rPr>
              <a:t>Linux</a:t>
            </a:r>
            <a:r>
              <a:rPr lang="zh-CN" altLang="en-US" dirty="0">
                <a:solidFill>
                  <a:schemeClr val="tx1"/>
                </a:solidFill>
              </a:rPr>
              <a:t>会</a:t>
            </a:r>
            <a:r>
              <a:rPr lang="zh-CN" altLang="en-US" b="0" i="0" dirty="0">
                <a:solidFill>
                  <a:schemeClr val="tx1"/>
                </a:solidFill>
                <a:effectLst/>
                <a:latin typeface="PingFang SC"/>
              </a:rPr>
              <a:t>利用一部分物理内存分配出缓冲区，用于缓存系统操作和数据文件，当内核收到读写的请求时，内核先去缓存区找是否有请求的数据，有就直接返回，如果没有则通过驱动程序直接操作磁盘。缓存优点是减少系统调用次数，降低</a:t>
            </a:r>
            <a:r>
              <a:rPr lang="en-US" altLang="zh-CN" b="0" i="0" dirty="0">
                <a:solidFill>
                  <a:schemeClr val="tx1"/>
                </a:solidFill>
                <a:effectLst/>
                <a:latin typeface="PingFang SC"/>
              </a:rPr>
              <a:t>CPU</a:t>
            </a:r>
            <a:r>
              <a:rPr lang="zh-CN" altLang="en-US" b="0" i="0" dirty="0">
                <a:solidFill>
                  <a:schemeClr val="tx1"/>
                </a:solidFill>
                <a:effectLst/>
                <a:latin typeface="PingFang SC"/>
              </a:rPr>
              <a:t>上下文切换和磁盘访问频率。</a:t>
            </a:r>
            <a:endParaRPr lang="zh-CN" altLang="en-US" dirty="0">
              <a:solidFill>
                <a:schemeClr val="tx1"/>
              </a:solidFill>
            </a:endParaRPr>
          </a:p>
        </p:txBody>
      </p:sp>
      <p:sp>
        <p:nvSpPr>
          <p:cNvPr id="4" name="文本框 3">
            <a:extLst>
              <a:ext uri="{FF2B5EF4-FFF2-40B4-BE49-F238E27FC236}">
                <a16:creationId xmlns:a16="http://schemas.microsoft.com/office/drawing/2014/main" id="{70946D3D-12A0-736B-DA19-D2A6CE346289}"/>
              </a:ext>
            </a:extLst>
          </p:cNvPr>
          <p:cNvSpPr txBox="1"/>
          <p:nvPr/>
        </p:nvSpPr>
        <p:spPr>
          <a:xfrm>
            <a:off x="523142" y="4062942"/>
            <a:ext cx="9639177" cy="1569660"/>
          </a:xfrm>
          <a:prstGeom prst="rect">
            <a:avLst/>
          </a:prstGeom>
          <a:noFill/>
        </p:spPr>
        <p:txBody>
          <a:bodyPr wrap="none" rtlCol="0">
            <a:spAutoFit/>
          </a:bodyPr>
          <a:lstStyle/>
          <a:p>
            <a:r>
              <a:rPr lang="zh-CN" altLang="en-US" sz="2400" dirty="0"/>
              <a:t>缓存机制：</a:t>
            </a:r>
            <a:r>
              <a:rPr lang="en-US" altLang="zh-CN" sz="2400" dirty="0"/>
              <a:t>Linux</a:t>
            </a:r>
            <a:r>
              <a:rPr lang="zh-CN" altLang="en-US" sz="2400" dirty="0"/>
              <a:t>引入了</a:t>
            </a:r>
            <a:r>
              <a:rPr lang="en-US" altLang="zh-CN" sz="2400" dirty="0"/>
              <a:t>buffers</a:t>
            </a:r>
            <a:r>
              <a:rPr lang="zh-CN" altLang="en-US" sz="2400" dirty="0"/>
              <a:t>和 </a:t>
            </a:r>
            <a:r>
              <a:rPr lang="en-US" altLang="zh-CN" sz="2400" dirty="0"/>
              <a:t>cached</a:t>
            </a:r>
            <a:r>
              <a:rPr lang="zh-CN" altLang="en-US" sz="2400" dirty="0"/>
              <a:t>机制</a:t>
            </a:r>
            <a:endParaRPr lang="en-US" altLang="zh-CN" sz="2400" dirty="0"/>
          </a:p>
          <a:p>
            <a:endParaRPr lang="en-US" altLang="zh-CN" dirty="0"/>
          </a:p>
          <a:p>
            <a:r>
              <a:rPr lang="en-US" altLang="zh-CN" dirty="0"/>
              <a:t>Buffers</a:t>
            </a:r>
            <a:r>
              <a:rPr lang="zh-CN" altLang="en-US" dirty="0"/>
              <a:t>：磁盘块设备的数据，例如文件系统的元数据（如</a:t>
            </a:r>
            <a:r>
              <a:rPr lang="en-US" altLang="zh-CN" dirty="0" err="1"/>
              <a:t>inode</a:t>
            </a:r>
            <a:r>
              <a:rPr lang="zh-CN" altLang="en-US" dirty="0"/>
              <a:t>、目录结构、文件分配表等）</a:t>
            </a:r>
            <a:endParaRPr lang="en-US" altLang="zh-CN" dirty="0"/>
          </a:p>
          <a:p>
            <a:endParaRPr lang="en-US" altLang="zh-CN" dirty="0"/>
          </a:p>
          <a:p>
            <a:r>
              <a:rPr lang="en-US" altLang="zh-CN" dirty="0"/>
              <a:t>Cached</a:t>
            </a:r>
            <a:r>
              <a:rPr lang="zh-CN" altLang="en-US" dirty="0"/>
              <a:t>：页面缓存。包含文件的实际数据分页文件。</a:t>
            </a:r>
            <a:endParaRPr lang="en-US" altLang="zh-CN" dirty="0"/>
          </a:p>
        </p:txBody>
      </p:sp>
      <p:pic>
        <p:nvPicPr>
          <p:cNvPr id="6" name="图片 5">
            <a:extLst>
              <a:ext uri="{FF2B5EF4-FFF2-40B4-BE49-F238E27FC236}">
                <a16:creationId xmlns:a16="http://schemas.microsoft.com/office/drawing/2014/main" id="{821CF571-6E96-B15F-DA88-B0E8B587DD89}"/>
              </a:ext>
            </a:extLst>
          </p:cNvPr>
          <p:cNvPicPr>
            <a:picLocks noChangeAspect="1"/>
          </p:cNvPicPr>
          <p:nvPr/>
        </p:nvPicPr>
        <p:blipFill>
          <a:blip r:embed="rId3"/>
          <a:stretch>
            <a:fillRect/>
          </a:stretch>
        </p:blipFill>
        <p:spPr>
          <a:xfrm>
            <a:off x="8467576" y="2971753"/>
            <a:ext cx="2133898" cy="666843"/>
          </a:xfrm>
          <a:prstGeom prst="rect">
            <a:avLst/>
          </a:prstGeom>
        </p:spPr>
      </p:pic>
    </p:spTree>
    <p:extLst>
      <p:ext uri="{BB962C8B-B14F-4D97-AF65-F5344CB8AC3E}">
        <p14:creationId xmlns:p14="http://schemas.microsoft.com/office/powerpoint/2010/main" val="76008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b="1" dirty="0">
                <a:effectLst>
                  <a:outerShdw blurRad="38100" dist="38100" dir="2700000" algn="tl">
                    <a:srgbClr val="000000">
                      <a:alpha val="43137"/>
                    </a:srgbClr>
                  </a:outerShdw>
                </a:effectLst>
              </a:rPr>
              <a:t> </a:t>
            </a:r>
            <a:r>
              <a:rPr lang="en-US" altLang="zh-CN" sz="4400" b="1" dirty="0">
                <a:effectLst>
                  <a:outerShdw blurRad="38100" dist="38100" dir="2700000" algn="tl">
                    <a:srgbClr val="000000">
                      <a:alpha val="43137"/>
                    </a:srgbClr>
                  </a:outerShdw>
                </a:effectLst>
              </a:rPr>
              <a:t>Linux</a:t>
            </a:r>
            <a:r>
              <a:rPr lang="zh-CN" altLang="en-US" sz="4400" b="1" dirty="0">
                <a:effectLst>
                  <a:outerShdw blurRad="38100" dist="38100" dir="2700000" algn="tl">
                    <a:srgbClr val="000000">
                      <a:alpha val="43137"/>
                    </a:srgbClr>
                  </a:outerShdw>
                </a:effectLst>
              </a:rPr>
              <a:t>内存管理命令</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6000" y="762000"/>
            <a:ext cx="10089965" cy="1143000"/>
          </a:xfrm>
        </p:spPr>
        <p:txBody>
          <a:bodyPr>
            <a:noAutofit/>
          </a:bodyPr>
          <a:lstStyle/>
          <a:p>
            <a:r>
              <a:rPr lang="en-US" altLang="zh-CN" b="1" dirty="0">
                <a:effectLst>
                  <a:outerShdw blurRad="38100" dist="38100" dir="2700000" algn="tl">
                    <a:srgbClr val="000000">
                      <a:alpha val="43137"/>
                    </a:srgbClr>
                  </a:outerShdw>
                </a:effectLst>
              </a:rPr>
              <a:t>1.</a:t>
            </a:r>
            <a:r>
              <a:rPr lang="zh-CN" altLang="en-US" b="1" dirty="0">
                <a:effectLst>
                  <a:outerShdw blurRad="38100" dist="38100" dir="2700000" algn="tl">
                    <a:srgbClr val="000000">
                      <a:alpha val="43137"/>
                    </a:srgbClr>
                  </a:outerShdw>
                </a:effectLst>
              </a:rPr>
              <a:t>使用</a:t>
            </a:r>
            <a:r>
              <a:rPr lang="en-US" altLang="zh-CN" b="1" dirty="0">
                <a:effectLst>
                  <a:outerShdw blurRad="38100" dist="38100" dir="2700000" algn="tl">
                    <a:srgbClr val="000000">
                      <a:alpha val="43137"/>
                    </a:srgbClr>
                  </a:outerShdw>
                </a:effectLst>
              </a:rPr>
              <a:t>free</a:t>
            </a:r>
            <a:r>
              <a:rPr lang="zh-CN" altLang="en-US" b="1" dirty="0">
                <a:effectLst>
                  <a:outerShdw blurRad="38100" dist="38100" dir="2700000" algn="tl">
                    <a:srgbClr val="000000">
                      <a:alpha val="43137"/>
                    </a:srgbClr>
                  </a:outerShdw>
                </a:effectLst>
              </a:rPr>
              <a:t>命令</a:t>
            </a:r>
          </a:p>
        </p:txBody>
      </p:sp>
      <p:sp>
        <p:nvSpPr>
          <p:cNvPr id="5" name="标题 1"/>
          <p:cNvSpPr txBox="1"/>
          <p:nvPr/>
        </p:nvSpPr>
        <p:spPr>
          <a:xfrm>
            <a:off x="1468762" y="1594281"/>
            <a:ext cx="6121647" cy="448692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150000"/>
              </a:lnSpc>
              <a:buFont typeface="Wingdings" panose="05000000000000000000" pitchFamily="2" charset="2"/>
              <a:buChar char="Ø"/>
            </a:pPr>
            <a:endParaRPr lang="en-US" altLang="zh-CN" sz="3200" b="1" dirty="0">
              <a:effectLst>
                <a:outerShdw blurRad="38100" dist="38100" dir="2700000" algn="tl">
                  <a:srgbClr val="000000">
                    <a:alpha val="43137"/>
                  </a:srgbClr>
                </a:outerShdw>
              </a:effectLst>
            </a:endParaRPr>
          </a:p>
          <a:p>
            <a:r>
              <a:rPr lang="en-US" altLang="zh-CN" sz="3200" dirty="0"/>
              <a:t>	</a:t>
            </a:r>
            <a:endParaRPr lang="zh-CN" altLang="en-US" sz="3200" dirty="0"/>
          </a:p>
        </p:txBody>
      </p:sp>
      <p:sp>
        <p:nvSpPr>
          <p:cNvPr id="3" name="矩形 2"/>
          <p:cNvSpPr/>
          <p:nvPr/>
        </p:nvSpPr>
        <p:spPr>
          <a:xfrm>
            <a:off x="1574307" y="1905000"/>
            <a:ext cx="7658470" cy="4662815"/>
          </a:xfrm>
          <a:prstGeom prst="rect">
            <a:avLst/>
          </a:prstGeom>
        </p:spPr>
        <p:txBody>
          <a:bodyPr wrap="square">
            <a:spAutoFit/>
          </a:bodyPr>
          <a:lstStyle/>
          <a:p>
            <a:pPr algn="just">
              <a:lnSpc>
                <a:spcPct val="150000"/>
              </a:lnSpc>
              <a:spcAft>
                <a:spcPts val="0"/>
              </a:spcAft>
            </a:pPr>
            <a:r>
              <a:rPr lang="en-US" altLang="zh-CN" kern="50" dirty="0">
                <a:latin typeface="+mn-ea"/>
                <a:cs typeface="宋体" panose="02010600030101010101" pitchFamily="2" charset="-122"/>
              </a:rPr>
              <a:t>free</a:t>
            </a:r>
            <a:r>
              <a:rPr lang="zh-CN" altLang="zh-CN" kern="50" dirty="0">
                <a:latin typeface="+mn-ea"/>
                <a:cs typeface="宋体" panose="02010600030101010101" pitchFamily="2" charset="-122"/>
              </a:rPr>
              <a:t>命令显示显示内存的使用情况</a:t>
            </a:r>
            <a:r>
              <a:rPr lang="en-US" altLang="zh-CN" kern="50" dirty="0">
                <a:latin typeface="+mn-ea"/>
                <a:cs typeface="宋体" panose="02010600030101010101" pitchFamily="2" charset="-122"/>
              </a:rPr>
              <a:t>(</a:t>
            </a:r>
            <a:r>
              <a:rPr lang="zh-CN" altLang="zh-CN" kern="50" dirty="0">
                <a:latin typeface="+mn-ea"/>
                <a:cs typeface="宋体" panose="02010600030101010101" pitchFamily="2" charset="-122"/>
              </a:rPr>
              <a:t>使用的和空闲的</a:t>
            </a:r>
            <a:r>
              <a:rPr lang="en-US" altLang="zh-CN" kern="50" dirty="0">
                <a:latin typeface="+mn-ea"/>
                <a:cs typeface="宋体" panose="02010600030101010101" pitchFamily="2" charset="-122"/>
              </a:rPr>
              <a:t>)</a:t>
            </a:r>
            <a:r>
              <a:rPr lang="zh-CN" altLang="zh-CN" kern="50" dirty="0">
                <a:latin typeface="+mn-ea"/>
                <a:cs typeface="宋体" panose="02010600030101010101" pitchFamily="2" charset="-122"/>
              </a:rPr>
              <a:t>，包括物理内存、交换区内存、内核缓冲区内存。不包括共享内存。</a:t>
            </a:r>
            <a:r>
              <a:rPr lang="en-US" altLang="zh-CN" kern="50" dirty="0">
                <a:latin typeface="+mn-ea"/>
                <a:cs typeface="宋体" panose="02010600030101010101" pitchFamily="2" charset="-122"/>
              </a:rPr>
              <a:t>free</a:t>
            </a:r>
            <a:r>
              <a:rPr lang="zh-CN" altLang="zh-CN" kern="50" dirty="0">
                <a:latin typeface="+mn-ea"/>
                <a:cs typeface="宋体" panose="02010600030101010101" pitchFamily="2" charset="-122"/>
              </a:rPr>
              <a:t>命令默认选项为</a:t>
            </a:r>
            <a:r>
              <a:rPr lang="en-US" altLang="zh-CN" kern="50" dirty="0">
                <a:latin typeface="+mn-ea"/>
                <a:cs typeface="宋体" panose="02010600030101010101" pitchFamily="2" charset="-122"/>
              </a:rPr>
              <a:t>-k</a:t>
            </a:r>
            <a:endParaRPr lang="zh-CN" altLang="zh-CN" kern="50" dirty="0">
              <a:latin typeface="+mn-ea"/>
              <a:cs typeface="Courier New" panose="02070309020205020404" pitchFamily="49" charset="0"/>
            </a:endParaRPr>
          </a:p>
          <a:p>
            <a:pPr algn="just">
              <a:lnSpc>
                <a:spcPct val="150000"/>
              </a:lnSpc>
              <a:spcAft>
                <a:spcPts val="0"/>
              </a:spcAft>
            </a:pPr>
            <a:r>
              <a:rPr lang="zh-CN" altLang="zh-CN" kern="50" dirty="0">
                <a:latin typeface="+mn-ea"/>
                <a:cs typeface="宋体" panose="02010600030101010101" pitchFamily="2" charset="-122"/>
              </a:rPr>
              <a:t>语法</a:t>
            </a:r>
            <a:r>
              <a:rPr lang="en-US" altLang="zh-CN" kern="50" dirty="0">
                <a:latin typeface="+mn-ea"/>
                <a:cs typeface="宋体" panose="02010600030101010101" pitchFamily="2" charset="-122"/>
              </a:rPr>
              <a:t>:</a:t>
            </a:r>
            <a:endParaRPr lang="zh-CN" altLang="zh-CN" kern="50" dirty="0">
              <a:latin typeface="+mn-ea"/>
              <a:cs typeface="Courier New" panose="02070309020205020404" pitchFamily="49" charset="0"/>
            </a:endParaRPr>
          </a:p>
          <a:p>
            <a:pPr algn="just">
              <a:lnSpc>
                <a:spcPct val="150000"/>
              </a:lnSpc>
              <a:spcAft>
                <a:spcPts val="0"/>
              </a:spcAft>
            </a:pPr>
            <a:r>
              <a:rPr lang="en-US" altLang="zh-CN" kern="50" dirty="0">
                <a:latin typeface="+mn-ea"/>
                <a:cs typeface="宋体" panose="02010600030101010101" pitchFamily="2" charset="-122"/>
              </a:rPr>
              <a:t>free [-</a:t>
            </a:r>
            <a:r>
              <a:rPr lang="en-US" altLang="zh-CN" kern="50" dirty="0" err="1">
                <a:latin typeface="+mn-ea"/>
                <a:cs typeface="宋体" panose="02010600030101010101" pitchFamily="2" charset="-122"/>
              </a:rPr>
              <a:t>bkmotV</a:t>
            </a:r>
            <a:r>
              <a:rPr lang="en-US" altLang="zh-CN" kern="50" dirty="0">
                <a:latin typeface="+mn-ea"/>
                <a:cs typeface="宋体" panose="02010600030101010101" pitchFamily="2" charset="-122"/>
              </a:rPr>
              <a:t>] [-s &lt;</a:t>
            </a:r>
            <a:r>
              <a:rPr lang="zh-CN" altLang="zh-CN" kern="50" dirty="0">
                <a:latin typeface="+mn-ea"/>
                <a:cs typeface="宋体" panose="02010600030101010101" pitchFamily="2" charset="-122"/>
              </a:rPr>
              <a:t>间隔秒数</a:t>
            </a:r>
            <a:r>
              <a:rPr lang="en-US" altLang="zh-CN" kern="50" dirty="0">
                <a:latin typeface="+mn-ea"/>
                <a:cs typeface="宋体" panose="02010600030101010101" pitchFamily="2" charset="-122"/>
              </a:rPr>
              <a:t>&gt;]</a:t>
            </a:r>
            <a:r>
              <a:rPr lang="zh-CN" altLang="zh-CN" kern="50" dirty="0">
                <a:latin typeface="+mn-ea"/>
                <a:cs typeface="宋体" panose="02010600030101010101" pitchFamily="2" charset="-122"/>
              </a:rPr>
              <a:t>选项介绍</a:t>
            </a:r>
            <a:r>
              <a:rPr lang="en-US" altLang="zh-CN" kern="50" dirty="0">
                <a:latin typeface="+mn-ea"/>
                <a:cs typeface="宋体" panose="02010600030101010101" pitchFamily="2" charset="-122"/>
              </a:rPr>
              <a:t>:</a:t>
            </a:r>
            <a:endParaRPr lang="zh-CN" altLang="zh-CN" kern="50" dirty="0">
              <a:latin typeface="+mn-ea"/>
              <a:cs typeface="Courier New" panose="02070309020205020404" pitchFamily="49" charset="0"/>
            </a:endParaRPr>
          </a:p>
          <a:p>
            <a:pPr algn="just">
              <a:lnSpc>
                <a:spcPct val="150000"/>
              </a:lnSpc>
              <a:spcAft>
                <a:spcPts val="0"/>
              </a:spcAft>
            </a:pPr>
            <a:r>
              <a:rPr lang="en-US" altLang="zh-CN" kern="50" dirty="0">
                <a:latin typeface="+mn-ea"/>
                <a:cs typeface="宋体" panose="02010600030101010101" pitchFamily="2" charset="-122"/>
              </a:rPr>
              <a:t>    -b: </a:t>
            </a:r>
            <a:r>
              <a:rPr lang="zh-CN" altLang="zh-CN" kern="50" dirty="0">
                <a:latin typeface="+mn-ea"/>
                <a:cs typeface="宋体" panose="02010600030101010101" pitchFamily="2" charset="-122"/>
              </a:rPr>
              <a:t>以</a:t>
            </a:r>
            <a:r>
              <a:rPr lang="en-US" altLang="zh-CN" kern="50" dirty="0">
                <a:latin typeface="+mn-ea"/>
                <a:cs typeface="宋体" panose="02010600030101010101" pitchFamily="2" charset="-122"/>
              </a:rPr>
              <a:t>Byte</a:t>
            </a:r>
            <a:r>
              <a:rPr lang="zh-CN" altLang="zh-CN" kern="50" dirty="0">
                <a:latin typeface="+mn-ea"/>
                <a:cs typeface="宋体" panose="02010600030101010101" pitchFamily="2" charset="-122"/>
              </a:rPr>
              <a:t>为单位显示内存使用情况</a:t>
            </a:r>
            <a:r>
              <a:rPr lang="en-US" altLang="zh-CN" kern="50" dirty="0">
                <a:latin typeface="+mn-ea"/>
                <a:cs typeface="宋体" panose="02010600030101010101" pitchFamily="2" charset="-122"/>
              </a:rPr>
              <a:t>;</a:t>
            </a:r>
            <a:endParaRPr lang="zh-CN" altLang="zh-CN" kern="50" dirty="0">
              <a:latin typeface="+mn-ea"/>
              <a:cs typeface="Courier New" panose="02070309020205020404" pitchFamily="49" charset="0"/>
            </a:endParaRPr>
          </a:p>
          <a:p>
            <a:pPr algn="just">
              <a:lnSpc>
                <a:spcPct val="150000"/>
              </a:lnSpc>
              <a:spcAft>
                <a:spcPts val="0"/>
              </a:spcAft>
            </a:pPr>
            <a:r>
              <a:rPr lang="en-US" altLang="zh-CN" kern="50" dirty="0">
                <a:latin typeface="+mn-ea"/>
                <a:cs typeface="宋体" panose="02010600030101010101" pitchFamily="2" charset="-122"/>
              </a:rPr>
              <a:t>    -k: </a:t>
            </a:r>
            <a:r>
              <a:rPr lang="zh-CN" altLang="zh-CN" kern="50" dirty="0">
                <a:latin typeface="+mn-ea"/>
                <a:cs typeface="宋体" panose="02010600030101010101" pitchFamily="2" charset="-122"/>
              </a:rPr>
              <a:t>以</a:t>
            </a:r>
            <a:r>
              <a:rPr lang="en-US" altLang="zh-CN" kern="50" dirty="0">
                <a:latin typeface="+mn-ea"/>
                <a:cs typeface="宋体" panose="02010600030101010101" pitchFamily="2" charset="-122"/>
              </a:rPr>
              <a:t>KB</a:t>
            </a:r>
            <a:r>
              <a:rPr lang="zh-CN" altLang="zh-CN" kern="50" dirty="0">
                <a:latin typeface="+mn-ea"/>
                <a:cs typeface="宋体" panose="02010600030101010101" pitchFamily="2" charset="-122"/>
              </a:rPr>
              <a:t>为单位显示内存使用情况</a:t>
            </a:r>
            <a:r>
              <a:rPr lang="en-US" altLang="zh-CN" kern="50" dirty="0">
                <a:latin typeface="+mn-ea"/>
                <a:cs typeface="宋体" panose="02010600030101010101" pitchFamily="2" charset="-122"/>
              </a:rPr>
              <a:t>;</a:t>
            </a:r>
            <a:endParaRPr lang="zh-CN" altLang="zh-CN" kern="50" dirty="0">
              <a:latin typeface="+mn-ea"/>
              <a:cs typeface="Courier New" panose="02070309020205020404" pitchFamily="49" charset="0"/>
            </a:endParaRPr>
          </a:p>
          <a:p>
            <a:pPr algn="just">
              <a:lnSpc>
                <a:spcPct val="150000"/>
              </a:lnSpc>
              <a:spcAft>
                <a:spcPts val="0"/>
              </a:spcAft>
            </a:pPr>
            <a:r>
              <a:rPr lang="en-US" altLang="zh-CN" kern="50" dirty="0">
                <a:latin typeface="+mn-ea"/>
                <a:cs typeface="宋体" panose="02010600030101010101" pitchFamily="2" charset="-122"/>
              </a:rPr>
              <a:t>    -m: </a:t>
            </a:r>
            <a:r>
              <a:rPr lang="zh-CN" altLang="zh-CN" kern="50" dirty="0">
                <a:latin typeface="+mn-ea"/>
                <a:cs typeface="宋体" panose="02010600030101010101" pitchFamily="2" charset="-122"/>
              </a:rPr>
              <a:t>以</a:t>
            </a:r>
            <a:r>
              <a:rPr lang="en-US" altLang="zh-CN" kern="50" dirty="0">
                <a:latin typeface="+mn-ea"/>
                <a:cs typeface="宋体" panose="02010600030101010101" pitchFamily="2" charset="-122"/>
              </a:rPr>
              <a:t>MB</a:t>
            </a:r>
            <a:r>
              <a:rPr lang="zh-CN" altLang="zh-CN" kern="50" dirty="0">
                <a:latin typeface="+mn-ea"/>
                <a:cs typeface="宋体" panose="02010600030101010101" pitchFamily="2" charset="-122"/>
              </a:rPr>
              <a:t>为单位显示内存使用情况</a:t>
            </a:r>
            <a:r>
              <a:rPr lang="en-US" altLang="zh-CN" kern="50" dirty="0">
                <a:latin typeface="+mn-ea"/>
                <a:cs typeface="宋体" panose="02010600030101010101" pitchFamily="2" charset="-122"/>
              </a:rPr>
              <a:t>;</a:t>
            </a:r>
            <a:endParaRPr lang="zh-CN" altLang="zh-CN" kern="50" dirty="0">
              <a:latin typeface="+mn-ea"/>
              <a:cs typeface="Courier New" panose="02070309020205020404" pitchFamily="49" charset="0"/>
            </a:endParaRPr>
          </a:p>
          <a:p>
            <a:pPr algn="just">
              <a:lnSpc>
                <a:spcPct val="150000"/>
              </a:lnSpc>
              <a:spcAft>
                <a:spcPts val="0"/>
              </a:spcAft>
            </a:pPr>
            <a:r>
              <a:rPr lang="en-US" altLang="zh-CN" kern="50" dirty="0">
                <a:latin typeface="+mn-ea"/>
                <a:cs typeface="宋体" panose="02010600030101010101" pitchFamily="2" charset="-122"/>
              </a:rPr>
              <a:t>    -o: </a:t>
            </a:r>
            <a:r>
              <a:rPr lang="zh-CN" altLang="zh-CN" kern="50" dirty="0">
                <a:latin typeface="+mn-ea"/>
                <a:cs typeface="宋体" panose="02010600030101010101" pitchFamily="2" charset="-122"/>
              </a:rPr>
              <a:t>不显示缓冲区调节列</a:t>
            </a:r>
            <a:r>
              <a:rPr lang="en-US" altLang="zh-CN" kern="50" dirty="0">
                <a:latin typeface="+mn-ea"/>
                <a:cs typeface="宋体" panose="02010600030101010101" pitchFamily="2" charset="-122"/>
              </a:rPr>
              <a:t>;</a:t>
            </a:r>
            <a:endParaRPr lang="zh-CN" altLang="zh-CN" kern="50" dirty="0">
              <a:latin typeface="+mn-ea"/>
              <a:cs typeface="Courier New" panose="02070309020205020404" pitchFamily="49" charset="0"/>
            </a:endParaRPr>
          </a:p>
          <a:p>
            <a:pPr algn="just">
              <a:lnSpc>
                <a:spcPct val="150000"/>
              </a:lnSpc>
              <a:spcAft>
                <a:spcPts val="0"/>
              </a:spcAft>
            </a:pPr>
            <a:r>
              <a:rPr lang="en-US" altLang="zh-CN" kern="50" dirty="0">
                <a:latin typeface="+mn-ea"/>
                <a:cs typeface="宋体" panose="02010600030101010101" pitchFamily="2" charset="-122"/>
              </a:rPr>
              <a:t>    -s&lt;</a:t>
            </a:r>
            <a:r>
              <a:rPr lang="zh-CN" altLang="zh-CN" kern="50" dirty="0">
                <a:latin typeface="+mn-ea"/>
                <a:cs typeface="宋体" panose="02010600030101010101" pitchFamily="2" charset="-122"/>
              </a:rPr>
              <a:t>间隔秒数</a:t>
            </a:r>
            <a:r>
              <a:rPr lang="en-US" altLang="zh-CN" kern="50" dirty="0">
                <a:latin typeface="+mn-ea"/>
                <a:cs typeface="宋体" panose="02010600030101010101" pitchFamily="2" charset="-122"/>
              </a:rPr>
              <a:t>&gt;: </a:t>
            </a:r>
            <a:r>
              <a:rPr lang="zh-CN" altLang="zh-CN" kern="50" dirty="0">
                <a:latin typeface="+mn-ea"/>
                <a:cs typeface="宋体" panose="02010600030101010101" pitchFamily="2" charset="-122"/>
              </a:rPr>
              <a:t>每间隔指定时间执行一次</a:t>
            </a:r>
            <a:r>
              <a:rPr lang="en-US" altLang="zh-CN" kern="50" dirty="0">
                <a:latin typeface="+mn-ea"/>
                <a:cs typeface="宋体" panose="02010600030101010101" pitchFamily="2" charset="-122"/>
              </a:rPr>
              <a:t>free</a:t>
            </a:r>
            <a:r>
              <a:rPr lang="zh-CN" altLang="zh-CN" kern="50" dirty="0">
                <a:latin typeface="+mn-ea"/>
                <a:cs typeface="宋体" panose="02010600030101010101" pitchFamily="2" charset="-122"/>
              </a:rPr>
              <a:t>命令</a:t>
            </a:r>
            <a:r>
              <a:rPr lang="en-US" altLang="zh-CN" kern="50" dirty="0">
                <a:latin typeface="+mn-ea"/>
                <a:cs typeface="宋体" panose="02010600030101010101" pitchFamily="2" charset="-122"/>
              </a:rPr>
              <a:t>;</a:t>
            </a:r>
            <a:endParaRPr lang="zh-CN" altLang="zh-CN" kern="50" dirty="0">
              <a:latin typeface="+mn-ea"/>
              <a:cs typeface="Courier New" panose="02070309020205020404" pitchFamily="49" charset="0"/>
            </a:endParaRPr>
          </a:p>
          <a:p>
            <a:pPr algn="just">
              <a:lnSpc>
                <a:spcPct val="150000"/>
              </a:lnSpc>
              <a:spcAft>
                <a:spcPts val="0"/>
              </a:spcAft>
            </a:pPr>
            <a:r>
              <a:rPr lang="en-US" altLang="zh-CN" kern="50" dirty="0">
                <a:latin typeface="+mn-ea"/>
                <a:cs typeface="宋体" panose="02010600030101010101" pitchFamily="2" charset="-122"/>
              </a:rPr>
              <a:t>    -t: </a:t>
            </a:r>
            <a:r>
              <a:rPr lang="zh-CN" altLang="zh-CN" kern="50" dirty="0">
                <a:latin typeface="+mn-ea"/>
                <a:cs typeface="宋体" panose="02010600030101010101" pitchFamily="2" charset="-122"/>
              </a:rPr>
              <a:t>显示内存总和列</a:t>
            </a:r>
            <a:r>
              <a:rPr lang="en-US" altLang="zh-CN" kern="50" dirty="0">
                <a:latin typeface="+mn-ea"/>
                <a:cs typeface="宋体" panose="02010600030101010101" pitchFamily="2" charset="-122"/>
              </a:rPr>
              <a:t>;</a:t>
            </a:r>
            <a:endParaRPr lang="zh-CN" altLang="zh-CN" kern="50" dirty="0">
              <a:latin typeface="+mn-ea"/>
              <a:cs typeface="Courier New" panose="02070309020205020404" pitchFamily="49" charset="0"/>
            </a:endParaRPr>
          </a:p>
          <a:p>
            <a:pPr indent="266700" algn="just">
              <a:lnSpc>
                <a:spcPct val="150000"/>
              </a:lnSpc>
              <a:spcAft>
                <a:spcPts val="0"/>
              </a:spcAft>
            </a:pPr>
            <a:r>
              <a:rPr lang="en-US" altLang="zh-CN" kern="50" dirty="0">
                <a:latin typeface="+mn-ea"/>
                <a:cs typeface="宋体" panose="02010600030101010101" pitchFamily="2" charset="-122"/>
              </a:rPr>
              <a:t>  -V: </a:t>
            </a:r>
            <a:r>
              <a:rPr lang="zh-CN" altLang="zh-CN" kern="50" dirty="0">
                <a:latin typeface="+mn-ea"/>
                <a:cs typeface="宋体" panose="02010600030101010101" pitchFamily="2" charset="-122"/>
              </a:rPr>
              <a:t>显示版本信息</a:t>
            </a:r>
            <a:r>
              <a:rPr lang="en-US" altLang="zh-CN" kern="50" dirty="0">
                <a:latin typeface="+mn-ea"/>
                <a:cs typeface="宋体" panose="02010600030101010101" pitchFamily="2" charset="-122"/>
              </a:rPr>
              <a:t>;</a:t>
            </a:r>
            <a:endParaRPr lang="zh-CN" altLang="zh-CN" kern="50" dirty="0">
              <a:effectLst/>
              <a:latin typeface="+mn-ea"/>
              <a:cs typeface="Courier New" panose="02070309020205020404" pitchFamily="49" charset="0"/>
            </a:endParaRPr>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66920" y="1395767"/>
            <a:ext cx="7799528" cy="1664532"/>
          </a:xfrm>
          <a:prstGeom prst="rect">
            <a:avLst/>
          </a:prstGeom>
        </p:spPr>
      </p:pic>
      <p:sp>
        <p:nvSpPr>
          <p:cNvPr id="6" name="文本框 5"/>
          <p:cNvSpPr txBox="1"/>
          <p:nvPr/>
        </p:nvSpPr>
        <p:spPr>
          <a:xfrm>
            <a:off x="1016000" y="564790"/>
            <a:ext cx="9834520" cy="584775"/>
          </a:xfrm>
          <a:prstGeom prst="rect">
            <a:avLst/>
          </a:prstGeom>
          <a:noFill/>
        </p:spPr>
        <p:txBody>
          <a:bodyPr wrap="square" rtlCol="0">
            <a:spAutoFit/>
          </a:bodyPr>
          <a:lstStyle/>
          <a:p>
            <a:r>
              <a:rPr lang="en-US" altLang="zh-CN" sz="3200" dirty="0"/>
              <a:t>free –k: </a:t>
            </a:r>
            <a:r>
              <a:rPr lang="zh-CN" altLang="en-US" sz="3200" dirty="0"/>
              <a:t>以</a:t>
            </a:r>
            <a:r>
              <a:rPr lang="en-US" altLang="zh-CN" sz="3200" dirty="0"/>
              <a:t>KB</a:t>
            </a:r>
            <a:r>
              <a:rPr lang="zh-CN" altLang="en-US" sz="3200" dirty="0"/>
              <a:t>为单位显示内存使用情况</a:t>
            </a:r>
          </a:p>
        </p:txBody>
      </p:sp>
      <p:sp>
        <p:nvSpPr>
          <p:cNvPr id="2" name="矩形 1"/>
          <p:cNvSpPr/>
          <p:nvPr/>
        </p:nvSpPr>
        <p:spPr>
          <a:xfrm>
            <a:off x="1167130" y="3306445"/>
            <a:ext cx="8301355" cy="3415030"/>
          </a:xfrm>
          <a:prstGeom prst="rect">
            <a:avLst/>
          </a:prstGeom>
        </p:spPr>
        <p:txBody>
          <a:bodyPr wrap="square">
            <a:spAutoFit/>
          </a:bodyPr>
          <a:lstStyle/>
          <a:p>
            <a:pPr>
              <a:lnSpc>
                <a:spcPct val="150000"/>
              </a:lnSpc>
            </a:pPr>
            <a:r>
              <a:rPr lang="zh-CN" altLang="en-US" dirty="0"/>
              <a:t>Mem 行(第二行)是内存的使用情况。</a:t>
            </a:r>
          </a:p>
          <a:p>
            <a:pPr>
              <a:lnSpc>
                <a:spcPct val="150000"/>
              </a:lnSpc>
            </a:pPr>
            <a:r>
              <a:rPr lang="zh-CN" altLang="en-US" dirty="0"/>
              <a:t>Swap 行(第三行)是交换空间的使用情况。</a:t>
            </a:r>
          </a:p>
          <a:p>
            <a:pPr>
              <a:lnSpc>
                <a:spcPct val="150000"/>
              </a:lnSpc>
            </a:pPr>
            <a:r>
              <a:rPr lang="zh-CN" altLang="en-US" dirty="0"/>
              <a:t>total 列显示系统总的可用物理内存和交换空间大小。</a:t>
            </a:r>
          </a:p>
          <a:p>
            <a:pPr>
              <a:lnSpc>
                <a:spcPct val="150000"/>
              </a:lnSpc>
            </a:pPr>
            <a:r>
              <a:rPr lang="zh-CN" altLang="en-US" dirty="0"/>
              <a:t>used 列显示已经被使用的物理内存和交换空间。</a:t>
            </a:r>
          </a:p>
          <a:p>
            <a:pPr>
              <a:lnSpc>
                <a:spcPct val="150000"/>
              </a:lnSpc>
            </a:pPr>
            <a:r>
              <a:rPr lang="zh-CN" altLang="en-US" dirty="0"/>
              <a:t>free 列显示还有多少物理内存和交换空间可用使用。</a:t>
            </a:r>
          </a:p>
          <a:p>
            <a:pPr>
              <a:lnSpc>
                <a:spcPct val="150000"/>
              </a:lnSpc>
            </a:pPr>
            <a:r>
              <a:rPr lang="zh-CN" altLang="en-US" dirty="0"/>
              <a:t>shared 列显示被共享使用的物理内存大小。</a:t>
            </a:r>
          </a:p>
          <a:p>
            <a:pPr>
              <a:lnSpc>
                <a:spcPct val="150000"/>
              </a:lnSpc>
            </a:pPr>
            <a:r>
              <a:rPr lang="zh-CN" altLang="en-US" dirty="0"/>
              <a:t>buff/cache 列显示被 buffer 和 cache 使用的物理内存大小。</a:t>
            </a:r>
          </a:p>
          <a:p>
            <a:pPr>
              <a:lnSpc>
                <a:spcPct val="150000"/>
              </a:lnSpc>
            </a:pPr>
            <a:r>
              <a:rPr lang="zh-CN" altLang="en-US" dirty="0"/>
              <a:t>available 列显示还可以被应用程序使用的物理内存大小。</a:t>
            </a:r>
          </a:p>
        </p:txBody>
      </p:sp>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16000" y="1164865"/>
            <a:ext cx="9834520" cy="584775"/>
          </a:xfrm>
          <a:prstGeom prst="rect">
            <a:avLst/>
          </a:prstGeom>
          <a:noFill/>
        </p:spPr>
        <p:txBody>
          <a:bodyPr wrap="square" rtlCol="0">
            <a:spAutoFit/>
          </a:bodyPr>
          <a:lstStyle/>
          <a:p>
            <a:r>
              <a:rPr lang="en-US" altLang="zh-CN" sz="3200" dirty="0"/>
              <a:t>free –m  -s 4:</a:t>
            </a:r>
            <a:r>
              <a:rPr lang="zh-CN" altLang="zh-CN" sz="3200" dirty="0"/>
              <a:t>以</a:t>
            </a:r>
            <a:r>
              <a:rPr lang="en-US" altLang="zh-CN" sz="3200" dirty="0"/>
              <a:t>M</a:t>
            </a:r>
            <a:r>
              <a:rPr lang="zh-CN" altLang="zh-CN" sz="3200" dirty="0"/>
              <a:t>为单位，</a:t>
            </a:r>
            <a:r>
              <a:rPr lang="zh-CN" altLang="en-US" sz="3200" dirty="0"/>
              <a:t>每</a:t>
            </a:r>
            <a:r>
              <a:rPr lang="en-US" altLang="zh-CN" sz="3200" dirty="0"/>
              <a:t>4</a:t>
            </a:r>
            <a:r>
              <a:rPr lang="zh-CN" altLang="zh-CN" sz="3200" dirty="0"/>
              <a:t>秒显示以下内存信息</a:t>
            </a:r>
          </a:p>
        </p:txBody>
      </p:sp>
      <p:pic>
        <p:nvPicPr>
          <p:cNvPr id="2" name="图片 1"/>
          <p:cNvPicPr>
            <a:picLocks noChangeAspect="1"/>
          </p:cNvPicPr>
          <p:nvPr/>
        </p:nvPicPr>
        <p:blipFill>
          <a:blip r:embed="rId2"/>
          <a:stretch>
            <a:fillRect/>
          </a:stretch>
        </p:blipFill>
        <p:spPr>
          <a:xfrm>
            <a:off x="1623182" y="2081399"/>
            <a:ext cx="7574083" cy="4273175"/>
          </a:xfrm>
          <a:prstGeom prst="rect">
            <a:avLst/>
          </a:prstGeom>
        </p:spPr>
      </p:pic>
      <p:cxnSp>
        <p:nvCxnSpPr>
          <p:cNvPr id="9" name="直接连接符 8"/>
          <p:cNvCxnSpPr/>
          <p:nvPr/>
        </p:nvCxnSpPr>
        <p:spPr>
          <a:xfrm flipV="1">
            <a:off x="1415496" y="3258105"/>
            <a:ext cx="8039223" cy="26633"/>
          </a:xfrm>
          <a:prstGeom prst="line">
            <a:avLst/>
          </a:prstGeom>
          <a:ln w="19050">
            <a:solidFill>
              <a:schemeClr val="accent3">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408097" y="4280512"/>
            <a:ext cx="8039223" cy="26633"/>
          </a:xfrm>
          <a:prstGeom prst="line">
            <a:avLst/>
          </a:prstGeom>
          <a:ln w="19050">
            <a:solidFill>
              <a:schemeClr val="accent3">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382943" y="5294049"/>
            <a:ext cx="8039223" cy="26633"/>
          </a:xfrm>
          <a:prstGeom prst="line">
            <a:avLst/>
          </a:prstGeom>
          <a:ln w="19050">
            <a:solidFill>
              <a:schemeClr val="accent3">
                <a:alpha val="6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ru"/>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e45ed731-60b0-440e-9b8a-c04c39c349c1"/>
</p:tagLst>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1347</TotalTime>
  <Words>1044</Words>
  <Application>Microsoft Office PowerPoint</Application>
  <PresentationFormat>宽屏</PresentationFormat>
  <Paragraphs>75</Paragraphs>
  <Slides>19</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-apple-system</vt:lpstr>
      <vt:lpstr>PingFang SC</vt:lpstr>
      <vt:lpstr>微软雅黑</vt:lpstr>
      <vt:lpstr>微软雅黑</vt:lpstr>
      <vt:lpstr>Calibri</vt:lpstr>
      <vt:lpstr>Century Gothic</vt:lpstr>
      <vt:lpstr>Comic Sans MS</vt:lpstr>
      <vt:lpstr>Wingdings</vt:lpstr>
      <vt:lpstr>Wingdings 3</vt:lpstr>
      <vt:lpstr>切片</vt:lpstr>
      <vt:lpstr>实验6：Linux虚拟内存管理</vt:lpstr>
      <vt:lpstr>实验内容</vt:lpstr>
      <vt:lpstr>PowerPoint 演示文稿</vt:lpstr>
      <vt:lpstr>PowerPoint 演示文稿</vt:lpstr>
      <vt:lpstr>PowerPoint 演示文稿</vt:lpstr>
      <vt:lpstr> Linux内存管理命令</vt:lpstr>
      <vt:lpstr>1.使用free命令</vt:lpstr>
      <vt:lpstr>PowerPoint 演示文稿</vt:lpstr>
      <vt:lpstr>PowerPoint 演示文稿</vt:lpstr>
      <vt:lpstr>2.top </vt:lpstr>
      <vt:lpstr>PowerPoint 演示文稿</vt:lpstr>
      <vt:lpstr>PowerPoint 演示文稿</vt:lpstr>
      <vt:lpstr>PowerPoint 演示文稿</vt:lpstr>
      <vt:lpstr>3.通过proc目录查看相关信息</vt:lpstr>
      <vt:lpstr>3.通过proc目录查看相关信息</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实验5  Linux信号机制</dc:title>
  <dc:creator>John</dc:creator>
  <cp:lastModifiedBy>珂岐 刘</cp:lastModifiedBy>
  <cp:revision>149</cp:revision>
  <dcterms:created xsi:type="dcterms:W3CDTF">2018-05-09T12:50:00Z</dcterms:created>
  <dcterms:modified xsi:type="dcterms:W3CDTF">2024-05-13T08:59:18Z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ACF3C0C9D1D14B49891AA8DC54B4B1EB</vt:lpwstr>
  </property>
  <property fmtid="{D5CDD505-2E9C-101B-9397-08002B2CF9AE}" pid="3" name="KSOProductBuildVer">
    <vt:lpwstr>2052-11.1.0.13703</vt:lpwstr>
  </property>
</Properties>
</file>