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0" Type="http://schemas.openxmlformats.org/officeDocument/2006/relationships/image" Target="../media/image8.png"/><Relationship Id="rId4" Type="http://schemas.openxmlformats.org/officeDocument/2006/relationships/tags" Target="../tags/tag1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84425" y="295275"/>
            <a:ext cx="7599363" cy="6953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4100" kern="0">
                <a:latin typeface="微软雅黑" panose="020B0503020204020204" charset="-122"/>
                <a:ea typeface="微软雅黑" panose="020B0503020204020204" charset="-122"/>
              </a:rPr>
              <a:t>8086CPU</a:t>
            </a:r>
            <a:r>
              <a:rPr lang="zh-CN" altLang="en-US" sz="4100" kern="0" dirty="0">
                <a:latin typeface="微软雅黑" panose="020B0503020204020204" charset="-122"/>
                <a:ea typeface="微软雅黑" panose="020B0503020204020204" charset="-122"/>
              </a:rPr>
              <a:t>结构</a:t>
            </a:r>
          </a:p>
        </p:txBody>
      </p:sp>
      <p:sp>
        <p:nvSpPr>
          <p:cNvPr id="4" name="灯片编号占位符 2"/>
          <p:cNvSpPr txBox="1"/>
          <p:nvPr/>
        </p:nvSpPr>
        <p:spPr bwMode="auto">
          <a:xfrm>
            <a:off x="4192270" y="6058559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计算单元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21710" y="1107440"/>
            <a:ext cx="8402955" cy="4643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4010" y="1107440"/>
            <a:ext cx="3100705" cy="48304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4" idx="0"/>
          </p:cNvCxnSpPr>
          <p:nvPr/>
        </p:nvCxnSpPr>
        <p:spPr>
          <a:xfrm flipH="1" flipV="1">
            <a:off x="5101590" y="5049520"/>
            <a:ext cx="157480" cy="1009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灯片编号占位符 2"/>
          <p:cNvSpPr txBox="1"/>
          <p:nvPr>
            <p:custDataLst>
              <p:tags r:id="rId3"/>
            </p:custDataLst>
          </p:nvPr>
        </p:nvSpPr>
        <p:spPr bwMode="auto">
          <a:xfrm>
            <a:off x="6840220" y="6058559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控制单元</a:t>
            </a:r>
          </a:p>
        </p:txBody>
      </p:sp>
      <p:cxnSp>
        <p:nvCxnSpPr>
          <p:cNvPr id="14" name="直接箭头连接符 13"/>
          <p:cNvCxnSpPr>
            <a:stCxn id="13" idx="0"/>
          </p:cNvCxnSpPr>
          <p:nvPr>
            <p:custDataLst>
              <p:tags r:id="rId4"/>
            </p:custDataLst>
          </p:nvPr>
        </p:nvCxnSpPr>
        <p:spPr>
          <a:xfrm flipH="1" flipV="1">
            <a:off x="6221730" y="5335905"/>
            <a:ext cx="1685290" cy="722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>
            <p:custDataLst>
              <p:tags r:id="rId5"/>
            </p:custDataLst>
          </p:nvPr>
        </p:nvCxnSpPr>
        <p:spPr>
          <a:xfrm flipV="1">
            <a:off x="7907020" y="3582035"/>
            <a:ext cx="562610" cy="2476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13585" y="5389245"/>
            <a:ext cx="2633980" cy="113665"/>
          </a:xfrm>
          <a:prstGeom prst="straightConnector1">
            <a:avLst/>
          </a:pr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779"/>
    </mc:Choice>
    <mc:Fallback xmlns="">
      <p:transition advTm="26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2195" y="349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R</a:t>
            </a:r>
            <a:r>
              <a:rPr lang="zh-CN" altLang="en-US"/>
              <a:t>，查看或改变寄存器内容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52195" y="798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D</a:t>
            </a:r>
            <a:r>
              <a:rPr lang="zh-CN" altLang="en-US"/>
              <a:t>，查看内存中的内容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18870" y="1247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E</a:t>
            </a:r>
            <a:r>
              <a:rPr lang="zh-CN" altLang="en-US"/>
              <a:t>，修改内存中的内容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18870" y="1696720"/>
            <a:ext cx="505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U</a:t>
            </a:r>
            <a:r>
              <a:rPr lang="zh-CN" altLang="en-US"/>
              <a:t>，将内存中的机器指令翻译为汇编指令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18870" y="2145665"/>
            <a:ext cx="564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A</a:t>
            </a:r>
            <a:r>
              <a:rPr lang="zh-CN" altLang="en-US"/>
              <a:t>，以汇编指令的格式向内存中写入</a:t>
            </a:r>
            <a:r>
              <a:rPr lang="en-US" altLang="zh-CN"/>
              <a:t> </a:t>
            </a:r>
            <a:r>
              <a:rPr lang="zh-CN" altLang="en-US"/>
              <a:t>机器指令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18870" y="2594610"/>
            <a:ext cx="564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</a:t>
            </a:r>
            <a:r>
              <a:rPr lang="en-US" altLang="zh-CN"/>
              <a:t>T</a:t>
            </a:r>
            <a:r>
              <a:rPr lang="zh-CN" altLang="en-US"/>
              <a:t>，执行机器指令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4150" y="97790"/>
            <a:ext cx="11314430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6230" y="207645"/>
            <a:ext cx="646239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3885" y="315595"/>
            <a:ext cx="610997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860" y="185420"/>
            <a:ext cx="8017510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7645" y="150495"/>
            <a:ext cx="9361170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8135" y="151765"/>
            <a:ext cx="786765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5475" y="385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715" y="805815"/>
            <a:ext cx="406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将以下汇编指令，分别以</a:t>
            </a:r>
            <a:r>
              <a:rPr lang="en-US" altLang="zh-CN" sz="2000" dirty="0"/>
              <a:t>-a, -e </a:t>
            </a:r>
            <a:r>
              <a:rPr lang="zh-CN" altLang="en-US" sz="2000" dirty="0"/>
              <a:t>两种方式写入内存</a:t>
            </a:r>
            <a:r>
              <a:rPr lang="en-US" altLang="zh-CN" sz="2000" dirty="0"/>
              <a:t> </a:t>
            </a:r>
            <a:r>
              <a:rPr lang="zh-CN" altLang="en-US" sz="2000"/>
              <a:t>段地址</a:t>
            </a:r>
            <a:r>
              <a:rPr lang="zh-CN" altLang="en-US" sz="2000" dirty="0"/>
              <a:t>为</a:t>
            </a:r>
            <a:r>
              <a:rPr lang="en-US" altLang="zh-CN" sz="2000" dirty="0"/>
              <a:t>2000</a:t>
            </a:r>
            <a:r>
              <a:rPr lang="zh-CN" altLang="en-US" sz="2000" dirty="0"/>
              <a:t>，偏移量为</a:t>
            </a:r>
            <a:r>
              <a:rPr lang="en-US" altLang="zh-CN" sz="2000" dirty="0"/>
              <a:t>1000</a:t>
            </a:r>
            <a:r>
              <a:rPr lang="zh-CN" altLang="en-US" sz="2000" dirty="0"/>
              <a:t>的位置</a:t>
            </a:r>
            <a:r>
              <a:rPr lang="en-US" altLang="zh-CN" sz="2000" dirty="0"/>
              <a:t>, </a:t>
            </a:r>
            <a:r>
              <a:rPr lang="zh-CN" altLang="en-US" sz="2000" dirty="0"/>
              <a:t>并用</a:t>
            </a:r>
            <a:r>
              <a:rPr lang="en-US" altLang="zh-CN" sz="2000" dirty="0"/>
              <a:t>-u -d </a:t>
            </a:r>
            <a:r>
              <a:rPr lang="zh-CN" altLang="en-US" sz="2000" dirty="0"/>
              <a:t>命令查看</a:t>
            </a:r>
            <a:r>
              <a:rPr lang="en-US" altLang="zh-CN" sz="2000" dirty="0"/>
              <a:t> </a:t>
            </a:r>
            <a:r>
              <a:rPr lang="zh-CN" altLang="en-US" sz="2000" dirty="0"/>
              <a:t>对应的代码或数据，用</a:t>
            </a:r>
            <a:r>
              <a:rPr lang="en-US" altLang="zh-CN" sz="2000" dirty="0"/>
              <a:t>-t </a:t>
            </a:r>
            <a:r>
              <a:rPr lang="zh-CN" altLang="en-US" sz="2000" dirty="0"/>
              <a:t>命令</a:t>
            </a:r>
            <a:r>
              <a:rPr lang="zh-CN" altLang="en-US" dirty="0"/>
              <a:t>执行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7715" y="2458323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mov ax, 0100</a:t>
            </a:r>
          </a:p>
          <a:p>
            <a:r>
              <a:rPr lang="en-US" altLang="zh-CN" sz="2400" dirty="0"/>
              <a:t>mov al, 11</a:t>
            </a:r>
          </a:p>
          <a:p>
            <a:r>
              <a:rPr lang="en-US" altLang="zh-CN" sz="2400" dirty="0"/>
              <a:t>mov bx, 0111</a:t>
            </a:r>
          </a:p>
          <a:p>
            <a:r>
              <a:rPr lang="en-US" altLang="zh-CN" sz="2400" dirty="0"/>
              <a:t>add ax, bx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715" y="452167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b8 00 01 b0 11 bb 11 01 01 d8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7715" y="412947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对应的</a:t>
            </a:r>
            <a:r>
              <a:rPr lang="en-US" altLang="zh-CN" dirty="0"/>
              <a:t>16</a:t>
            </a:r>
            <a:r>
              <a:rPr lang="zh-CN" altLang="en-US" dirty="0"/>
              <a:t>进制数：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7180" y="321310"/>
            <a:ext cx="9594215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7180" y="3759200"/>
            <a:ext cx="9594215" cy="204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4610" y="6170930"/>
            <a:ext cx="518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更正：</a:t>
            </a:r>
            <a:r>
              <a:rPr lang="en-US" altLang="zh-CN"/>
              <a:t>CPU</a:t>
            </a:r>
            <a:r>
              <a:rPr lang="zh-CN" altLang="en-US"/>
              <a:t>的位宽</a:t>
            </a:r>
            <a:r>
              <a:rPr lang="en-US" altLang="zh-CN"/>
              <a:t>=</a:t>
            </a:r>
            <a:r>
              <a:rPr lang="zh-CN" altLang="en-US"/>
              <a:t>寄存器位宽</a:t>
            </a:r>
            <a:r>
              <a:rPr lang="en-US" altLang="zh-CN"/>
              <a:t>=</a:t>
            </a:r>
            <a:r>
              <a:rPr lang="zh-CN" altLang="en-US"/>
              <a:t>数据总线的根数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175" y="447675"/>
            <a:ext cx="9593580" cy="2476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7175" y="3120390"/>
            <a:ext cx="2266950" cy="1413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38830" y="3248660"/>
            <a:ext cx="6721475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09245" y="5156835"/>
            <a:ext cx="2215515" cy="150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38830" y="5238115"/>
            <a:ext cx="672084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3085" y="247650"/>
            <a:ext cx="10681335" cy="3181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3085" y="3575050"/>
            <a:ext cx="10681335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6285" y="1419860"/>
            <a:ext cx="109728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84425" y="295275"/>
            <a:ext cx="7599363" cy="6953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4100" kern="0" dirty="0">
                <a:latin typeface="微软雅黑" panose="020B0503020204020204" charset="-122"/>
                <a:ea typeface="微软雅黑" panose="020B0503020204020204" charset="-122"/>
              </a:rPr>
              <a:t>MOV </a:t>
            </a:r>
            <a:r>
              <a:rPr lang="zh-CN" altLang="en-US" sz="4100" kern="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4100" kern="0" dirty="0"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7695" y="1249045"/>
            <a:ext cx="11153775" cy="4081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3490" y="5634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汇编指令不区分大小写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779"/>
    </mc:Choice>
    <mc:Fallback xmlns="">
      <p:transition advTm="267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855462094"/>
              </p:ext>
            </p:extLst>
          </p:nvPr>
        </p:nvGraphicFramePr>
        <p:xfrm>
          <a:off x="609600" y="747268"/>
          <a:ext cx="10972800" cy="4491990"/>
        </p:xfrm>
        <a:graphic>
          <a:graphicData uri="http://schemas.openxmlformats.org/drawingml/2006/table">
            <a:tbl>
              <a:tblPr/>
              <a:tblGrid>
                <a:gridCol w="36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程序段中的指令</a:t>
                      </a:r>
                      <a:endParaRPr lang="en-US" altLang="en-US" sz="22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9E9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指令执行后AX中的数据</a:t>
                      </a:r>
                      <a:endParaRPr lang="en-US" altLang="en-US" sz="22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9E9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指令执行后BX中的数据</a:t>
                      </a:r>
                      <a:endParaRPr lang="en-US" altLang="en-US" sz="22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ax,4E20H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4E20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0000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ax,1406H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6226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0000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bx,2000H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6226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ED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2000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ax,bx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8226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2000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bx,ax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8226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8226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ax,bx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FF0000"/>
                          </a:solidFill>
                          <a:latin typeface="Arial" panose="020B0604020202020204" charset="-52"/>
                        </a:rPr>
                        <a:t>044</a:t>
                      </a:r>
                      <a:r>
                        <a:rPr lang="en-US" altLang="zh-CN" sz="1100" b="0" dirty="0">
                          <a:solidFill>
                            <a:srgbClr val="FF0000"/>
                          </a:solidFill>
                          <a:latin typeface="Arial" panose="020B0604020202020204" charset="-52"/>
                        </a:rPr>
                        <a:t>c</a:t>
                      </a:r>
                      <a:endParaRPr lang="en-US" altLang="en-US" sz="1100" b="0" dirty="0">
                        <a:solidFill>
                          <a:srgbClr val="FF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11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8226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556369887"/>
              </p:ext>
            </p:extLst>
          </p:nvPr>
        </p:nvGraphicFramePr>
        <p:xfrm>
          <a:off x="1257300" y="615188"/>
          <a:ext cx="8534400" cy="4571352"/>
        </p:xfrm>
        <a:graphic>
          <a:graphicData uri="http://schemas.openxmlformats.org/drawingml/2006/table">
            <a:tbl>
              <a:tblPr/>
              <a:tblGrid>
                <a:gridCol w="283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程序段中的指令</a:t>
                      </a:r>
                      <a:endParaRPr lang="en-US" altLang="en-US" sz="17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D9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指令执行后AX中的数据</a:t>
                      </a:r>
                      <a:endParaRPr lang="en-US" altLang="en-US" sz="17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E9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指令执行后BX中的数据</a:t>
                      </a:r>
                      <a:endParaRPr lang="en-US" altLang="en-US" sz="17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57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ax,001AH</a:t>
                      </a:r>
                      <a:endParaRPr lang="en-US" altLang="en-US" sz="17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001a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0000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bx,0026H</a:t>
                      </a:r>
                      <a:endParaRPr lang="en-US" altLang="en-US" sz="17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001a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al,bl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0040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ah,bl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2640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bh,al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2640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4026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ah,0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0040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D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4026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al,85H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00c5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4026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al,93H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FF0000"/>
                          </a:solidFill>
                          <a:latin typeface="Arial" panose="020B0604020202020204" charset="-52"/>
                        </a:rPr>
                        <a:t>0058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E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800" b="0" dirty="0">
                          <a:solidFill>
                            <a:srgbClr val="000000"/>
                          </a:solidFill>
                          <a:latin typeface="Arial" panose="020B0604020202020204" charset="-52"/>
                        </a:rPr>
                        <a:t>4026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920" y="160020"/>
            <a:ext cx="9686290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3200" y="1333500"/>
            <a:ext cx="960564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885" y="2640330"/>
            <a:ext cx="6153150" cy="40862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3ZDJiM2Y2YWJhOGY4NDFhY2EyOGZlYTc4ODM2M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Office PowerPoint</Application>
  <PresentationFormat>宽屏</PresentationFormat>
  <Paragraphs>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xbany</cp:lastModifiedBy>
  <cp:revision>14</cp:revision>
  <dcterms:created xsi:type="dcterms:W3CDTF">2023-03-15T07:02:00Z</dcterms:created>
  <dcterms:modified xsi:type="dcterms:W3CDTF">2024-03-04T09:23:08Z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9E8E2CA9CB5B4C95833CA39AADF87228</vt:lpwstr>
  </property>
  <property fmtid="{D5CDD505-2E9C-101B-9397-08002B2CF9AE}" pid="3" name="KSOProductBuildVer">
    <vt:lpwstr>2052-12.1.0.16250</vt:lpwstr>
  </property>
</Properties>
</file>