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13" r:id="rId3"/>
    <p:sldId id="314" r:id="rId4"/>
    <p:sldId id="315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16" r:id="rId16"/>
    <p:sldId id="328" r:id="rId17"/>
    <p:sldId id="329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F89AE-D201-5607-CCF6-AC3233E2D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7A4952-7D41-E570-240B-837A54A59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295F8-1DE8-9AF9-0D0F-A21ECC83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471-184D-4151-AD91-97FC43286DF2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DF33D-7187-E1FE-4565-887497F3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4CAF26-3044-8A07-1662-0BD62438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011-5F17-424C-A7B2-AEC884771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4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395B0-528B-F535-C012-A80ECC21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10ADA5-0418-3177-DAC4-C3DE03550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5DE11B-DB71-B6BB-45E4-0930874C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471-184D-4151-AD91-97FC43286DF2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D5750-3C4B-B9EB-2D8B-97F9402B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8FFD3E-FCB9-C087-5CE2-663D8998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011-5F17-424C-A7B2-AEC884771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9C8FD4-B7E1-6105-3C11-C4177BF1B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3425D5-FB54-CB6B-3C8D-F547E9C25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68D10-516E-B780-F8CD-D0C869F6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471-184D-4151-AD91-97FC43286DF2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D7756-E897-DB98-2143-EAB8799FD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D7487B-CB96-5F57-40CE-0DC799C5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011-5F17-424C-A7B2-AEC884771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86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97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75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307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81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746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33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79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0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3F789-5364-FF03-9225-9538B873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996A7C-52DE-4183-CC8C-20AC1016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DD268E-F293-07F6-32AE-F1451F98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471-184D-4151-AD91-97FC43286DF2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8F3627-6AA2-E1EF-7713-5F297103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BF9A7C-6B98-76F1-8769-9B1B8D29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011-5F17-424C-A7B2-AEC884771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41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24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327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72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D25CEB-A9E5-B0B4-2CB2-B2F033AB7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905BB-7605-62D9-01A7-6056D02B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A10E3B-14F3-0C9E-E078-4CB78ED7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471-184D-4151-AD91-97FC43286DF2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9137A-4FA7-0DAD-8F2A-BE7D2C86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93886-360D-9E93-CEA6-F3ECE6D52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011-5F17-424C-A7B2-AEC884771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23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0ECD3-0649-B83E-7958-071CBDAD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94D78-2E04-5A37-177C-AA816AEC7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D55806-4E68-213C-0FE3-9CB458963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0EEFE4-6593-7EDC-8665-91E5CC07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471-184D-4151-AD91-97FC43286DF2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44538-DFA1-5DDF-5C77-E253C8C9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5E463B-2B29-AC93-2B09-82848285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011-5F17-424C-A7B2-AEC884771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2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AB589-123C-2B48-5213-FB0B91F4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D4FBD-E836-B15F-1ED0-F72084527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78334D-6665-081C-FF3B-EE754BFDB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CFBF5B-AD6F-CE8D-8CB8-FCFB41ADDF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A0C5C3-07E8-23F8-A0A5-A191FAB08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7F89D3-AD37-4F95-36F0-5B9533FD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471-184D-4151-AD91-97FC43286DF2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7D7D3A-E4A4-D083-8C75-5DACA944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A68625-F56C-569B-26A8-9268ACDE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011-5F17-424C-A7B2-AEC884771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56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803B8-8A6A-946A-0C48-17B7DFE0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EBDC5-5FF7-60F6-DA74-AD61FDA1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471-184D-4151-AD91-97FC43286DF2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02A4D0-C451-8546-D945-3F3E7448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F13B88-9DF2-8C56-A2D8-1D1A54F2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011-5F17-424C-A7B2-AEC884771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08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48B99D-C2FF-AF26-02B2-8842692B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471-184D-4151-AD91-97FC43286DF2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A9D053-D500-8C1C-7427-28EB4543A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40FB0E-64D7-26B2-A7AC-99632D39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011-5F17-424C-A7B2-AEC884771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5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7076D-D81F-A19A-3AB7-67597104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F03D3-C682-7015-6554-3772E1B4A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4ECCB-D090-13A8-6E65-DB57FB031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EA6159-E769-8804-9890-2014F213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471-184D-4151-AD91-97FC43286DF2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DF3FEB-6FB4-08FA-39B9-ED0495DA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EA09F-1F7B-B7C2-D826-DD1DDDC6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011-5F17-424C-A7B2-AEC884771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4AAE9-F92B-003A-D73C-11EB3DAD4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FE5375-FC6C-74AF-C3BA-9EA0BD776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23F4B9-3760-FFB0-2A94-982BEDE0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9E3BB-9043-1933-5A06-616FE61E1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9471-184D-4151-AD91-97FC43286DF2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6A4F05-634C-26DF-419C-60148C6E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9203FA-B613-FB68-FE30-58788C84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F7011-5F17-424C-A7B2-AEC884771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04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E672AB-4E32-4FB8-11CB-DDC7A1B7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49A90-EA7A-515C-BD7A-0B5AA127E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0A4DC-3A4F-3425-338B-39E27B16F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F9471-184D-4151-AD91-97FC43286DF2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BD694-FF0A-C2E5-1F2D-97989C7C6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E19034-993E-50C6-3791-FBDAADCF6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F7011-5F17-424C-A7B2-AEC8847711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6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29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4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3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8.xml"/><Relationship Id="rId7" Type="http://schemas.openxmlformats.org/officeDocument/2006/relationships/image" Target="../media/image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2.xml"/><Relationship Id="rId7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3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0.xml"/><Relationship Id="rId7" Type="http://schemas.openxmlformats.org/officeDocument/2006/relationships/image" Target="../media/image1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2.xml"/><Relationship Id="rId10" Type="http://schemas.openxmlformats.org/officeDocument/2006/relationships/image" Target="../media/image14.png"/><Relationship Id="rId4" Type="http://schemas.openxmlformats.org/officeDocument/2006/relationships/tags" Target="../tags/tag31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9740" y="276860"/>
            <a:ext cx="10570210" cy="5235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45440" y="287655"/>
            <a:ext cx="6746240" cy="57867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8086/8088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指令系统中的指令按照功能分类有六类：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传送类指令（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Transfer Instruction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）：功能为把数据从一个存储位置搬运到另一个存储位置，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一般不影响标志位，仅当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FR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作为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目的操作数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地址时会影响标志位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算术运算类指令（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Arithmetic Instruction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）：用于完成算术运算，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一般要影响标志位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位操作类指令（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Bit Manipulation Instruction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）：主要用于逻辑运算、移位等功能，按二进制位对数据进行操作，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一般要影响标志位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串操作类指令（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String Instruction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）：主要用于对串数据进行循环操作。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影不影响标志位视情况而定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。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程序转移类指令（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Program Transfer Instruction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）：有条件的或无条件的修改指令指针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IP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（近跳转）或者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IP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CS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寄存器中的内容（远跳转），实现程序流程的中的分支、循环结构。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不影响标志位。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处理器控制类指令（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Processor Control Instruction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）：主要是指用于设置标志位的指令、控制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CPU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运转的指令、空操作指令，其中的部分指令能够控制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CPU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的运转方式或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CPU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对某些特殊事件的处理方式。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影不影响标志位视情况而定。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4465" y="119380"/>
            <a:ext cx="15163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传送类指令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6735" y="890905"/>
            <a:ext cx="292417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MOV  DEST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SRC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46735" y="1454150"/>
            <a:ext cx="30581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XCHG  DEST， SRC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71570" y="1454150"/>
            <a:ext cx="8214360" cy="52260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交换目的地址和源地址中数据，交换指令不能使用立即数，也不能使用段寄存器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6735" y="2024380"/>
            <a:ext cx="26631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PUSH  SRC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3410" y="2595880"/>
            <a:ext cx="18516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POP  DEST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3410" y="3167380"/>
            <a:ext cx="8288655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LAHF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取标志指令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   Load register AH from flag 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3415" y="6057265"/>
            <a:ext cx="11050270" cy="478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SAHF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存标志指令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Store register AH into flag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影响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ZF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AF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PF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CF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3410" y="3695065"/>
            <a:ext cx="609600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PUSHF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标志压栈指令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13410" y="4135755"/>
            <a:ext cx="7624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LEA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地址传送指令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Load Effective Address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13410" y="4707890"/>
            <a:ext cx="6096000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LDS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LES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装入地址指针指令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 </a:t>
            </a: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187325" y="5191760"/>
            <a:ext cx="11682095" cy="133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5685790" y="48171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以上传送指令均不影响标志寄存器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53415" y="5621655"/>
            <a:ext cx="53054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POPF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影响所有标志位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298450" y="1397000"/>
            <a:ext cx="10515600" cy="4351338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dirty="0"/>
              <a:t>错例：（下列指令中存在语法错误）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/>
              <a:t>MOV   VAR1, [1000H]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MOV   [BX], 02H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MOV   AL, 75A4H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MOV   DS, 0241H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MOV   ES, DS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MOV   CS, AX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00380" y="1085850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要将两个字节存储单元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DAB1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DAB2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的内容进行交换，可以用以下三条指令来实现：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MOV   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DAB1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XCHG  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DAB2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MOV   DAB1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AL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0380" y="535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交换指令（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Exchange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</a:p>
        </p:txBody>
      </p:sp>
      <p:sp>
        <p:nvSpPr>
          <p:cNvPr id="16386" name="Rectangle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42265" y="3175000"/>
            <a:ext cx="1885315" cy="474345"/>
          </a:xfrm>
        </p:spPr>
        <p:txBody>
          <a:bodyPr vert="horz" wrap="square" lIns="91440" tIns="45720" rIns="91440" bIns="45720" anchor="ctr" anchorCtr="0"/>
          <a:lstStyle/>
          <a:p>
            <a:pPr algn="l">
              <a:lnSpc>
                <a:spcPct val="100000"/>
              </a:lnSpc>
              <a:buClrTx/>
              <a:buSzTx/>
              <a:buFontTx/>
            </a:pPr>
            <a:r>
              <a:rPr lang="zh-CN" altLang="en-US" sz="1800" dirty="0">
                <a:latin typeface="+mn-lt"/>
                <a:ea typeface="+mn-ea"/>
                <a:cs typeface="+mn-cs"/>
              </a:rPr>
              <a:t>堆栈操作指令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40055" y="3649345"/>
            <a:ext cx="5700395" cy="12553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堆栈段的存取原则是“后进先出”，且以字（１６位）为单位。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段基值存放于SS中；栈顶偏移量存放于SP中,SP始终指向栈顶。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0055" y="507174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堆栈段的最高地址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-1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称为堆栈的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栈底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SP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所指向的地址称为堆栈的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栈顶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。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288020" y="863600"/>
            <a:ext cx="3745230" cy="333438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7564120" y="3133090"/>
            <a:ext cx="1857375" cy="50990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855460" y="3549015"/>
            <a:ext cx="7175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栈底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647940" y="4704080"/>
            <a:ext cx="3038475" cy="10128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40055" y="576326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SS所指向的地址是堆栈的上限地址，如果SP指向的栈顶越过这个地址，则称为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堆栈溢出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1315" y="5012055"/>
            <a:ext cx="6176645" cy="75120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>
            <p:custDataLst>
              <p:tags r:id="rId1"/>
            </p:custDataLst>
          </p:nvPr>
        </p:nvSpPr>
        <p:spPr>
          <a:xfrm>
            <a:off x="140335" y="257175"/>
            <a:ext cx="4582160" cy="1035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访问标志寄存器的方法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pushf：将标志寄存器的值压栈；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popf：从栈中弹出数据，送入标志寄存器中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360" y="188214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1）取标志指令（Load register AH from flag）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指令格式：LAHF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3360" y="262064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2）存标志指令（Store register AH into flag）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指令格式：SAHF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3360" y="3596005"/>
            <a:ext cx="5327015" cy="296354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568440" y="1292225"/>
            <a:ext cx="417131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CMP  BYTE PTR [BX], 02H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    LAHF        ; Protect FR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    INC    BX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    SAHF        ; Restore FR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    JZ      L1   ; FR is from CMP, not INC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    JMP   L2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    ……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8130" y="427990"/>
            <a:ext cx="6096000" cy="9759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装入有效地址指令（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Load Effective Address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指令格式：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LEA  DEST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SRC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78130" y="1523365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LEA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指令的源操作数必须是内存操作数，只有内存操作数的寻址方式中有有效地址这一概念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目的操作数只能是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16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位的通用寄存器，因为有效地址是一个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16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位的无符号二进制编码。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5440" y="3429000"/>
            <a:ext cx="531177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LEA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指令原理示例：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MOV  BX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0024H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LEA    BX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[BX]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假定逻辑地址（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DS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0024H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指向的内存单元内容为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0056H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执行上述两条指令后，（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BX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=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891530" y="3906520"/>
            <a:ext cx="6096000" cy="22421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LEA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指令原理示例：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LEA   SI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DS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[0056H]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假定逻辑地址（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DS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0056H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指向的内存单元内容为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0048H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执行上述指令后，（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9740" y="735965"/>
            <a:ext cx="4662170" cy="36004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装入地址指针指令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指令格式：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LDS  DEST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SRC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		   LES  DEST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SRC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指令功能：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LDS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DEST &lt;=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SRC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	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DS &lt;=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SRC+2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LES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DEST &lt;=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SRC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	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ES &lt;=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（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SRC+2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47715" y="107315"/>
            <a:ext cx="4391660" cy="30276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995545" y="302831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ＬＤＳ（ＬＥＳ）指令把内存单元中的内容存放到１６位通用寄存器和段寄存器，把内存单元中的内容解释为完整的逻辑地址</a:t>
            </a: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95545" y="3950335"/>
            <a:ext cx="5398770" cy="25341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LDS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指令原理示例：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MOV   BX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0024H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LDS    BX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[BX] 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MOV   AX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[BX]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假定初始值：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DS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=02F8H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02F8H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0024H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= 0056H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02F8H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0026H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= 06A4H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02F8H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0056H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= 00B2H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06A4H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0056H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= 0008H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执行上述指令后，（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DS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？（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BX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？ 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AX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）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=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20065" y="2975610"/>
            <a:ext cx="368109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flag寄存器是按位起作用的，也就是说，它的每一位都有专门的含义，记录特定的信息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0065" y="4151630"/>
            <a:ext cx="36372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8086CPU中没有使用flag的1、3、5、12、13、14、15位，这些位不具有任何含义。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80060" y="5050790"/>
            <a:ext cx="41884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标志寄存器的作用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用来存储相关指令的某些执行结果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用来为CPU执行相关指令提供行为依据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用来控制CPU的相关工作方式</a:t>
            </a: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19935" y="307975"/>
            <a:ext cx="7478395" cy="16802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542280" y="2294890"/>
            <a:ext cx="5503545" cy="4563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1）状态标志：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● 进位标志位（CF，Carry Flag）：运算结果的最高位有进位或有借位，则CF=1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● 辅助进位标志位（AF，Auxiliary Flag）：加法运算中，第三位向第四位有进位；或在减法运算中，第三位向第四位有借位，AF=0。否则AF = 1。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● 溢出标志位（OF，Over Flag）：运算结果有溢出，则OF=1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● 零标志位（ZF，Zero Flag）：反映指令的执行是否产生一个为零的结果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● 符号标志位（SF，Sign Flag）：指出该指令的执行是否产生一个负的结果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● 奇偶标志位（PF，Parity Flag）：表示指令运算结果的低8位“1”个数是否为偶数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2）控制标志位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● 方向控制标志位（DF，Direction Flag）：用来控制数据串操作指令的地址步进方向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● 中断允许标志位（IF，Interrupt Flag）：表示CPU是否能够响应外部可屏蔽中断请求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● 跟踪标志（TF，Trap Flag）：CPU单步执行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02565" y="240030"/>
            <a:ext cx="7395210" cy="1095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02565" y="1861820"/>
            <a:ext cx="6605270" cy="104521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/>
        </p:nvCxnSpPr>
        <p:spPr>
          <a:xfrm flipH="1">
            <a:off x="5861685" y="1282065"/>
            <a:ext cx="1467485" cy="11760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3"/>
            </p:custDataLst>
          </p:nvPr>
        </p:nvCxnSpPr>
        <p:spPr>
          <a:xfrm flipH="1">
            <a:off x="5374640" y="1335405"/>
            <a:ext cx="60325" cy="10490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4"/>
            </p:custDataLst>
          </p:nvPr>
        </p:nvCxnSpPr>
        <p:spPr>
          <a:xfrm flipH="1">
            <a:off x="5621655" y="1282065"/>
            <a:ext cx="713740" cy="11360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5"/>
            </p:custDataLst>
          </p:nvPr>
        </p:nvCxnSpPr>
        <p:spPr>
          <a:xfrm>
            <a:off x="4591050" y="1282065"/>
            <a:ext cx="523875" cy="11423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6"/>
            </p:custDataLst>
          </p:nvPr>
        </p:nvCxnSpPr>
        <p:spPr>
          <a:xfrm>
            <a:off x="4020820" y="1282065"/>
            <a:ext cx="786765" cy="10947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7"/>
            </p:custDataLst>
          </p:nvPr>
        </p:nvCxnSpPr>
        <p:spPr>
          <a:xfrm>
            <a:off x="2713355" y="1282065"/>
            <a:ext cx="1600835" cy="112776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8"/>
            </p:custDataLst>
          </p:nvPr>
        </p:nvCxnSpPr>
        <p:spPr>
          <a:xfrm>
            <a:off x="2220595" y="1282065"/>
            <a:ext cx="1900555" cy="11747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/>
          <p:nvPr>
            <p:custDataLst>
              <p:tags r:id="rId9"/>
            </p:custDataLst>
          </p:nvPr>
        </p:nvGraphicFramePr>
        <p:xfrm>
          <a:off x="718185" y="3004820"/>
          <a:ext cx="5617845" cy="3716020"/>
        </p:xfrm>
        <a:graphic>
          <a:graphicData uri="http://schemas.openxmlformats.org/drawingml/2006/table">
            <a:tbl>
              <a:tblPr/>
              <a:tblGrid>
                <a:gridCol w="894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7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6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标志位(外语缩写)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标志位名称及外语全称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=1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=0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CF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进位标志/Cary 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CYICary进位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NC/No Cary无进位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PF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奇偶标志/Parity 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PE/Parity Even/偶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PO/ParityOdd/奇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辅助进位标志/Auxilary Cary</a:t>
                      </a:r>
                    </a:p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AC/Auxiliary Cary/进位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NA/NO Auxiliary Carry/无进位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ZF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零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标志/Zero 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ZR/Zero/等于零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NZ/NotZero/不等于零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SF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符号标志/Sign 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NG/Negative/负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PL/Positive/非负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TF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跟踪标志/Trace 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20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20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IF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中断标志/Interrupt 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El/Enable Interrupt/允许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DIDisable Interrupt/禁止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DF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方向标志/Direcion 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DN/Down/减少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UP/增加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OF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溢出标志/Overlow 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OV/Overflow/益出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NV/Not Overlow/未溢出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28" name="直接箭头连接符 27"/>
          <p:cNvCxnSpPr/>
          <p:nvPr>
            <p:custDataLst>
              <p:tags r:id="rId10"/>
            </p:custDataLst>
          </p:nvPr>
        </p:nvCxnSpPr>
        <p:spPr>
          <a:xfrm>
            <a:off x="3140710" y="1282065"/>
            <a:ext cx="1447165" cy="11290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3350" y="1864360"/>
            <a:ext cx="4250690" cy="2475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3350" y="140970"/>
            <a:ext cx="4516120" cy="8045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350" y="1125855"/>
            <a:ext cx="50095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ZF=1，表示“结果是0”，1表示“逻辑真”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ZF=0，表示“结“结果不是0”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,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  <a:sym typeface="+mn-ea"/>
              </a:rPr>
              <a:t>0表示“逻辑假”</a:t>
            </a: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370830" y="240030"/>
            <a:ext cx="6168390" cy="109537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889365" y="668655"/>
            <a:ext cx="374015" cy="66675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89170" y="204597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在8086CPU的指令集中，有的指令的执行是影响标志寄存器的，比如：add、sub、mul、div、inc、or、and等，它们大都是运算指令，进行逻辑或算术运算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855845" y="324294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有的指令的执行对标志寄存器没有影响，比如：mov、push、pop等，它们大都是传送指令。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57495" y="92710"/>
            <a:ext cx="6168390" cy="109537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10364470" y="541655"/>
            <a:ext cx="374015" cy="6457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0015" y="92710"/>
            <a:ext cx="3913505" cy="4489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0015" y="139636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PF记录指令执行后，结果的所有二进制位中1的个数：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1的个数为偶数，PF=1；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1的个数为奇数，PF=0。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0015" y="2722245"/>
            <a:ext cx="8774430" cy="2223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6045" y="69215"/>
            <a:ext cx="3180715" cy="401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062220" y="69215"/>
            <a:ext cx="6168390" cy="109537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8178165" y="518795"/>
            <a:ext cx="374015" cy="6457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6045" y="116459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SF记录指令执行后，将结果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视为有符号数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结果为负，SF=1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结果为非负，SF=0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96850" y="2086610"/>
            <a:ext cx="4662805" cy="18599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06045" y="4232910"/>
            <a:ext cx="55327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1000 0010B作为有符号数对应-111 110B，即-126D 1000 0010B作为无符号数对应+1000 0010B，即+130D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638800" y="386715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SF标志是CPU对有符号数运算结果的一种记录。将数据当作有符号数来运算的时候，通过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S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F可知结果的正负；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将数据当作无符号数来运算，SF的值则没有意义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虽然相关的指令影响了它的值。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695" y="108585"/>
            <a:ext cx="2379980" cy="299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023360" y="69215"/>
            <a:ext cx="6168390" cy="109537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9817735" y="518795"/>
            <a:ext cx="374015" cy="6457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145" y="1657985"/>
            <a:ext cx="424497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在进行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无符号数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运算的时候，CF记录了运算结果的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最高有效位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向更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高位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的进位值，或从更高位的借位值。</a:t>
            </a:r>
          </a:p>
        </p:txBody>
      </p:sp>
      <p:graphicFrame>
        <p:nvGraphicFramePr>
          <p:cNvPr id="10" name="表格 9"/>
          <p:cNvGraphicFramePr/>
          <p:nvPr>
            <p:custDataLst>
              <p:tags r:id="rId4"/>
            </p:custDataLst>
          </p:nvPr>
        </p:nvGraphicFramePr>
        <p:xfrm>
          <a:off x="211455" y="2660015"/>
          <a:ext cx="5721350" cy="3022600"/>
        </p:xfrm>
        <a:graphic>
          <a:graphicData uri="http://schemas.openxmlformats.org/drawingml/2006/table">
            <a:tbl>
              <a:tblPr/>
              <a:tblGrid>
                <a:gridCol w="179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指令</a:t>
                      </a:r>
                      <a:endParaRPr lang="en-US" altLang="en-US" sz="2200" b="1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09D98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1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执行结果</a:t>
                      </a:r>
                      <a:endParaRPr lang="en-US" altLang="en-US" sz="2200" b="1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09E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mov al,98H</a:t>
                      </a:r>
                    </a:p>
                    <a:p>
                      <a:pPr indent="0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add al,al</a:t>
                      </a:r>
                      <a:endParaRPr lang="en-US" altLang="en-US" sz="22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E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(al)=30H,CF=1,CF记录了最</a:t>
                      </a:r>
                    </a:p>
                    <a:p>
                      <a:pPr indent="0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高有效位向更高位的进位值</a:t>
                      </a:r>
                      <a:endParaRPr lang="en-US" altLang="en-US" sz="22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add al,al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DE7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(al)=60H,CF=0,CF记录了最</a:t>
                      </a:r>
                    </a:p>
                    <a:p>
                      <a:pPr indent="0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高有效位向更高位的进位值</a:t>
                      </a:r>
                      <a:endParaRPr lang="en-US" altLang="en-US" sz="35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sub al,98H</a:t>
                      </a:r>
                      <a:endParaRPr lang="en-US" altLang="en-US" sz="3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ED9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(al)=C8H,CF=1,CF记录了向</a:t>
                      </a:r>
                    </a:p>
                    <a:p>
                      <a:pPr indent="0">
                        <a:buNone/>
                      </a:pPr>
                      <a:r>
                        <a:rPr lang="en-US" sz="22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更高位的借位值</a:t>
                      </a:r>
                      <a:endParaRPr lang="en-US" altLang="en-US" sz="35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0" y="125095"/>
            <a:ext cx="3461385" cy="3441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53915" y="69215"/>
            <a:ext cx="6168390" cy="1095375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243320" y="518795"/>
            <a:ext cx="374015" cy="64579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3995" y="920115"/>
            <a:ext cx="33140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在进行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有符号数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运算的时候，如结果超过了机器所能表示的范围称为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溢出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13995" y="2016125"/>
            <a:ext cx="35344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OF记录有符号数操作指令执行后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有溢出，OF=1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无溢出， OF=0 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3990" y="3019425"/>
            <a:ext cx="4479925" cy="22180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984875" y="2880360"/>
            <a:ext cx="47618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CF和OF的区别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CF是对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无符号数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运算有意义的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进/借位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标志位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OF是对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有符号数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运算有意义的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溢出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标志位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293485" y="3966845"/>
            <a:ext cx="5309870" cy="14109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63830" y="173990"/>
          <a:ext cx="6506845" cy="4448810"/>
        </p:xfrm>
        <a:graphic>
          <a:graphicData uri="http://schemas.openxmlformats.org/drawingml/2006/table">
            <a:tbl>
              <a:tblPr/>
              <a:tblGrid>
                <a:gridCol w="1081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7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831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宋体" panose="02010600030101010101" charset="-52"/>
                        </a:rPr>
                        <a:t>指令</a:t>
                      </a:r>
                    </a:p>
                  </a:txBody>
                  <a:tcPr marL="12700" marR="12700" marT="12700" anchor="b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宋体" panose="02010600030101010101" charset="-52"/>
                        </a:rPr>
                        <a:t>CF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B24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宋体" panose="02010600030101010101" charset="-52"/>
                        </a:rPr>
                        <a:t>OF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24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宋体" panose="02010600030101010101" charset="-52"/>
                        </a:rPr>
                        <a:t>SF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24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宋体" panose="02010600030101010101" charset="-52"/>
                        </a:rPr>
                        <a:t>ZF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148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latin typeface="宋体" panose="02010600030101010101" charset="-52"/>
                        </a:rPr>
                        <a:t>PF</a:t>
                      </a:r>
                      <a:endParaRPr lang="en-US" altLang="en-US" sz="1400" b="1">
                        <a:solidFill>
                          <a:srgbClr val="FFFFFF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B2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94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sub al, al</a:t>
                      </a: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2D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 dirty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2D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2E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2D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2D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3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mov al, 10h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add al,90h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2E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3E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3E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3E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3E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mov al,80h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add al,80h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2D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1400" b="1">
                        <a:solidFill>
                          <a:srgbClr val="FFFFFF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3E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3E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3E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mov al, OFCh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add al,05h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2E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3E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2E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2D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2D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5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mov al, 7Dh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31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add al,OBh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b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2E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3E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3E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3E0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FE2DF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800" b="0" dirty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7630" y="4691380"/>
            <a:ext cx="6658610" cy="1917700"/>
          </a:xfrm>
          <a:prstGeom prst="rect">
            <a:avLst/>
          </a:prstGeom>
        </p:spPr>
      </p:pic>
      <p:graphicFrame>
        <p:nvGraphicFramePr>
          <p:cNvPr id="27" name="表格 26"/>
          <p:cNvGraphicFramePr/>
          <p:nvPr>
            <p:custDataLst>
              <p:tags r:id="rId3"/>
            </p:custDataLst>
          </p:nvPr>
        </p:nvGraphicFramePr>
        <p:xfrm>
          <a:off x="6819900" y="1202690"/>
          <a:ext cx="5141595" cy="3488690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1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标志位(外语缩写)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标志位名称及外语全称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=1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=0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CF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进位标志/Cary 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CYICary进位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NC/No Cary无进位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PF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奇偶标志/Parity 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PE/Parity Even/偶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PO/ParityOdd/奇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辅助进位标志/Auxilary Cary</a:t>
                      </a:r>
                    </a:p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AC/Auxiliary Cary/进位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NA/NO Auxiliary Carry/无进位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ZF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零</a:t>
                      </a: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标志/Zero 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ZR/Zero/等于零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NZ/NotZero/不等于零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SF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符号标志/Sign 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NG/Negative/负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PL/Positive/非负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97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TF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跟踪标志/Trace 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20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endParaRPr lang="en-US" altLang="en-US" sz="2000" b="0">
                        <a:solidFill>
                          <a:srgbClr val="000000"/>
                        </a:solidFill>
                        <a:latin typeface="Arial" panose="020B0604020202020204" charset="-52"/>
                      </a:endParaRPr>
                    </a:p>
                  </a:txBody>
                  <a:tcPr marL="12700" marR="12700" marT="1270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IF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中断标志/Interrupt 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El/Enable Interrupt/允许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DIDisable Interrupt/禁止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DF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方向标志/Direcion 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DN/Down/减少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UP/增加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OF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溢出标志/Overlow Flag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OV/Overflow/益出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宋体" panose="02010600030101010101" charset="-52"/>
                        </a:rPr>
                        <a:t>NV/Not Overlow/未溢出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宋体" panose="02010600030101010101" charset="-52"/>
                      </a:endParaRPr>
                    </a:p>
                  </a:txBody>
                  <a:tcPr marL="12700" marR="12700" marT="12700" anchor="ctr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64445b6-9276-4a9a-9275-ebe3d4c03ac4}"/>
  <p:tag name="TABLE_ENDDRAG_ORIGIN_RECT" val="442*292"/>
  <p:tag name="TABLE_ENDDRAG_RECT" val="56*236*442*29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73c9669-82cc-4649-b885-289a69ba28ae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49ccc2b-bc1e-480e-8a09-ea07cc7d2d91}"/>
  <p:tag name="TABLE_ENDDRAG_ORIGIN_RECT" val="512*347"/>
  <p:tag name="TABLE_ENDDRAG_RECT" val="26*40*512*34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64445b6-9276-4a9a-9275-ebe3d4c03ac4}"/>
  <p:tag name="TABLE_ENDDRAG_ORIGIN_RECT" val="404*275"/>
  <p:tag name="TABLE_ENDDRAG_RECT" val="568*106*404*275"/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1909</Words>
  <Application>Microsoft Office PowerPoint</Application>
  <PresentationFormat>宽屏</PresentationFormat>
  <Paragraphs>248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等线 Light</vt:lpstr>
      <vt:lpstr>宋体</vt:lpstr>
      <vt:lpstr>Arial</vt:lpstr>
      <vt:lpstr>Calibri</vt:lpstr>
      <vt:lpstr>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堆栈操作指令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xbany</dc:creator>
  <cp:lastModifiedBy>xbany</cp:lastModifiedBy>
  <cp:revision>1</cp:revision>
  <dcterms:created xsi:type="dcterms:W3CDTF">2024-04-08T09:43:49Z</dcterms:created>
  <dcterms:modified xsi:type="dcterms:W3CDTF">2024-04-08T09:44:05Z</dcterms:modified>
</cp:coreProperties>
</file>