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.png"/><Relationship Id="rId7" Type="http://schemas.openxmlformats.org/officeDocument/2006/relationships/tags" Target="../tags/tag42.xml"/><Relationship Id="rId6" Type="http://schemas.openxmlformats.org/officeDocument/2006/relationships/image" Target="../media/image36.png"/><Relationship Id="rId5" Type="http://schemas.openxmlformats.org/officeDocument/2006/relationships/tags" Target="../tags/tag41.xml"/><Relationship Id="rId4" Type="http://schemas.openxmlformats.org/officeDocument/2006/relationships/image" Target="../media/image35.png"/><Relationship Id="rId3" Type="http://schemas.openxmlformats.org/officeDocument/2006/relationships/tags" Target="../tags/tag40.xml"/><Relationship Id="rId2" Type="http://schemas.openxmlformats.org/officeDocument/2006/relationships/image" Target="../media/image34.png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1.png"/><Relationship Id="rId7" Type="http://schemas.openxmlformats.org/officeDocument/2006/relationships/tags" Target="../tags/tag46.xml"/><Relationship Id="rId6" Type="http://schemas.openxmlformats.org/officeDocument/2006/relationships/image" Target="../media/image40.png"/><Relationship Id="rId5" Type="http://schemas.openxmlformats.org/officeDocument/2006/relationships/tags" Target="../tags/tag45.xml"/><Relationship Id="rId4" Type="http://schemas.openxmlformats.org/officeDocument/2006/relationships/image" Target="../media/image39.png"/><Relationship Id="rId3" Type="http://schemas.openxmlformats.org/officeDocument/2006/relationships/tags" Target="../tags/tag44.xml"/><Relationship Id="rId2" Type="http://schemas.openxmlformats.org/officeDocument/2006/relationships/image" Target="../media/image38.png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.xml"/><Relationship Id="rId7" Type="http://schemas.openxmlformats.org/officeDocument/2006/relationships/image" Target="../media/image3.png"/><Relationship Id="rId6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12" Type="http://schemas.openxmlformats.org/officeDocument/2006/relationships/tags" Target="../tags/tag8.xml"/><Relationship Id="rId11" Type="http://schemas.openxmlformats.org/officeDocument/2006/relationships/image" Target="../media/image5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3.xml"/><Relationship Id="rId7" Type="http://schemas.openxmlformats.org/officeDocument/2006/relationships/image" Target="../media/image9.png"/><Relationship Id="rId6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19.xml"/><Relationship Id="rId2" Type="http://schemas.openxmlformats.org/officeDocument/2006/relationships/tags" Target="../tags/tag10.xml"/><Relationship Id="rId19" Type="http://schemas.openxmlformats.org/officeDocument/2006/relationships/image" Target="../media/image15.png"/><Relationship Id="rId18" Type="http://schemas.openxmlformats.org/officeDocument/2006/relationships/tags" Target="../tags/tag18.xml"/><Relationship Id="rId17" Type="http://schemas.openxmlformats.org/officeDocument/2006/relationships/image" Target="../media/image14.png"/><Relationship Id="rId16" Type="http://schemas.openxmlformats.org/officeDocument/2006/relationships/tags" Target="../tags/tag17.xml"/><Relationship Id="rId15" Type="http://schemas.openxmlformats.org/officeDocument/2006/relationships/image" Target="../media/image13.png"/><Relationship Id="rId14" Type="http://schemas.openxmlformats.org/officeDocument/2006/relationships/tags" Target="../tags/tag16.xml"/><Relationship Id="rId13" Type="http://schemas.openxmlformats.org/officeDocument/2006/relationships/image" Target="../media/image12.png"/><Relationship Id="rId12" Type="http://schemas.openxmlformats.org/officeDocument/2006/relationships/tags" Target="../tags/tag15.xml"/><Relationship Id="rId11" Type="http://schemas.openxmlformats.org/officeDocument/2006/relationships/image" Target="../media/image11.png"/><Relationship Id="rId10" Type="http://schemas.openxmlformats.org/officeDocument/2006/relationships/tags" Target="../tags/tag1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19.png"/><Relationship Id="rId7" Type="http://schemas.openxmlformats.org/officeDocument/2006/relationships/tags" Target="../tags/tag24.xml"/><Relationship Id="rId6" Type="http://schemas.openxmlformats.org/officeDocument/2006/relationships/image" Target="../media/image18.png"/><Relationship Id="rId5" Type="http://schemas.openxmlformats.org/officeDocument/2006/relationships/tags" Target="../tags/tag23.xml"/><Relationship Id="rId4" Type="http://schemas.openxmlformats.org/officeDocument/2006/relationships/image" Target="../media/image17.png"/><Relationship Id="rId3" Type="http://schemas.openxmlformats.org/officeDocument/2006/relationships/tags" Target="../tags/tag2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7.png"/><Relationship Id="rId23" Type="http://schemas.openxmlformats.org/officeDocument/2006/relationships/tags" Target="../tags/tag32.xml"/><Relationship Id="rId22" Type="http://schemas.openxmlformats.org/officeDocument/2006/relationships/image" Target="../media/image26.png"/><Relationship Id="rId21" Type="http://schemas.openxmlformats.org/officeDocument/2006/relationships/tags" Target="../tags/tag31.xml"/><Relationship Id="rId20" Type="http://schemas.openxmlformats.org/officeDocument/2006/relationships/image" Target="../media/image25.png"/><Relationship Id="rId2" Type="http://schemas.openxmlformats.org/officeDocument/2006/relationships/image" Target="../media/image16.png"/><Relationship Id="rId19" Type="http://schemas.openxmlformats.org/officeDocument/2006/relationships/tags" Target="../tags/tag30.xml"/><Relationship Id="rId18" Type="http://schemas.openxmlformats.org/officeDocument/2006/relationships/image" Target="../media/image24.png"/><Relationship Id="rId17" Type="http://schemas.openxmlformats.org/officeDocument/2006/relationships/tags" Target="../tags/tag29.xml"/><Relationship Id="rId16" Type="http://schemas.openxmlformats.org/officeDocument/2006/relationships/image" Target="../media/image23.png"/><Relationship Id="rId15" Type="http://schemas.openxmlformats.org/officeDocument/2006/relationships/tags" Target="../tags/tag28.xml"/><Relationship Id="rId14" Type="http://schemas.openxmlformats.org/officeDocument/2006/relationships/image" Target="../media/image22.png"/><Relationship Id="rId13" Type="http://schemas.openxmlformats.org/officeDocument/2006/relationships/tags" Target="../tags/tag27.xml"/><Relationship Id="rId12" Type="http://schemas.openxmlformats.org/officeDocument/2006/relationships/image" Target="../media/image21.png"/><Relationship Id="rId11" Type="http://schemas.openxmlformats.org/officeDocument/2006/relationships/tags" Target="../tags/tag26.xml"/><Relationship Id="rId10" Type="http://schemas.openxmlformats.org/officeDocument/2006/relationships/image" Target="../media/image20.png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tags" Target="../tags/tag34.xml"/><Relationship Id="rId2" Type="http://schemas.openxmlformats.org/officeDocument/2006/relationships/image" Target="../media/image28.png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png"/><Relationship Id="rId7" Type="http://schemas.openxmlformats.org/officeDocument/2006/relationships/tags" Target="../tags/tag38.xml"/><Relationship Id="rId6" Type="http://schemas.openxmlformats.org/officeDocument/2006/relationships/image" Target="../media/image32.png"/><Relationship Id="rId5" Type="http://schemas.openxmlformats.org/officeDocument/2006/relationships/tags" Target="../tags/tag37.xml"/><Relationship Id="rId4" Type="http://schemas.openxmlformats.org/officeDocument/2006/relationships/image" Target="../media/image31.png"/><Relationship Id="rId3" Type="http://schemas.openxmlformats.org/officeDocument/2006/relationships/tags" Target="../tags/tag36.xml"/><Relationship Id="rId2" Type="http://schemas.openxmlformats.org/officeDocument/2006/relationships/image" Target="../media/image30.png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790" y="1670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算术运算类指令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2745" y="6832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加法：</a:t>
            </a:r>
            <a:r>
              <a:rPr lang="en-US" altLang="zh-CN" dirty="0">
                <a:sym typeface="+mn-ea"/>
              </a:rPr>
              <a:t>ADD   DEST</a:t>
            </a:r>
            <a:r>
              <a:rPr lang="zh-CN" altLang="en-US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SRC</a:t>
            </a:r>
            <a:endParaRPr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745" y="11474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带进位加法：</a:t>
            </a:r>
            <a:r>
              <a:rPr lang="en-US" altLang="zh-CN" dirty="0">
                <a:sym typeface="+mn-ea"/>
              </a:rPr>
              <a:t>ADC   DEST</a:t>
            </a:r>
            <a:r>
              <a:rPr lang="zh-CN" altLang="en-US" dirty="0">
                <a:sym typeface="+mn-ea"/>
              </a:rPr>
              <a:t>， </a:t>
            </a:r>
            <a:r>
              <a:rPr lang="en-US" altLang="zh-CN" dirty="0">
                <a:sym typeface="+mn-ea"/>
              </a:rPr>
              <a:t>SRC</a:t>
            </a:r>
            <a:endParaRPr lang="en-US" altLang="zh-CN" dirty="0"/>
          </a:p>
          <a:p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070" y="16421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减法：</a:t>
            </a:r>
            <a:r>
              <a:rPr lang="en-US" altLang="zh-CN" dirty="0">
                <a:sym typeface="+mn-ea"/>
              </a:rPr>
              <a:t>SUB    DEST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SRC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3070" y="20580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带借位减法：</a:t>
            </a:r>
            <a:r>
              <a:rPr lang="en-US" altLang="zh-CN" dirty="0">
                <a:sym typeface="+mn-ea"/>
              </a:rPr>
              <a:t>SBB    DEST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SRC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745" y="2404745"/>
            <a:ext cx="3883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dirty="0">
                <a:sym typeface="+mn-ea"/>
              </a:rPr>
              <a:t>求相反数：NEG    DEST</a:t>
            </a:r>
            <a:endParaRPr lang="en-US" altLang="zh-CN" sz="2800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3070" y="28251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比较指令：</a:t>
            </a:r>
            <a:r>
              <a:rPr lang="en-US" altLang="zh-CN" dirty="0">
                <a:sym typeface="+mn-ea"/>
              </a:rPr>
              <a:t>CMP    DEST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SRC</a:t>
            </a:r>
            <a:endParaRPr lang="en-US" altLang="zh-CN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745" y="4385945"/>
            <a:ext cx="3845560" cy="68389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加一指令：</a:t>
            </a:r>
            <a:r>
              <a:rPr lang="en-US" altLang="zh-CN" dirty="0">
                <a:sym typeface="+mn-ea"/>
              </a:rPr>
              <a:t>INC   DEST</a:t>
            </a:r>
            <a:endParaRPr lang="en-US" altLang="zh-CN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减一指令：</a:t>
            </a:r>
            <a:r>
              <a:rPr lang="en-US" altLang="zh-CN" dirty="0">
                <a:sym typeface="+mn-ea"/>
              </a:rPr>
              <a:t>DEC    DEST</a:t>
            </a:r>
            <a:endParaRPr lang="en-US" altLang="zh-CN" dirty="0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 dirty="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325" y="591185"/>
            <a:ext cx="4057650" cy="288417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17490" y="1718310"/>
            <a:ext cx="4064000" cy="458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zh-CN" altLang="en-US"/>
              <a:t>影响标志位：</a:t>
            </a:r>
            <a:r>
              <a:rPr lang="en-US" altLang="zh-CN" dirty="0">
                <a:sym typeface="+mn-ea"/>
              </a:rPr>
              <a:t>OF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ZF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CF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5034915" y="4440555"/>
            <a:ext cx="4064000" cy="4584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r>
              <a:rPr lang="zh-CN" altLang="en-US"/>
              <a:t>影响标志位：</a:t>
            </a:r>
            <a:r>
              <a:rPr lang="en-US" altLang="zh-CN" dirty="0">
                <a:sym typeface="+mn-ea"/>
              </a:rPr>
              <a:t>OF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ZF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PF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1305" y="265430"/>
            <a:ext cx="4980305" cy="3217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56350" y="513715"/>
            <a:ext cx="4658995" cy="29692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340" y="3613150"/>
            <a:ext cx="4593590" cy="294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22440" y="3992880"/>
            <a:ext cx="40894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865" y="127000"/>
            <a:ext cx="4282440" cy="2652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70600" y="127000"/>
            <a:ext cx="4771390" cy="3401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6215" y="3219450"/>
            <a:ext cx="4975860" cy="3482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96965" y="3883660"/>
            <a:ext cx="4645025" cy="2760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75270" y="5726430"/>
            <a:ext cx="401193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注意，对于多字或多字节的移位，只能每次移动一位，</a:t>
            </a:r>
            <a:r>
              <a:rPr lang="en-US" altLang="zh-CN" sz="1400" dirty="0">
                <a:solidFill>
                  <a:srgbClr val="FF0000"/>
                </a:solidFill>
                <a:sym typeface="+mn-ea"/>
              </a:rPr>
              <a:t>COUNT=1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，一次一次的完成。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对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左移操作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而言在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最后一次移位</a:t>
            </a:r>
            <a:r>
              <a:rPr lang="zh-CN" altLang="en-US" sz="1400" dirty="0">
                <a:solidFill>
                  <a:srgbClr val="FF0000"/>
                </a:solidFill>
                <a:sym typeface="+mn-ea"/>
              </a:rPr>
              <a:t>时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判断是否溢出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4005" y="316230"/>
            <a:ext cx="271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其它位操作指令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2760" y="1076960"/>
            <a:ext cx="3869690" cy="291909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noAutofit/>
          </a:bodyPr>
          <a:p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指令格式：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AND    DEST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SRC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（与操作）</a:t>
            </a:r>
            <a:endParaRPr lang="en-US" altLang="zh-CN" sz="1200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指令功能：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DEST &lt;=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DEST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 sz="12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∧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SRC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2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指令格式：</a:t>
            </a:r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OR    DEST</a:t>
            </a: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，</a:t>
            </a:r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SRC</a:t>
            </a: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（或操作）</a:t>
            </a:r>
            <a:endParaRPr lang="en-US" altLang="zh-CN" sz="12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指令功能：</a:t>
            </a:r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DEST &lt;=</a:t>
            </a: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DEST</a:t>
            </a: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）</a:t>
            </a:r>
            <a:r>
              <a:rPr lang="zh-CN" altLang="en-US" sz="1200" dirty="0">
                <a:solidFill>
                  <a:schemeClr val="accent1"/>
                </a:solidFill>
                <a:latin typeface="宋体" panose="02010600030101010101" pitchFamily="2" charset="-122"/>
                <a:sym typeface="+mn-ea"/>
              </a:rPr>
              <a:t>∨</a:t>
            </a: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chemeClr val="accent1"/>
                </a:solidFill>
                <a:sym typeface="+mn-ea"/>
              </a:rPr>
              <a:t>SRC</a:t>
            </a:r>
            <a:r>
              <a:rPr lang="zh-CN" altLang="en-US" sz="1200" dirty="0">
                <a:solidFill>
                  <a:schemeClr val="accent1"/>
                </a:solidFill>
                <a:sym typeface="+mn-ea"/>
              </a:rPr>
              <a:t>）</a:t>
            </a:r>
            <a:endParaRPr lang="zh-CN" altLang="en-US" sz="1200" dirty="0">
              <a:solidFill>
                <a:schemeClr val="accent1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200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指令格式：</a:t>
            </a:r>
            <a:r>
              <a:rPr lang="en-US" altLang="zh-CN" sz="1200" dirty="0">
                <a:solidFill>
                  <a:schemeClr val="accent6"/>
                </a:solidFill>
                <a:sym typeface="+mn-ea"/>
              </a:rPr>
              <a:t>XOR   DEST</a:t>
            </a: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，</a:t>
            </a:r>
            <a:r>
              <a:rPr lang="en-US" altLang="zh-CN" sz="1200" dirty="0">
                <a:solidFill>
                  <a:schemeClr val="accent6"/>
                </a:solidFill>
                <a:sym typeface="+mn-ea"/>
              </a:rPr>
              <a:t>SRC</a:t>
            </a: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（异或操作）</a:t>
            </a:r>
            <a:endParaRPr lang="en-US" altLang="zh-CN" sz="1200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chemeClr val="accent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指令功能：</a:t>
            </a:r>
            <a:r>
              <a:rPr lang="en-US" altLang="zh-CN" sz="1200" dirty="0">
                <a:solidFill>
                  <a:schemeClr val="accent6"/>
                </a:solidFill>
                <a:sym typeface="+mn-ea"/>
              </a:rPr>
              <a:t>DEST &lt;=</a:t>
            </a: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chemeClr val="accent6"/>
                </a:solidFill>
                <a:sym typeface="+mn-ea"/>
              </a:rPr>
              <a:t>DEST</a:t>
            </a: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）</a:t>
            </a:r>
            <a:r>
              <a:rPr lang="zh-CN" altLang="en-US" sz="1200" dirty="0">
                <a:solidFill>
                  <a:schemeClr val="accent6"/>
                </a:solidFill>
                <a:latin typeface="宋体" panose="02010600030101010101" pitchFamily="2" charset="-122"/>
                <a:sym typeface="+mn-ea"/>
              </a:rPr>
              <a:t>⊕</a:t>
            </a: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chemeClr val="accent6"/>
                </a:solidFill>
                <a:sym typeface="+mn-ea"/>
              </a:rPr>
              <a:t>SRC</a:t>
            </a:r>
            <a:r>
              <a:rPr lang="zh-CN" altLang="en-US" sz="1200" dirty="0">
                <a:solidFill>
                  <a:schemeClr val="accent6"/>
                </a:solidFill>
                <a:sym typeface="+mn-ea"/>
              </a:rPr>
              <a:t>）</a:t>
            </a:r>
            <a:endParaRPr lang="zh-CN" altLang="en-US" sz="1200" dirty="0">
              <a:solidFill>
                <a:schemeClr val="accent6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200" dirty="0">
              <a:solidFill>
                <a:schemeClr val="accent6"/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chemeClr val="accent4"/>
                </a:solidFill>
                <a:sym typeface="+mn-ea"/>
              </a:rPr>
              <a:t>指令格式：</a:t>
            </a:r>
            <a:r>
              <a:rPr lang="en-US" altLang="zh-CN" sz="1200" dirty="0">
                <a:solidFill>
                  <a:schemeClr val="accent4"/>
                </a:solidFill>
                <a:sym typeface="+mn-ea"/>
              </a:rPr>
              <a:t>TEST    DEST</a:t>
            </a:r>
            <a:r>
              <a:rPr lang="zh-CN" altLang="en-US" sz="1200" dirty="0">
                <a:solidFill>
                  <a:schemeClr val="accent4"/>
                </a:solidFill>
                <a:sym typeface="+mn-ea"/>
              </a:rPr>
              <a:t>，</a:t>
            </a:r>
            <a:r>
              <a:rPr lang="en-US" altLang="zh-CN" sz="1200" dirty="0">
                <a:solidFill>
                  <a:schemeClr val="accent4"/>
                </a:solidFill>
                <a:sym typeface="+mn-ea"/>
              </a:rPr>
              <a:t>SRC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chemeClr val="accent4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chemeClr val="accent4"/>
                </a:solidFill>
                <a:sym typeface="+mn-ea"/>
              </a:rPr>
              <a:t>指令功能：（</a:t>
            </a:r>
            <a:r>
              <a:rPr lang="en-US" altLang="zh-CN" sz="1200" dirty="0">
                <a:solidFill>
                  <a:schemeClr val="accent4"/>
                </a:solidFill>
                <a:sym typeface="+mn-ea"/>
              </a:rPr>
              <a:t>DEST</a:t>
            </a:r>
            <a:r>
              <a:rPr lang="zh-CN" altLang="en-US" sz="1200" dirty="0">
                <a:solidFill>
                  <a:schemeClr val="accent4"/>
                </a:solidFill>
                <a:sym typeface="+mn-ea"/>
              </a:rPr>
              <a:t>）</a:t>
            </a:r>
            <a:r>
              <a:rPr lang="zh-CN" altLang="en-US" sz="1200" dirty="0">
                <a:solidFill>
                  <a:schemeClr val="accent4"/>
                </a:solidFill>
                <a:latin typeface="宋体" panose="02010600030101010101" pitchFamily="2" charset="-122"/>
                <a:sym typeface="+mn-ea"/>
              </a:rPr>
              <a:t>∧</a:t>
            </a:r>
            <a:r>
              <a:rPr lang="zh-CN" altLang="en-US" sz="1200" dirty="0">
                <a:solidFill>
                  <a:schemeClr val="accent4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chemeClr val="accent4"/>
                </a:solidFill>
                <a:sym typeface="+mn-ea"/>
              </a:rPr>
              <a:t>SRC</a:t>
            </a:r>
            <a:r>
              <a:rPr lang="zh-CN" altLang="en-US" sz="1200" dirty="0">
                <a:solidFill>
                  <a:schemeClr val="accent4"/>
                </a:solidFill>
                <a:sym typeface="+mn-ea"/>
              </a:rPr>
              <a:t>）</a:t>
            </a:r>
            <a:endParaRPr lang="zh-CN" altLang="en-US" sz="1200" dirty="0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7230" y="1367790"/>
            <a:ext cx="6096000" cy="132207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t">
            <a:spAutoFit/>
          </a:bodyPr>
          <a:p>
            <a:r>
              <a:rPr lang="en-US" altLang="zh-CN" sz="1600" dirty="0">
                <a:sym typeface="+mn-ea"/>
              </a:rPr>
              <a:t>SF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ZF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PF</a:t>
            </a:r>
            <a:r>
              <a:rPr lang="zh-CN" altLang="en-US" sz="1600" dirty="0">
                <a:sym typeface="+mn-ea"/>
              </a:rPr>
              <a:t>解释与算术运算指令中相同，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无论运算结果为何值，</a:t>
            </a:r>
            <a:r>
              <a:rPr lang="en-US" altLang="zh-CN" sz="1600" dirty="0">
                <a:sym typeface="+mn-ea"/>
              </a:rPr>
              <a:t>CF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OF</a:t>
            </a:r>
            <a:r>
              <a:rPr lang="zh-CN" altLang="en-US" sz="1600" dirty="0">
                <a:sym typeface="+mn-ea"/>
              </a:rPr>
              <a:t>被强置为</a:t>
            </a:r>
            <a:r>
              <a:rPr lang="en-US" altLang="zh-CN" sz="1600" dirty="0">
                <a:sym typeface="+mn-ea"/>
              </a:rPr>
              <a:t>0</a:t>
            </a:r>
            <a:r>
              <a:rPr lang="zh-CN" altLang="en-US" sz="1600" dirty="0">
                <a:sym typeface="+mn-ea"/>
              </a:rPr>
              <a:t>，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>
                <a:sym typeface="+mn-ea"/>
              </a:rPr>
              <a:t>AF</a:t>
            </a:r>
            <a:r>
              <a:rPr lang="zh-CN" altLang="en-US" sz="1600" dirty="0">
                <a:sym typeface="+mn-ea"/>
              </a:rPr>
              <a:t>不确定，它会受到影响，但是指令对</a:t>
            </a:r>
            <a:r>
              <a:rPr lang="en-US" altLang="zh-CN" sz="1600" dirty="0">
                <a:sym typeface="+mn-ea"/>
              </a:rPr>
              <a:t>AF</a:t>
            </a:r>
            <a:r>
              <a:rPr lang="zh-CN" altLang="en-US" sz="1600" dirty="0">
                <a:sym typeface="+mn-ea"/>
              </a:rPr>
              <a:t>不作任何解释。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674235" y="1805305"/>
            <a:ext cx="975360" cy="791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1440" y="4382135"/>
            <a:ext cx="31127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易错题目：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STC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OR    AL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ADC  AL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BL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执行</a:t>
            </a:r>
            <a:r>
              <a:rPr lang="en-US" altLang="zh-CN" dirty="0">
                <a:sym typeface="+mn-ea"/>
              </a:rPr>
              <a:t>ADC</a:t>
            </a:r>
            <a:r>
              <a:rPr lang="zh-CN" altLang="en-US" dirty="0">
                <a:sym typeface="+mn-ea"/>
              </a:rPr>
              <a:t>时</a:t>
            </a:r>
            <a:r>
              <a:rPr lang="en-US" altLang="zh-CN" dirty="0">
                <a:sym typeface="+mn-ea"/>
              </a:rPr>
              <a:t>CF</a:t>
            </a:r>
            <a:r>
              <a:rPr lang="zh-CN" altLang="en-US" dirty="0">
                <a:sym typeface="+mn-ea"/>
              </a:rPr>
              <a:t>标志位为多少？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2120" y="5367655"/>
            <a:ext cx="57080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TEST</a:t>
            </a:r>
            <a:r>
              <a:rPr lang="zh-CN" altLang="en-US" dirty="0">
                <a:sym typeface="+mn-ea"/>
              </a:rPr>
              <a:t>指令在各方面几乎和</a:t>
            </a:r>
            <a:r>
              <a:rPr lang="en-US" altLang="zh-CN" dirty="0">
                <a:sym typeface="+mn-ea"/>
              </a:rPr>
              <a:t>AND</a:t>
            </a:r>
            <a:r>
              <a:rPr lang="zh-CN" altLang="en-US" dirty="0">
                <a:sym typeface="+mn-ea"/>
              </a:rPr>
              <a:t>指令完全一样，唯一的区别是</a:t>
            </a:r>
            <a:r>
              <a:rPr lang="en-US" altLang="zh-CN" dirty="0">
                <a:sym typeface="+mn-ea"/>
              </a:rPr>
              <a:t>TEST</a:t>
            </a:r>
            <a:r>
              <a:rPr lang="zh-CN" altLang="en-US" dirty="0">
                <a:sym typeface="+mn-ea"/>
              </a:rPr>
              <a:t>指令不保存运算结果。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其对应关系与</a:t>
            </a:r>
            <a:r>
              <a:rPr lang="en-US" altLang="zh-CN" dirty="0">
                <a:sym typeface="+mn-ea"/>
              </a:rPr>
              <a:t>CMP</a:t>
            </a:r>
            <a:r>
              <a:rPr lang="zh-CN" altLang="en-US" dirty="0">
                <a:sym typeface="+mn-ea"/>
              </a:rPr>
              <a:t>指令和</a:t>
            </a:r>
            <a:r>
              <a:rPr lang="en-US" altLang="zh-CN" dirty="0">
                <a:sym typeface="+mn-ea"/>
              </a:rPr>
              <a:t>SUB</a:t>
            </a:r>
            <a:r>
              <a:rPr lang="zh-CN" altLang="en-US" dirty="0">
                <a:sym typeface="+mn-ea"/>
              </a:rPr>
              <a:t>指令的对应关系非常相似。</a:t>
            </a:r>
            <a:endParaRPr lang="zh-CN" altLang="en-US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125" y="4060825"/>
            <a:ext cx="3870325" cy="974725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t">
            <a:noAutofit/>
          </a:bodyPr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指令格式：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NOT    DEST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指令功能：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DEST &lt;= </a:t>
            </a:r>
            <a:r>
              <a:rPr lang="en-US" altLang="zh-CN" sz="12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sym typeface="+mn-ea"/>
              </a:rPr>
              <a:t>⌉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sym typeface="+mn-ea"/>
              </a:rPr>
              <a:t>DEST</a:t>
            </a: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12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200" dirty="0">
                <a:solidFill>
                  <a:srgbClr val="FF0000"/>
                </a:solidFill>
                <a:sym typeface="+mn-ea"/>
              </a:rPr>
              <a:t>标志位影响：无</a:t>
            </a:r>
            <a:endParaRPr lang="zh-CN" altLang="en-US" sz="12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1135" y="429895"/>
            <a:ext cx="4523740" cy="233045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假设第</a:t>
            </a:r>
            <a:r>
              <a:rPr lang="en-US" altLang="zh-CN" dirty="0">
                <a:sym typeface="+mn-ea"/>
              </a:rPr>
              <a:t>34H</a:t>
            </a:r>
            <a:r>
              <a:rPr lang="zh-CN" altLang="en-US" dirty="0">
                <a:sym typeface="+mn-ea"/>
              </a:rPr>
              <a:t>号端口（</a:t>
            </a:r>
            <a:r>
              <a:rPr lang="en-US" altLang="zh-CN" dirty="0">
                <a:sym typeface="+mn-ea"/>
              </a:rPr>
              <a:t>8-bit</a:t>
            </a:r>
            <a:r>
              <a:rPr lang="zh-CN" altLang="en-US" dirty="0">
                <a:sym typeface="+mn-ea"/>
              </a:rPr>
              <a:t>）中的各</a:t>
            </a:r>
            <a:r>
              <a:rPr lang="en-US" altLang="zh-CN" dirty="0">
                <a:sym typeface="+mn-ea"/>
              </a:rPr>
              <a:t>bit</a:t>
            </a:r>
            <a:r>
              <a:rPr lang="zh-CN" altLang="en-US" dirty="0">
                <a:sym typeface="+mn-ea"/>
              </a:rPr>
              <a:t>反映键盘上不同的状态，第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位反映</a:t>
            </a:r>
            <a:r>
              <a:rPr lang="en-US" altLang="zh-CN" dirty="0">
                <a:sym typeface="+mn-ea"/>
              </a:rPr>
              <a:t>CAPS-LOCK</a:t>
            </a:r>
            <a:r>
              <a:rPr lang="zh-CN" altLang="en-US" dirty="0">
                <a:sym typeface="+mn-ea"/>
              </a:rPr>
              <a:t>的状态。现要求依据当前</a:t>
            </a:r>
            <a:r>
              <a:rPr lang="en-US" altLang="zh-CN" dirty="0">
                <a:sym typeface="+mn-ea"/>
              </a:rPr>
              <a:t>CAPS-LOCK</a:t>
            </a:r>
            <a:r>
              <a:rPr lang="zh-CN" altLang="en-US" dirty="0">
                <a:sym typeface="+mn-ea"/>
              </a:rPr>
              <a:t>的状态实现分支程序结构。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IN         AL, 34H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TEST   AL,  01H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JZ        L1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JMP     L2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1610" y="375920"/>
            <a:ext cx="3387090" cy="2524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</a:pPr>
            <a:r>
              <a:rPr lang="zh-CN" altLang="en-US" dirty="0">
                <a:sym typeface="+mn-ea"/>
              </a:rPr>
              <a:t>例</a:t>
            </a:r>
            <a:r>
              <a:rPr lang="en-US" altLang="zh-CN" dirty="0">
                <a:sym typeface="+mn-ea"/>
              </a:rPr>
              <a:t>4.</a:t>
            </a:r>
            <a:r>
              <a:rPr lang="zh-CN" altLang="en-US" dirty="0">
                <a:sym typeface="+mn-ea"/>
              </a:rPr>
              <a:t>按位取反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AL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=01011100B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>
                <a:sym typeface="+mn-ea"/>
              </a:rPr>
              <a:t>NOT    AL</a:t>
            </a:r>
            <a:endParaRPr lang="en-US" altLang="zh-CN" dirty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sym typeface="+mn-ea"/>
              </a:rPr>
              <a:t>⌉</a:t>
            </a:r>
            <a:r>
              <a:rPr lang="en-US" altLang="zh-CN" dirty="0">
                <a:sym typeface="+mn-ea"/>
              </a:rPr>
              <a:t> 		01011100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>
                <a:sym typeface="+mn-ea"/>
              </a:rPr>
              <a:t> 		10100011</a:t>
            </a:r>
            <a:endParaRPr lang="en-US" altLang="zh-CN" dirty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>
                <a:sym typeface="+mn-ea"/>
              </a:rPr>
              <a:t>执行指令后，（</a:t>
            </a:r>
            <a:r>
              <a:rPr lang="en-US" altLang="zh-CN" dirty="0">
                <a:sym typeface="+mn-ea"/>
              </a:rPr>
              <a:t>AL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=10100011B</a:t>
            </a:r>
            <a:endParaRPr lang="en-US" altLang="zh-CN" dirty="0"/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>
                <a:sym typeface="+mn-ea"/>
              </a:rPr>
              <a:t>没有任何标志位受影响。</a:t>
            </a:r>
            <a:endParaRPr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115" y="3027680"/>
            <a:ext cx="4420235" cy="3152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2000" dirty="0">
                <a:sym typeface="+mn-ea"/>
              </a:rPr>
              <a:t>例</a:t>
            </a:r>
            <a:r>
              <a:rPr lang="en-US" altLang="zh-CN" sz="2000" dirty="0">
                <a:sym typeface="+mn-ea"/>
              </a:rPr>
              <a:t>1.</a:t>
            </a:r>
            <a:r>
              <a:rPr lang="zh-CN" altLang="en-US" sz="2000" dirty="0">
                <a:sym typeface="+mn-ea"/>
              </a:rPr>
              <a:t>取位操作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AL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=10100011B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AND    AL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0FH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ym typeface="+mn-ea"/>
              </a:rPr>
              <a:t>执行指令后，（</a:t>
            </a:r>
            <a:r>
              <a:rPr lang="en-US" altLang="zh-CN" sz="2000" dirty="0">
                <a:sym typeface="+mn-ea"/>
              </a:rPr>
              <a:t>AL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=00000011B</a:t>
            </a:r>
            <a:endParaRPr lang="en-US" altLang="zh-CN" sz="2000" dirty="0">
              <a:highlight>
                <a:srgbClr val="FFFF00"/>
              </a:highlight>
            </a:endParaRPr>
          </a:p>
          <a:p>
            <a:endParaRPr lang="en-US" altLang="zh-CN" sz="2000" dirty="0"/>
          </a:p>
          <a:p>
            <a:r>
              <a:rPr lang="zh-CN" altLang="en-US" sz="2000" dirty="0">
                <a:sym typeface="+mn-ea"/>
              </a:rPr>
              <a:t>以立即数</a:t>
            </a:r>
            <a:r>
              <a:rPr lang="en-US" altLang="zh-CN" sz="2000" dirty="0">
                <a:sym typeface="+mn-ea"/>
              </a:rPr>
              <a:t>00001111</a:t>
            </a:r>
            <a:r>
              <a:rPr lang="zh-CN" altLang="en-US" sz="2000" dirty="0">
                <a:sym typeface="+mn-ea"/>
              </a:rPr>
              <a:t>为“取位模板”，通过与运算把（</a:t>
            </a:r>
            <a:r>
              <a:rPr lang="en-US" altLang="zh-CN" sz="2000" dirty="0">
                <a:sym typeface="+mn-ea"/>
              </a:rPr>
              <a:t>AL</a:t>
            </a:r>
            <a:r>
              <a:rPr lang="zh-CN" altLang="en-US" sz="2000" dirty="0">
                <a:sym typeface="+mn-ea"/>
              </a:rPr>
              <a:t>）的高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位清</a:t>
            </a:r>
            <a:r>
              <a:rPr lang="en-US" altLang="zh-CN" sz="2000" dirty="0">
                <a:sym typeface="+mn-ea"/>
              </a:rPr>
              <a:t>0</a:t>
            </a:r>
            <a:r>
              <a:rPr lang="zh-CN" altLang="en-US" sz="2000" dirty="0">
                <a:sym typeface="+mn-ea"/>
              </a:rPr>
              <a:t>，保留低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位，也就是把（</a:t>
            </a:r>
            <a:r>
              <a:rPr lang="en-US" altLang="zh-CN" sz="2000" dirty="0">
                <a:sym typeface="+mn-ea"/>
              </a:rPr>
              <a:t>AL</a:t>
            </a:r>
            <a:r>
              <a:rPr lang="zh-CN" altLang="en-US" sz="2000" dirty="0">
                <a:sym typeface="+mn-ea"/>
              </a:rPr>
              <a:t>）的低</a:t>
            </a:r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位从（</a:t>
            </a:r>
            <a:r>
              <a:rPr lang="en-US" altLang="zh-CN" sz="2000" dirty="0">
                <a:sym typeface="+mn-ea"/>
              </a:rPr>
              <a:t>AL</a:t>
            </a:r>
            <a:r>
              <a:rPr lang="zh-CN" altLang="en-US" sz="2000" dirty="0">
                <a:sym typeface="+mn-ea"/>
              </a:rPr>
              <a:t>）中分离出来。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4875" y="3027045"/>
            <a:ext cx="3933190" cy="31534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t">
            <a:noAutofit/>
          </a:bodyPr>
          <a:p>
            <a:r>
              <a:rPr lang="zh-CN" altLang="en-US" sz="1600" dirty="0">
                <a:sym typeface="+mn-ea"/>
              </a:rPr>
              <a:t>例</a:t>
            </a:r>
            <a:r>
              <a:rPr lang="en-US" altLang="zh-CN" sz="1600" dirty="0">
                <a:sym typeface="+mn-ea"/>
              </a:rPr>
              <a:t>2.</a:t>
            </a:r>
            <a:r>
              <a:rPr lang="zh-CN" altLang="en-US" sz="1600" dirty="0">
                <a:sym typeface="+mn-ea"/>
              </a:rPr>
              <a:t>置位操作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AL</a:t>
            </a:r>
            <a:r>
              <a:rPr lang="zh-CN" altLang="en-US" sz="1600" dirty="0">
                <a:sym typeface="+mn-ea"/>
              </a:rPr>
              <a:t>）</a:t>
            </a:r>
            <a:r>
              <a:rPr lang="en-US" altLang="zh-CN" sz="1600" dirty="0">
                <a:sym typeface="+mn-ea"/>
              </a:rPr>
              <a:t>=00001000B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OR    AL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11H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执行指令后，（</a:t>
            </a:r>
            <a:r>
              <a:rPr lang="en-US" altLang="zh-CN" sz="1600" dirty="0">
                <a:sym typeface="+mn-ea"/>
              </a:rPr>
              <a:t>AL</a:t>
            </a:r>
            <a:r>
              <a:rPr lang="zh-CN" altLang="en-US" sz="1600" dirty="0">
                <a:sym typeface="+mn-ea"/>
              </a:rPr>
              <a:t>）</a:t>
            </a:r>
            <a:r>
              <a:rPr lang="en-US" altLang="zh-CN" sz="1600" dirty="0">
                <a:sym typeface="+mn-ea"/>
              </a:rPr>
              <a:t>=00011001B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以立即数</a:t>
            </a:r>
            <a:r>
              <a:rPr lang="en-US" altLang="zh-CN" sz="1600" dirty="0">
                <a:sym typeface="+mn-ea"/>
              </a:rPr>
              <a:t>00010001</a:t>
            </a:r>
            <a:r>
              <a:rPr lang="zh-CN" altLang="en-US" sz="1600" dirty="0">
                <a:sym typeface="+mn-ea"/>
              </a:rPr>
              <a:t>为“置位模板”，通过或运算把（</a:t>
            </a:r>
            <a:r>
              <a:rPr lang="en-US" altLang="zh-CN" sz="1600" dirty="0">
                <a:sym typeface="+mn-ea"/>
              </a:rPr>
              <a:t>AL</a:t>
            </a:r>
            <a:r>
              <a:rPr lang="zh-CN" altLang="en-US" sz="1600" dirty="0">
                <a:sym typeface="+mn-ea"/>
              </a:rPr>
              <a:t>）的第</a:t>
            </a:r>
            <a:r>
              <a:rPr lang="en-US" altLang="zh-CN" sz="1600" dirty="0">
                <a:sym typeface="+mn-ea"/>
              </a:rPr>
              <a:t>0</a:t>
            </a:r>
            <a:r>
              <a:rPr lang="zh-CN" altLang="en-US" sz="1600" dirty="0">
                <a:sym typeface="+mn-ea"/>
              </a:rPr>
              <a:t>位和第</a:t>
            </a:r>
            <a:r>
              <a:rPr lang="en-US" altLang="zh-CN" sz="1600" dirty="0">
                <a:sym typeface="+mn-ea"/>
              </a:rPr>
              <a:t>4</a:t>
            </a:r>
            <a:r>
              <a:rPr lang="zh-CN" altLang="en-US" sz="1600" dirty="0">
                <a:sym typeface="+mn-ea"/>
              </a:rPr>
              <a:t>位置为</a:t>
            </a:r>
            <a:r>
              <a:rPr lang="en-US" altLang="zh-CN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，同时不影响（</a:t>
            </a:r>
            <a:r>
              <a:rPr lang="en-US" altLang="zh-CN" sz="1600" dirty="0">
                <a:sym typeface="+mn-ea"/>
              </a:rPr>
              <a:t>AL</a:t>
            </a:r>
            <a:r>
              <a:rPr lang="zh-CN" altLang="en-US" sz="1600" dirty="0">
                <a:sym typeface="+mn-ea"/>
              </a:rPr>
              <a:t>）中的其他数据位。</a:t>
            </a:r>
            <a:endParaRPr lang="zh-CN" altLang="en-US" sz="16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84590" y="3027680"/>
            <a:ext cx="3407410" cy="315214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noAutofit/>
          </a:bodyPr>
          <a:p>
            <a:r>
              <a:rPr lang="zh-CN" altLang="en-US" sz="1600" dirty="0">
                <a:sym typeface="+mn-ea"/>
              </a:rPr>
              <a:t>例</a:t>
            </a:r>
            <a:r>
              <a:rPr lang="en-US" altLang="zh-CN" sz="1600" dirty="0">
                <a:sym typeface="+mn-ea"/>
              </a:rPr>
              <a:t>3.</a:t>
            </a:r>
            <a:r>
              <a:rPr lang="zh-CN" altLang="en-US" sz="1600" dirty="0">
                <a:sym typeface="+mn-ea"/>
              </a:rPr>
              <a:t>位变反操作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AL</a:t>
            </a:r>
            <a:r>
              <a:rPr lang="zh-CN" altLang="en-US" sz="1600" dirty="0">
                <a:sym typeface="+mn-ea"/>
              </a:rPr>
              <a:t>）</a:t>
            </a:r>
            <a:r>
              <a:rPr lang="en-US" altLang="zh-CN" sz="1600" dirty="0">
                <a:sym typeface="+mn-ea"/>
              </a:rPr>
              <a:t>=01110101B</a:t>
            </a:r>
            <a:endParaRPr lang="en-US" altLang="zh-CN" sz="1600" dirty="0"/>
          </a:p>
          <a:p>
            <a:r>
              <a:rPr lang="en-US" altLang="zh-CN" sz="1600" dirty="0">
                <a:sym typeface="+mn-ea"/>
              </a:rPr>
              <a:t>XOR    AL</a:t>
            </a:r>
            <a:r>
              <a:rPr lang="zh-CN" altLang="en-US" sz="1600" dirty="0">
                <a:sym typeface="+mn-ea"/>
              </a:rPr>
              <a:t>，</a:t>
            </a:r>
            <a:r>
              <a:rPr lang="en-US" altLang="zh-CN" sz="1600" dirty="0">
                <a:sym typeface="+mn-ea"/>
              </a:rPr>
              <a:t>00100010B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执行指令后，（</a:t>
            </a:r>
            <a:r>
              <a:rPr lang="en-US" altLang="zh-CN" sz="1600" dirty="0">
                <a:sym typeface="+mn-ea"/>
              </a:rPr>
              <a:t>AL</a:t>
            </a:r>
            <a:r>
              <a:rPr lang="zh-CN" altLang="en-US" sz="1600" dirty="0">
                <a:sym typeface="+mn-ea"/>
              </a:rPr>
              <a:t>）</a:t>
            </a:r>
            <a:r>
              <a:rPr lang="en-US" altLang="zh-CN" sz="1600" dirty="0">
                <a:sym typeface="+mn-ea"/>
              </a:rPr>
              <a:t>=01010111B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ym typeface="+mn-ea"/>
              </a:rPr>
              <a:t>使用立即数</a:t>
            </a:r>
            <a:r>
              <a:rPr lang="en-US" altLang="zh-CN" sz="1600" dirty="0">
                <a:sym typeface="+mn-ea"/>
              </a:rPr>
              <a:t>00100010B</a:t>
            </a:r>
            <a:r>
              <a:rPr lang="zh-CN" altLang="en-US" sz="1600" dirty="0">
                <a:sym typeface="+mn-ea"/>
              </a:rPr>
              <a:t>为“变反模板”，通过异或运算把（</a:t>
            </a:r>
            <a:r>
              <a:rPr lang="en-US" altLang="zh-CN" sz="1600" dirty="0">
                <a:sym typeface="+mn-ea"/>
              </a:rPr>
              <a:t>AL</a:t>
            </a:r>
            <a:r>
              <a:rPr lang="zh-CN" altLang="en-US" sz="1600" dirty="0">
                <a:sym typeface="+mn-ea"/>
              </a:rPr>
              <a:t>）的第</a:t>
            </a:r>
            <a:r>
              <a:rPr lang="en-US" altLang="zh-CN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位、第</a:t>
            </a:r>
            <a:r>
              <a:rPr lang="en-US" altLang="zh-CN" sz="1600" dirty="0">
                <a:sym typeface="+mn-ea"/>
              </a:rPr>
              <a:t>5</a:t>
            </a:r>
            <a:r>
              <a:rPr lang="zh-CN" altLang="en-US" sz="1600" dirty="0">
                <a:sym typeface="+mn-ea"/>
              </a:rPr>
              <a:t>位变反，同时不影响其他数据位。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125" y="70802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adc是带进位加法指令，它利用了</a:t>
            </a:r>
            <a:r>
              <a:rPr lang="zh-CN" altLang="en-US">
                <a:solidFill>
                  <a:srgbClr val="FF0000"/>
                </a:solidFill>
              </a:rPr>
              <a:t>CF位上记录的进位值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格式：adc操作对象1，操作对象2</a:t>
            </a:r>
            <a:endParaRPr lang="zh-CN" altLang="en-US"/>
          </a:p>
          <a:p>
            <a:r>
              <a:rPr lang="zh-CN" altLang="en-US"/>
              <a:t>功能：操作对象1=操作对象1+操作对象2+CF</a:t>
            </a:r>
            <a:endParaRPr lang="zh-CN" altLang="en-US"/>
          </a:p>
          <a:p>
            <a:r>
              <a:rPr lang="zh-CN" altLang="en-US"/>
              <a:t>例：adc ax，bx实现的功能是：</a:t>
            </a:r>
            <a:endParaRPr lang="zh-CN" altLang="en-US"/>
          </a:p>
          <a:p>
            <a:r>
              <a:rPr lang="zh-CN" altLang="en-US"/>
              <a:t>(ax)=(ax)+(bx)+CF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350" y="135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带进位加减法</a:t>
            </a:r>
            <a:endParaRPr lang="en-US" altLang="zh-CN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291465" y="2327910"/>
          <a:ext cx="5353685" cy="3025140"/>
        </p:xfrm>
        <a:graphic>
          <a:graphicData uri="http://schemas.openxmlformats.org/drawingml/2006/table">
            <a:tbl>
              <a:tblPr/>
              <a:tblGrid>
                <a:gridCol w="362585"/>
                <a:gridCol w="1611630"/>
                <a:gridCol w="1769110"/>
                <a:gridCol w="1610360"/>
              </a:tblGrid>
              <a:tr h="1094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指令</a:t>
                      </a:r>
                      <a:endParaRPr lang="en-US" altLang="en-US" sz="17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al,98H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al,al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adc al,3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88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ax,1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5588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ax,ax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5588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adc ax,3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94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ax,2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2794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bx,1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2794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sub bx,ax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2794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adc ax,1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5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结果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(ax)=34H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88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(ax)=5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94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(ax)=4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4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解释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adc执行时，相当于计算：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ax)+3+CF=30H+3+1=34H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588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adc执行时，相当于计算：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5588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(ax)+3+CF=2+3+0=5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adc执行时，相当于计算：</a:t>
                      </a:r>
                      <a:endParaRPr 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  <a:p>
                      <a:pPr marL="139700" indent="0">
                        <a:buNone/>
                      </a:pPr>
                      <a:r>
                        <a:rPr lang="en-US" sz="17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ax)+1+CF=2+1+1=4</a:t>
                      </a:r>
                      <a:endParaRPr lang="en-US" altLang="en-US" sz="17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970395" y="574675"/>
            <a:ext cx="45339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sbb：带借位减法指令</a:t>
            </a:r>
            <a:endParaRPr lang="zh-CN" altLang="en-US"/>
          </a:p>
          <a:p>
            <a:r>
              <a:rPr lang="zh-CN" altLang="en-US"/>
              <a:t>格式：sbb操作对象1，操作对象2 </a:t>
            </a:r>
            <a:endParaRPr lang="zh-CN" altLang="en-US"/>
          </a:p>
          <a:p>
            <a:r>
              <a:rPr lang="zh-CN" altLang="en-US"/>
              <a:t>功能：操作对象1=操作对象1-操作对象2-CF </a:t>
            </a:r>
            <a:endParaRPr lang="zh-CN" altLang="en-US"/>
          </a:p>
          <a:p>
            <a:r>
              <a:rPr lang="zh-CN" altLang="en-US"/>
              <a:t>与sub区别：利用CF位上记录的借位值</a:t>
            </a:r>
            <a:endParaRPr lang="zh-CN" altLang="en-US"/>
          </a:p>
          <a:p>
            <a:r>
              <a:rPr lang="zh-CN" altLang="en-US"/>
              <a:t>比如：sbb ax，bx </a:t>
            </a:r>
            <a:endParaRPr lang="zh-CN" altLang="en-US"/>
          </a:p>
          <a:p>
            <a:r>
              <a:rPr lang="zh-CN" altLang="en-US"/>
              <a:t>实现功能：(ax)=(ax)-(bx)-CF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70395" y="2355215"/>
            <a:ext cx="2179320" cy="755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361805" y="2327910"/>
            <a:ext cx="1951990" cy="7613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39305" y="3237230"/>
            <a:ext cx="1339850" cy="13792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1465" y="5221605"/>
            <a:ext cx="3159125" cy="5416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760470" y="5181600"/>
            <a:ext cx="1288415" cy="58166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653540" y="5823585"/>
            <a:ext cx="1022985" cy="970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33350" y="135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带进位加减法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6690" y="503555"/>
            <a:ext cx="5704205" cy="805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290" y="1423670"/>
            <a:ext cx="2355850" cy="104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8290" y="2579370"/>
            <a:ext cx="1995170" cy="2928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76010" y="440690"/>
            <a:ext cx="5928995" cy="7150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76010" y="1216025"/>
            <a:ext cx="5060315" cy="1012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176010" y="2254885"/>
            <a:ext cx="2047875" cy="36264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323580" y="2254885"/>
            <a:ext cx="1981200" cy="359346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7872730" y="5111750"/>
            <a:ext cx="469265" cy="6350"/>
          </a:xfrm>
          <a:prstGeom prst="straightConnector1">
            <a:avLst/>
          </a:prstGeom>
          <a:ln w="28575" cmpd="sng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711180" y="2228215"/>
            <a:ext cx="1236345" cy="16789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741025" y="4510405"/>
            <a:ext cx="1206500" cy="146431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10293350" y="2435860"/>
            <a:ext cx="389255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20"/>
            </p:custDataLst>
          </p:nvPr>
        </p:nvCxnSpPr>
        <p:spPr>
          <a:xfrm>
            <a:off x="10304780" y="5399405"/>
            <a:ext cx="389255" cy="0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7480" y="785495"/>
            <a:ext cx="6096000" cy="2081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NEG</a:t>
            </a:r>
            <a:r>
              <a:rPr lang="zh-CN" altLang="en-US" dirty="0">
                <a:sym typeface="+mn-ea"/>
              </a:rPr>
              <a:t>指令把操作数解释为带符号数的补码，完成的运算相当于用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减去操作数。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可能出现溢出的情况：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-128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-32768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等，是否溢出可由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OF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标志判断。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NEG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指令的运算结果为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，那么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标志置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，运算结果非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标志置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。（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CF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的判断仍然按照无符号数的逻辑）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140" y="1130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求相反数指令</a:t>
            </a:r>
            <a:endParaRPr lang="zh-CN" altLang="en-US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775" y="3340735"/>
            <a:ext cx="6096000" cy="2081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例  在</a:t>
            </a:r>
            <a:r>
              <a:rPr lang="en-US" altLang="zh-CN" dirty="0">
                <a:sym typeface="+mn-ea"/>
              </a:rPr>
              <a:t>DAW+2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DAW</a:t>
            </a:r>
            <a:r>
              <a:rPr lang="zh-CN" altLang="en-US" dirty="0">
                <a:sym typeface="+mn-ea"/>
              </a:rPr>
              <a:t>字单元存放有一个</a:t>
            </a:r>
            <a:r>
              <a:rPr lang="en-US" altLang="zh-CN" dirty="0">
                <a:sym typeface="+mn-ea"/>
              </a:rPr>
              <a:t>32</a:t>
            </a:r>
            <a:r>
              <a:rPr lang="zh-CN" altLang="en-US" dirty="0">
                <a:sym typeface="+mn-ea"/>
              </a:rPr>
              <a:t>位带符号数，</a:t>
            </a:r>
            <a:r>
              <a:rPr lang="en-US" altLang="zh-CN" dirty="0">
                <a:sym typeface="+mn-ea"/>
              </a:rPr>
              <a:t>DAW</a:t>
            </a:r>
            <a:r>
              <a:rPr lang="zh-CN" altLang="en-US" dirty="0">
                <a:sym typeface="+mn-ea"/>
              </a:rPr>
              <a:t>中存放的是低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位，求这个数的相反数并存入原单元中可用以下指令：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NEG  DAW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MOV  AX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0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SBB   AX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DAW+2                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为什么？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ym typeface="+mn-ea"/>
              </a:rPr>
              <a:t>MOV  DAW+2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AX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2105" y="82232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指令格式：</a:t>
            </a:r>
            <a:r>
              <a:rPr lang="en-US" altLang="zh-CN" dirty="0">
                <a:sym typeface="+mn-ea"/>
              </a:rPr>
              <a:t>CMP    DEST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SRC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指令功能：（</a:t>
            </a:r>
            <a:r>
              <a:rPr lang="en-US" altLang="zh-CN" dirty="0">
                <a:sym typeface="+mn-ea"/>
              </a:rPr>
              <a:t>DEST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SRC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31140" y="1130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比较指令</a:t>
            </a:r>
            <a:endParaRPr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105" y="2136775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ym typeface="+mn-ea"/>
              </a:rPr>
              <a:t>CMP</a:t>
            </a:r>
            <a:r>
              <a:rPr lang="zh-CN" altLang="en-US" sz="2000" dirty="0">
                <a:sym typeface="+mn-ea"/>
              </a:rPr>
              <a:t>指令仅使用减法操作来影响标志位，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并不保存运算结果</a:t>
            </a:r>
            <a:r>
              <a:rPr lang="zh-CN" altLang="en-US" sz="2000" dirty="0">
                <a:sym typeface="+mn-ea"/>
              </a:rPr>
              <a:t>，因为它只关心标志位的状态，不关心实际的运算结果。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>
                <a:sym typeface="+mn-ea"/>
              </a:rPr>
              <a:t>可以通过</a:t>
            </a:r>
            <a:r>
              <a:rPr lang="en-US" altLang="zh-CN" sz="2000" dirty="0">
                <a:sym typeface="+mn-ea"/>
              </a:rPr>
              <a:t>CF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OF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SF</a:t>
            </a:r>
            <a:r>
              <a:rPr lang="zh-CN" altLang="en-US" sz="2000" dirty="0">
                <a:sym typeface="+mn-ea"/>
              </a:rPr>
              <a:t>等标志位来判断两个无符号数或者两个有符号数的大小关系。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>
                <a:sym typeface="+mn-ea"/>
              </a:rPr>
              <a:t>通常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CMP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指令和条件转移指令</a:t>
            </a:r>
            <a:r>
              <a:rPr lang="zh-CN" altLang="en-US" sz="2000" dirty="0">
                <a:sym typeface="+mn-ea"/>
              </a:rPr>
              <a:t>配合使用，在判断两个数的大小关系基础上实现程序的分支或者循环结构。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30" y="247650"/>
            <a:ext cx="1824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处理器控制指令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130" y="90297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CLC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指令功能：将</a:t>
            </a:r>
            <a:r>
              <a:rPr lang="en-US" altLang="zh-CN">
                <a:sym typeface="+mn-ea"/>
              </a:rPr>
              <a:t>CF</a:t>
            </a:r>
            <a:r>
              <a:rPr lang="zh-CN" altLang="en-US" dirty="0">
                <a:sym typeface="+mn-ea"/>
              </a:rPr>
              <a:t>标志清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135" y="204597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STC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指令功能：将</a:t>
            </a:r>
            <a:r>
              <a:rPr lang="en-US" altLang="zh-CN">
                <a:sym typeface="+mn-ea"/>
              </a:rPr>
              <a:t>CF</a:t>
            </a:r>
            <a:r>
              <a:rPr lang="zh-CN" altLang="en-US" dirty="0">
                <a:sym typeface="+mn-ea"/>
              </a:rPr>
              <a:t>标志置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8125" y="306197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CMC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指令功能：</a:t>
            </a:r>
            <a:r>
              <a:rPr lang="en-US" altLang="zh-CN">
                <a:sym typeface="+mn-ea"/>
              </a:rPr>
              <a:t>CF</a:t>
            </a:r>
            <a:r>
              <a:rPr lang="zh-CN" altLang="en-US" dirty="0">
                <a:sym typeface="+mn-ea"/>
              </a:rPr>
              <a:t>标志位取反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130" y="4271010"/>
            <a:ext cx="29641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CLD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指令功能：</a:t>
            </a:r>
            <a:r>
              <a:rPr lang="en-US" altLang="zh-CN">
                <a:sym typeface="+mn-ea"/>
              </a:rPr>
              <a:t>DF</a:t>
            </a:r>
            <a:r>
              <a:rPr lang="zh-CN" altLang="en-US" dirty="0">
                <a:sym typeface="+mn-ea"/>
              </a:rPr>
              <a:t>标志位清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56760" y="4785360"/>
            <a:ext cx="6096000" cy="183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NOP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指令功能：该指令使</a:t>
            </a:r>
            <a:r>
              <a:rPr lang="en-US" altLang="zh-CN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执行一次空操作，占用三个节拍，不做任何操作，不影响任何寄存器、内存单元和标志位。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NOP</a:t>
            </a:r>
            <a:r>
              <a:rPr lang="zh-CN" altLang="en-US" dirty="0">
                <a:sym typeface="+mn-ea"/>
              </a:rPr>
              <a:t>指令可以用于延时较短的延时程序中，也可以在调试程序时用于覆盖其它指令。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9580" y="14732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CLI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指令功能： </a:t>
            </a:r>
            <a:r>
              <a:rPr lang="en-US" altLang="zh-CN">
                <a:sym typeface="+mn-ea"/>
              </a:rPr>
              <a:t>IF</a:t>
            </a:r>
            <a:r>
              <a:rPr lang="zh-CN" altLang="en-US" dirty="0">
                <a:sym typeface="+mn-ea"/>
              </a:rPr>
              <a:t>标志位清</a:t>
            </a:r>
            <a:r>
              <a:rPr lang="en-US" altLang="zh-CN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，关闭</a:t>
            </a:r>
            <a:r>
              <a:rPr lang="en-US" altLang="zh-CN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处理可屏蔽中断的硬件开关。</a:t>
            </a:r>
            <a:endParaRPr lang="zh-CN" altLang="en-US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96890" y="152908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STI</a:t>
            </a:r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指令功能：</a:t>
            </a:r>
            <a:r>
              <a:rPr lang="en-US" altLang="zh-CN">
                <a:sym typeface="+mn-ea"/>
              </a:rPr>
              <a:t>IF</a:t>
            </a:r>
            <a:r>
              <a:rPr lang="zh-CN" altLang="en-US" dirty="0">
                <a:sym typeface="+mn-ea"/>
              </a:rPr>
              <a:t>标志位置</a:t>
            </a:r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，打开</a:t>
            </a:r>
            <a:r>
              <a:rPr lang="en-US" altLang="zh-CN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处理可屏蔽中断的硬件开关。</a:t>
            </a:r>
            <a:endParaRPr lang="zh-CN" altLang="en-US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0085" y="2840355"/>
            <a:ext cx="6096000" cy="183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指令格式：</a:t>
            </a:r>
            <a:r>
              <a:rPr lang="en-US" altLang="zh-CN">
                <a:sym typeface="+mn-ea"/>
              </a:rPr>
              <a:t>HLT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指令功能：停止</a:t>
            </a:r>
            <a:r>
              <a:rPr lang="en-US" altLang="zh-CN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的运转，执行该指令后</a:t>
            </a:r>
            <a:r>
              <a:rPr lang="en-US" altLang="zh-CN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就停止了所有操作，类似于“休克”状态。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如果需要重新让</a:t>
            </a:r>
            <a:r>
              <a:rPr lang="en-US" altLang="zh-CN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进入运转状态，必须向</a:t>
            </a:r>
            <a:r>
              <a:rPr lang="en-US" altLang="zh-CN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发送“</a:t>
            </a:r>
            <a:r>
              <a:rPr lang="en-US" altLang="zh-CN">
                <a:sym typeface="+mn-ea"/>
              </a:rPr>
              <a:t>RESET”</a:t>
            </a:r>
            <a:r>
              <a:rPr lang="zh-CN" altLang="en-US" dirty="0">
                <a:sym typeface="+mn-ea"/>
              </a:rPr>
              <a:t>信号，重新冷启动计算机系统。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25" y="72390"/>
            <a:ext cx="11715115" cy="63607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49780" y="648335"/>
            <a:ext cx="1815465" cy="439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57675" y="648335"/>
            <a:ext cx="1983740" cy="300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52240" y="967105"/>
            <a:ext cx="2289175" cy="3549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833235" y="1707515"/>
            <a:ext cx="2773680" cy="574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85190" y="3168015"/>
            <a:ext cx="3207385" cy="5226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924675" y="3034665"/>
            <a:ext cx="3134995" cy="6559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02310" y="4446905"/>
            <a:ext cx="3390265" cy="625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833235" y="4367530"/>
            <a:ext cx="3095625" cy="704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97560" y="5828665"/>
            <a:ext cx="3154680" cy="5600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268210" y="5890260"/>
            <a:ext cx="2660650" cy="4984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979285" y="299085"/>
            <a:ext cx="4255135" cy="395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33400" y="48704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SHL OPR，CNT，将OPR逻辑左移CNT位</a:t>
            </a:r>
            <a:endParaRPr lang="zh-CN" altLang="en-US"/>
          </a:p>
          <a:p>
            <a:r>
              <a:rPr lang="zh-CN" altLang="en-US"/>
              <a:t>（1）将寄存器或内存单元中的数据向左移位</a:t>
            </a:r>
            <a:endParaRPr lang="zh-CN" altLang="en-US"/>
          </a:p>
          <a:p>
            <a:r>
              <a:rPr lang="zh-CN" altLang="en-US"/>
              <a:t>（2）将最后移出的一位写入CF中</a:t>
            </a:r>
            <a:endParaRPr lang="zh-CN" altLang="en-US"/>
          </a:p>
          <a:p>
            <a:r>
              <a:rPr lang="zh-CN" altLang="en-US"/>
              <a:t>（3）最低位用0补充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400" y="2171700"/>
            <a:ext cx="2343785" cy="1353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47695" y="2794000"/>
            <a:ext cx="2054225" cy="730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移动位数</a:t>
            </a:r>
            <a:endParaRPr lang="zh-CN" altLang="en-US"/>
          </a:p>
          <a:p>
            <a:r>
              <a:rPr lang="zh-CN" altLang="en-US"/>
              <a:t>大于1时必须用cl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 flipV="1">
            <a:off x="1719580" y="2927985"/>
            <a:ext cx="1428115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5905" y="4050665"/>
            <a:ext cx="4946015" cy="153162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592455" y="4648835"/>
            <a:ext cx="1507490" cy="32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14695" y="560705"/>
            <a:ext cx="5576570" cy="458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总结：</a:t>
            </a:r>
            <a:endParaRPr lang="zh-CN" altLang="en-US"/>
          </a:p>
          <a:p>
            <a:r>
              <a:rPr lang="en-US" altLang="zh-CN"/>
              <a:t>SHL,SHR,SAL,SAR,ROL,ROR,</a:t>
            </a:r>
            <a:r>
              <a:rPr lang="en-US" altLang="zh-CN">
                <a:solidFill>
                  <a:srgbClr val="FF0000"/>
                </a:solidFill>
              </a:rPr>
              <a:t>CF</a:t>
            </a:r>
            <a:r>
              <a:rPr lang="zh-CN" altLang="en-US">
                <a:solidFill>
                  <a:srgbClr val="FF0000"/>
                </a:solidFill>
              </a:rPr>
              <a:t>中总是存放最后移除的一位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ym typeface="+mn-ea"/>
              </a:rPr>
              <a:t>SHL,SHR,SAL,SAR</a:t>
            </a:r>
            <a:r>
              <a:rPr lang="zh-CN" altLang="en-US">
                <a:sym typeface="+mn-ea"/>
              </a:rPr>
              <a:t>中除了</a:t>
            </a:r>
            <a:r>
              <a:rPr lang="en-US" altLang="zh-CN">
                <a:sym typeface="+mn-ea"/>
              </a:rPr>
              <a:t>SAR</a:t>
            </a:r>
            <a:r>
              <a:rPr lang="zh-CN" altLang="en-US">
                <a:sym typeface="+mn-ea"/>
              </a:rPr>
              <a:t>，其余三个操作都是补零，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SAR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是补符号位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RCL,RCR </a:t>
            </a:r>
            <a:r>
              <a:rPr lang="zh-CN" altLang="en-US">
                <a:sym typeface="+mn-ea"/>
              </a:rPr>
              <a:t>把</a:t>
            </a:r>
            <a:r>
              <a:rPr lang="en-US" altLang="zh-CN">
                <a:sym typeface="+mn-ea"/>
              </a:rPr>
              <a:t>CF</a:t>
            </a:r>
            <a:r>
              <a:rPr lang="zh-CN" altLang="en-US">
                <a:sym typeface="+mn-ea"/>
              </a:rPr>
              <a:t>放在一起移动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移动一位可以用立即数，大于一位需要把数存入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CL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循环类的移位影响</a:t>
            </a:r>
            <a:r>
              <a:rPr lang="en-US" altLang="zh-CN">
                <a:sym typeface="+mn-ea"/>
              </a:rPr>
              <a:t>OF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CF</a:t>
            </a:r>
            <a:r>
              <a:rPr lang="zh-CN" altLang="en-US">
                <a:sym typeface="+mn-ea"/>
              </a:rPr>
              <a:t>，非循环类的移位影响</a:t>
            </a:r>
            <a:r>
              <a:rPr lang="en-US" altLang="zh-CN" dirty="0">
                <a:sym typeface="+mn-ea"/>
              </a:rPr>
              <a:t>OF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SF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ZF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PF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CF 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AF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移动一位的时候</a:t>
            </a:r>
            <a:r>
              <a:rPr lang="en-US" altLang="zh-CN" dirty="0">
                <a:sym typeface="+mn-ea"/>
              </a:rPr>
              <a:t>OF</a:t>
            </a:r>
            <a:r>
              <a:rPr lang="zh-CN" altLang="en-US" dirty="0">
                <a:sym typeface="+mn-ea"/>
              </a:rPr>
              <a:t>有意义，移动超过一位</a:t>
            </a:r>
            <a:r>
              <a:rPr lang="en-US" altLang="zh-CN" dirty="0">
                <a:sym typeface="+mn-ea"/>
              </a:rPr>
              <a:t>OF</a:t>
            </a:r>
            <a:r>
              <a:rPr lang="zh-CN" altLang="en-US" dirty="0">
                <a:sym typeface="+mn-ea"/>
              </a:rPr>
              <a:t>无意义。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7340" y="155575"/>
            <a:ext cx="4246880" cy="3178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13905" y="129540"/>
            <a:ext cx="4281170" cy="3204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2430" y="3488055"/>
            <a:ext cx="5062855" cy="3202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45985" y="3917950"/>
            <a:ext cx="4457700" cy="2616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38fbb3fd-6c36-4860-8672-fdd41f5acf65}"/>
  <p:tag name="TABLE_ENDDRAG_ORIGIN_RECT" val="421*207"/>
  <p:tag name="TABLE_ENDDRAG_RECT" val="94*266*421*207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OTY3ZDJiM2Y2YWJhOGY4NDFhY2EyOGZlYTc4ODM2MjY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2743</Words>
  <Application>WPS 演示</Application>
  <PresentationFormat>宽屏</PresentationFormat>
  <Paragraphs>255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宋体</vt:lpstr>
      <vt:lpstr>Arial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Uncle-Grey-Wolf</cp:lastModifiedBy>
  <cp:revision>158</cp:revision>
  <dcterms:created xsi:type="dcterms:W3CDTF">2019-06-19T02:08:00Z</dcterms:created>
  <dcterms:modified xsi:type="dcterms:W3CDTF">2024-04-15T07:58:08Z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57A94DD486474593B2E395D132B12AB2_11</vt:lpwstr>
  </property>
</Properties>
</file>