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9.xml"/><Relationship Id="rId4" Type="http://schemas.openxmlformats.org/officeDocument/2006/relationships/image" Target="../media/image4.png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6.xml"/><Relationship Id="rId2" Type="http://schemas.openxmlformats.org/officeDocument/2006/relationships/image" Target="../media/image11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25" y="946150"/>
            <a:ext cx="5037455" cy="232854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4325" y="26924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串操作指令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77865" y="2940685"/>
            <a:ext cx="495554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1135" y="1784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编制程序确定指定子字符串是否在指定字符串中，若在，则记录该子串第一次出现的位置，若不在，则设置相应的标志（</a:t>
            </a:r>
            <a:r>
              <a:rPr lang="en-US" altLang="zh-CN" dirty="0">
                <a:sym typeface="+mn-ea"/>
              </a:rPr>
              <a:t>0FFH</a:t>
            </a:r>
            <a:r>
              <a:rPr lang="zh-CN" altLang="en-US" dirty="0">
                <a:sym typeface="+mn-ea"/>
              </a:rPr>
              <a:t>）。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4545" y="1299845"/>
            <a:ext cx="3419475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40335" y="60325"/>
            <a:ext cx="8571865" cy="41103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ym typeface="+mn-ea"/>
              </a:rPr>
              <a:t>字节操作：（</a:t>
            </a:r>
            <a:r>
              <a:rPr lang="en-US" altLang="zh-CN" dirty="0">
                <a:sym typeface="+mn-ea"/>
              </a:rPr>
              <a:t>DI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&lt;=</a:t>
            </a:r>
            <a:r>
              <a:rPr lang="zh-CN" altLang="en-US" dirty="0">
                <a:sym typeface="+mn-ea"/>
              </a:rPr>
              <a:t>（（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>
                <a:sym typeface="+mn-ea"/>
              </a:rPr>
              <a:t>）），</a:t>
            </a:r>
            <a:r>
              <a:rPr lang="en-US" altLang="zh-CN" dirty="0">
                <a:sym typeface="+mn-ea"/>
              </a:rPr>
              <a:t>SI&lt;=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DI&lt;= 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DI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1</a:t>
            </a:r>
            <a:endParaRPr lang="en-US" altLang="zh-CN" dirty="0">
              <a:latin typeface="Arial Unicode MS" pitchFamily="34" charset="-122"/>
              <a:ea typeface="Arial Unicode MS" pitchFamily="34" charset="-122"/>
            </a:endParaRPr>
          </a:p>
          <a:p>
            <a:pPr algn="ctr"/>
            <a:r>
              <a:rPr lang="zh-CN" altLang="en-US" dirty="0">
                <a:sym typeface="+mn-ea"/>
              </a:rPr>
              <a:t>字操作：（</a:t>
            </a:r>
            <a:r>
              <a:rPr lang="en-US" altLang="zh-CN" dirty="0">
                <a:sym typeface="+mn-ea"/>
              </a:rPr>
              <a:t>DI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&lt;=</a:t>
            </a:r>
            <a:r>
              <a:rPr lang="zh-CN" altLang="en-US" dirty="0">
                <a:sym typeface="+mn-ea"/>
              </a:rPr>
              <a:t>（（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>
                <a:sym typeface="+mn-ea"/>
              </a:rPr>
              <a:t>）），</a:t>
            </a:r>
            <a:r>
              <a:rPr lang="en-US" altLang="zh-CN" dirty="0">
                <a:sym typeface="+mn-ea"/>
              </a:rPr>
              <a:t>SI&lt;=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DI&lt;= 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DI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25450" y="1619250"/>
            <a:ext cx="4540885" cy="82867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</a:pPr>
            <a:r>
              <a:rPr lang="zh-CN" altLang="en-US" dirty="0">
                <a:sym typeface="+mn-ea"/>
              </a:rPr>
              <a:t>字节操作：（</a:t>
            </a:r>
            <a:r>
              <a:rPr lang="en-US" altLang="zh-CN" dirty="0">
                <a:sym typeface="+mn-ea"/>
              </a:rPr>
              <a:t>DI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&lt;=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AL</a:t>
            </a:r>
            <a:r>
              <a:rPr lang="zh-CN" altLang="en-US" dirty="0">
                <a:sym typeface="+mn-ea"/>
              </a:rPr>
              <a:t>），</a:t>
            </a:r>
            <a:r>
              <a:rPr lang="en-US" altLang="zh-CN" dirty="0">
                <a:sym typeface="+mn-ea"/>
              </a:rPr>
              <a:t>DI&lt;=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DI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1</a:t>
            </a:r>
            <a:endParaRPr lang="en-US" altLang="zh-CN" dirty="0">
              <a:latin typeface="Arial Unicode MS" pitchFamily="34" charset="-122"/>
              <a:ea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ym typeface="+mn-ea"/>
              </a:rPr>
              <a:t>字操作：（</a:t>
            </a:r>
            <a:r>
              <a:rPr lang="en-US" altLang="zh-CN" dirty="0">
                <a:sym typeface="+mn-ea"/>
              </a:rPr>
              <a:t>DI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&lt;=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AX</a:t>
            </a:r>
            <a:r>
              <a:rPr lang="zh-CN" altLang="en-US" dirty="0">
                <a:sym typeface="+mn-ea"/>
              </a:rPr>
              <a:t>），</a:t>
            </a:r>
            <a:r>
              <a:rPr lang="en-US" altLang="zh-CN" dirty="0">
                <a:sym typeface="+mn-ea"/>
              </a:rPr>
              <a:t>DI&lt;=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DI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0980" y="1510030"/>
            <a:ext cx="2132965" cy="105029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t">
            <a:noAutofit/>
          </a:bodyPr>
          <a:p>
            <a:r>
              <a:rPr lang="zh-CN" altLang="en-US" sz="1400" dirty="0">
                <a:sym typeface="+mn-ea"/>
              </a:rPr>
              <a:t>格式</a:t>
            </a:r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：</a:t>
            </a:r>
            <a:r>
              <a:rPr lang="en-US" altLang="zh-CN" sz="1400" dirty="0">
                <a:sym typeface="+mn-ea"/>
              </a:rPr>
              <a:t>STOSB</a:t>
            </a:r>
            <a:endParaRPr lang="en-US" altLang="zh-CN" sz="1400" dirty="0"/>
          </a:p>
          <a:p>
            <a:r>
              <a:rPr lang="zh-CN" altLang="en-US" sz="1400" dirty="0">
                <a:sym typeface="+mn-ea"/>
              </a:rPr>
              <a:t>指明使用字节操作。</a:t>
            </a:r>
            <a:endParaRPr lang="zh-CN" altLang="en-US" sz="1400" dirty="0"/>
          </a:p>
          <a:p>
            <a:r>
              <a:rPr lang="zh-CN" altLang="en-US" sz="1400" dirty="0">
                <a:sym typeface="+mn-ea"/>
              </a:rPr>
              <a:t>格式</a:t>
            </a:r>
            <a:r>
              <a:rPr lang="en-US" altLang="zh-CN" sz="1400" dirty="0">
                <a:sym typeface="+mn-ea"/>
              </a:rPr>
              <a:t>2</a:t>
            </a:r>
            <a:r>
              <a:rPr lang="zh-CN" altLang="en-US" sz="1400" dirty="0">
                <a:sym typeface="+mn-ea"/>
              </a:rPr>
              <a:t>：</a:t>
            </a:r>
            <a:r>
              <a:rPr lang="en-US" altLang="zh-CN" sz="1400" dirty="0">
                <a:sym typeface="+mn-ea"/>
              </a:rPr>
              <a:t>STOSW</a:t>
            </a:r>
            <a:endParaRPr lang="en-US" altLang="zh-CN" sz="1400" dirty="0"/>
          </a:p>
          <a:p>
            <a:r>
              <a:rPr lang="zh-CN" altLang="en-US" sz="1400" dirty="0">
                <a:sym typeface="+mn-ea"/>
              </a:rPr>
              <a:t>指明使用字操作。</a:t>
            </a:r>
            <a:endParaRPr lang="zh-CN" altLang="en-US" sz="140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88315" y="467995"/>
            <a:ext cx="4399280" cy="922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字节操作：</a:t>
            </a:r>
            <a:r>
              <a:rPr lang="en-US" altLang="zh-CN" dirty="0">
                <a:sym typeface="+mn-ea"/>
              </a:rPr>
              <a:t>AL&lt;=</a:t>
            </a:r>
            <a:r>
              <a:rPr lang="zh-CN" altLang="en-US" dirty="0">
                <a:sym typeface="+mn-ea"/>
              </a:rPr>
              <a:t>（（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>
                <a:sym typeface="+mn-ea"/>
              </a:rPr>
              <a:t>）），</a:t>
            </a:r>
            <a:r>
              <a:rPr lang="en-US" altLang="zh-CN" dirty="0">
                <a:sym typeface="+mn-ea"/>
              </a:rPr>
              <a:t>SI&lt;=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dirty="0">
                <a:sym typeface="+mn-ea"/>
              </a:rPr>
              <a:t>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字操作：</a:t>
            </a:r>
            <a:r>
              <a:rPr lang="en-US" altLang="zh-CN" dirty="0">
                <a:sym typeface="+mn-ea"/>
              </a:rPr>
              <a:t>AX&lt;=</a:t>
            </a:r>
            <a:r>
              <a:rPr lang="zh-CN" altLang="en-US" dirty="0">
                <a:sym typeface="+mn-ea"/>
              </a:rPr>
              <a:t>（（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>
                <a:sym typeface="+mn-ea"/>
              </a:rPr>
              <a:t>）），</a:t>
            </a:r>
            <a:r>
              <a:rPr lang="en-US" altLang="zh-CN" dirty="0">
                <a:sym typeface="+mn-ea"/>
              </a:rPr>
              <a:t>SI&lt;=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endParaRPr lang="en-US" altLang="zh-CN" dirty="0">
              <a:latin typeface="Arial Unicode MS" pitchFamily="34" charset="-122"/>
              <a:ea typeface="Arial Unicode MS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220970" y="546735"/>
            <a:ext cx="2454910" cy="76454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noAutofit/>
          </a:bodyPr>
          <a:p>
            <a:pPr>
              <a:lnSpc>
                <a:spcPct val="90000"/>
              </a:lnSpc>
            </a:pPr>
            <a:r>
              <a:rPr lang="zh-CN" altLang="en-US" sz="1200" dirty="0">
                <a:sym typeface="+mn-ea"/>
              </a:rPr>
              <a:t>格式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：</a:t>
            </a:r>
            <a:r>
              <a:rPr lang="en-US" altLang="zh-CN" sz="1200" dirty="0">
                <a:sym typeface="+mn-ea"/>
              </a:rPr>
              <a:t>LODSB</a:t>
            </a:r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sz="1200" dirty="0">
                <a:sym typeface="+mn-ea"/>
              </a:rPr>
              <a:t>指明使用字节操作。</a:t>
            </a:r>
            <a:endParaRPr lang="zh-CN" altLang="en-US" sz="1200" dirty="0"/>
          </a:p>
          <a:p>
            <a:pPr>
              <a:lnSpc>
                <a:spcPct val="90000"/>
              </a:lnSpc>
            </a:pPr>
            <a:r>
              <a:rPr lang="zh-CN" altLang="en-US" sz="1200" dirty="0">
                <a:sym typeface="+mn-ea"/>
              </a:rPr>
              <a:t>格式</a:t>
            </a:r>
            <a:r>
              <a:rPr lang="en-US" altLang="zh-CN" sz="1200" dirty="0">
                <a:sym typeface="+mn-ea"/>
              </a:rPr>
              <a:t>2</a:t>
            </a:r>
            <a:r>
              <a:rPr lang="zh-CN" altLang="en-US" sz="1200" dirty="0">
                <a:sym typeface="+mn-ea"/>
              </a:rPr>
              <a:t>：</a:t>
            </a:r>
            <a:r>
              <a:rPr lang="en-US" altLang="zh-CN" sz="1200" dirty="0">
                <a:sym typeface="+mn-ea"/>
              </a:rPr>
              <a:t>LODSW</a:t>
            </a:r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sz="1200" dirty="0">
                <a:sym typeface="+mn-ea"/>
              </a:rPr>
              <a:t>指明使用字操作。</a:t>
            </a:r>
            <a:endParaRPr lang="zh-CN" altLang="en-US" sz="1200" dirty="0"/>
          </a:p>
          <a:p>
            <a:pPr>
              <a:lnSpc>
                <a:spcPct val="90000"/>
              </a:lnSpc>
            </a:pPr>
            <a:endParaRPr lang="zh-CN" altLang="en-US" sz="12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010" y="4615180"/>
            <a:ext cx="5761355" cy="207708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noAutofit/>
          </a:bodyPr>
          <a:p>
            <a:pPr>
              <a:lnSpc>
                <a:spcPct val="80000"/>
              </a:lnSpc>
            </a:pPr>
            <a:r>
              <a:rPr lang="en-US" altLang="zh-CN" sz="2800" dirty="0">
                <a:sym typeface="+mn-ea"/>
              </a:rPr>
              <a:t>DI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SI </a:t>
            </a:r>
            <a:r>
              <a:rPr lang="zh-CN" altLang="en-US" sz="2800" dirty="0">
                <a:sym typeface="+mn-ea"/>
              </a:rPr>
              <a:t>的增减由</a:t>
            </a:r>
            <a:r>
              <a:rPr lang="en-US" altLang="zh-CN" sz="2800" dirty="0">
                <a:sym typeface="+mn-ea"/>
              </a:rPr>
              <a:t>DF</a:t>
            </a:r>
            <a:r>
              <a:rPr lang="zh-CN" altLang="en-US" sz="2800" dirty="0">
                <a:sym typeface="+mn-ea"/>
              </a:rPr>
              <a:t>标志控制</a:t>
            </a:r>
            <a:r>
              <a:rPr lang="en-US" altLang="zh-CN" sz="2800" dirty="0">
                <a:sym typeface="+mn-ea"/>
              </a:rPr>
              <a:t>,DF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则递减，</a:t>
            </a:r>
            <a:r>
              <a:rPr lang="en-US" altLang="zh-CN" sz="2800" dirty="0">
                <a:sym typeface="+mn-ea"/>
              </a:rPr>
              <a:t>DF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>
                <a:sym typeface="+mn-ea"/>
              </a:rPr>
              <a:t>0</a:t>
            </a:r>
            <a:r>
              <a:rPr lang="zh-CN" altLang="en-US" sz="2800" dirty="0">
                <a:sym typeface="+mn-ea"/>
              </a:rPr>
              <a:t>位递增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标志位影响：无</a:t>
            </a:r>
            <a:endParaRPr lang="zh-CN" altLang="en-US" sz="2800" dirty="0">
              <a:sym typeface="+mn-ea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SI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对应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DS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段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,DI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对应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ES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段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862070" y="4293235"/>
            <a:ext cx="650240" cy="361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0980" y="2759075"/>
            <a:ext cx="1683385" cy="95313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1400" dirty="0">
                <a:sym typeface="+mn-ea"/>
              </a:rPr>
              <a:t>格式1：MOVSB</a:t>
            </a:r>
            <a:endParaRPr lang="zh-CN" altLang="en-US" sz="1400" dirty="0"/>
          </a:p>
          <a:p>
            <a:pPr algn="l">
              <a:buClrTx/>
              <a:buSzTx/>
              <a:buNone/>
            </a:pPr>
            <a:r>
              <a:rPr lang="zh-CN" altLang="en-US" sz="1400" dirty="0">
                <a:sym typeface="+mn-ea"/>
              </a:rPr>
              <a:t>指明使用字节操作</a:t>
            </a:r>
            <a:endParaRPr lang="zh-CN" altLang="en-US" sz="1400" dirty="0"/>
          </a:p>
          <a:p>
            <a:pPr algn="l">
              <a:buClrTx/>
              <a:buSzTx/>
              <a:buNone/>
            </a:pPr>
            <a:r>
              <a:rPr lang="zh-CN" altLang="en-US" sz="1400" dirty="0">
                <a:sym typeface="+mn-ea"/>
              </a:rPr>
              <a:t>格式2：MOVSW</a:t>
            </a:r>
            <a:endParaRPr lang="zh-CN" altLang="en-US" sz="1400" dirty="0"/>
          </a:p>
          <a:p>
            <a:pPr algn="l">
              <a:buClrTx/>
              <a:buSzTx/>
              <a:buNone/>
            </a:pPr>
            <a:r>
              <a:rPr lang="zh-CN" altLang="en-US" sz="1400" dirty="0">
                <a:sym typeface="+mn-ea"/>
              </a:rPr>
              <a:t>指明使用字操作</a:t>
            </a:r>
            <a:endParaRPr lang="zh-CN" altLang="en-US" dirty="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315" y="2759075"/>
            <a:ext cx="4284980" cy="10287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noAutofit/>
          </a:bodyPr>
          <a:p>
            <a:r>
              <a:rPr lang="zh-CN" altLang="en-US" sz="1200" dirty="0">
                <a:sym typeface="+mn-ea"/>
              </a:rPr>
              <a:t>字节操作：（</a:t>
            </a:r>
            <a:r>
              <a:rPr lang="en-US" altLang="zh-CN" sz="1200" dirty="0">
                <a:sym typeface="+mn-ea"/>
              </a:rPr>
              <a:t>DI</a:t>
            </a:r>
            <a:r>
              <a:rPr lang="zh-CN" altLang="en-US" sz="1200" dirty="0">
                <a:sym typeface="+mn-ea"/>
              </a:rPr>
              <a:t>）</a:t>
            </a:r>
            <a:r>
              <a:rPr lang="en-US" altLang="zh-CN" sz="1200" dirty="0">
                <a:sym typeface="+mn-ea"/>
              </a:rPr>
              <a:t>&lt;=</a:t>
            </a:r>
            <a:r>
              <a:rPr lang="zh-CN" altLang="en-US" sz="1200" dirty="0">
                <a:sym typeface="+mn-ea"/>
              </a:rPr>
              <a:t>（（</a:t>
            </a:r>
            <a:r>
              <a:rPr lang="en-US" altLang="zh-CN" sz="1200" dirty="0">
                <a:sym typeface="+mn-ea"/>
              </a:rPr>
              <a:t>SI</a:t>
            </a:r>
            <a:r>
              <a:rPr lang="zh-CN" altLang="en-US" sz="1200" dirty="0">
                <a:sym typeface="+mn-ea"/>
              </a:rPr>
              <a:t>）），</a:t>
            </a:r>
            <a:r>
              <a:rPr lang="en-US" altLang="zh-CN" sz="1200" dirty="0">
                <a:sym typeface="+mn-ea"/>
              </a:rPr>
              <a:t>SI&lt;=</a:t>
            </a: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SI</a:t>
            </a:r>
            <a:r>
              <a:rPr lang="zh-CN" altLang="en-US" sz="1200" dirty="0">
                <a:sym typeface="+mn-ea"/>
              </a:rPr>
              <a:t>）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sym typeface="+mn-ea"/>
              </a:rPr>
              <a:t>1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sym typeface="+mn-ea"/>
              </a:rPr>
              <a:t>，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sym typeface="+mn-ea"/>
              </a:rPr>
              <a:t>DI&lt;= </a:t>
            </a: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DI</a:t>
            </a:r>
            <a:r>
              <a:rPr lang="zh-CN" altLang="en-US" sz="1200" dirty="0">
                <a:sym typeface="+mn-ea"/>
              </a:rPr>
              <a:t>）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sym typeface="+mn-ea"/>
              </a:rPr>
              <a:t>1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1200" dirty="0">
                <a:sym typeface="+mn-ea"/>
              </a:rPr>
              <a:t>字操作：（</a:t>
            </a:r>
            <a:r>
              <a:rPr lang="en-US" altLang="zh-CN" sz="1200" dirty="0">
                <a:sym typeface="+mn-ea"/>
              </a:rPr>
              <a:t>DI</a:t>
            </a:r>
            <a:r>
              <a:rPr lang="zh-CN" altLang="en-US" sz="1200" dirty="0">
                <a:sym typeface="+mn-ea"/>
              </a:rPr>
              <a:t>）</a:t>
            </a:r>
            <a:r>
              <a:rPr lang="en-US" altLang="zh-CN" sz="1200" dirty="0">
                <a:sym typeface="+mn-ea"/>
              </a:rPr>
              <a:t>&lt;=</a:t>
            </a:r>
            <a:r>
              <a:rPr lang="zh-CN" altLang="en-US" sz="1200" dirty="0">
                <a:sym typeface="+mn-ea"/>
              </a:rPr>
              <a:t>（（</a:t>
            </a:r>
            <a:r>
              <a:rPr lang="en-US" altLang="zh-CN" sz="1200" dirty="0">
                <a:sym typeface="+mn-ea"/>
              </a:rPr>
              <a:t>SI</a:t>
            </a:r>
            <a:r>
              <a:rPr lang="zh-CN" altLang="en-US" sz="1200" dirty="0">
                <a:sym typeface="+mn-ea"/>
              </a:rPr>
              <a:t>）），</a:t>
            </a:r>
            <a:r>
              <a:rPr lang="en-US" altLang="zh-CN" sz="1200" dirty="0">
                <a:sym typeface="+mn-ea"/>
              </a:rPr>
              <a:t>SI&lt;=</a:t>
            </a: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SI</a:t>
            </a:r>
            <a:r>
              <a:rPr lang="zh-CN" altLang="en-US" sz="1200" dirty="0">
                <a:sym typeface="+mn-ea"/>
              </a:rPr>
              <a:t>）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sym typeface="+mn-ea"/>
              </a:rPr>
              <a:t>，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sym typeface="+mn-ea"/>
              </a:rPr>
              <a:t>DI&lt;= </a:t>
            </a: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DI</a:t>
            </a:r>
            <a:r>
              <a:rPr lang="zh-CN" altLang="en-US" sz="1200" dirty="0">
                <a:sym typeface="+mn-ea"/>
              </a:rPr>
              <a:t>）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8550" y="2447290"/>
            <a:ext cx="4997450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850" y="571500"/>
            <a:ext cx="5067300" cy="541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78550" y="4180205"/>
            <a:ext cx="5160645" cy="130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3555" y="1600835"/>
            <a:ext cx="6000750" cy="3333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4670" y="561340"/>
            <a:ext cx="483743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4815" y="3138170"/>
            <a:ext cx="4343400" cy="1583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2765" y="506031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实际上，</a:t>
            </a:r>
            <a:r>
              <a:rPr lang="en-US" altLang="zh-CN" dirty="0">
                <a:sym typeface="+mn-ea"/>
              </a:rPr>
              <a:t>CMPS</a:t>
            </a:r>
            <a:r>
              <a:rPr lang="zh-CN" altLang="en-US" dirty="0">
                <a:sym typeface="+mn-ea"/>
              </a:rPr>
              <a:t>指令执行的操作和</a:t>
            </a:r>
            <a:r>
              <a:rPr lang="en-US" altLang="zh-CN" dirty="0">
                <a:sym typeface="+mn-ea"/>
              </a:rPr>
              <a:t>CMP</a:t>
            </a:r>
            <a:r>
              <a:rPr lang="zh-CN" altLang="en-US" dirty="0">
                <a:sym typeface="+mn-ea"/>
              </a:rPr>
              <a:t>指令非常相似。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通常在循环结构中使用</a:t>
            </a:r>
            <a:r>
              <a:rPr lang="en-US" altLang="zh-CN" dirty="0">
                <a:sym typeface="+mn-ea"/>
              </a:rPr>
              <a:t>CMPS</a:t>
            </a:r>
            <a:r>
              <a:rPr lang="zh-CN" altLang="en-US" dirty="0">
                <a:sym typeface="+mn-ea"/>
              </a:rPr>
              <a:t>指令比较两个串是否相等。</a:t>
            </a:r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450" y="38481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sym typeface="+mn-ea"/>
              </a:rPr>
              <a:t>串比较指令</a:t>
            </a:r>
            <a:r>
              <a:rPr lang="en-US" altLang="zh-CN" sz="2800" dirty="0">
                <a:sym typeface="+mn-ea"/>
              </a:rPr>
              <a:t>CMPS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Compare String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8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745" y="1045845"/>
            <a:ext cx="8843645" cy="1474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2000" dirty="0"/>
          </a:p>
          <a:p>
            <a:r>
              <a:rPr lang="en-US" altLang="zh-CN" sz="2000" dirty="0">
                <a:sym typeface="+mn-ea"/>
              </a:rPr>
              <a:t>CMPSB</a:t>
            </a:r>
            <a:r>
              <a:rPr lang="zh-CN" altLang="en-US" sz="2000" dirty="0">
                <a:sym typeface="+mn-ea"/>
              </a:rPr>
              <a:t>字节操作：（（</a:t>
            </a:r>
            <a:r>
              <a:rPr lang="en-US" altLang="zh-CN" sz="2000" dirty="0">
                <a:sym typeface="+mn-ea"/>
              </a:rPr>
              <a:t>SI</a:t>
            </a:r>
            <a:r>
              <a:rPr lang="zh-CN" altLang="en-US" sz="2000" dirty="0">
                <a:sym typeface="+mn-ea"/>
              </a:rPr>
              <a:t>））</a:t>
            </a: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（（</a:t>
            </a:r>
            <a:r>
              <a:rPr lang="en-US" altLang="zh-CN" sz="2000" dirty="0">
                <a:sym typeface="+mn-ea"/>
              </a:rPr>
              <a:t>DI</a:t>
            </a:r>
            <a:r>
              <a:rPr lang="zh-CN" altLang="en-US" sz="2000" dirty="0">
                <a:sym typeface="+mn-ea"/>
              </a:rPr>
              <a:t>）），</a:t>
            </a:r>
            <a:r>
              <a:rPr lang="en-US" altLang="zh-CN" sz="2000" dirty="0">
                <a:sym typeface="+mn-ea"/>
              </a:rPr>
              <a:t>SI&lt;=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SI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sym typeface="+mn-ea"/>
              </a:rPr>
              <a:t>1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sym typeface="+mn-ea"/>
              </a:rPr>
              <a:t>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sym typeface="+mn-ea"/>
              </a:rPr>
              <a:t>DI&lt;= 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DI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sym typeface="+mn-ea"/>
              </a:rPr>
              <a:t>1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000" dirty="0">
                <a:sym typeface="+mn-ea"/>
              </a:rPr>
              <a:t>CMPSW</a:t>
            </a:r>
            <a:r>
              <a:rPr lang="zh-CN" altLang="en-US" sz="2000" dirty="0">
                <a:sym typeface="+mn-ea"/>
              </a:rPr>
              <a:t>字操作：（（</a:t>
            </a:r>
            <a:r>
              <a:rPr lang="en-US" altLang="zh-CN" sz="2000" dirty="0">
                <a:sym typeface="+mn-ea"/>
              </a:rPr>
              <a:t>SI</a:t>
            </a:r>
            <a:r>
              <a:rPr lang="zh-CN" altLang="en-US" sz="2000" dirty="0">
                <a:sym typeface="+mn-ea"/>
              </a:rPr>
              <a:t>））</a:t>
            </a: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（（</a:t>
            </a:r>
            <a:r>
              <a:rPr lang="en-US" altLang="zh-CN" sz="2000" dirty="0">
                <a:sym typeface="+mn-ea"/>
              </a:rPr>
              <a:t>DI</a:t>
            </a:r>
            <a:r>
              <a:rPr lang="zh-CN" altLang="en-US" sz="2000" dirty="0">
                <a:sym typeface="+mn-ea"/>
              </a:rPr>
              <a:t>）），</a:t>
            </a:r>
            <a:r>
              <a:rPr lang="en-US" altLang="zh-CN" sz="2000" dirty="0">
                <a:sym typeface="+mn-ea"/>
              </a:rPr>
              <a:t>SI&lt;=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SI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sym typeface="+mn-ea"/>
              </a:rPr>
              <a:t>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sym typeface="+mn-ea"/>
              </a:rPr>
              <a:t>DI&lt;= 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DI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85115" y="50577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通常在循环结构中使用</a:t>
            </a:r>
            <a:r>
              <a:rPr lang="en-US" altLang="zh-CN" dirty="0">
                <a:sym typeface="+mn-ea"/>
              </a:rPr>
              <a:t>SCAS</a:t>
            </a:r>
            <a:r>
              <a:rPr lang="zh-CN" altLang="en-US" dirty="0">
                <a:sym typeface="+mn-ea"/>
              </a:rPr>
              <a:t>指令在字符串中查找指定的字符。</a:t>
            </a:r>
            <a:endParaRPr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755" y="384810"/>
            <a:ext cx="7510145" cy="3324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80000"/>
              </a:lnSpc>
            </a:pPr>
            <a:r>
              <a:rPr lang="zh-CN" altLang="en-US" sz="2400" dirty="0"/>
              <a:t>串搜索指令</a:t>
            </a:r>
            <a:r>
              <a:rPr lang="en-US" altLang="zh-CN" sz="2400" dirty="0"/>
              <a:t>scas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en-US" altLang="zh-CN" sz="2400" dirty="0">
                <a:sym typeface="+mn-ea"/>
              </a:rPr>
              <a:t>scasb  </a:t>
            </a:r>
            <a:r>
              <a:rPr lang="zh-CN" altLang="en-US" sz="2400" dirty="0">
                <a:sym typeface="+mn-ea"/>
              </a:rPr>
              <a:t>字节操作：（</a:t>
            </a:r>
            <a:r>
              <a:rPr lang="en-US" altLang="zh-CN" sz="2400" dirty="0">
                <a:sym typeface="+mn-ea"/>
              </a:rPr>
              <a:t>AL</a:t>
            </a:r>
            <a:r>
              <a:rPr lang="zh-CN" altLang="en-US" sz="2400" dirty="0">
                <a:sym typeface="+mn-ea"/>
              </a:rPr>
              <a:t>）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（（</a:t>
            </a:r>
            <a:r>
              <a:rPr lang="en-US" altLang="zh-CN" sz="2400" dirty="0">
                <a:sym typeface="+mn-ea"/>
              </a:rPr>
              <a:t>DI</a:t>
            </a:r>
            <a:r>
              <a:rPr lang="zh-CN" altLang="en-US" sz="2400" dirty="0">
                <a:sym typeface="+mn-ea"/>
              </a:rPr>
              <a:t>）），</a:t>
            </a:r>
            <a:r>
              <a:rPr lang="en-US" altLang="zh-CN" sz="2400" dirty="0">
                <a:sym typeface="+mn-ea"/>
              </a:rPr>
              <a:t>DI&lt;=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DI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sym typeface="+mn-ea"/>
              </a:rPr>
              <a:t>1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ym typeface="+mn-ea"/>
              </a:rPr>
              <a:t>scasw  </a:t>
            </a:r>
            <a:r>
              <a:rPr lang="zh-CN" altLang="en-US" sz="2400" dirty="0">
                <a:sym typeface="+mn-ea"/>
              </a:rPr>
              <a:t>字操作：（</a:t>
            </a:r>
            <a:r>
              <a:rPr lang="en-US" altLang="zh-CN" sz="2400" dirty="0">
                <a:sym typeface="+mn-ea"/>
              </a:rPr>
              <a:t>AX</a:t>
            </a:r>
            <a:r>
              <a:rPr lang="zh-CN" altLang="en-US" sz="2400" dirty="0">
                <a:sym typeface="+mn-ea"/>
              </a:rPr>
              <a:t>）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（（</a:t>
            </a:r>
            <a:r>
              <a:rPr lang="en-US" altLang="zh-CN" sz="2400" dirty="0">
                <a:sym typeface="+mn-ea"/>
              </a:rPr>
              <a:t>DI</a:t>
            </a:r>
            <a:r>
              <a:rPr lang="zh-CN" altLang="en-US" sz="2400" dirty="0">
                <a:sym typeface="+mn-ea"/>
              </a:rPr>
              <a:t>）），</a:t>
            </a:r>
            <a:r>
              <a:rPr lang="en-US" altLang="zh-CN" sz="2400" dirty="0">
                <a:sym typeface="+mn-ea"/>
              </a:rPr>
              <a:t>DI&lt;=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DI</a:t>
            </a:r>
            <a:r>
              <a:rPr lang="zh-CN" altLang="en-US" sz="2400" dirty="0">
                <a:sym typeface="+mn-ea"/>
              </a:rPr>
              <a:t>）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sym typeface="+mn-ea"/>
              </a:rPr>
              <a:t>∓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sym typeface="+mn-ea"/>
              </a:rPr>
              <a:t>2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Arial Unicode MS" pitchFamily="34" charset="-122"/>
              <a:ea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其中目的串用于指定操作数的类型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标志位影响： </a:t>
            </a:r>
            <a:r>
              <a:rPr lang="en-US" altLang="zh-CN" sz="2400" dirty="0">
                <a:sym typeface="+mn-ea"/>
              </a:rPr>
              <a:t>AF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CF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OF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PF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SF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ZF</a:t>
            </a:r>
            <a:r>
              <a:rPr lang="zh-CN" altLang="en-US" sz="2400" dirty="0">
                <a:sym typeface="+mn-ea"/>
              </a:rPr>
              <a:t>，标志位解释和算术运算指令相同。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8775" y="644525"/>
            <a:ext cx="6096000" cy="2081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指令格式：</a:t>
            </a:r>
            <a:r>
              <a:rPr lang="en-US" altLang="zh-CN" dirty="0">
                <a:sym typeface="+mn-ea"/>
              </a:rPr>
              <a:t>REP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REP</a:t>
            </a:r>
            <a:r>
              <a:rPr lang="zh-CN" altLang="en-US" dirty="0">
                <a:sym typeface="+mn-ea"/>
              </a:rPr>
              <a:t>是指令前缀，不能单独使用，必须在后面跟上串操作指令，配合使用。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功能：把</a:t>
            </a:r>
            <a:r>
              <a:rPr lang="en-US" altLang="zh-CN" dirty="0">
                <a:sym typeface="+mn-ea"/>
              </a:rPr>
              <a:t>CX</a:t>
            </a:r>
            <a:r>
              <a:rPr lang="zh-CN" altLang="en-US" dirty="0">
                <a:sym typeface="+mn-ea"/>
              </a:rPr>
              <a:t>寄存器作为计数器，循环执行前缀后面的串操作指令，每执行一次，把</a:t>
            </a:r>
            <a:r>
              <a:rPr lang="en-US" altLang="zh-CN" dirty="0">
                <a:sym typeface="+mn-ea"/>
              </a:rPr>
              <a:t>CX</a:t>
            </a:r>
            <a:r>
              <a:rPr lang="zh-CN" altLang="en-US" dirty="0">
                <a:sym typeface="+mn-ea"/>
              </a:rPr>
              <a:t>中内容减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，直到（</a:t>
            </a:r>
            <a:r>
              <a:rPr lang="en-US" altLang="zh-CN" dirty="0">
                <a:sym typeface="+mn-ea"/>
              </a:rPr>
              <a:t>CX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=0</a:t>
            </a:r>
            <a:r>
              <a:rPr lang="zh-CN" altLang="en-US" dirty="0">
                <a:sym typeface="+mn-ea"/>
              </a:rPr>
              <a:t>时退出循环。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420" y="3009900"/>
            <a:ext cx="6096000" cy="837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REPZ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REPE</a:t>
            </a:r>
            <a:r>
              <a:rPr lang="zh-CN" altLang="en-US" dirty="0">
                <a:sym typeface="+mn-ea"/>
              </a:rPr>
              <a:t>）：循环条件为（</a:t>
            </a:r>
            <a:r>
              <a:rPr lang="en-US" altLang="zh-CN" dirty="0">
                <a:sym typeface="+mn-ea"/>
              </a:rPr>
              <a:t>CX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ZF=1</a:t>
            </a:r>
            <a:endParaRPr lang="en-US" altLang="zh-CN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cs typeface="Arial" panose="020B0604020202020204" pitchFamily="34" charset="0"/>
                <a:sym typeface="+mn-ea"/>
              </a:rPr>
              <a:t>REPNZ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REPNE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）：循环条件为（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CX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）≠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ZF=0</a:t>
            </a:r>
            <a:endParaRPr lang="en-US" altLang="zh-CN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8925" y="114300"/>
            <a:ext cx="4057650" cy="662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28360" y="1009650"/>
            <a:ext cx="5416550" cy="359727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H="1">
            <a:off x="2835275" y="228600"/>
            <a:ext cx="5238750" cy="42227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128000" y="216535"/>
            <a:ext cx="372110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equ </a:t>
            </a:r>
            <a:r>
              <a:rPr lang="zh-CN" altLang="en-US"/>
              <a:t>赋值操作</a:t>
            </a:r>
            <a:r>
              <a:rPr lang="en-US" altLang="zh-CN"/>
              <a:t>, $ </a:t>
            </a:r>
            <a:r>
              <a:rPr lang="zh-CN" altLang="en-US"/>
              <a:t>表示当前地址偏移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2767330" y="5567045"/>
            <a:ext cx="4718685" cy="36703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623810" y="5776595"/>
            <a:ext cx="3721100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dx</a:t>
            </a:r>
            <a:r>
              <a:rPr lang="zh-CN" altLang="en-US"/>
              <a:t>中为系统调用参数，该参数为字符串的起始地址，</a:t>
            </a:r>
            <a:r>
              <a:rPr lang="en-US" altLang="zh-CN"/>
              <a:t>int 21h </a:t>
            </a:r>
            <a:r>
              <a:rPr lang="zh-CN" altLang="en-US"/>
              <a:t>调用</a:t>
            </a:r>
            <a:r>
              <a:rPr lang="en-US" altLang="zh-CN"/>
              <a:t>21h</a:t>
            </a:r>
            <a:r>
              <a:rPr lang="zh-CN" altLang="en-US"/>
              <a:t>中断程序。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4465" y="21844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编制程序确定指定字符是否在指定字符串中，若在，则记录该字符在串中第一次出现的位置（</a:t>
            </a:r>
            <a:r>
              <a:rPr lang="en-US" altLang="zh-CN" dirty="0">
                <a:sym typeface="+mn-ea"/>
              </a:rPr>
              <a:t>0~n-1</a:t>
            </a:r>
            <a:r>
              <a:rPr lang="zh-CN" altLang="en-US" dirty="0">
                <a:sym typeface="+mn-ea"/>
              </a:rPr>
              <a:t>）；若不在，则设置相应的标志（</a:t>
            </a:r>
            <a:r>
              <a:rPr lang="en-US" altLang="zh-CN" dirty="0">
                <a:sym typeface="+mn-ea"/>
              </a:rPr>
              <a:t>0FFH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28360" y="1948815"/>
            <a:ext cx="5880100" cy="3905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4465" y="1767840"/>
            <a:ext cx="5559425" cy="4671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3667,&quot;width&quot;:7933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OTY3ZDJiM2Y2YWJhOGY4NDFhY2EyOGZlYTc4ODM2Mj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演示</Application>
  <PresentationFormat>宽屏</PresentationFormat>
  <Paragraphs>74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Uncle-Grey-Wolf</cp:lastModifiedBy>
  <cp:revision>156</cp:revision>
  <dcterms:created xsi:type="dcterms:W3CDTF">2019-06-19T02:08:00Z</dcterms:created>
  <dcterms:modified xsi:type="dcterms:W3CDTF">2024-04-22T05:59:35Z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8626C8B441D741F7B043183DF3200BD8_11</vt:lpwstr>
  </property>
</Properties>
</file>