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48" r:id="rId3"/>
    <p:sldId id="287" r:id="rId5"/>
    <p:sldId id="257" r:id="rId6"/>
    <p:sldId id="260" r:id="rId7"/>
    <p:sldId id="340" r:id="rId8"/>
    <p:sldId id="299" r:id="rId9"/>
    <p:sldId id="288" r:id="rId10"/>
    <p:sldId id="266" r:id="rId11"/>
    <p:sldId id="343" r:id="rId12"/>
    <p:sldId id="275" r:id="rId13"/>
    <p:sldId id="346" r:id="rId14"/>
    <p:sldId id="270" r:id="rId15"/>
    <p:sldId id="271" r:id="rId16"/>
    <p:sldId id="3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74" d="100"/>
          <a:sy n="74" d="100"/>
        </p:scale>
        <p:origin x="84"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fld>
            <a:endParaRPr lang="en-US" dirty="0"/>
          </a:p>
        </p:txBody>
      </p:sp>
      <p:pic>
        <p:nvPicPr>
          <p:cNvPr id="7" name="Picture 6" descr="Logo, company name&#10;&#10;Description automatically generated"/>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rPr>
              <a:t>Finance App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anose="02020603050405020304" pitchFamily="18" charset="0"/>
                <a:cs typeface="Times New Roman" panose="02020603050405020304" pitchFamily="18" charset="0"/>
              </a:rPr>
              <a:t>Venkatesh Ramakrishnan</a:t>
            </a:r>
            <a:endParaRPr lang="en-US" sz="2400" b="1" dirty="0">
              <a:solidFill>
                <a:srgbClr val="C00000"/>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400" b="1" dirty="0">
                <a:solidFill>
                  <a:srgbClr val="000066"/>
                </a:solidFill>
                <a:latin typeface="Times New Roman" panose="02020603050405020304" pitchFamily="18" charset="0"/>
                <a:cs typeface="Times New Roman" panose="02020603050405020304" pitchFamily="18" charset="0"/>
              </a:rPr>
              <a:t>USN: 1RN16IS119</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anose="02020603050405020304" pitchFamily="18" charset="0"/>
                <a:cs typeface="Times New Roman" panose="02020603050405020304" pitchFamily="18" charset="0"/>
              </a:rPr>
              <a:t>RNS INSTITUTE OF TECHNOLOGY</a:t>
            </a:r>
            <a:endParaRPr lang="en-US" sz="3600" b="1" dirty="0">
              <a:solidFill>
                <a:srgbClr val="000066"/>
              </a:solidFill>
              <a:latin typeface="Times New Roman" panose="02020603050405020304" pitchFamily="18" charset="0"/>
              <a:cs typeface="Times New Roman" panose="02020603050405020304" pitchFamily="18" charset="0"/>
            </a:endParaRPr>
          </a:p>
          <a:p>
            <a:pPr algn="ctr">
              <a:defRPr/>
            </a:pPr>
            <a:r>
              <a:rPr lang="en-US" sz="2400" b="1" cap="all" dirty="0">
                <a:solidFill>
                  <a:srgbClr val="000066"/>
                </a:solidFill>
                <a:latin typeface="Times New Roman" panose="02020603050405020304" pitchFamily="18" charset="0"/>
                <a:cs typeface="Times New Roman" panose="02020603050405020304" pitchFamily="18" charset="0"/>
              </a:rPr>
              <a:t>BENGALURU - 98</a:t>
            </a:r>
            <a:endParaRPr lang="en-US" sz="2400" b="1" dirty="0">
              <a:solidFill>
                <a:srgbClr val="000066"/>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DEPARTMENT OF INFORMATION SCIENCE &amp; ENGINEERING</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Presentation on Internship</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5659" y="5269170"/>
            <a:ext cx="5128891" cy="675640"/>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Internal Guide</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sz="2000" b="1" dirty="0">
                <a:solidFill>
                  <a:srgbClr val="000066"/>
                </a:solidFill>
                <a:latin typeface="Times New Roman" panose="02020603050405020304" pitchFamily="18" charset="0"/>
                <a:cs typeface="Times New Roman" panose="02020603050405020304" pitchFamily="18" charset="0"/>
              </a:rPr>
              <a:t>Mr. T.S.Bhagwath Singh</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037211" y="5244054"/>
            <a:ext cx="5128891" cy="953135"/>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External Guide</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000" b="1" dirty="0">
                <a:solidFill>
                  <a:srgbClr val="000066"/>
                </a:solidFill>
                <a:latin typeface="Times New Roman" panose="02020603050405020304" pitchFamily="18" charset="0"/>
                <a:cs typeface="Times New Roman" panose="02020603050405020304" pitchFamily="18" charset="0"/>
              </a:rPr>
              <a:t>Mr. Akshay D.R</a:t>
            </a:r>
            <a:endParaRPr lang="en-US" sz="2000" b="1" dirty="0">
              <a:solidFill>
                <a:srgbClr val="000066"/>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Software Engineer, ENMAZ</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p:cNvPicPr>
            <a:picLocks noChangeAspect="1"/>
          </p:cNvPicPr>
          <p:nvPr/>
        </p:nvPicPr>
        <p:blipFill>
          <a:blip r:embed="rId1"/>
          <a:stretch>
            <a:fillRect/>
          </a:stretch>
        </p:blipFill>
        <p:spPr>
          <a:xfrm>
            <a:off x="8338880" y="4190801"/>
            <a:ext cx="2600688" cy="657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r>
              <a:rPr lang="en-US" sz="1800" dirty="0"/>
              <a:t>When a customer is financially sound, then only a financial institution can remain financially well. So, most of the features that shall become part of the personal finance app should focus on the financial well-being of the customers</a:t>
            </a:r>
            <a:endParaRPr lang="en-US" sz="1800" dirty="0"/>
          </a:p>
          <a:p>
            <a:r>
              <a:rPr lang="en-US" sz="1800" dirty="0"/>
              <a:t>Besides thinking about financial health, increasing the online transaction speed, making the app more and more personalized and the inclusion of more options in payroll will surely lead personal payment apps to become an integral part of peoples day to day useage</a:t>
            </a:r>
            <a:endParaRPr lang="en-US"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Future Enhancements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1800" dirty="0"/>
              <a:t>Have a login system</a:t>
            </a:r>
            <a:endParaRPr lang="en-US" sz="1800" dirty="0"/>
          </a:p>
          <a:p>
            <a:r>
              <a:rPr lang="en-US" sz="1800" dirty="0"/>
              <a:t>Integration of AI and ML to make the app more automated</a:t>
            </a:r>
            <a:endParaRPr lang="en-US" sz="1800" dirty="0"/>
          </a:p>
          <a:p>
            <a:r>
              <a:rPr lang="en-US" sz="1800" dirty="0"/>
              <a:t>Implementation with cloud and the IoT</a:t>
            </a:r>
            <a:endParaRPr lang="en-US" sz="1800" dirty="0"/>
          </a:p>
          <a:p>
            <a:r>
              <a:rPr lang="en-US" sz="1800" dirty="0"/>
              <a:t>End to end Encryption.</a:t>
            </a:r>
            <a:endParaRPr lang="en-US" sz="1800" dirty="0"/>
          </a:p>
          <a:p>
            <a:r>
              <a:rPr lang="en-US" sz="1800" dirty="0"/>
              <a:t>Add a multi-authentication feature</a:t>
            </a:r>
            <a:endParaRPr lang="en-US" sz="1800" dirty="0"/>
          </a:p>
          <a:p>
            <a:r>
              <a:rPr lang="en-US" sz="1800" dirty="0"/>
              <a:t>Offer real time alerts</a:t>
            </a:r>
            <a:endParaRPr lang="en-US" sz="1800" dirty="0"/>
          </a:p>
          <a:p>
            <a:r>
              <a:rPr lang="en-US" sz="1800" dirty="0"/>
              <a:t>Utilize behavioral analysis</a:t>
            </a:r>
            <a:endParaRPr lang="en-US" sz="1800" dirty="0"/>
          </a:p>
          <a:p>
            <a:endParaRPr lang="en-US"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a:p>
            <a:pPr>
              <a:buNone/>
            </a:pPr>
            <a:r>
              <a:rPr lang="en-US" sz="1800" dirty="0">
                <a:solidFill>
                  <a:schemeClr val="tx1">
                    <a:lumMod val="75000"/>
                    <a:lumOff val="25000"/>
                  </a:schemeClr>
                </a:solidFill>
              </a:rPr>
              <a:t> </a:t>
            </a:r>
            <a:endParaRPr lang="en-US" sz="1800" dirty="0">
              <a:solidFill>
                <a:schemeClr val="tx1">
                  <a:lumMod val="75000"/>
                  <a:lumOff val="25000"/>
                </a:schemeClr>
              </a:solidFill>
            </a:endParaRPr>
          </a:p>
          <a:p>
            <a:pPr marL="0" indent="0">
              <a:buNone/>
            </a:pPr>
            <a:r>
              <a:rPr lang="en-US" sz="22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Youtube</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[2] Google</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[3] w3schools</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2" name="Footer Placeholder 1"/>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AGENDA</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2650" y="1484785"/>
            <a:ext cx="7886700" cy="4692179"/>
          </a:xfrm>
        </p:spPr>
        <p:txBody>
          <a:bodyPr>
            <a:normAutofit fontScale="85000"/>
          </a:bodyPr>
          <a:lstStyle/>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About the Company</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Detailed Design</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Conclusion and Future Enhancements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 &amp; A</a:t>
            </a: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chemeClr val="tx1">
                  <a:lumMod val="75000"/>
                  <a:lumOff val="25000"/>
                </a:schemeClr>
              </a:solidFill>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ABSTRACT</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8282" y="1357298"/>
            <a:ext cx="8572560" cy="4591982"/>
          </a:xfrm>
        </p:spPr>
        <p:txBody>
          <a:bodyPr>
            <a:normAutofit fontScale="50000"/>
          </a:bodyPr>
          <a:lstStyle/>
          <a:p>
            <a:pPr marL="355600" indent="-355600" algn="just">
              <a:lnSpc>
                <a:spcPct val="170000"/>
              </a:lnSpc>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Money management is an important and unavoidable activity which most people dread. Money management not only involves handling investments but also includes managing multiple accounts and tracking expenses. Each of these activities involves accessing information from different locations and so collecting and consolidating monetary information is not easy.</a:t>
            </a:r>
            <a:endParaRPr lang="en-US" sz="2800" b="1">
              <a:latin typeface="Times New Roman" panose="02020603050405020304" pitchFamily="18" charset="0"/>
              <a:cs typeface="Times New Roman" panose="02020603050405020304" pitchFamily="18" charset="0"/>
            </a:endParaRPr>
          </a:p>
          <a:p>
            <a:pPr marL="355600" indent="-355600" algn="just">
              <a:lnSpc>
                <a:spcPct val="170000"/>
              </a:lnSpc>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Currently, there are some stand alone personal finance applications which address different issues of financial management. There are individual software packages available for portfolio management, budgeting and investment tracking. But each of these applications is limited to only a specific aspect of personal finance. Also, these applications being stand-alone in nature, their usage is limited to the specific system on which they have been installed.</a:t>
            </a:r>
            <a:endParaRPr lang="en-US" sz="2800" b="1">
              <a:latin typeface="Times New Roman" panose="02020603050405020304" pitchFamily="18" charset="0"/>
              <a:cs typeface="Times New Roman" panose="02020603050405020304" pitchFamily="18" charset="0"/>
            </a:endParaRPr>
          </a:p>
          <a:p>
            <a:pPr algn="just"/>
            <a:endParaRPr lang="en-US" sz="2800" b="1">
              <a:latin typeface="Times New Roman" panose="02020603050405020304" pitchFamily="18" charset="0"/>
              <a:cs typeface="Times New Roman" panose="02020603050405020304" pitchFamily="18" charset="0"/>
            </a:endParaRPr>
          </a:p>
          <a:p>
            <a:pPr algn="just"/>
            <a:endParaRPr lang="en-US"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Company</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7408" y="914400"/>
            <a:ext cx="10657184" cy="5322912"/>
          </a:xfrm>
        </p:spPr>
        <p:txBody>
          <a:bodyPr>
            <a:normAutofit fontScale="57500"/>
          </a:bodyPr>
          <a:lstStyle/>
          <a:p>
            <a:pPr algn="just">
              <a:lnSpc>
                <a:spcPct val="12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Enmaz has a simple yet robust solution that helps any Industry / Factory digitise their workfloor in no time. The products offered will help in remote monitoring, controlling and also analysing any machinene parameter or process</a:t>
            </a:r>
            <a:endParaRPr lang="en-US" b="1">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Converts Industry standard protocols like Modbus and OPCUA to Wireless helping in connecting PLCs and machines for monitoring and analysis to Cloud without hassle.</a:t>
            </a:r>
            <a:endParaRPr lang="en-US" b="1">
              <a:latin typeface="Times New Roman" panose="02020603050405020304" pitchFamily="18" charset="0"/>
              <a:cs typeface="Times New Roman" panose="02020603050405020304" pitchFamily="18" charset="0"/>
            </a:endParaRPr>
          </a:p>
          <a:p>
            <a:pPr marL="0" indent="0" algn="just">
              <a:lnSpc>
                <a:spcPct val="120000"/>
              </a:lnSpc>
              <a:buNone/>
            </a:pPr>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Measures Vibration, Surface Temperature, Current, Voltage, 0-10VDC, 0-24VDC and sends to cloud. Helping in monitoring any machine or process.</a:t>
            </a:r>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Picks up data from multiple sensors and pushes to cloud securely. Also having local storage for intermediate data storing in case of network failure.</a:t>
            </a:r>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and ML enabled customisable dashboards including MIS report generation and settable alerts.</a:t>
            </a:r>
            <a:endParaRPr lang="en-US" b="1" dirty="0">
              <a:latin typeface="Times New Roman" panose="02020603050405020304" pitchFamily="18" charset="0"/>
              <a:cs typeface="Times New Roman" panose="02020603050405020304" pitchFamily="18" charset="0"/>
            </a:endParaRPr>
          </a:p>
          <a:p>
            <a:pPr marL="0" indent="0" algn="just">
              <a:buNone/>
            </a:pPr>
            <a:endParaRPr lang="en-US"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buNone/>
            </a:pP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Managing your money isn’t the easiest thing to do. Now that many of us no longer balance a checkbook, tracking and expenses and keeping up with the bank balance can get a little difficult. Personal finance apps can connect with your bank account and help you keep up with your spending. Not only that, personal finance apps can help you pinpoint areas that you’ve been spending, track upcoming bill payments (some allow you to pay your bills directly through the app)</a:t>
            </a:r>
            <a:endParaRPr lang="en-US" b="1">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800" b="1">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lstStyle/>
          <a:p>
            <a:r>
              <a:rPr lang="en-US" dirty="0"/>
              <a:t> Native Mobile App Development for a Banking Platform</a:t>
            </a:r>
            <a:endParaRPr lang="en-US" dirty="0"/>
          </a:p>
          <a:p>
            <a:r>
              <a:rPr lang="en-US" dirty="0"/>
              <a:t>Usability of mobile applications: literature review and rationale for a new usability model</a:t>
            </a:r>
            <a:endParaRPr lang="en-US" dirty="0"/>
          </a:p>
          <a:p>
            <a:r>
              <a:rPr lang="en-US" dirty="0"/>
              <a:t>The PACMAD usability model aims to address some of the shortcomings of existing usability models when applied to mobile applications</a:t>
            </a:r>
            <a:endParaRPr lang="en-US" dirty="0"/>
          </a:p>
        </p:txBody>
      </p:sp>
      <p:sp>
        <p:nvSpPr>
          <p:cNvPr id="8" name="Date Placeholder 7"/>
          <p:cNvSpPr>
            <a:spLocks noGrp="1"/>
          </p:cNvSpPr>
          <p:nvPr>
            <p:ph type="dt" sz="half" idx="10"/>
          </p:nvPr>
        </p:nvSpPr>
        <p:spPr/>
        <p:txBody>
          <a:bodyPr/>
          <a:lstStyle/>
          <a:p>
            <a:r>
              <a:rPr lang="en-US"/>
              <a:t>VIII Semester, Department of ISE, RNSIT</a:t>
            </a:r>
            <a:endParaRPr lang="en-US" dirty="0"/>
          </a:p>
        </p:txBody>
      </p:sp>
      <p:sp>
        <p:nvSpPr>
          <p:cNvPr id="7" name="Footer Placeholder 6"/>
          <p:cNvSpPr>
            <a:spLocks noGrp="1"/>
          </p:cNvSpPr>
          <p:nvPr>
            <p:ph type="ftr" sz="quarter" idx="11"/>
          </p:nvPr>
        </p:nvSpPr>
        <p:spPr/>
        <p:txBody>
          <a:bodyPr/>
          <a:lstStyle/>
          <a:p>
            <a:r>
              <a:rPr lang="en-US"/>
              <a:t>2021 - 2022</a:t>
            </a:r>
            <a:endParaRPr lang="en-US" dirty="0"/>
          </a:p>
        </p:txBody>
      </p:sp>
      <p:sp>
        <p:nvSpPr>
          <p:cNvPr id="4" name="Title 3"/>
          <p:cNvSpPr txBox="1"/>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anose="02020603050405020304" pitchFamily="18" charset="0"/>
                <a:cs typeface="Times New Roman" panose="02020603050405020304" pitchFamily="18" charset="0"/>
              </a:rPr>
              <a:t>LITERATURE</a:t>
            </a:r>
            <a:r>
              <a:rPr lang="en-IN" b="1" dirty="0">
                <a:solidFill>
                  <a:schemeClr val="accent1"/>
                </a:solidFill>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Times New Roman" panose="02020603050405020304" pitchFamily="18" charset="0"/>
                <a:cs typeface="Times New Roman" panose="02020603050405020304" pitchFamily="18" charset="0"/>
              </a:rPr>
              <a:t>SURVEY</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Requirements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9376" y="992124"/>
            <a:ext cx="11353247" cy="5245188"/>
          </a:xfrm>
        </p:spPr>
        <p:txBody>
          <a:bodyPr>
            <a:normAutofit/>
          </a:bodyPr>
          <a:lstStyle/>
          <a:p>
            <a:pPr marL="355600" indent="-354965">
              <a:lnSpc>
                <a:spcPct val="150000"/>
              </a:lnSpc>
              <a:spcBef>
                <a:spcPts val="1000"/>
              </a:spcBef>
              <a:buClr>
                <a:srgbClr val="000000"/>
              </a:buClr>
              <a:buFont typeface="Wingdings" panose="05000000000000000000" pitchFamily="2" charset="2"/>
              <a:buChar char=""/>
            </a:pPr>
            <a:r>
              <a:rPr lang="en-US" altLang="en-IN" b="1" spc="-1">
                <a:solidFill>
                  <a:srgbClr val="000000"/>
                </a:solidFill>
                <a:latin typeface="Times New Roman" panose="02020603050405020304"/>
                <a:sym typeface="+mn-ea"/>
              </a:rPr>
              <a:t>Flutter</a:t>
            </a:r>
            <a:endParaRPr lang="en-IN" b="0" strike="noStrike" spc="-1">
              <a:latin typeface="Arial" panose="020B0604020202020204"/>
            </a:endParaRPr>
          </a:p>
          <a:p>
            <a:pPr marL="355600" indent="-354965" algn="l">
              <a:lnSpc>
                <a:spcPct val="150000"/>
              </a:lnSpc>
              <a:spcBef>
                <a:spcPts val="1000"/>
              </a:spcBef>
              <a:buClr>
                <a:srgbClr val="000000"/>
              </a:buClr>
              <a:buSzTx/>
              <a:buFont typeface="Wingdings" panose="05000000000000000000" pitchFamily="2" charset="2"/>
              <a:buChar char=""/>
            </a:pPr>
            <a:r>
              <a:rPr lang="en-US" altLang="en-IN" b="1" strike="noStrike" spc="-1">
                <a:solidFill>
                  <a:srgbClr val="000000"/>
                </a:solidFill>
                <a:latin typeface="Times New Roman" panose="02020603050405020304"/>
              </a:rPr>
              <a:t>GIT BASH</a:t>
            </a:r>
            <a:endParaRPr lang="en-US" altLang="en-IN" b="1" strike="noStrike" spc="-1">
              <a:solidFill>
                <a:srgbClr val="000000"/>
              </a:solidFill>
              <a:latin typeface="Times New Roman" panose="02020603050405020304"/>
            </a:endParaRPr>
          </a:p>
          <a:p>
            <a:pPr marL="355600" indent="-354965" algn="l">
              <a:lnSpc>
                <a:spcPct val="150000"/>
              </a:lnSpc>
              <a:spcBef>
                <a:spcPts val="1000"/>
              </a:spcBef>
              <a:buClr>
                <a:srgbClr val="000000"/>
              </a:buClr>
              <a:buSzTx/>
              <a:buFont typeface="Wingdings" panose="05000000000000000000" pitchFamily="2" charset="2"/>
              <a:buChar char=""/>
            </a:pPr>
            <a:r>
              <a:rPr lang="en-US" altLang="en-IN" b="1" strike="noStrike" spc="-1">
                <a:solidFill>
                  <a:srgbClr val="000000"/>
                </a:solidFill>
                <a:latin typeface="Times New Roman" panose="02020603050405020304"/>
              </a:rPr>
              <a:t>Android Studio</a:t>
            </a:r>
            <a:endParaRPr lang="en-US" altLang="en-IN" b="1" strike="noStrike" spc="-1">
              <a:solidFill>
                <a:srgbClr val="000000"/>
              </a:solidFill>
              <a:latin typeface="Times New Roman" panose="02020603050405020304"/>
            </a:endParaRPr>
          </a:p>
          <a:p>
            <a:pPr marL="355600" indent="-354965">
              <a:lnSpc>
                <a:spcPct val="150000"/>
              </a:lnSpc>
              <a:spcBef>
                <a:spcPts val="1000"/>
              </a:spcBef>
              <a:buClr>
                <a:srgbClr val="000000"/>
              </a:buClr>
              <a:buFont typeface="Wingdings" panose="05000000000000000000" pitchFamily="2" charset="2"/>
              <a:buChar char=""/>
            </a:pPr>
            <a:r>
              <a:rPr lang="en-IN" b="1" spc="-1">
                <a:solidFill>
                  <a:srgbClr val="000000"/>
                </a:solidFill>
                <a:latin typeface="Times New Roman" panose="02020603050405020304"/>
                <a:sym typeface="+mn-ea"/>
              </a:rPr>
              <a:t>OS: Windows 10</a:t>
            </a:r>
            <a:endParaRPr lang="en-IN" b="0" strike="noStrike" spc="-1">
              <a:latin typeface="Arial" panose="020B0604020202020204"/>
            </a:endParaRPr>
          </a:p>
          <a:p>
            <a:pPr marL="355600" indent="-354965">
              <a:lnSpc>
                <a:spcPct val="150000"/>
              </a:lnSpc>
              <a:spcBef>
                <a:spcPts val="1000"/>
              </a:spcBef>
              <a:buClr>
                <a:srgbClr val="000000"/>
              </a:buClr>
              <a:buFont typeface="Wingdings" panose="05000000000000000000" pitchFamily="2" charset="2"/>
              <a:buChar char=""/>
            </a:pPr>
            <a:r>
              <a:rPr lang="en-IN" b="1" spc="-1">
                <a:solidFill>
                  <a:srgbClr val="000000"/>
                </a:solidFill>
                <a:latin typeface="Times New Roman" panose="02020603050405020304"/>
                <a:sym typeface="+mn-ea"/>
              </a:rPr>
              <a:t>RAM: 1GB</a:t>
            </a: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System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515380" y="1006729"/>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pic>
        <p:nvPicPr>
          <p:cNvPr id="4" name="Picture 3" descr="flutter-01"/>
          <p:cNvPicPr>
            <a:picLocks noChangeAspect="1"/>
          </p:cNvPicPr>
          <p:nvPr/>
        </p:nvPicPr>
        <p:blipFill>
          <a:blip r:embed="rId1"/>
          <a:stretch>
            <a:fillRect/>
          </a:stretch>
        </p:blipFill>
        <p:spPr>
          <a:xfrm>
            <a:off x="1199515" y="1556385"/>
            <a:ext cx="10007600" cy="474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Detailed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335243" y="100736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pic>
        <p:nvPicPr>
          <p:cNvPr id="4" name="Picture 3" descr="platform-channels"/>
          <p:cNvPicPr>
            <a:picLocks noChangeAspect="1"/>
          </p:cNvPicPr>
          <p:nvPr/>
        </p:nvPicPr>
        <p:blipFill>
          <a:blip r:embed="rId1"/>
          <a:stretch>
            <a:fillRect/>
          </a:stretch>
        </p:blipFill>
        <p:spPr>
          <a:xfrm>
            <a:off x="3143885" y="536575"/>
            <a:ext cx="6290310" cy="5819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4410</Words>
  <Application>WPS Presentation</Application>
  <PresentationFormat>Widescreen</PresentationFormat>
  <Paragraphs>192</Paragraphs>
  <Slides>14</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Times New Roman</vt:lpstr>
      <vt:lpstr>Arial</vt:lpstr>
      <vt:lpstr>Calibri Light</vt:lpstr>
      <vt:lpstr>Calibri</vt:lpstr>
      <vt:lpstr>Microsoft YaHei</vt:lpstr>
      <vt:lpstr>Arial Unicode MS</vt:lpstr>
      <vt:lpstr>Office Theme</vt:lpstr>
      <vt:lpstr>Finance App   </vt:lpstr>
      <vt:lpstr>AGENDA</vt:lpstr>
      <vt:lpstr>ABSTRACT </vt:lpstr>
      <vt:lpstr>About the Company</vt:lpstr>
      <vt:lpstr>INTRODUCTION </vt:lpstr>
      <vt:lpstr>PowerPoint 演示文稿</vt:lpstr>
      <vt:lpstr>Requirements</vt:lpstr>
      <vt:lpstr>System Design </vt:lpstr>
      <vt:lpstr>Detailed Design </vt:lpstr>
      <vt:lpstr>CONCLUSIONS</vt:lpstr>
      <vt:lpstr>Future Enhancements</vt:lpstr>
      <vt:lpstr>PowerPoint 演示文稿</vt:lpstr>
      <vt:lpstr>Question and Answer</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Venkatesh Ramakrishnan</cp:lastModifiedBy>
  <cp:revision>287</cp:revision>
  <dcterms:created xsi:type="dcterms:W3CDTF">2015-10-29T14:36:00Z</dcterms:created>
  <dcterms:modified xsi:type="dcterms:W3CDTF">2022-01-12T09:00:54Z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BB9FD5A68F07479889A11BD4199A5D01</vt:lpwstr>
  </property>
  <property fmtid="{D5CDD505-2E9C-101B-9397-08002B2CF9AE}" pid="3" name="KSOProductBuildVer">
    <vt:lpwstr>1033-11.2.0.10443</vt:lpwstr>
  </property>
</Properties>
</file>