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87" r:id="rId4"/>
    <p:sldId id="259" r:id="rId5"/>
    <p:sldId id="260" r:id="rId6"/>
    <p:sldId id="261" r:id="rId7"/>
    <p:sldId id="281" r:id="rId8"/>
    <p:sldId id="284" r:id="rId9"/>
    <p:sldId id="286" r:id="rId10"/>
    <p:sldId id="264" r:id="rId11"/>
    <p:sldId id="283" r:id="rId12"/>
    <p:sldId id="285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8" r:id="rId22"/>
    <p:sldId id="275" r:id="rId23"/>
    <p:sldId id="276" r:id="rId24"/>
    <p:sldId id="277" r:id="rId25"/>
    <p:sldId id="282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654"/>
    <a:srgbClr val="27C2F0"/>
    <a:srgbClr val="E6D300"/>
    <a:srgbClr val="694FD6"/>
    <a:srgbClr val="F75000"/>
    <a:srgbClr val="1A1042"/>
    <a:srgbClr val="A7E07A"/>
    <a:srgbClr val="FF5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81A9B-FB5A-7DEC-E310-1871BAACC7CF}" v="3139" dt="2024-05-21T17:18:09.845"/>
    <p1510:client id="{2E97E160-E419-4791-A3D1-D6F1718C9E8A}" v="102" dt="2024-05-21T18:55:35.964"/>
    <p1510:client id="{519F82A8-573B-4A18-8218-6F3AA3D319C4}" v="54" dt="2024-05-21T19:09:50.060"/>
    <p1510:client id="{58CE901B-0730-4CC4-BAC1-8780C4DD5545}" v="122" dt="2024-05-21T14:14:12.796"/>
    <p1510:client id="{6AE401DE-73B1-70BA-449C-EFAC80331F3C}" v="671" dt="2024-05-21T19:31:14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8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0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3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1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1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8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1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5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899EBD5-ED24-E8C2-F4DE-DB92419CF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2C8322-DE75-9D80-9A42-9F4652A8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52835" y="494377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Conheça as top 10 casas mais desejadas do Airbnb no Brasil">
            <a:extLst>
              <a:ext uri="{FF2B5EF4-FFF2-40B4-BE49-F238E27FC236}">
                <a16:creationId xmlns:a16="http://schemas.microsoft.com/office/drawing/2014/main" id="{64C8F43F-A25B-F3B1-4B25-935AC4342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21" t="22" r="8082" b="-22"/>
          <a:stretch/>
        </p:blipFill>
        <p:spPr>
          <a:xfrm>
            <a:off x="-14378" y="1492"/>
            <a:ext cx="6118813" cy="685801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252E54C-E31F-1BFF-D890-F3257F7A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901" y="-4942"/>
            <a:ext cx="6110197" cy="6867883"/>
          </a:xfrm>
          <a:prstGeom prst="rect">
            <a:avLst/>
          </a:prstGeom>
        </p:spPr>
      </p:pic>
      <p:pic>
        <p:nvPicPr>
          <p:cNvPr id="22" name="Imagen 21" descr="5 Tips to Awesome Your Air BnB |  http://www.nestrs.com/awesome-your-air-bnb/ | Airbnb logo, Airbnb, ? logo">
            <a:extLst>
              <a:ext uri="{FF2B5EF4-FFF2-40B4-BE49-F238E27FC236}">
                <a16:creationId xmlns:a16="http://schemas.microsoft.com/office/drawing/2014/main" id="{947D231A-40F1-067F-9362-2456C8431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815" y="258074"/>
            <a:ext cx="2743200" cy="2057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085" y="4556518"/>
            <a:ext cx="5577686" cy="2296711"/>
          </a:xfrm>
        </p:spPr>
        <p:txBody>
          <a:bodyPr>
            <a:normAutofit/>
          </a:bodyPr>
          <a:lstStyle/>
          <a:p>
            <a:r>
              <a:rPr lang="es-ES" sz="4000" b="1">
                <a:solidFill>
                  <a:srgbClr val="FF5A60"/>
                </a:solidFill>
                <a:latin typeface="Calisto MT"/>
                <a:cs typeface="Latha"/>
              </a:rPr>
              <a:t>AIRBNB :: MADRID</a:t>
            </a:r>
          </a:p>
        </p:txBody>
      </p:sp>
      <p:sp>
        <p:nvSpPr>
          <p:cNvPr id="18" name="Subtítulo 17">
            <a:extLst>
              <a:ext uri="{FF2B5EF4-FFF2-40B4-BE49-F238E27FC236}">
                <a16:creationId xmlns:a16="http://schemas.microsoft.com/office/drawing/2014/main" id="{D294214A-A5D0-E047-1313-C59F0B902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086" y="5687292"/>
            <a:ext cx="4963199" cy="826366"/>
          </a:xfrm>
        </p:spPr>
        <p:txBody>
          <a:bodyPr anchor="t">
            <a:normAutofit/>
          </a:bodyPr>
          <a:lstStyle/>
          <a:p>
            <a:pPr algn="ctr"/>
            <a:r>
              <a:rPr lang="es-ES" sz="3000" b="1">
                <a:solidFill>
                  <a:srgbClr val="FFFFFF"/>
                </a:solidFill>
              </a:rPr>
              <a:t>LECANE</a:t>
            </a:r>
          </a:p>
        </p:txBody>
      </p:sp>
      <p:pic>
        <p:nvPicPr>
          <p:cNvPr id="27" name="Imagen 26" descr="▷ KeepCoding: Opiniones, Información y Catálogo de cursos | Emagister">
            <a:extLst>
              <a:ext uri="{FF2B5EF4-FFF2-40B4-BE49-F238E27FC236}">
                <a16:creationId xmlns:a16="http://schemas.microsoft.com/office/drawing/2014/main" id="{07CF3D31-98DB-BAA1-260A-17022087A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665" y="2155165"/>
            <a:ext cx="2743200" cy="1828800"/>
          </a:xfrm>
          <a:prstGeom prst="rect">
            <a:avLst/>
          </a:prstGeom>
        </p:spPr>
      </p:pic>
      <p:pic>
        <p:nvPicPr>
          <p:cNvPr id="19" name="Imagen 18" descr="Forma&#10;&#10;Descripción generada automáticamente">
            <a:extLst>
              <a:ext uri="{FF2B5EF4-FFF2-40B4-BE49-F238E27FC236}">
                <a16:creationId xmlns:a16="http://schemas.microsoft.com/office/drawing/2014/main" id="{30CEA9E8-F73E-82A2-2FDE-AFDA1C1F5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8762" y="4557174"/>
            <a:ext cx="954476" cy="9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E269F-72C7-4D2C-91D6-51082B65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GRÁFICAS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9D17A-104A-16A5-20B7-7C55FE1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4BF121-2723-4D35-ADA9-215CD054C4BC}" type="datetime1">
              <a:rPr lang="en-US" smtClean="0"/>
              <a:pPr>
                <a:spcAft>
                  <a:spcPts val="600"/>
                </a:spcAft>
              </a:pPr>
              <a:t>5/21/2024</a:t>
            </a:fld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4119FC5-4D78-4B9F-A5C1-7CABE059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4088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EXPLORACIÓN Y VALIDACIÓN DE DATOS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10423B-D26A-F72D-623E-8B9C59C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68035D2-41BD-7922-05FB-8F5992F3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3056888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Precios mayores cuanta menor distancia al centro</a:t>
            </a:r>
          </a:p>
        </p:txBody>
      </p:sp>
      <p:pic>
        <p:nvPicPr>
          <p:cNvPr id="12" name="Imagen 11" descr="Gráfico&#10;&#10;Descripción generada automáticamente">
            <a:extLst>
              <a:ext uri="{FF2B5EF4-FFF2-40B4-BE49-F238E27FC236}">
                <a16:creationId xmlns:a16="http://schemas.microsoft.com/office/drawing/2014/main" id="{C886E446-0B8A-6C2A-FE4D-033B4334C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57" y="1052513"/>
            <a:ext cx="7448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E269F-72C7-4D2C-91D6-51082B65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GRÁFICAS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9D17A-104A-16A5-20B7-7C55FE1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4BF121-2723-4D35-ADA9-215CD054C4BC}" type="datetime1">
              <a:rPr lang="en-US" smtClean="0"/>
              <a:pPr>
                <a:spcAft>
                  <a:spcPts val="600"/>
                </a:spcAft>
              </a:pPr>
              <a:t>5/21/2024</a:t>
            </a:fld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4119FC5-4D78-4B9F-A5C1-7CABE059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4088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EXPLORACIÓN Y VALIDACIÓN DE DATOS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10423B-D26A-F72D-623E-8B9C59C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7AD0977B-40E3-B918-47D7-83FBB29223B2}"/>
              </a:ext>
            </a:extLst>
          </p:cNvPr>
          <p:cNvSpPr txBox="1">
            <a:spLocks/>
          </p:cNvSpPr>
          <p:nvPr/>
        </p:nvSpPr>
        <p:spPr>
          <a:xfrm>
            <a:off x="700635" y="2221992"/>
            <a:ext cx="3056888" cy="3739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Casas/ apartamentos y habitaciones de hotel</a:t>
            </a:r>
          </a:p>
          <a:p>
            <a:r>
              <a:rPr lang="es-ES"/>
              <a:t>Habitaciones privadas</a:t>
            </a:r>
          </a:p>
          <a:p>
            <a:r>
              <a:rPr lang="es-ES"/>
              <a:t>Habitaciones compartidas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0FFB082-5B26-2DCF-F169-188AC3066307}"/>
              </a:ext>
            </a:extLst>
          </p:cNvPr>
          <p:cNvCxnSpPr/>
          <p:nvPr/>
        </p:nvCxnSpPr>
        <p:spPr>
          <a:xfrm flipH="1">
            <a:off x="485956" y="2224178"/>
            <a:ext cx="5750" cy="1733908"/>
          </a:xfrm>
          <a:prstGeom prst="straightConnector1">
            <a:avLst/>
          </a:prstGeom>
          <a:ln>
            <a:solidFill>
              <a:srgbClr val="27C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A79E786-67B4-CDD9-0386-C13C83E46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847" y="1180042"/>
            <a:ext cx="6848475" cy="426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1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E269F-72C7-4D2C-91D6-51082B65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GRÁFICAS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7AD0977B-40E3-B918-47D7-83FBB29223B2}"/>
              </a:ext>
            </a:extLst>
          </p:cNvPr>
          <p:cNvSpPr txBox="1">
            <a:spLocks/>
          </p:cNvSpPr>
          <p:nvPr/>
        </p:nvSpPr>
        <p:spPr>
          <a:xfrm>
            <a:off x="704088" y="2387600"/>
            <a:ext cx="3799763" cy="3767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Precio</a:t>
            </a:r>
            <a:r>
              <a:rPr lang="en-US"/>
              <a:t> bajo      disponibilidad </a:t>
            </a:r>
            <a:r>
              <a:rPr lang="en-US" err="1"/>
              <a:t>baja</a:t>
            </a:r>
            <a:endParaRPr lang="en-US"/>
          </a:p>
          <a:p>
            <a:r>
              <a:rPr lang="en-US" err="1"/>
              <a:t>Aumentan</a:t>
            </a:r>
            <a:r>
              <a:rPr lang="en-US"/>
              <a:t> a la </a:t>
            </a:r>
            <a:r>
              <a:rPr lang="en-US" err="1"/>
              <a:t>vez</a:t>
            </a:r>
            <a:r>
              <a:rPr lang="en-US"/>
              <a:t> hasta </a:t>
            </a:r>
            <a:r>
              <a:rPr lang="en-US" err="1"/>
              <a:t>cierto</a:t>
            </a:r>
            <a:r>
              <a:rPr lang="en-US"/>
              <a:t> punto     </a:t>
            </a:r>
            <a:r>
              <a:rPr lang="en-US" err="1"/>
              <a:t>vuelven</a:t>
            </a:r>
            <a:r>
              <a:rPr lang="en-US"/>
              <a:t> a </a:t>
            </a:r>
            <a:r>
              <a:rPr lang="en-US" err="1"/>
              <a:t>caer</a:t>
            </a:r>
            <a:endParaRPr lang="en-US"/>
          </a:p>
          <a:p>
            <a:r>
              <a:rPr lang="en-US"/>
              <a:t>Se </a:t>
            </a:r>
            <a:r>
              <a:rPr lang="en-US" err="1"/>
              <a:t>repite</a:t>
            </a:r>
            <a:r>
              <a:rPr lang="en-US"/>
              <a:t> </a:t>
            </a:r>
            <a:r>
              <a:rPr lang="en-US" err="1"/>
              <a:t>esta</a:t>
            </a:r>
            <a:r>
              <a:rPr lang="en-US"/>
              <a:t> </a:t>
            </a:r>
            <a:r>
              <a:rPr lang="en-US" err="1"/>
              <a:t>tendencia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9D17A-104A-16A5-20B7-7C55FE1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4BF121-2723-4D35-ADA9-215CD054C4BC}" type="datetime1">
              <a:rPr lang="en-US" smtClean="0"/>
              <a:pPr>
                <a:spcAft>
                  <a:spcPts val="600"/>
                </a:spcAft>
              </a:pPr>
              <a:t>5/21/2024</a:t>
            </a:fld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4119FC5-4D78-4B9F-A5C1-7CABE059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4088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EXPLORACIÓN Y VALIDACIÓN DE DATOS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10423B-D26A-F72D-623E-8B9C59C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490561F-0227-3C97-3650-7A866E215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183" y="1269161"/>
            <a:ext cx="6912993" cy="4319677"/>
          </a:xfrm>
          <a:prstGeom prst="rect">
            <a:avLst/>
          </a:prstGeom>
        </p:spPr>
      </p:pic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8E65A814-754D-B298-C82C-A7433F38933F}"/>
              </a:ext>
            </a:extLst>
          </p:cNvPr>
          <p:cNvSpPr/>
          <p:nvPr/>
        </p:nvSpPr>
        <p:spPr>
          <a:xfrm rot="16200000">
            <a:off x="2344709" y="2536331"/>
            <a:ext cx="197086" cy="158900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rgbClr val="27C2F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C4419702-9567-AD0E-4B09-460A32FBD413}"/>
              </a:ext>
            </a:extLst>
          </p:cNvPr>
          <p:cNvSpPr/>
          <p:nvPr/>
        </p:nvSpPr>
        <p:spPr>
          <a:xfrm rot="16200000">
            <a:off x="1720732" y="3652014"/>
            <a:ext cx="197086" cy="158900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rgbClr val="27C2F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62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0C3CDA-D178-9279-5AB2-7571C868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VISUALIZACIÓN DE MÉTRICAS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48AB8-67AE-A084-C37F-4B93BC46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4BF121-2723-4D35-ADA9-215CD054C4BC}" type="datetime1">
              <a:rPr lang="en-US" smtClean="0"/>
              <a:pPr>
                <a:spcAft>
                  <a:spcPts val="600"/>
                </a:spcAft>
              </a:pPr>
              <a:t>5/21/2024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8B23B-DA99-3158-D27E-897FDD7D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5 Tips to Awesome Your Air BnB |  http://www.nestrs.com/awesome-your-air-bnb/ | Airbnb logo, Airbnb, ? logo">
            <a:extLst>
              <a:ext uri="{FF2B5EF4-FFF2-40B4-BE49-F238E27FC236}">
                <a16:creationId xmlns:a16="http://schemas.microsoft.com/office/drawing/2014/main" id="{E071217A-CE92-04AD-231B-88A7D74F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51" y="4686300"/>
            <a:ext cx="1938068" cy="14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4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E269F-72C7-4D2C-91D6-51082B65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DASHBOARD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9D17A-104A-16A5-20B7-7C55FE1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4BF121-2723-4D35-ADA9-215CD054C4BC}" type="datetime1">
              <a:rPr lang="en-US" smtClean="0"/>
              <a:pPr>
                <a:spcAft>
                  <a:spcPts val="600"/>
                </a:spcAft>
              </a:pPr>
              <a:t>5/21/2024</a:t>
            </a:fld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4119FC5-4D78-4B9F-A5C1-7CABE059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4088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VISUALIZACIÓN DE MÉTRICAS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10423B-D26A-F72D-623E-8B9C59C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33A0233-5B01-AC84-9016-111684AC6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1072" y="723901"/>
            <a:ext cx="684835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1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0C3CDA-D178-9279-5AB2-7571C868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PRE-PROCESAMIENTO Y MODELADO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48AB8-67AE-A084-C37F-4B93BC46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4BF121-2723-4D35-ADA9-215CD054C4BC}" type="datetime1">
              <a:rPr lang="en-US" smtClean="0"/>
              <a:pPr>
                <a:spcAft>
                  <a:spcPts val="600"/>
                </a:spcAft>
              </a:pPr>
              <a:t>5/21/2024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8B23B-DA99-3158-D27E-897FDD7D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5 Tips to Awesome Your Air BnB |  http://www.nestrs.com/awesome-your-air-bnb/ | Airbnb logo, Airbnb, ? logo">
            <a:extLst>
              <a:ext uri="{FF2B5EF4-FFF2-40B4-BE49-F238E27FC236}">
                <a16:creationId xmlns:a16="http://schemas.microsoft.com/office/drawing/2014/main" id="{0490C383-D1C3-31DD-4C8E-E6C59E37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51" y="4686300"/>
            <a:ext cx="1938068" cy="14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54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E269F-72C7-4D2C-91D6-51082B65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HEATPLOT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9D17A-104A-16A5-20B7-7C55FE1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5/21/2024</a:t>
            </a:fld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4119FC5-4D78-4B9F-A5C1-7CABE059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PRE-PROCESAMIENTO Y MODELADO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10423B-D26A-F72D-623E-8B9C59C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16</a:t>
            </a:fld>
            <a:endParaRPr lang="es-ES"/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87B876A3-CDD4-AA79-72D9-16DD95323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676" y="1020354"/>
            <a:ext cx="8134555" cy="481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29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E269F-72C7-4D2C-91D6-51082B65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LIMPIEZA DE OUTLIERS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9D17A-104A-16A5-20B7-7C55FE1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5/21/2024</a:t>
            </a:fld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4119FC5-4D78-4B9F-A5C1-7CABE059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PRE-PROCESAMIENTO Y MODELADO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10423B-D26A-F72D-623E-8B9C59C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17</a:t>
            </a:fld>
            <a:endParaRPr lang="es-ES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46B7A851-7C69-3B73-7FF4-A66CE2020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99" y="1567975"/>
            <a:ext cx="7087452" cy="43792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906675C-66E7-8F8E-A51E-C54FB1C5FD8F}"/>
              </a:ext>
            </a:extLst>
          </p:cNvPr>
          <p:cNvSpPr txBox="1"/>
          <p:nvPr/>
        </p:nvSpPr>
        <p:spPr>
          <a:xfrm>
            <a:off x="10359841" y="2234225"/>
            <a:ext cx="114662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70C0"/>
                </a:solidFill>
                <a:latin typeface="Helvetica Neue"/>
              </a:rPr>
              <a:t>Outliers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A38EE88-A4E7-B3A4-064F-C9ACADEFE44A}"/>
              </a:ext>
            </a:extLst>
          </p:cNvPr>
          <p:cNvSpPr/>
          <p:nvPr/>
        </p:nvSpPr>
        <p:spPr>
          <a:xfrm>
            <a:off x="2470201" y="1973967"/>
            <a:ext cx="7389039" cy="885646"/>
          </a:xfrm>
          <a:prstGeom prst="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76C6E14-284E-D798-9C4E-D199F7513FFC}"/>
              </a:ext>
            </a:extLst>
          </p:cNvPr>
          <p:cNvCxnSpPr/>
          <p:nvPr/>
        </p:nvCxnSpPr>
        <p:spPr>
          <a:xfrm flipV="1">
            <a:off x="9889523" y="2416022"/>
            <a:ext cx="468702" cy="5749"/>
          </a:xfrm>
          <a:prstGeom prst="straightConnector1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2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E269F-72C7-4D2C-91D6-51082B65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LIMPIEZA DE OUTLIERS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9D17A-104A-16A5-20B7-7C55FE1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5/21/2024</a:t>
            </a:fld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4119FC5-4D78-4B9F-A5C1-7CABE059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PRE-PROCESAMIENTO Y MODELADO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10423B-D26A-F72D-623E-8B9C59C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18</a:t>
            </a:fld>
            <a:endParaRPr lang="es-ES"/>
          </a:p>
        </p:txBody>
      </p:sp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67AF95CF-6FE9-739F-BCDE-C0B5139DD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697" y="1565628"/>
            <a:ext cx="7074605" cy="43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9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E269F-72C7-4D2C-91D6-51082B65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ELECCIÓN DE PARÁMETROS PARA EL MODELO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9D17A-104A-16A5-20B7-7C55FE1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4BF121-2723-4D35-ADA9-215CD054C4BC}" type="datetime1">
              <a:rPr lang="en-US" smtClean="0"/>
              <a:pPr>
                <a:spcAft>
                  <a:spcPts val="600"/>
                </a:spcAft>
              </a:pPr>
              <a:t>5/21/2024</a:t>
            </a:fld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4119FC5-4D78-4B9F-A5C1-7CABE059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4088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PRE-PROCESAMIENTO Y MODELADO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10423B-D26A-F72D-623E-8B9C59C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0C71794-5AF7-1FDA-9541-DCBD75B6B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02488"/>
              </p:ext>
            </p:extLst>
          </p:nvPr>
        </p:nvGraphicFramePr>
        <p:xfrm>
          <a:off x="4038600" y="1169098"/>
          <a:ext cx="7353299" cy="4623272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2164436">
                  <a:extLst>
                    <a:ext uri="{9D8B030D-6E8A-4147-A177-3AD203B41FA5}">
                      <a16:colId xmlns:a16="http://schemas.microsoft.com/office/drawing/2014/main" val="4224360050"/>
                    </a:ext>
                  </a:extLst>
                </a:gridCol>
                <a:gridCol w="1123949">
                  <a:extLst>
                    <a:ext uri="{9D8B030D-6E8A-4147-A177-3AD203B41FA5}">
                      <a16:colId xmlns:a16="http://schemas.microsoft.com/office/drawing/2014/main" val="485290357"/>
                    </a:ext>
                  </a:extLst>
                </a:gridCol>
                <a:gridCol w="1412268">
                  <a:extLst>
                    <a:ext uri="{9D8B030D-6E8A-4147-A177-3AD203B41FA5}">
                      <a16:colId xmlns:a16="http://schemas.microsoft.com/office/drawing/2014/main" val="785737067"/>
                    </a:ext>
                  </a:extLst>
                </a:gridCol>
                <a:gridCol w="2652646">
                  <a:extLst>
                    <a:ext uri="{9D8B030D-6E8A-4147-A177-3AD203B41FA5}">
                      <a16:colId xmlns:a16="http://schemas.microsoft.com/office/drawing/2014/main" val="4033610944"/>
                    </a:ext>
                  </a:extLst>
                </a:gridCol>
              </a:tblGrid>
              <a:tr h="3844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 cap="all" spc="6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Campo</a:t>
                      </a:r>
                      <a:endParaRPr lang="es-ES" sz="9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788" marR="106788" marT="106788" marB="106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 cap="all" spc="6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Eliminado</a:t>
                      </a:r>
                      <a:endParaRPr lang="es-ES" sz="9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788" marR="106788" marT="106788" marB="106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 cap="all" spc="6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Utilizado en Modelo</a:t>
                      </a:r>
                      <a:endParaRPr lang="es-ES" sz="9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788" marR="106788" marT="106788" marB="106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 cap="all" spc="6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¿Por qué?</a:t>
                      </a:r>
                      <a:endParaRPr lang="es-ES" sz="9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788" marR="106788" marT="106788" marB="106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008416"/>
                  </a:ext>
                </a:extLst>
              </a:tr>
              <a:tr h="3414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Location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X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Convertido en ‘Distancia’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653460"/>
                  </a:ext>
                </a:extLst>
              </a:tr>
              <a:tr h="3414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Coordinates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X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Convertido en ‘Distancia’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00130"/>
                  </a:ext>
                </a:extLst>
              </a:tr>
              <a:tr h="3414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Country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X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Todos los datos eran de Madrid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91799"/>
                  </a:ext>
                </a:extLst>
              </a:tr>
              <a:tr h="3414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City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X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Todos los datos eran de Madrid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589059"/>
                  </a:ext>
                </a:extLst>
              </a:tr>
              <a:tr h="5312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Updated.Date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X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Todos tenían la misma fecha. Varianza = 0.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404830"/>
                  </a:ext>
                </a:extLst>
              </a:tr>
              <a:tr h="3414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Availability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X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Relevante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48845"/>
                  </a:ext>
                </a:extLst>
              </a:tr>
              <a:tr h="3414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Rooms.rent.by.the.host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X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Relevante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78461"/>
                  </a:ext>
                </a:extLst>
              </a:tr>
              <a:tr h="5312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Number.of.reviews.per.month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X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Por evitar multicolinearidad con Number.of.reviews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753121"/>
                  </a:ext>
                </a:extLst>
              </a:tr>
              <a:tr h="3414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Date.last.review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X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Convertida a ‘Days.since.last.review’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486229"/>
                  </a:ext>
                </a:extLst>
              </a:tr>
              <a:tr h="3414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Number.of.reviews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X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Relevante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20348"/>
                  </a:ext>
                </a:extLst>
              </a:tr>
              <a:tr h="3414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Minimum.nights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X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Relevante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9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4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0C3CDA-D178-9279-5AB2-7571C868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INTRODUCCIÓN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48AB8-67AE-A084-C37F-4B93BC46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4BF121-2723-4D35-ADA9-215CD054C4BC}" type="datetime1">
              <a:rPr lang="en-US" smtClean="0"/>
              <a:pPr>
                <a:spcAft>
                  <a:spcPts val="600"/>
                </a:spcAft>
              </a:pPr>
              <a:t>5/21/2024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8B23B-DA99-3158-D27E-897FDD7D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5 Tips to Awesome Your Air BnB |  http://www.nestrs.com/awesome-your-air-bnb/ | Airbnb logo, Airbnb, ? logo">
            <a:extLst>
              <a:ext uri="{FF2B5EF4-FFF2-40B4-BE49-F238E27FC236}">
                <a16:creationId xmlns:a16="http://schemas.microsoft.com/office/drawing/2014/main" id="{369655A8-7D06-4417-065C-07E38FB7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51" y="4686300"/>
            <a:ext cx="1938068" cy="14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6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E269F-72C7-4D2C-91D6-51082B65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ELECCIÓN DE PARÁMETROS PARA EL MODELO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9D17A-104A-16A5-20B7-7C55FE1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4BF121-2723-4D35-ADA9-215CD054C4BC}" type="datetime1">
              <a:rPr lang="en-US" smtClean="0"/>
              <a:pPr>
                <a:spcAft>
                  <a:spcPts val="600"/>
                </a:spcAft>
              </a:pPr>
              <a:t>5/21/2024</a:t>
            </a:fld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4119FC5-4D78-4B9F-A5C1-7CABE059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4088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PRE-PROCESAMIENTO Y MODELADO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10423B-D26A-F72D-623E-8B9C59C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0C71794-5AF7-1FDA-9541-DCBD75B6B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31773"/>
              </p:ext>
            </p:extLst>
          </p:nvPr>
        </p:nvGraphicFramePr>
        <p:xfrm>
          <a:off x="4035380" y="1169830"/>
          <a:ext cx="7353297" cy="3598994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2164435">
                  <a:extLst>
                    <a:ext uri="{9D8B030D-6E8A-4147-A177-3AD203B41FA5}">
                      <a16:colId xmlns:a16="http://schemas.microsoft.com/office/drawing/2014/main" val="4224360050"/>
                    </a:ext>
                  </a:extLst>
                </a:gridCol>
                <a:gridCol w="1123948">
                  <a:extLst>
                    <a:ext uri="{9D8B030D-6E8A-4147-A177-3AD203B41FA5}">
                      <a16:colId xmlns:a16="http://schemas.microsoft.com/office/drawing/2014/main" val="485290357"/>
                    </a:ext>
                  </a:extLst>
                </a:gridCol>
                <a:gridCol w="1412268">
                  <a:extLst>
                    <a:ext uri="{9D8B030D-6E8A-4147-A177-3AD203B41FA5}">
                      <a16:colId xmlns:a16="http://schemas.microsoft.com/office/drawing/2014/main" val="785737067"/>
                    </a:ext>
                  </a:extLst>
                </a:gridCol>
                <a:gridCol w="2652646">
                  <a:extLst>
                    <a:ext uri="{9D8B030D-6E8A-4147-A177-3AD203B41FA5}">
                      <a16:colId xmlns:a16="http://schemas.microsoft.com/office/drawing/2014/main" val="4033610944"/>
                    </a:ext>
                  </a:extLst>
                </a:gridCol>
              </a:tblGrid>
              <a:tr h="3844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 cap="all" spc="6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Campo</a:t>
                      </a:r>
                      <a:endParaRPr lang="es-ES" sz="9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788" marR="106788" marT="106788" marB="106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 cap="all" spc="6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Eliminado</a:t>
                      </a:r>
                      <a:endParaRPr lang="es-ES" sz="9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788" marR="106788" marT="106788" marB="106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 cap="all" spc="6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Utilizado en Modelo</a:t>
                      </a:r>
                      <a:endParaRPr lang="es-ES" sz="9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788" marR="106788" marT="106788" marB="106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 cap="all" spc="6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¿Por qué?</a:t>
                      </a:r>
                      <a:endParaRPr lang="es-ES" sz="9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788" marR="106788" marT="106788" marB="106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008416"/>
                  </a:ext>
                </a:extLst>
              </a:tr>
              <a:tr h="3414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 err="1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Room.Price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200" cap="none" spc="0">
                        <a:solidFill>
                          <a:schemeClr val="tx1"/>
                        </a:solidFill>
                        <a:effectLst/>
                        <a:latin typeface="Space Grotesk"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Target Variable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653460"/>
                  </a:ext>
                </a:extLst>
              </a:tr>
              <a:tr h="3414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 err="1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Room.Type</a:t>
                      </a:r>
                      <a:endParaRPr lang="es-ES" sz="1200" cap="none" spc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200" cap="none" spc="0">
                        <a:solidFill>
                          <a:schemeClr val="tx1"/>
                        </a:solidFill>
                        <a:effectLst/>
                        <a:latin typeface="Space Grotesk"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Relevante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00130"/>
                  </a:ext>
                </a:extLst>
              </a:tr>
              <a:tr h="3414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 err="1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Neighbourhood</a:t>
                      </a:r>
                      <a:endParaRPr lang="es-ES" sz="1200" cap="none" spc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200" cap="none" spc="0">
                        <a:solidFill>
                          <a:schemeClr val="tx1"/>
                        </a:solidFill>
                        <a:effectLst/>
                        <a:latin typeface="Space Grotesk"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Relevante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91799"/>
                  </a:ext>
                </a:extLst>
              </a:tr>
              <a:tr h="3414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 err="1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Host.ID</a:t>
                      </a:r>
                      <a:endParaRPr lang="es-ES" sz="1200" cap="none" spc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X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Serial ID – sin valor estadístico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589059"/>
                  </a:ext>
                </a:extLst>
              </a:tr>
              <a:tr h="5312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 err="1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Name</a:t>
                      </a:r>
                      <a:endParaRPr lang="es-ES" sz="1200" cap="none" spc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X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Difícil de interpretar en modelo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404830"/>
                  </a:ext>
                </a:extLst>
              </a:tr>
              <a:tr h="3414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 err="1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Room.ID</a:t>
                      </a:r>
                      <a:endParaRPr lang="es-ES" sz="1200" cap="none" spc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200" cap="none" spc="0">
                        <a:solidFill>
                          <a:schemeClr val="tx1"/>
                        </a:solidFill>
                        <a:effectLst/>
                        <a:latin typeface="Space Grotesk"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Serial ID – sin valor estadístico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48845"/>
                  </a:ext>
                </a:extLst>
              </a:tr>
              <a:tr h="3414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Distancia (creada)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X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Relevante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78461"/>
                  </a:ext>
                </a:extLst>
              </a:tr>
              <a:tr h="5312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 err="1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Days.since.review</a:t>
                      </a: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 (creada)</a:t>
                      </a:r>
                      <a:endParaRPr lang="es-E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200" cap="none" spc="0">
                        <a:solidFill>
                          <a:schemeClr val="tx1"/>
                        </a:solidFill>
                        <a:effectLst/>
                        <a:latin typeface="Space Grotesk"/>
                      </a:endParaRP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cap="none" spc="0">
                          <a:solidFill>
                            <a:schemeClr val="tx1"/>
                          </a:solidFill>
                          <a:effectLst/>
                          <a:latin typeface="Space Grotesk"/>
                        </a:rPr>
                        <a:t>Relevante</a:t>
                      </a:r>
                    </a:p>
                  </a:txBody>
                  <a:tcPr marL="51911" marR="51911" marT="51911" marB="711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75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195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CDFA925E-C325-16D4-44BC-902ED3FF8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0" r="3" b="3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9E269F-72C7-4D2C-91D6-51082B65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871758"/>
            <a:ext cx="5227171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NORMALIZACIÓN DE VARIABLES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9D17A-104A-16A5-20B7-7C55FE1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4BF121-2723-4D35-ADA9-215CD054C4B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5/21/2024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4119FC5-4D78-4B9F-A5C1-7CABE059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4088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PRE-PROCESAMIENTO Y MODELADO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10423B-D26A-F72D-623E-8B9C59C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74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E269F-72C7-4D2C-91D6-51082B65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MODELO DE REGRESIÓN LINEAL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9D17A-104A-16A5-20B7-7C55FE1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5/21/2024</a:t>
            </a:fld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4119FC5-4D78-4B9F-A5C1-7CABE059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PRE-PROCESAMIENTO Y MODELADO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10423B-D26A-F72D-623E-8B9C59C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22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60BC0E1-ED3A-4A42-3E25-0553989F8022}"/>
              </a:ext>
            </a:extLst>
          </p:cNvPr>
          <p:cNvSpPr txBox="1"/>
          <p:nvPr/>
        </p:nvSpPr>
        <p:spPr>
          <a:xfrm>
            <a:off x="1417607" y="2567797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>
                <a:solidFill>
                  <a:srgbClr val="3224FD"/>
                </a:solidFill>
                <a:latin typeface="Space Grotesk"/>
              </a:rPr>
              <a:t>30.74</a:t>
            </a:r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EA830F2-8273-F56A-FEBE-06262BA87420}"/>
              </a:ext>
            </a:extLst>
          </p:cNvPr>
          <p:cNvSpPr txBox="1"/>
          <p:nvPr/>
        </p:nvSpPr>
        <p:spPr>
          <a:xfrm>
            <a:off x="4681267" y="2567796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>
                <a:solidFill>
                  <a:srgbClr val="3224FD"/>
                </a:solidFill>
                <a:latin typeface="Space Grotesk"/>
              </a:rPr>
              <a:t>22.53</a:t>
            </a:r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97DE6BE-A4C3-F6B3-3571-9AB88F6D1191}"/>
              </a:ext>
            </a:extLst>
          </p:cNvPr>
          <p:cNvSpPr txBox="1"/>
          <p:nvPr/>
        </p:nvSpPr>
        <p:spPr>
          <a:xfrm>
            <a:off x="8045569" y="2567797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>
                <a:solidFill>
                  <a:srgbClr val="3224FD"/>
                </a:solidFill>
                <a:latin typeface="Space Grotesk"/>
              </a:rPr>
              <a:t>0.35</a:t>
            </a:r>
            <a:endParaRPr lang="en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9682A9D-9BDC-4887-F12E-CCD5AA30B3C2}"/>
              </a:ext>
            </a:extLst>
          </p:cNvPr>
          <p:cNvSpPr txBox="1"/>
          <p:nvPr/>
        </p:nvSpPr>
        <p:spPr>
          <a:xfrm>
            <a:off x="1418673" y="369082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Helvetica Neue"/>
              </a:rPr>
              <a:t>RMSE</a:t>
            </a:r>
            <a:endParaRPr lang="en-US" sz="3200">
              <a:latin typeface="Calisto M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256EC59-90F4-F32C-39CE-4AA536156D69}"/>
              </a:ext>
            </a:extLst>
          </p:cNvPr>
          <p:cNvSpPr txBox="1"/>
          <p:nvPr/>
        </p:nvSpPr>
        <p:spPr>
          <a:xfrm>
            <a:off x="4726928" y="369082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Helvetica Neue"/>
              </a:rPr>
              <a:t>MSE</a:t>
            </a:r>
            <a:endParaRPr lang="en-US" sz="320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780EAD9-4DE0-6C3F-ADEE-56E9AB40338B}"/>
              </a:ext>
            </a:extLst>
          </p:cNvPr>
          <p:cNvSpPr txBox="1"/>
          <p:nvPr/>
        </p:nvSpPr>
        <p:spPr>
          <a:xfrm>
            <a:off x="8046635" y="369082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latin typeface="Helvetica Neue"/>
              </a:rPr>
              <a:t>R2</a:t>
            </a:r>
            <a:endParaRPr lang="es-ES" sz="3200"/>
          </a:p>
        </p:txBody>
      </p:sp>
    </p:spTree>
    <p:extLst>
      <p:ext uri="{BB962C8B-B14F-4D97-AF65-F5344CB8AC3E}">
        <p14:creationId xmlns:p14="http://schemas.microsoft.com/office/powerpoint/2010/main" val="1892980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0C3CDA-D178-9279-5AB2-7571C868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CONCLUSIONES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48AB8-67AE-A084-C37F-4B93BC46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4BF121-2723-4D35-ADA9-215CD054C4BC}" type="datetime1">
              <a:rPr lang="en-US" smtClean="0"/>
              <a:pPr>
                <a:spcAft>
                  <a:spcPts val="600"/>
                </a:spcAft>
              </a:pPr>
              <a:t>5/21/2024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8B23B-DA99-3158-D27E-897FDD7D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5 Tips to Awesome Your Air BnB |  http://www.nestrs.com/awesome-your-air-bnb/ | Airbnb logo, Airbnb, ? logo">
            <a:extLst>
              <a:ext uri="{FF2B5EF4-FFF2-40B4-BE49-F238E27FC236}">
                <a16:creationId xmlns:a16="http://schemas.microsoft.com/office/drawing/2014/main" id="{D1E492E2-7F8E-72D2-2BAB-6D05B86FB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51" y="4686300"/>
            <a:ext cx="1938068" cy="14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9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E269F-72C7-4D2C-91D6-51082B65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CONCLUSIONES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9D17A-104A-16A5-20B7-7C55FE1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5/21/2024</a:t>
            </a:fld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4119FC5-4D78-4B9F-A5C1-7CABE059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CONCLUSIONES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10423B-D26A-F72D-623E-8B9C59C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24</a:t>
            </a:fld>
            <a:endParaRPr lang="es-ES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B931CFE6-EE23-0FB5-A70F-B8762BBFCC88}"/>
              </a:ext>
            </a:extLst>
          </p:cNvPr>
          <p:cNvSpPr txBox="1">
            <a:spLocks/>
          </p:cNvSpPr>
          <p:nvPr/>
        </p:nvSpPr>
        <p:spPr>
          <a:xfrm>
            <a:off x="695767" y="2218005"/>
            <a:ext cx="10704843" cy="3547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Influencia de variables en el precio</a:t>
            </a:r>
          </a:p>
          <a:p>
            <a:pPr lvl="1"/>
            <a:r>
              <a:rPr lang="es-ES"/>
              <a:t>El precio no está completamente determinado por las variables disponibles en nuestros datos.</a:t>
            </a:r>
          </a:p>
          <a:p>
            <a:pPr lvl="1"/>
            <a:r>
              <a:rPr lang="es-ES"/>
              <a:t>Se ha encontrado relación con algunas variables, pero parece haber influencias adicionales no representadas en el </a:t>
            </a:r>
            <a:r>
              <a:rPr lang="es-ES" err="1"/>
              <a:t>dataset</a:t>
            </a:r>
            <a:r>
              <a:rPr lang="es-ES"/>
              <a:t>.</a:t>
            </a:r>
          </a:p>
          <a:p>
            <a:pPr marL="457200" lvl="1" indent="0">
              <a:buNone/>
            </a:pPr>
            <a:endParaRPr lang="es-ES"/>
          </a:p>
          <a:p>
            <a:r>
              <a:rPr lang="es-ES" err="1"/>
              <a:t>Outliers</a:t>
            </a:r>
            <a:r>
              <a:rPr lang="es-ES"/>
              <a:t> en la base de datos</a:t>
            </a:r>
          </a:p>
          <a:p>
            <a:pPr lvl="1"/>
            <a:r>
              <a:rPr lang="es-ES"/>
              <a:t>La presencia de numerosos </a:t>
            </a:r>
            <a:r>
              <a:rPr lang="es-ES" err="1"/>
              <a:t>outliers</a:t>
            </a:r>
            <a:r>
              <a:rPr lang="es-ES"/>
              <a:t> requiere un análisis detallado.</a:t>
            </a:r>
          </a:p>
          <a:p>
            <a:pPr lvl="1"/>
            <a:r>
              <a:rPr lang="es-ES"/>
              <a:t>Algunos pueden ser anomalías en los datos, mientras que otros podrían ser errores de registro.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46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0C3CDA-D178-9279-5AB2-7571C868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MUCHAS GRACIAS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57A539-0267-6BF2-2ECA-E961D0876D82}"/>
              </a:ext>
            </a:extLst>
          </p:cNvPr>
          <p:cNvSpPr txBox="1">
            <a:spLocks/>
          </p:cNvSpPr>
          <p:nvPr/>
        </p:nvSpPr>
        <p:spPr>
          <a:xfrm>
            <a:off x="678426" y="4742900"/>
            <a:ext cx="6991776" cy="10482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200">
                <a:latin typeface="+mn-lt"/>
                <a:ea typeface="+mn-ea"/>
                <a:cs typeface="+mn-cs"/>
              </a:rPr>
              <a:t>¿ALGUNA PREGUNTA?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48AB8-67AE-A084-C37F-4B93BC46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4BF121-2723-4D35-ADA9-215CD054C4BC}" type="datetime1">
              <a:rPr lang="en-US" smtClean="0"/>
              <a:pPr>
                <a:spcAft>
                  <a:spcPts val="600"/>
                </a:spcAft>
              </a:pPr>
              <a:t>5/21/2024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8B23B-DA99-3158-D27E-897FDD7D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5 Tips to Awesome Your Air BnB |  http://www.nestrs.com/awesome-your-air-bnb/ | Airbnb logo, Airbnb, ? logo">
            <a:extLst>
              <a:ext uri="{FF2B5EF4-FFF2-40B4-BE49-F238E27FC236}">
                <a16:creationId xmlns:a16="http://schemas.microsoft.com/office/drawing/2014/main" id="{104295BB-C1A6-2C50-2045-3B9CD226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51" y="4686300"/>
            <a:ext cx="1938068" cy="14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1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E269F-72C7-4D2C-91D6-51082B65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AIRBNB: ¿CÓMO ESTAMOS?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9D17A-104A-16A5-20B7-7C55FE1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5/21/2024</a:t>
            </a:fld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4119FC5-4D78-4B9F-A5C1-7CABE059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10423B-D26A-F72D-623E-8B9C59C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8E2111C-5503-7AD0-2D0E-9F4E9F0A2E90}"/>
              </a:ext>
            </a:extLst>
          </p:cNvPr>
          <p:cNvSpPr txBox="1"/>
          <p:nvPr/>
        </p:nvSpPr>
        <p:spPr>
          <a:xfrm>
            <a:off x="922237" y="1958648"/>
            <a:ext cx="1046018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2000" b="1" u="sng"/>
              <a:t>Hipótesis</a:t>
            </a:r>
            <a:r>
              <a:rPr lang="es-ES" sz="2000"/>
              <a:t>: el precio del alojamiento depende del conjunto de variables disponibles y  la distancia al centro.</a:t>
            </a:r>
            <a:endParaRPr lang="es-ES"/>
          </a:p>
          <a:p>
            <a:pPr algn="ctr"/>
            <a:endParaRPr lang="es-ES" sz="200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CFCCCEC-0197-B84D-6BBD-A83258574757}"/>
              </a:ext>
            </a:extLst>
          </p:cNvPr>
          <p:cNvSpPr/>
          <p:nvPr/>
        </p:nvSpPr>
        <p:spPr>
          <a:xfrm>
            <a:off x="1823434" y="2964766"/>
            <a:ext cx="914400" cy="914400"/>
          </a:xfrm>
          <a:prstGeom prst="roundRect">
            <a:avLst/>
          </a:prstGeom>
          <a:solidFill>
            <a:srgbClr val="27C2F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A104B57-D943-93A1-3201-64E0B2C58F39}"/>
              </a:ext>
            </a:extLst>
          </p:cNvPr>
          <p:cNvSpPr/>
          <p:nvPr/>
        </p:nvSpPr>
        <p:spPr>
          <a:xfrm>
            <a:off x="5682946" y="2964766"/>
            <a:ext cx="914400" cy="914400"/>
          </a:xfrm>
          <a:prstGeom prst="roundRect">
            <a:avLst/>
          </a:prstGeom>
          <a:solidFill>
            <a:srgbClr val="A7E0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6AFE0C9-CADF-9AF7-9CD3-1525EBED36DF}"/>
              </a:ext>
            </a:extLst>
          </p:cNvPr>
          <p:cNvSpPr/>
          <p:nvPr/>
        </p:nvSpPr>
        <p:spPr>
          <a:xfrm>
            <a:off x="9225949" y="2964766"/>
            <a:ext cx="914400" cy="914400"/>
          </a:xfrm>
          <a:prstGeom prst="roundRect">
            <a:avLst/>
          </a:prstGeom>
          <a:solidFill>
            <a:srgbClr val="E6D3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F83FE660-0F06-E47C-EDD7-91852FA8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428" y="3081183"/>
            <a:ext cx="678612" cy="67861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EBA1A1F-2B0B-BDDE-2503-4B540B8DE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17" y="3081183"/>
            <a:ext cx="664234" cy="67861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C4103EEB-EEB3-7D64-3E4C-554875683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478" y="3022974"/>
            <a:ext cx="793631" cy="793631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AECEA133-724C-1354-9D8C-BFE6B7136257}"/>
              </a:ext>
            </a:extLst>
          </p:cNvPr>
          <p:cNvSpPr txBox="1"/>
          <p:nvPr/>
        </p:nvSpPr>
        <p:spPr>
          <a:xfrm>
            <a:off x="511833" y="4091796"/>
            <a:ext cx="351957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err="1"/>
              <a:t>Availability</a:t>
            </a:r>
            <a:endParaRPr lang="es-ES" sz="2000"/>
          </a:p>
          <a:p>
            <a:pPr algn="ctr"/>
            <a:r>
              <a:rPr lang="es-ES" sz="2000" err="1"/>
              <a:t>Rooms.rent.by.the.host</a:t>
            </a:r>
            <a:endParaRPr lang="es-ES" sz="2000"/>
          </a:p>
          <a:p>
            <a:pPr algn="ctr"/>
            <a:r>
              <a:rPr lang="es-ES" sz="2000" err="1"/>
              <a:t>Number.of.reviews</a:t>
            </a:r>
            <a:endParaRPr lang="es-ES" sz="2000"/>
          </a:p>
          <a:p>
            <a:pPr algn="ctr"/>
            <a:r>
              <a:rPr lang="es-ES" sz="2000" err="1"/>
              <a:t>Number.of.reviews.per.month</a:t>
            </a:r>
          </a:p>
          <a:p>
            <a:pPr algn="ctr"/>
            <a:r>
              <a:rPr lang="es-ES" sz="2000" err="1"/>
              <a:t>Minimum.nights</a:t>
            </a:r>
          </a:p>
          <a:p>
            <a:pPr algn="ctr"/>
            <a:r>
              <a:rPr lang="es-ES" sz="2000" err="1"/>
              <a:t>Room.Price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92B1C15-B36E-4220-3D11-4EDA8661F648}"/>
              </a:ext>
            </a:extLst>
          </p:cNvPr>
          <p:cNvSpPr txBox="1"/>
          <p:nvPr/>
        </p:nvSpPr>
        <p:spPr>
          <a:xfrm>
            <a:off x="5328287" y="3970227"/>
            <a:ext cx="351957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err="1"/>
              <a:t>Location</a:t>
            </a:r>
            <a:endParaRPr lang="es-ES" sz="2000"/>
          </a:p>
          <a:p>
            <a:pPr algn="ctr"/>
            <a:r>
              <a:rPr lang="es-ES" sz="2000" err="1"/>
              <a:t>Coordinates</a:t>
            </a:r>
          </a:p>
          <a:p>
            <a:pPr algn="ctr"/>
            <a:r>
              <a:rPr lang="es-ES" sz="2000"/>
              <a:t>Country</a:t>
            </a:r>
          </a:p>
          <a:p>
            <a:pPr algn="ctr"/>
            <a:r>
              <a:rPr lang="es-ES" sz="2000"/>
              <a:t>City</a:t>
            </a:r>
          </a:p>
          <a:p>
            <a:pPr algn="ctr"/>
            <a:r>
              <a:rPr lang="es-ES" sz="2000" err="1"/>
              <a:t>Room.type</a:t>
            </a:r>
            <a:endParaRPr lang="es-ES" sz="200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03BFBAD-6631-61C6-780D-EA8570876730}"/>
              </a:ext>
            </a:extLst>
          </p:cNvPr>
          <p:cNvSpPr txBox="1"/>
          <p:nvPr/>
        </p:nvSpPr>
        <p:spPr>
          <a:xfrm>
            <a:off x="3572652" y="4126182"/>
            <a:ext cx="351957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err="1"/>
              <a:t>Neighbourhood</a:t>
            </a:r>
          </a:p>
          <a:p>
            <a:pPr algn="ctr"/>
            <a:r>
              <a:rPr lang="es-ES" sz="2000" err="1"/>
              <a:t>Name</a:t>
            </a:r>
          </a:p>
          <a:p>
            <a:pPr algn="ctr"/>
            <a:r>
              <a:rPr lang="es-ES" sz="2000" err="1"/>
              <a:t>Update.Date</a:t>
            </a:r>
          </a:p>
          <a:p>
            <a:pPr algn="ctr"/>
            <a:r>
              <a:rPr lang="es-ES" sz="2000" err="1"/>
              <a:t>Date.Last.Review</a:t>
            </a:r>
            <a:endParaRPr lang="es-ES" sz="200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8C3E1AC-A49D-BCCA-CF01-06DFC263F144}"/>
              </a:ext>
            </a:extLst>
          </p:cNvPr>
          <p:cNvSpPr txBox="1"/>
          <p:nvPr/>
        </p:nvSpPr>
        <p:spPr>
          <a:xfrm>
            <a:off x="7924799" y="3927894"/>
            <a:ext cx="35195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err="1"/>
              <a:t>Host.ID</a:t>
            </a:r>
          </a:p>
          <a:p>
            <a:pPr algn="ctr"/>
            <a:r>
              <a:rPr lang="es-ES" sz="2000" err="1"/>
              <a:t>Room.ID</a:t>
            </a:r>
          </a:p>
        </p:txBody>
      </p:sp>
    </p:spTree>
    <p:extLst>
      <p:ext uri="{BB962C8B-B14F-4D97-AF65-F5344CB8AC3E}">
        <p14:creationId xmlns:p14="http://schemas.microsoft.com/office/powerpoint/2010/main" val="140362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2" grpId="0" animBg="1"/>
      <p:bldP spid="24" grpId="0"/>
      <p:bldP spid="26" grpId="0"/>
      <p:bldP spid="2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0C3CDA-D178-9279-5AB2-7571C868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ARQUITECTURA Y VALIDACIÓN DE DATOS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48AB8-67AE-A084-C37F-4B93BC46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4BF121-2723-4D35-ADA9-215CD054C4BC}" type="datetime1">
              <a:rPr lang="en-US" smtClean="0"/>
              <a:pPr>
                <a:spcAft>
                  <a:spcPts val="600"/>
                </a:spcAft>
              </a:pPr>
              <a:t>5/21/2024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8B23B-DA99-3158-D27E-897FDD7D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5 Tips to Awesome Your Air BnB |  http://www.nestrs.com/awesome-your-air-bnb/ | Airbnb logo, Airbnb, ? logo">
            <a:extLst>
              <a:ext uri="{FF2B5EF4-FFF2-40B4-BE49-F238E27FC236}">
                <a16:creationId xmlns:a16="http://schemas.microsoft.com/office/drawing/2014/main" id="{B4BD41B2-FC4E-9203-F518-E65BD7B63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51" y="4686300"/>
            <a:ext cx="1938068" cy="14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5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E269F-72C7-4D2C-91D6-51082B65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DIAGRAMA ENTIDAD-RELACIÓN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9D17A-104A-16A5-20B7-7C55FE1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4BF121-2723-4D35-ADA9-215CD054C4BC}" type="datetime1">
              <a:rPr lang="en-US" smtClean="0"/>
              <a:pPr>
                <a:spcAft>
                  <a:spcPts val="600"/>
                </a:spcAft>
              </a:pPr>
              <a:t>5/21/2024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FDFA1-C75A-0177-C452-3A314D50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4088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ARQUITECTURA Y VALIDACIÓN DE DATOS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DEA615E-56D1-E303-B436-E948F626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40" y="508241"/>
            <a:ext cx="7653261" cy="6215331"/>
          </a:xfrm>
          <a:prstGeom prst="rect">
            <a:avLst/>
          </a:prstGeom>
        </p:spPr>
      </p:pic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AC3A69A9-8AD3-78EE-29E3-4FB8D5BB52B1}"/>
              </a:ext>
            </a:extLst>
          </p:cNvPr>
          <p:cNvSpPr txBox="1">
            <a:spLocks/>
          </p:cNvSpPr>
          <p:nvPr/>
        </p:nvSpPr>
        <p:spPr>
          <a:xfrm>
            <a:off x="798820" y="4579693"/>
            <a:ext cx="5677747" cy="1281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>
                <a:latin typeface="+mj-lt"/>
              </a:rPr>
              <a:t>Ingesta de datos (ETL)</a:t>
            </a:r>
          </a:p>
          <a:p>
            <a:pPr marL="0" indent="0">
              <a:buNone/>
            </a:pPr>
            <a:r>
              <a:rPr lang="es-ES" b="1">
                <a:latin typeface="+mj-lt"/>
              </a:rPr>
              <a:t>Validación de que se ha cargado correctamente</a:t>
            </a:r>
          </a:p>
        </p:txBody>
      </p:sp>
      <p:sp>
        <p:nvSpPr>
          <p:cNvPr id="11" name="Flecha: curvada hacia la derecha 10">
            <a:extLst>
              <a:ext uri="{FF2B5EF4-FFF2-40B4-BE49-F238E27FC236}">
                <a16:creationId xmlns:a16="http://schemas.microsoft.com/office/drawing/2014/main" id="{4ABADCBD-178F-F1AA-9034-108521CE6CBE}"/>
              </a:ext>
            </a:extLst>
          </p:cNvPr>
          <p:cNvSpPr/>
          <p:nvPr/>
        </p:nvSpPr>
        <p:spPr>
          <a:xfrm>
            <a:off x="322156" y="4313174"/>
            <a:ext cx="466936" cy="1216152"/>
          </a:xfrm>
          <a:prstGeom prst="curvedRightArrow">
            <a:avLst/>
          </a:prstGeom>
          <a:solidFill>
            <a:srgbClr val="27C2F0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0C3CDA-D178-9279-5AB2-7571C868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EXPLORACIÓN INICIAL DE DATOS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48AB8-67AE-A084-C37F-4B93BC46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4BF121-2723-4D35-ADA9-215CD054C4BC}" type="datetime1">
              <a:rPr lang="en-US" smtClean="0"/>
              <a:pPr>
                <a:spcAft>
                  <a:spcPts val="600"/>
                </a:spcAft>
              </a:pPr>
              <a:t>5/21/2024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8B23B-DA99-3158-D27E-897FDD7D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5 Tips to Awesome Your Air BnB |  http://www.nestrs.com/awesome-your-air-bnb/ | Airbnb logo, Airbnb, ? logo">
            <a:extLst>
              <a:ext uri="{FF2B5EF4-FFF2-40B4-BE49-F238E27FC236}">
                <a16:creationId xmlns:a16="http://schemas.microsoft.com/office/drawing/2014/main" id="{6FAB0356-5DE7-BC4F-AAFB-61467F9A1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51" y="4686300"/>
            <a:ext cx="1938068" cy="14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46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E269F-72C7-4D2C-91D6-51082B65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LIMPIEZA DE DATOS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9D17A-104A-16A5-20B7-7C55FE1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5/21/2024</a:t>
            </a:fld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4119FC5-4D78-4B9F-A5C1-7CABE059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EXPLORACIÓN Y VALIDACIÓN DE DATOS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10423B-D26A-F72D-623E-8B9C59C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D52C489-65CD-4340-B5F5-AF805FD58331}"/>
              </a:ext>
            </a:extLst>
          </p:cNvPr>
          <p:cNvSpPr txBox="1"/>
          <p:nvPr/>
        </p:nvSpPr>
        <p:spPr>
          <a:xfrm>
            <a:off x="1187570" y="299911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Madrid​</a:t>
            </a:r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C4AB09-B5C4-EF5D-6BCD-CF1764B8B4A6}"/>
              </a:ext>
            </a:extLst>
          </p:cNvPr>
          <p:cNvSpPr txBox="1"/>
          <p:nvPr/>
        </p:nvSpPr>
        <p:spPr>
          <a:xfrm>
            <a:off x="4738777" y="2927230"/>
            <a:ext cx="27432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err="1"/>
              <a:t>Name</a:t>
            </a:r>
            <a:endParaRPr lang="es-ES" err="1"/>
          </a:p>
          <a:p>
            <a:pPr algn="ctr"/>
            <a:r>
              <a:rPr lang="es-ES" sz="2000" err="1"/>
              <a:t>Update.Date</a:t>
            </a:r>
            <a:endParaRPr lang="es-ES" err="1"/>
          </a:p>
          <a:p>
            <a:pPr algn="ctr"/>
            <a:r>
              <a:rPr lang="es-ES" sz="2000" err="1"/>
              <a:t>Location</a:t>
            </a:r>
            <a:endParaRPr lang="es-ES" err="1"/>
          </a:p>
          <a:p>
            <a:pPr algn="ctr"/>
            <a:r>
              <a:rPr lang="es-ES" sz="2000"/>
              <a:t>Country</a:t>
            </a:r>
            <a:endParaRPr lang="es-ES"/>
          </a:p>
          <a:p>
            <a:pPr algn="ctr"/>
            <a:r>
              <a:rPr lang="es-ES" sz="2000"/>
              <a:t>City</a:t>
            </a:r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A1877B-BCC2-78A4-F5ED-44F971E69FE2}"/>
              </a:ext>
            </a:extLst>
          </p:cNvPr>
          <p:cNvSpPr txBox="1"/>
          <p:nvPr/>
        </p:nvSpPr>
        <p:spPr>
          <a:xfrm>
            <a:off x="8304361" y="2970362"/>
            <a:ext cx="33901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err="1"/>
              <a:t>Date.last.review</a:t>
            </a:r>
            <a:r>
              <a:rPr lang="es-ES" sz="2000"/>
              <a:t>     fecha</a:t>
            </a:r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2941C04-EBF1-E552-50A2-CDAC37214320}"/>
              </a:ext>
            </a:extLst>
          </p:cNvPr>
          <p:cNvSpPr txBox="1"/>
          <p:nvPr/>
        </p:nvSpPr>
        <p:spPr>
          <a:xfrm>
            <a:off x="626853" y="4587816"/>
            <a:ext cx="397965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err="1"/>
              <a:t>Coordinates</a:t>
            </a:r>
            <a:endParaRPr lang="es-ES" err="1"/>
          </a:p>
          <a:p>
            <a:pPr algn="ctr"/>
            <a:endParaRPr lang="es-ES" sz="2000"/>
          </a:p>
          <a:p>
            <a:pPr algn="ctr"/>
            <a:r>
              <a:rPr lang="es-ES" sz="2000"/>
              <a:t>Latitud y Longitud</a:t>
            </a:r>
          </a:p>
          <a:p>
            <a:pPr algn="ctr"/>
            <a:endParaRPr lang="es-ES" sz="2000"/>
          </a:p>
          <a:p>
            <a:pPr algn="ctr"/>
            <a:r>
              <a:rPr lang="es-ES" sz="2000"/>
              <a:t>Distancia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3B5BBE7-C193-0477-ED96-0F9ED6D780ED}"/>
              </a:ext>
            </a:extLst>
          </p:cNvPr>
          <p:cNvSpPr txBox="1"/>
          <p:nvPr/>
        </p:nvSpPr>
        <p:spPr>
          <a:xfrm>
            <a:off x="4479984" y="5615797"/>
            <a:ext cx="36058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/>
              <a:t>Comprobación de duplicados</a:t>
            </a:r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ABDA2D0-7B84-0AD1-8F07-CBF940D601D8}"/>
              </a:ext>
            </a:extLst>
          </p:cNvPr>
          <p:cNvSpPr txBox="1"/>
          <p:nvPr/>
        </p:nvSpPr>
        <p:spPr>
          <a:xfrm>
            <a:off x="7930550" y="4925683"/>
            <a:ext cx="425282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err="1">
                <a:cs typeface="Arial"/>
              </a:rPr>
              <a:t>Number.of.reviews.per.month</a:t>
            </a:r>
            <a:r>
              <a:rPr lang="es-ES" sz="2000">
                <a:cs typeface="Arial"/>
              </a:rPr>
              <a:t>      0</a:t>
            </a:r>
            <a:r>
              <a:rPr lang="en-US" sz="2000">
                <a:cs typeface="Arial"/>
              </a:rPr>
              <a:t>​</a:t>
            </a:r>
            <a:endParaRPr lang="es-ES" sz="2000">
              <a:cs typeface="Arial"/>
            </a:endParaRPr>
          </a:p>
          <a:p>
            <a:pPr algn="ctr"/>
            <a:endParaRPr lang="es-ES" sz="2000">
              <a:cs typeface="Arial"/>
            </a:endParaRPr>
          </a:p>
          <a:p>
            <a:pPr algn="ctr"/>
            <a:r>
              <a:rPr lang="es-ES" sz="2000" err="1">
                <a:cs typeface="Arial"/>
              </a:rPr>
              <a:t>Date.last.review</a:t>
            </a:r>
            <a:r>
              <a:rPr lang="es-ES" sz="2000">
                <a:cs typeface="Arial"/>
              </a:rPr>
              <a:t>      31-12-2011</a:t>
            </a:r>
            <a:endParaRPr lang="es-ES" sz="200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0E4D6F0-438C-BD39-EEE0-0E5E3DA8B633}"/>
              </a:ext>
            </a:extLst>
          </p:cNvPr>
          <p:cNvGrpSpPr/>
          <p:nvPr/>
        </p:nvGrpSpPr>
        <p:grpSpPr>
          <a:xfrm>
            <a:off x="2094780" y="1929441"/>
            <a:ext cx="914400" cy="914400"/>
            <a:chOff x="2094780" y="1972573"/>
            <a:chExt cx="914400" cy="914400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36935462-67B8-C157-FC6D-7DFBC6616500}"/>
                </a:ext>
              </a:extLst>
            </p:cNvPr>
            <p:cNvSpPr/>
            <p:nvPr/>
          </p:nvSpPr>
          <p:spPr>
            <a:xfrm>
              <a:off x="2094780" y="1972573"/>
              <a:ext cx="914400" cy="914400"/>
            </a:xfrm>
            <a:prstGeom prst="roundRect">
              <a:avLst/>
            </a:prstGeom>
            <a:solidFill>
              <a:srgbClr val="27C2F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5CB294C4-0F00-868C-1556-27F2C26CA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16988" y="2087592"/>
              <a:ext cx="678613" cy="678613"/>
            </a:xfrm>
            <a:prstGeom prst="rect">
              <a:avLst/>
            </a:prstGeom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6F120A2-E536-5AA0-CED7-1DD71BE3A4BC}"/>
              </a:ext>
            </a:extLst>
          </p:cNvPr>
          <p:cNvGrpSpPr/>
          <p:nvPr/>
        </p:nvGrpSpPr>
        <p:grpSpPr>
          <a:xfrm>
            <a:off x="5689119" y="1929441"/>
            <a:ext cx="914400" cy="914400"/>
            <a:chOff x="5689119" y="1972573"/>
            <a:chExt cx="914400" cy="914400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12D43C48-E583-E2EA-0A4E-98EA8C152D4A}"/>
                </a:ext>
              </a:extLst>
            </p:cNvPr>
            <p:cNvSpPr/>
            <p:nvPr/>
          </p:nvSpPr>
          <p:spPr>
            <a:xfrm>
              <a:off x="5689119" y="1972573"/>
              <a:ext cx="914400" cy="914400"/>
            </a:xfrm>
            <a:prstGeom prst="roundRect">
              <a:avLst/>
            </a:prstGeom>
            <a:solidFill>
              <a:srgbClr val="A7E07A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DE33BF8D-0306-8604-392C-CDE46B713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5704" y="2101969"/>
              <a:ext cx="649857" cy="649857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F0C340D4-5DD6-813D-7A6E-EEC96C990AE9}"/>
              </a:ext>
            </a:extLst>
          </p:cNvPr>
          <p:cNvGrpSpPr/>
          <p:nvPr/>
        </p:nvGrpSpPr>
        <p:grpSpPr>
          <a:xfrm>
            <a:off x="9513496" y="1929441"/>
            <a:ext cx="914400" cy="914400"/>
            <a:chOff x="9110930" y="1972573"/>
            <a:chExt cx="914400" cy="914400"/>
          </a:xfrm>
        </p:grpSpPr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6ACE30A9-D1F3-DEF3-93D4-D888A6F6E341}"/>
                </a:ext>
              </a:extLst>
            </p:cNvPr>
            <p:cNvSpPr/>
            <p:nvPr/>
          </p:nvSpPr>
          <p:spPr>
            <a:xfrm>
              <a:off x="9110930" y="1972573"/>
              <a:ext cx="914400" cy="914400"/>
            </a:xfrm>
            <a:prstGeom prst="roundRect">
              <a:avLst/>
            </a:prstGeom>
            <a:solidFill>
              <a:srgbClr val="E7065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A3B3A5A0-126B-C80C-F699-8D4083777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33138" y="2087592"/>
              <a:ext cx="678613" cy="678613"/>
            </a:xfrm>
            <a:prstGeom prst="rect">
              <a:avLst/>
            </a:prstGeom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CBDFAC43-5F5E-3E5D-32E2-80FA9D0C7677}"/>
              </a:ext>
            </a:extLst>
          </p:cNvPr>
          <p:cNvGrpSpPr/>
          <p:nvPr/>
        </p:nvGrpSpPr>
        <p:grpSpPr>
          <a:xfrm>
            <a:off x="2094780" y="3546893"/>
            <a:ext cx="914400" cy="914400"/>
            <a:chOff x="2094780" y="4747402"/>
            <a:chExt cx="914400" cy="914400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8B940DCD-D26F-8084-EB46-DCDB51616B14}"/>
                </a:ext>
              </a:extLst>
            </p:cNvPr>
            <p:cNvSpPr/>
            <p:nvPr/>
          </p:nvSpPr>
          <p:spPr>
            <a:xfrm>
              <a:off x="2094780" y="4747402"/>
              <a:ext cx="914400" cy="914400"/>
            </a:xfrm>
            <a:prstGeom prst="roundRect">
              <a:avLst/>
            </a:prstGeom>
            <a:solidFill>
              <a:srgbClr val="694FD6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5415166-3A25-BFA8-70F7-4688CAADA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6988" y="4862421"/>
              <a:ext cx="678613" cy="678613"/>
            </a:xfrm>
            <a:prstGeom prst="rect">
              <a:avLst/>
            </a:prstGeom>
          </p:spPr>
        </p:pic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3BBB9CD5-859E-393C-D8CA-F421792B065A}"/>
              </a:ext>
            </a:extLst>
          </p:cNvPr>
          <p:cNvGrpSpPr/>
          <p:nvPr/>
        </p:nvGrpSpPr>
        <p:grpSpPr>
          <a:xfrm>
            <a:off x="5689119" y="4646761"/>
            <a:ext cx="914400" cy="914400"/>
            <a:chOff x="5689119" y="4747402"/>
            <a:chExt cx="914400" cy="914400"/>
          </a:xfrm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8CE560E4-4A0A-6649-AC3A-52D335CD0183}"/>
                </a:ext>
              </a:extLst>
            </p:cNvPr>
            <p:cNvSpPr/>
            <p:nvPr/>
          </p:nvSpPr>
          <p:spPr>
            <a:xfrm>
              <a:off x="5689119" y="4747402"/>
              <a:ext cx="914400" cy="914400"/>
            </a:xfrm>
            <a:prstGeom prst="roundRect">
              <a:avLst/>
            </a:prstGeom>
            <a:solidFill>
              <a:srgbClr val="F75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D93BF187-1766-593F-8493-B03B2ACF5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11327" y="4862421"/>
              <a:ext cx="678613" cy="678613"/>
            </a:xfrm>
            <a:prstGeom prst="rect">
              <a:avLst/>
            </a:prstGeom>
          </p:spPr>
        </p:pic>
      </p:grp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BE71356D-2BDE-ABE6-9963-19BAF3153F9A}"/>
              </a:ext>
            </a:extLst>
          </p:cNvPr>
          <p:cNvSpPr/>
          <p:nvPr/>
        </p:nvSpPr>
        <p:spPr>
          <a:xfrm>
            <a:off x="9513496" y="3927893"/>
            <a:ext cx="914400" cy="914400"/>
          </a:xfrm>
          <a:prstGeom prst="roundRect">
            <a:avLst/>
          </a:prstGeom>
          <a:solidFill>
            <a:srgbClr val="E6D3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7CC5CFE-2EA6-5586-40C2-4811F37EE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9635704" y="4050101"/>
            <a:ext cx="664235" cy="678613"/>
          </a:xfrm>
        </p:spPr>
      </p:pic>
      <p:sp>
        <p:nvSpPr>
          <p:cNvPr id="32" name="Flecha: hacia abajo 31">
            <a:extLst>
              <a:ext uri="{FF2B5EF4-FFF2-40B4-BE49-F238E27FC236}">
                <a16:creationId xmlns:a16="http://schemas.microsoft.com/office/drawing/2014/main" id="{8AD3AD08-C07B-E966-B660-17931FCB3AC0}"/>
              </a:ext>
            </a:extLst>
          </p:cNvPr>
          <p:cNvSpPr/>
          <p:nvPr/>
        </p:nvSpPr>
        <p:spPr>
          <a:xfrm>
            <a:off x="2445351" y="5045180"/>
            <a:ext cx="197086" cy="158900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rgbClr val="694FD6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46607A36-3CB3-81CF-ABA0-A96F38227479}"/>
              </a:ext>
            </a:extLst>
          </p:cNvPr>
          <p:cNvSpPr/>
          <p:nvPr/>
        </p:nvSpPr>
        <p:spPr>
          <a:xfrm rot="16200000">
            <a:off x="11503086" y="5023614"/>
            <a:ext cx="197086" cy="158900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rgbClr val="E6D3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hacia abajo 33">
            <a:extLst>
              <a:ext uri="{FF2B5EF4-FFF2-40B4-BE49-F238E27FC236}">
                <a16:creationId xmlns:a16="http://schemas.microsoft.com/office/drawing/2014/main" id="{76ED1384-B93F-7A14-DA3D-D168966D7720}"/>
              </a:ext>
            </a:extLst>
          </p:cNvPr>
          <p:cNvSpPr/>
          <p:nvPr/>
        </p:nvSpPr>
        <p:spPr>
          <a:xfrm rot="16200000">
            <a:off x="10252255" y="5627462"/>
            <a:ext cx="197086" cy="158900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rgbClr val="E6D3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690A061C-087F-6F34-A355-BF792757870C}"/>
              </a:ext>
            </a:extLst>
          </p:cNvPr>
          <p:cNvSpPr/>
          <p:nvPr/>
        </p:nvSpPr>
        <p:spPr>
          <a:xfrm rot="16200000">
            <a:off x="10501902" y="3091097"/>
            <a:ext cx="197086" cy="158900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rgbClr val="E70654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D398096C-86B5-A954-8A9A-CB8D272FBB43}"/>
              </a:ext>
            </a:extLst>
          </p:cNvPr>
          <p:cNvSpPr/>
          <p:nvPr/>
        </p:nvSpPr>
        <p:spPr>
          <a:xfrm>
            <a:off x="2449584" y="5631497"/>
            <a:ext cx="197086" cy="158900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rgbClr val="694FD6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62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26" grpId="0" animBg="1"/>
      <p:bldP spid="32" grpId="0" animBg="1"/>
      <p:bldP spid="33" grpId="0" animBg="1"/>
      <p:bldP spid="34" grpId="0" animBg="1"/>
      <p:bldP spid="1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E269F-72C7-4D2C-91D6-51082B65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EXPLORACIÓN DE MÉTRICAS DE INTERÉS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F5E1D2E6-A01C-4CBB-B709-56B5E0EB8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2604802"/>
            <a:ext cx="5212080" cy="657225"/>
          </a:xfrm>
        </p:spPr>
        <p:txBody>
          <a:bodyPr>
            <a:normAutofit/>
          </a:bodyPr>
          <a:lstStyle/>
          <a:p>
            <a:r>
              <a:rPr lang="es-ES" sz="2000"/>
              <a:t>Estadísticas de variables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1236958-DFD9-C2D4-3422-43B45E94C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3570" y="3711859"/>
            <a:ext cx="5212080" cy="657225"/>
          </a:xfrm>
        </p:spPr>
        <p:txBody>
          <a:bodyPr>
            <a:normAutofit/>
          </a:bodyPr>
          <a:lstStyle/>
          <a:p>
            <a:r>
              <a:rPr lang="es-ES" sz="2000"/>
              <a:t>Precio en función de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5BB20F96-7764-787C-547F-90426EC65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081" y="2413948"/>
            <a:ext cx="5686531" cy="35479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/>
              <a:t>Barrio</a:t>
            </a:r>
          </a:p>
          <a:p>
            <a:r>
              <a:rPr lang="es-ES"/>
              <a:t>Tipo de alojamiento</a:t>
            </a:r>
          </a:p>
          <a:p>
            <a:r>
              <a:rPr lang="es-ES"/>
              <a:t>Mínimo número de noches</a:t>
            </a:r>
          </a:p>
          <a:p>
            <a:r>
              <a:rPr lang="es-ES"/>
              <a:t>Número de reseñas / reseñas mensuales</a:t>
            </a:r>
          </a:p>
          <a:p>
            <a:r>
              <a:rPr lang="es-ES"/>
              <a:t>Fecha de última reseña</a:t>
            </a:r>
          </a:p>
          <a:p>
            <a:r>
              <a:rPr lang="es-ES"/>
              <a:t>Alojamientos alquilados por el mismo anfitrión</a:t>
            </a:r>
          </a:p>
          <a:p>
            <a:r>
              <a:rPr lang="es-ES"/>
              <a:t>Disponibilidad</a:t>
            </a:r>
          </a:p>
          <a:p>
            <a:r>
              <a:rPr lang="es-ES"/>
              <a:t>Distancia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9D17A-104A-16A5-20B7-7C55FE1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1">
              <a:rPr lang="en-US" smtClean="0"/>
              <a:t>5/21/2024</a:t>
            </a:fld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4119FC5-4D78-4B9F-A5C1-7CABE059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EXPLORACIÓN Y VALIDACIÓN DE DATOS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10423B-D26A-F72D-623E-8B9C59C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s-ES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66CC2826-68E6-99D4-7BF2-5F237D0DEB7B}"/>
              </a:ext>
            </a:extLst>
          </p:cNvPr>
          <p:cNvSpPr/>
          <p:nvPr/>
        </p:nvSpPr>
        <p:spPr>
          <a:xfrm>
            <a:off x="4102339" y="2299478"/>
            <a:ext cx="632603" cy="3666225"/>
          </a:xfrm>
          <a:prstGeom prst="leftBrace">
            <a:avLst/>
          </a:prstGeom>
          <a:ln>
            <a:solidFill>
              <a:srgbClr val="27C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CE8B2041-9AB9-D4B1-2E8D-E6744D8BA4AD}"/>
              </a:ext>
            </a:extLst>
          </p:cNvPr>
          <p:cNvSpPr/>
          <p:nvPr/>
        </p:nvSpPr>
        <p:spPr>
          <a:xfrm>
            <a:off x="7177177" y="2411084"/>
            <a:ext cx="267419" cy="209909"/>
          </a:xfrm>
          <a:prstGeom prst="star5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strella: 5 puntas 8">
            <a:extLst>
              <a:ext uri="{FF2B5EF4-FFF2-40B4-BE49-F238E27FC236}">
                <a16:creationId xmlns:a16="http://schemas.microsoft.com/office/drawing/2014/main" id="{813DF9D8-5F3A-4FCA-34BC-47CC309CAD14}"/>
              </a:ext>
            </a:extLst>
          </p:cNvPr>
          <p:cNvSpPr/>
          <p:nvPr/>
        </p:nvSpPr>
        <p:spPr>
          <a:xfrm>
            <a:off x="8658044" y="2828027"/>
            <a:ext cx="267419" cy="209909"/>
          </a:xfrm>
          <a:prstGeom prst="star5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strella: 5 puntas 12">
            <a:extLst>
              <a:ext uri="{FF2B5EF4-FFF2-40B4-BE49-F238E27FC236}">
                <a16:creationId xmlns:a16="http://schemas.microsoft.com/office/drawing/2014/main" id="{4AD5AE72-0A53-9F26-459E-CF920B565287}"/>
              </a:ext>
            </a:extLst>
          </p:cNvPr>
          <p:cNvSpPr/>
          <p:nvPr/>
        </p:nvSpPr>
        <p:spPr>
          <a:xfrm>
            <a:off x="8068573" y="4955876"/>
            <a:ext cx="267419" cy="209909"/>
          </a:xfrm>
          <a:prstGeom prst="star5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strella: 5 puntas 13">
            <a:extLst>
              <a:ext uri="{FF2B5EF4-FFF2-40B4-BE49-F238E27FC236}">
                <a16:creationId xmlns:a16="http://schemas.microsoft.com/office/drawing/2014/main" id="{9954C2EE-2089-FAF3-C7A5-11E9EF441EE3}"/>
              </a:ext>
            </a:extLst>
          </p:cNvPr>
          <p:cNvSpPr/>
          <p:nvPr/>
        </p:nvSpPr>
        <p:spPr>
          <a:xfrm>
            <a:off x="7464723" y="5401574"/>
            <a:ext cx="267419" cy="209909"/>
          </a:xfrm>
          <a:prstGeom prst="star5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AAB4BF79-7FB1-4735-5BA4-5C10D1FCC3A4}"/>
              </a:ext>
            </a:extLst>
          </p:cNvPr>
          <p:cNvSpPr txBox="1">
            <a:spLocks/>
          </p:cNvSpPr>
          <p:nvPr/>
        </p:nvSpPr>
        <p:spPr>
          <a:xfrm>
            <a:off x="1504968" y="3259159"/>
            <a:ext cx="1808056" cy="660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0" err="1"/>
              <a:t>boxplot</a:t>
            </a:r>
            <a:r>
              <a:rPr lang="es-ES" b="0"/>
              <a:t>         </a:t>
            </a:r>
            <a:r>
              <a:rPr lang="es-ES" b="0" err="1"/>
              <a:t>outliers</a:t>
            </a:r>
          </a:p>
        </p:txBody>
      </p:sp>
      <p:sp>
        <p:nvSpPr>
          <p:cNvPr id="16" name="Flecha: doblada hacia arriba 15">
            <a:extLst>
              <a:ext uri="{FF2B5EF4-FFF2-40B4-BE49-F238E27FC236}">
                <a16:creationId xmlns:a16="http://schemas.microsoft.com/office/drawing/2014/main" id="{2054EE7F-F733-85A1-3E84-4A11E1E36FFE}"/>
              </a:ext>
            </a:extLst>
          </p:cNvPr>
          <p:cNvSpPr/>
          <p:nvPr/>
        </p:nvSpPr>
        <p:spPr>
          <a:xfrm rot="5400000">
            <a:off x="1088220" y="3200823"/>
            <a:ext cx="257725" cy="371686"/>
          </a:xfrm>
          <a:prstGeom prst="bentUpArrow">
            <a:avLst/>
          </a:prstGeom>
          <a:solidFill>
            <a:srgbClr val="27C2F0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9E59B047-0090-B442-8F84-5F0FA53D91A7}"/>
              </a:ext>
            </a:extLst>
          </p:cNvPr>
          <p:cNvSpPr/>
          <p:nvPr/>
        </p:nvSpPr>
        <p:spPr>
          <a:xfrm rot="16200000">
            <a:off x="2306169" y="3351447"/>
            <a:ext cx="197086" cy="158900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rgbClr val="27C2F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28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5" grpId="0" animBg="1"/>
      <p:bldP spid="6" grpId="0" animBg="1"/>
      <p:bldP spid="9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E269F-72C7-4D2C-91D6-51082B65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GRÁFICAS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9D17A-104A-16A5-20B7-7C55FE1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495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4BF121-2723-4D35-ADA9-215CD054C4BC}" type="datetime1">
              <a:rPr lang="en-US" smtClean="0"/>
              <a:pPr>
                <a:spcAft>
                  <a:spcPts val="600"/>
                </a:spcAft>
              </a:pPr>
              <a:t>5/21/2024</a:t>
            </a:fld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4119FC5-4D78-4B9F-A5C1-7CABE059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4088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EXPLORACIÓN Y VALIDACIÓN DE DATOS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10423B-D26A-F72D-623E-8B9C59C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76C729D-84BB-1740-1354-600B33D6B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57562"/>
            <a:ext cx="7353299" cy="4742877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68035D2-41BD-7922-05FB-8F5992F3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3056888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Precios mayores cuanto más cerca del centro</a:t>
            </a:r>
          </a:p>
        </p:txBody>
      </p:sp>
    </p:spTree>
    <p:extLst>
      <p:ext uri="{BB962C8B-B14F-4D97-AF65-F5344CB8AC3E}">
        <p14:creationId xmlns:p14="http://schemas.microsoft.com/office/powerpoint/2010/main" val="18488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ChronicleVTI</vt:lpstr>
      <vt:lpstr>AIRBNB :: MADRID</vt:lpstr>
      <vt:lpstr>INTRODUCCIÓN</vt:lpstr>
      <vt:lpstr>AIRBNB: ¿CÓMO ESTAMOS?</vt:lpstr>
      <vt:lpstr>ARQUITECTURA Y VALIDACIÓN DE DATOS</vt:lpstr>
      <vt:lpstr>DIAGRAMA ENTIDAD-RELACIÓN</vt:lpstr>
      <vt:lpstr>EXPLORACIÓN INICIAL DE DATOS</vt:lpstr>
      <vt:lpstr>LIMPIEZA DE DATOS</vt:lpstr>
      <vt:lpstr>EXPLORACIÓN DE MÉTRICAS DE INTERÉS</vt:lpstr>
      <vt:lpstr>GRÁFICAS</vt:lpstr>
      <vt:lpstr>GRÁFICAS</vt:lpstr>
      <vt:lpstr>GRÁFICAS</vt:lpstr>
      <vt:lpstr>GRÁFICAS</vt:lpstr>
      <vt:lpstr>VISUALIZACIÓN DE MÉTRICAS</vt:lpstr>
      <vt:lpstr>DASHBOARD</vt:lpstr>
      <vt:lpstr>PRE-PROCESAMIENTO Y MODELADO</vt:lpstr>
      <vt:lpstr>HEATPLOT</vt:lpstr>
      <vt:lpstr>LIMPIEZA DE OUTLIERS</vt:lpstr>
      <vt:lpstr>LIMPIEZA DE OUTLIERS</vt:lpstr>
      <vt:lpstr>ELECCIÓN DE PARÁMETROS PARA EL MODELO</vt:lpstr>
      <vt:lpstr>ELECCIÓN DE PARÁMETROS PARA EL MODELO</vt:lpstr>
      <vt:lpstr>NORMALIZACIÓN DE VARIABLES</vt:lpstr>
      <vt:lpstr>MODELO DE REGRESIÓN LINEAL</vt:lpstr>
      <vt:lpstr>CONCLUSIONES</vt:lpstr>
      <vt:lpstr>CONCLUSIONES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</cp:revision>
  <dcterms:created xsi:type="dcterms:W3CDTF">2024-05-20T16:32:04Z</dcterms:created>
  <dcterms:modified xsi:type="dcterms:W3CDTF">2024-05-21T19:42:25Z</dcterms:modified>
</cp:coreProperties>
</file>