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4B1F655-38E0-4CBB-B3CD-FA5811D4A5C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4C3B2B1-0369-4340-8421-AD97E13F7F0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6%D0%B8%D0%BA%D0%BB_%D0%94%D0%B5%D0%BC%D0%B8%D0%BD%D0%B3%D0%B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PRINCE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40000">
            <a:off x="566456" y="1059994"/>
            <a:ext cx="5648623" cy="1968431"/>
          </a:xfrm>
        </p:spPr>
        <p:txBody>
          <a:bodyPr/>
          <a:lstStyle/>
          <a:p>
            <a:r>
              <a:rPr lang="ru-RU" dirty="0"/>
              <a:t>МОДЕЛИ </a:t>
            </a:r>
            <a:r>
              <a:rPr lang="ru-RU" dirty="0" err="1"/>
              <a:t>ЖизненНОГО</a:t>
            </a:r>
            <a:r>
              <a:rPr lang="ru-RU" dirty="0"/>
              <a:t> </a:t>
            </a:r>
            <a:r>
              <a:rPr lang="ru-RU" dirty="0" err="1"/>
              <a:t>циклА</a:t>
            </a:r>
            <a:r>
              <a:rPr lang="ru-RU" dirty="0"/>
              <a:t> программного обеспечения информационных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36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V-model,</a:t>
            </a:r>
            <a:r>
              <a:rPr lang="ru-RU" dirty="0" smtClean="0"/>
              <a:t> 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Преимущества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/>
              <a:t>В модели особое значение придается планированию, направленному на верификацию и аттестацию разрабатываемого продукта на ранних стадиях его разработки. Фаза модульного тестирования подтверждает правильность детализированного проектирования. Фазы интеграции и тестирования реализуют архитектурное проектирование или проектирование на высшем уровне. Фаза тестирования системы подтверждает правильность выполнения этапа требований к продукту и его </a:t>
            </a:r>
            <a:r>
              <a:rPr lang="ru-RU" b="0" dirty="0" smtClean="0"/>
              <a:t>спецификации.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 smtClean="0"/>
              <a:t>В </a:t>
            </a:r>
            <a:r>
              <a:rPr lang="ru-RU" b="0" dirty="0"/>
              <a:t>модели предусмотрены аттестация и верификация всех внешних и внутренних полученных данных, а не только самого программного </a:t>
            </a:r>
            <a:r>
              <a:rPr lang="ru-RU" b="0" dirty="0" smtClean="0"/>
              <a:t>продукта.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 smtClean="0"/>
              <a:t>В </a:t>
            </a:r>
            <a:r>
              <a:rPr lang="ru-RU" b="0" dirty="0"/>
              <a:t>V-образной модели определение требований выполняется перед разработкой проекта системы, а проектирование ПО — перед разработкой </a:t>
            </a:r>
            <a:r>
              <a:rPr lang="ru-RU" b="0" dirty="0" smtClean="0"/>
              <a:t>компонентов.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 smtClean="0"/>
              <a:t>Модель </a:t>
            </a:r>
            <a:r>
              <a:rPr lang="ru-RU" b="0" dirty="0"/>
              <a:t>определяет продукты, которые должны быть получены в результате процесса разработки, причём каждые полученные данные должны подвергаться </a:t>
            </a:r>
            <a:r>
              <a:rPr lang="ru-RU" b="0" dirty="0" smtClean="0"/>
              <a:t>тестированию.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 smtClean="0"/>
              <a:t>Благодаря </a:t>
            </a:r>
            <a:r>
              <a:rPr lang="ru-RU" b="0" dirty="0"/>
              <a:t>модели менеджеры проекта могут отслеживать ход процесса разработки, так как в данном случае вполне возможно воспользоваться временной шкалой, а завершение каждой фазы является контрольной </a:t>
            </a:r>
            <a:r>
              <a:rPr lang="ru-RU" b="0" dirty="0" smtClean="0"/>
              <a:t>точкой.</a:t>
            </a:r>
          </a:p>
          <a:p>
            <a:r>
              <a:rPr lang="ru-RU" dirty="0" smtClean="0"/>
              <a:t>Недостатки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/>
              <a:t>Модель не предусматривает работу с параллельными </a:t>
            </a:r>
            <a:r>
              <a:rPr lang="ru-RU" b="0" dirty="0" smtClean="0"/>
              <a:t>событиями.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 smtClean="0"/>
              <a:t>В </a:t>
            </a:r>
            <a:r>
              <a:rPr lang="ru-RU" b="0" dirty="0"/>
              <a:t>модели не предусмотрено внесение требования динамических изменений на разных этапах жизненного </a:t>
            </a:r>
            <a:r>
              <a:rPr lang="ru-RU" b="0" dirty="0" smtClean="0"/>
              <a:t>цикла.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 smtClean="0"/>
              <a:t>Тестирование </a:t>
            </a:r>
            <a:r>
              <a:rPr lang="ru-RU" b="0" dirty="0"/>
              <a:t>требований в жизненном цикле происходит слишком поздно, вследствие чего невозможно внести изменения, не повлияв при этом на график выполнения </a:t>
            </a:r>
            <a:r>
              <a:rPr lang="ru-RU" b="0" dirty="0" smtClean="0"/>
              <a:t>проекта.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 smtClean="0"/>
              <a:t>В </a:t>
            </a:r>
            <a:r>
              <a:rPr lang="ru-RU" b="0" dirty="0"/>
              <a:t>модель не входят действия, направленные на анализ </a:t>
            </a:r>
            <a:r>
              <a:rPr lang="ru-RU" b="0" dirty="0" smtClean="0"/>
              <a:t>рисков.</a:t>
            </a:r>
          </a:p>
          <a:p>
            <a:pPr>
              <a:buFont typeface="Courier New" pitchFamily="49" charset="0"/>
              <a:buChar char="o"/>
            </a:pPr>
            <a:r>
              <a:rPr lang="ru-RU" b="0" dirty="0" smtClean="0"/>
              <a:t>Некоторый </a:t>
            </a:r>
            <a:r>
              <a:rPr lang="ru-RU" b="0" dirty="0"/>
              <a:t>результат можно посмотреть только при достижении низа буквы </a:t>
            </a:r>
            <a:r>
              <a:rPr lang="en-US" b="0" dirty="0" smtClean="0"/>
              <a:t>V.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57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Сравнивая все модели жизненного цикла ПО самой лучшей будет последняя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V-Model,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она из всех 4 самая новая и по многим сравнения она превосходит своих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родственников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V-Model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собрала в себе все что могла взять от её предшественников,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изюминкой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этой модели жизненного цикла являются – Цели.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Итеративная модель будет превосходить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V-Model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выполнение работ параллельно с непрерывным анализом полученных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результатов, потому как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V-Model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может выполнять одну работу параллельно с другой.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Каскадная модель работает строго последовательно, пока то до конца не выполнено одна задача ко второй перейти не представляется возможным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что переходов назад либо вперёд или перекрытия фаз — не происходит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Отличительной особенностью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пиральной модели является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специальное внимание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рискам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ольшая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часть этих рисков связана с организационными и процессными аспектами взаимодействия специалистов в проектной команде</a:t>
            </a:r>
            <a:r>
              <a:rPr lang="ru-RU" b="0" dirty="0"/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0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 ПО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SDLC </a:t>
            </a:r>
            <a:r>
              <a:rPr lang="ru-RU" dirty="0" err="1"/>
              <a:t>Model</a:t>
            </a:r>
            <a:r>
              <a:rPr lang="ru-RU" dirty="0"/>
              <a:t> - Модель жизненного цикла ПО - структура,</a:t>
            </a:r>
          </a:p>
          <a:p>
            <a:r>
              <a:rPr lang="ru-RU" dirty="0"/>
              <a:t>определяющая последовательность выполнения и взаимосвязи</a:t>
            </a:r>
          </a:p>
          <a:p>
            <a:r>
              <a:rPr lang="ru-RU" dirty="0"/>
              <a:t>процессов, действий и задач на протяжении жизненного цикла</a:t>
            </a:r>
          </a:p>
          <a:p>
            <a:endParaRPr lang="ru-RU" dirty="0"/>
          </a:p>
          <a:p>
            <a:r>
              <a:rPr lang="ru-RU" dirty="0"/>
              <a:t>Примеры:</a:t>
            </a:r>
          </a:p>
          <a:p>
            <a:endParaRPr lang="ru-RU" dirty="0"/>
          </a:p>
          <a:p>
            <a:pPr>
              <a:buFont typeface="Wingdings" pitchFamily="2" charset="2"/>
              <a:buChar char="v"/>
            </a:pPr>
            <a:r>
              <a:rPr lang="ru-RU" dirty="0"/>
              <a:t>Каскадная модель</a:t>
            </a:r>
          </a:p>
          <a:p>
            <a:pPr>
              <a:buFont typeface="Wingdings" pitchFamily="2" charset="2"/>
              <a:buChar char="v"/>
            </a:pPr>
            <a:endParaRPr lang="ru-RU" dirty="0"/>
          </a:p>
          <a:p>
            <a:pPr>
              <a:buFont typeface="Wingdings" pitchFamily="2" charset="2"/>
              <a:buChar char="v"/>
            </a:pPr>
            <a:r>
              <a:rPr lang="ru-RU" dirty="0"/>
              <a:t>Итеративная модель</a:t>
            </a:r>
          </a:p>
          <a:p>
            <a:pPr>
              <a:buFont typeface="Wingdings" pitchFamily="2" charset="2"/>
              <a:buChar char="v"/>
            </a:pPr>
            <a:endParaRPr lang="ru-RU" dirty="0"/>
          </a:p>
          <a:p>
            <a:pPr>
              <a:buFont typeface="Wingdings" pitchFamily="2" charset="2"/>
              <a:buChar char="v"/>
            </a:pPr>
            <a:r>
              <a:rPr lang="ru-RU" dirty="0"/>
              <a:t>Спиральная модель</a:t>
            </a:r>
          </a:p>
          <a:p>
            <a:pPr>
              <a:buFont typeface="Wingdings" pitchFamily="2" charset="2"/>
              <a:buChar char="v"/>
            </a:pPr>
            <a:endParaRPr lang="ru-RU" dirty="0"/>
          </a:p>
          <a:p>
            <a:pPr>
              <a:buFont typeface="Wingdings" pitchFamily="2" charset="2"/>
              <a:buChar char="v"/>
            </a:pPr>
            <a:r>
              <a:rPr lang="ru-RU" dirty="0"/>
              <a:t>V - модель</a:t>
            </a:r>
          </a:p>
        </p:txBody>
      </p:sp>
    </p:spTree>
    <p:extLst>
      <p:ext uri="{BB962C8B-B14F-4D97-AF65-F5344CB8AC3E}">
        <p14:creationId xmlns:p14="http://schemas.microsoft.com/office/powerpoint/2010/main" val="382717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 rot="19140000">
            <a:off x="-681346" y="127807"/>
            <a:ext cx="4766042" cy="913753"/>
          </a:xfrm>
        </p:spPr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Каскадная Модель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2817893"/>
            <a:ext cx="3806825" cy="29271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 rot="19140000">
            <a:off x="547773" y="794882"/>
            <a:ext cx="4622328" cy="3310031"/>
          </a:xfrm>
        </p:spPr>
        <p:txBody>
          <a:bodyPr>
            <a:normAutofit fontScale="85000" lnSpcReduction="20000"/>
          </a:bodyPr>
          <a:lstStyle/>
          <a:p>
            <a:r>
              <a:rPr lang="ru-RU" b="0" dirty="0"/>
              <a:t> М</a:t>
            </a:r>
            <a:r>
              <a:rPr lang="ru-RU" b="0" dirty="0" smtClean="0"/>
              <a:t>одель</a:t>
            </a:r>
            <a:r>
              <a:rPr lang="ru-RU" b="0" dirty="0"/>
              <a:t> процесса </a:t>
            </a:r>
            <a:r>
              <a:rPr lang="ru-RU" b="0" dirty="0" smtClean="0"/>
              <a:t>разработки программного обеспечения, </a:t>
            </a:r>
            <a:r>
              <a:rPr lang="ru-RU" b="0" dirty="0"/>
              <a:t>в которой процесс разработки выглядит как поток, последовательно проходящий фазы анализа требований, проектирования, реализации, тестирования, интеграции и поддержки</a:t>
            </a:r>
            <a:r>
              <a:rPr lang="ru-RU" b="0" dirty="0" smtClean="0"/>
              <a:t>.</a:t>
            </a:r>
          </a:p>
          <a:p>
            <a:r>
              <a:rPr lang="ru-RU" b="0" dirty="0"/>
              <a:t>В исходной каскадной модели следующие фазы шли в таком порядке: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b="0" dirty="0"/>
              <a:t>Определение требований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b="0" dirty="0"/>
              <a:t>Проектирование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b="0" dirty="0"/>
              <a:t>Конструирование (также «реализация» либо «кодирование»)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b="0" dirty="0"/>
              <a:t>Воплощение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b="0" dirty="0"/>
              <a:t>Тестирование и отладка (также «</a:t>
            </a:r>
            <a:r>
              <a:rPr lang="ru-RU" i="1" dirty="0"/>
              <a:t>верификация</a:t>
            </a:r>
            <a:r>
              <a:rPr lang="ru-RU" b="0" dirty="0"/>
              <a:t>»)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b="0" dirty="0"/>
              <a:t>Инсталляция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b="0" dirty="0"/>
              <a:t>Поддержка</a:t>
            </a:r>
          </a:p>
          <a:p>
            <a:endParaRPr lang="ru-RU" b="0" dirty="0" smtClean="0"/>
          </a:p>
        </p:txBody>
      </p:sp>
    </p:spTree>
    <p:extLst>
      <p:ext uri="{BB962C8B-B14F-4D97-AF65-F5344CB8AC3E}">
        <p14:creationId xmlns:p14="http://schemas.microsoft.com/office/powerpoint/2010/main" val="33729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 rot="19140000">
            <a:off x="-338345" y="1015146"/>
            <a:ext cx="3900494" cy="75771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Итеративная модель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89040"/>
            <a:ext cx="5375955" cy="288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 rot="19160320">
            <a:off x="514108" y="854039"/>
            <a:ext cx="4541532" cy="3198738"/>
          </a:xfrm>
        </p:spPr>
        <p:txBody>
          <a:bodyPr>
            <a:normAutofit fontScale="55000" lnSpcReduction="20000"/>
          </a:bodyPr>
          <a:lstStyle/>
          <a:p>
            <a:r>
              <a:rPr lang="ru-RU" b="0" dirty="0"/>
              <a:t> в </a:t>
            </a:r>
            <a:r>
              <a:rPr lang="ru-RU" b="0" dirty="0" smtClean="0"/>
              <a:t>разработке программного обеспечения</a:t>
            </a:r>
            <a:r>
              <a:rPr lang="ru-RU" b="0" dirty="0"/>
              <a:t> — это выполнение работ параллельно с непрерывным анализом полученных результатов и корректировкой предыдущих этапов работы. Проект при этом подходе в каждой фазе развития проходит повторяющийся цикл </a:t>
            </a:r>
            <a:r>
              <a:rPr lang="ru-RU" b="0" dirty="0">
                <a:hlinkClick r:id="rId3" tooltip="Цикл Деминга"/>
              </a:rPr>
              <a:t>PDCA</a:t>
            </a:r>
            <a:r>
              <a:rPr lang="ru-RU" b="0" dirty="0"/>
              <a:t>: </a:t>
            </a:r>
            <a:r>
              <a:rPr lang="ru-RU" b="0" i="1" dirty="0"/>
              <a:t>Планирование — Реализация — Проверка </a:t>
            </a:r>
            <a:r>
              <a:rPr lang="ru-RU" b="0" i="1" dirty="0" smtClean="0"/>
              <a:t>— Оценка (</a:t>
            </a:r>
            <a:r>
              <a:rPr lang="en-US" b="0" i="1" dirty="0"/>
              <a:t>plan-do-check-act cycle</a:t>
            </a:r>
            <a:r>
              <a:rPr lang="en-US" b="0" dirty="0" smtClean="0"/>
              <a:t>)</a:t>
            </a:r>
            <a:endParaRPr lang="ru-RU" b="0" dirty="0" smtClean="0"/>
          </a:p>
          <a:p>
            <a:r>
              <a:rPr lang="ru-RU" b="0" dirty="0"/>
              <a:t>Преимущества итеративного подхода: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снижение воздействия серьёзных </a:t>
            </a:r>
            <a:r>
              <a:rPr lang="ru-RU" b="0" dirty="0" smtClean="0"/>
              <a:t>рисков на </a:t>
            </a:r>
            <a:r>
              <a:rPr lang="ru-RU" b="0" dirty="0"/>
              <a:t>ранних стадиях проекта, что ведет к минимизации затрат на их устранение;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организация эффективной обратной связи проектной команды с потребителем (а также </a:t>
            </a:r>
            <a:r>
              <a:rPr lang="ru-RU" b="0" dirty="0" smtClean="0"/>
              <a:t>заказчиками),</a:t>
            </a:r>
            <a:r>
              <a:rPr lang="ru-RU" b="0" dirty="0"/>
              <a:t> </a:t>
            </a:r>
            <a:r>
              <a:rPr lang="ru-RU" b="0" dirty="0" smtClean="0"/>
              <a:t>и </a:t>
            </a:r>
            <a:r>
              <a:rPr lang="ru-RU" b="0" dirty="0"/>
              <a:t>создание продукта, реально отвечающего его потребностям;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акцент усилий на наиболее важные и критичные направления проекта;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непрерывное итеративное тестирование, позволяющее оценить успешность всего проекта в целом;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раннее обнаружение конфликтов между требованиями, моделями и реализацией проекта;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более равномерная загрузка участников проекта;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эффективное использование накопленного </a:t>
            </a:r>
            <a:r>
              <a:rPr lang="ru-RU" b="0" dirty="0" smtClean="0"/>
              <a:t>опыта;</a:t>
            </a:r>
            <a:endParaRPr lang="ru-RU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реальная оценка текущего состояния проекта и, как следствие, большая уверенность заказчиков и непосредственных участников в его успешном завершении.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0" dirty="0"/>
              <a:t>затраты распределяются по всему проекту, а не группируются в его </a:t>
            </a:r>
            <a:r>
              <a:rPr lang="ru-RU" b="0" dirty="0" smtClean="0"/>
              <a:t>конце.</a:t>
            </a:r>
            <a:endParaRPr lang="ru-RU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9140000">
            <a:off x="-641415" y="546780"/>
            <a:ext cx="4007046" cy="751709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Спиральная модель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92896"/>
            <a:ext cx="4392488" cy="36581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 rot="19140000">
            <a:off x="605455" y="794003"/>
            <a:ext cx="4223541" cy="3424851"/>
          </a:xfrm>
        </p:spPr>
        <p:txBody>
          <a:bodyPr>
            <a:normAutofit fontScale="55000" lnSpcReduction="20000"/>
          </a:bodyPr>
          <a:lstStyle/>
          <a:p>
            <a:r>
              <a:rPr lang="ru-RU" b="0" dirty="0"/>
              <a:t> предложенная Барри Боэмом в </a:t>
            </a:r>
            <a:r>
              <a:rPr lang="ru-RU" b="0" dirty="0" smtClean="0"/>
              <a:t>1986 году, </a:t>
            </a:r>
            <a:r>
              <a:rPr lang="ru-RU" b="0" dirty="0"/>
              <a:t>стала существенным прорывом в понимании природы разработки ПО. Она представляет собой </a:t>
            </a:r>
            <a:r>
              <a:rPr lang="ru-RU" b="0" dirty="0" smtClean="0"/>
              <a:t>процесс разработки программного обеспечения, </a:t>
            </a:r>
            <a:r>
              <a:rPr lang="ru-RU" b="0" dirty="0"/>
              <a:t>сочетающий в себе как итеративность, так и </a:t>
            </a:r>
            <a:r>
              <a:rPr lang="ru-RU" b="0" dirty="0" err="1" smtClean="0"/>
              <a:t>этапность</a:t>
            </a:r>
            <a:r>
              <a:rPr lang="ru-RU" b="0" dirty="0" smtClean="0"/>
              <a:t>.</a:t>
            </a:r>
          </a:p>
          <a:p>
            <a:r>
              <a:rPr lang="ru-RU" b="0" dirty="0"/>
              <a:t>Отличительной особенностью этой модели является специальное внимание рискам, влияющим на организацию жизненного цикла. </a:t>
            </a:r>
            <a:r>
              <a:rPr lang="ru-RU" b="0" dirty="0">
                <a:solidFill>
                  <a:schemeClr val="tx1"/>
                </a:solidFill>
              </a:rPr>
              <a:t>Боэм</a:t>
            </a:r>
            <a:r>
              <a:rPr lang="ru-RU" b="0" dirty="0"/>
              <a:t> формулирует десять наиболее распространённых (по приоритетам) рисков: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Дефицит специалистов.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Нереалистичные сроки и бюджет.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Реализация несоответствующей функциональности.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Разработка неправильного пользовательского интерфейса.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«Золотая сервировка», перфекционизм, ненужная оптимизация и оттачивание деталей.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Непрекращающийся поток изменений.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Нехватка информации о внешних компонентах, определяющих окружение системы или вовлечённых в интеграцию.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Недостатки в работах, выполняемых внешними (по отношению к проекту) ресурсами.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Недостаточная производительность получаемой системы.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ru-RU" b="0" dirty="0"/>
              <a:t>Разрыв между квалификацией специалистов и требованиями </a:t>
            </a:r>
            <a:r>
              <a:rPr lang="ru-RU" b="0" dirty="0" smtClean="0"/>
              <a:t>проекта.</a:t>
            </a:r>
            <a:endParaRPr lang="ru-RU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72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9140000">
            <a:off x="-300354" y="490663"/>
            <a:ext cx="3303694" cy="1089427"/>
          </a:xfrm>
        </p:spPr>
        <p:txBody>
          <a:bodyPr/>
          <a:lstStyle/>
          <a:p>
            <a:r>
              <a:rPr lang="ru-RU" dirty="0" smtClean="0">
                <a:solidFill>
                  <a:srgbClr val="BC4CC8"/>
                </a:solidFill>
              </a:rPr>
              <a:t>V-</a:t>
            </a:r>
            <a:r>
              <a:rPr lang="ru-RU" dirty="0" err="1" smtClean="0">
                <a:solidFill>
                  <a:srgbClr val="BC4CC8"/>
                </a:solidFill>
              </a:rPr>
              <a:t>Model</a:t>
            </a:r>
            <a:r>
              <a:rPr lang="ru-RU" dirty="0" smtClean="0">
                <a:solidFill>
                  <a:srgbClr val="BC4CC8"/>
                </a:solidFill>
              </a:rPr>
              <a:t> (</a:t>
            </a:r>
            <a:r>
              <a:rPr lang="ru-RU" dirty="0">
                <a:solidFill>
                  <a:srgbClr val="BC4CC8"/>
                </a:solidFill>
              </a:rPr>
              <a:t>или </a:t>
            </a:r>
            <a:r>
              <a:rPr lang="en-US" dirty="0">
                <a:solidFill>
                  <a:srgbClr val="BC4CC8"/>
                </a:solidFill>
              </a:rPr>
              <a:t>VEE </a:t>
            </a:r>
            <a:r>
              <a:rPr lang="ru-RU" dirty="0">
                <a:solidFill>
                  <a:srgbClr val="BC4CC8"/>
                </a:solidFill>
              </a:rPr>
              <a:t>модель)</a:t>
            </a:r>
            <a:endParaRPr lang="ru-RU" dirty="0">
              <a:solidFill>
                <a:srgbClr val="BC4CC8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04" y="3140968"/>
            <a:ext cx="4752591" cy="36724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 rot="19140000">
            <a:off x="495988" y="903028"/>
            <a:ext cx="4832801" cy="2991207"/>
          </a:xfrm>
        </p:spPr>
        <p:txBody>
          <a:bodyPr>
            <a:normAutofit/>
          </a:bodyPr>
          <a:lstStyle/>
          <a:p>
            <a:r>
              <a:rPr lang="ru-RU" b="0" dirty="0"/>
              <a:t>является моделью разработки </a:t>
            </a:r>
            <a:r>
              <a:rPr lang="ru-RU" b="0" dirty="0" smtClean="0"/>
              <a:t>информационных систем</a:t>
            </a:r>
            <a:r>
              <a:rPr lang="ru-RU" b="0" dirty="0"/>
              <a:t> (ИС), направленной на упрощение понимания сложностей, связанных с разработкой систем. Она используется для определения единой процедуры разработки </a:t>
            </a:r>
            <a:r>
              <a:rPr lang="ru-RU" b="0" dirty="0" smtClean="0"/>
              <a:t>программных продуктов,</a:t>
            </a:r>
            <a:r>
              <a:rPr lang="ru-RU" b="0" dirty="0"/>
              <a:t> </a:t>
            </a:r>
            <a:r>
              <a:rPr lang="ru-RU" b="0" dirty="0" smtClean="0"/>
              <a:t>аппаратного обеспечения</a:t>
            </a:r>
            <a:r>
              <a:rPr lang="ru-RU" b="0" dirty="0"/>
              <a:t> и </a:t>
            </a:r>
            <a:r>
              <a:rPr lang="ru-RU" b="0" dirty="0" smtClean="0"/>
              <a:t>человеко-машинных интерфейсов.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12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200580"/>
          </a:xfrm>
        </p:spPr>
        <p:txBody>
          <a:bodyPr>
            <a:normAutofit fontScale="77500" lnSpcReduction="20000"/>
          </a:bodyPr>
          <a:lstStyle/>
          <a:p>
            <a:r>
              <a:rPr lang="ru-RU" b="0" dirty="0"/>
              <a:t>Концепция V-образной модели была разработана Германией и США в конце 1980-х годов независимо друг от друга:</a:t>
            </a:r>
          </a:p>
          <a:p>
            <a:r>
              <a:rPr lang="ru-RU" b="0" dirty="0"/>
              <a:t>Немецкая V-модель была разработана аэрокосмической компанией IABG в </a:t>
            </a:r>
            <a:r>
              <a:rPr lang="ru-RU" b="0" dirty="0" err="1" smtClean="0"/>
              <a:t>Оттобруне</a:t>
            </a:r>
            <a:r>
              <a:rPr lang="ru-RU" b="0" dirty="0"/>
              <a:t> рядом с </a:t>
            </a:r>
            <a:r>
              <a:rPr lang="ru-RU" b="0" dirty="0" smtClean="0"/>
              <a:t>Мюнхеном</a:t>
            </a:r>
            <a:r>
              <a:rPr lang="ru-RU" b="0" dirty="0"/>
              <a:t> в содействии с Федеральным департаментом по закупке вооружений в </a:t>
            </a:r>
            <a:r>
              <a:rPr lang="ru-RU" b="0" dirty="0" smtClean="0"/>
              <a:t>Кобленце, </a:t>
            </a:r>
            <a:r>
              <a:rPr lang="ru-RU" b="0" dirty="0"/>
              <a:t>для Министерства обороны Германии. Модель была принята немецкой федеральной администрацией для гражданских нужд летом </a:t>
            </a:r>
            <a:r>
              <a:rPr lang="ru-RU" b="0" dirty="0" smtClean="0"/>
              <a:t>1992.</a:t>
            </a:r>
          </a:p>
          <a:p>
            <a:r>
              <a:rPr lang="ru-RU" b="0" dirty="0" smtClean="0"/>
              <a:t>Американская </a:t>
            </a:r>
            <a:r>
              <a:rPr lang="ru-RU" b="0" dirty="0"/>
              <a:t>V-</a:t>
            </a:r>
            <a:r>
              <a:rPr lang="ru-RU" b="0" dirty="0" err="1"/>
              <a:t>Model</a:t>
            </a:r>
            <a:r>
              <a:rPr lang="ru-RU" b="0" dirty="0"/>
              <a:t> (VEE) была разработана </a:t>
            </a:r>
            <a:r>
              <a:rPr lang="ru-RU" b="0" dirty="0" smtClean="0"/>
              <a:t>национальным советом по системной инженерии</a:t>
            </a:r>
            <a:r>
              <a:rPr lang="ru-RU" b="0" dirty="0"/>
              <a:t> (международным — с 1995 года) для спутниковых систем, включая оборудование, программное обеспечение и взаимодействие с </a:t>
            </a:r>
            <a:r>
              <a:rPr lang="ru-RU" b="0" dirty="0" smtClean="0"/>
              <a:t>пользователями.</a:t>
            </a:r>
          </a:p>
          <a:p>
            <a:r>
              <a:rPr lang="ru-RU" b="0" dirty="0" smtClean="0"/>
              <a:t>Современной </a:t>
            </a:r>
            <a:r>
              <a:rPr lang="ru-RU" b="0" dirty="0"/>
              <a:t>версией V-</a:t>
            </a:r>
            <a:r>
              <a:rPr lang="ru-RU" b="0" dirty="0" err="1"/>
              <a:t>Model</a:t>
            </a:r>
            <a:r>
              <a:rPr lang="ru-RU" b="0" dirty="0"/>
              <a:t> является V-</a:t>
            </a:r>
            <a:r>
              <a:rPr lang="ru-RU" b="0" dirty="0" err="1"/>
              <a:t>Model</a:t>
            </a:r>
            <a:r>
              <a:rPr lang="ru-RU" b="0" dirty="0"/>
              <a:t> XT, которая была утверждена в феврале </a:t>
            </a:r>
            <a:r>
              <a:rPr lang="ru-RU" b="0" dirty="0" smtClean="0"/>
              <a:t>2005 года. </a:t>
            </a:r>
            <a:r>
              <a:rPr lang="ru-RU" b="0" dirty="0"/>
              <a:t>V-модель используется для управления процессом разработки </a:t>
            </a:r>
            <a:r>
              <a:rPr lang="ru-RU" b="0" dirty="0" smtClean="0"/>
              <a:t>программного обеспечения</a:t>
            </a:r>
            <a:r>
              <a:rPr lang="ru-RU" b="0" dirty="0"/>
              <a:t> для немецкой федеральной администрации. Сейчас она является стандартом для немецких правительственных и оборонных проектов, а также для производителей ПО в Германии. V-</a:t>
            </a:r>
            <a:r>
              <a:rPr lang="ru-RU" b="0" dirty="0" err="1"/>
              <a:t>Model</a:t>
            </a:r>
            <a:r>
              <a:rPr lang="ru-RU" b="0" dirty="0"/>
              <a:t> представляет собой скорее набор стандартов в области проектов, касающихся разработки новых продуктов. Эта модель во многом схожа с </a:t>
            </a:r>
            <a:r>
              <a:rPr lang="ru-RU" b="0" dirty="0">
                <a:hlinkClick r:id="rId2" tooltip="PRINCE2"/>
              </a:rPr>
              <a:t>PRINCE2</a:t>
            </a:r>
            <a:r>
              <a:rPr lang="ru-RU" b="0" dirty="0"/>
              <a:t> и описывает методы как для проектного управления, так и для системного развития</a:t>
            </a:r>
            <a:r>
              <a:rPr lang="ru-RU" b="0" dirty="0" smtClean="0"/>
              <a:t>.</a:t>
            </a:r>
            <a:endParaRPr lang="en-US" b="0" dirty="0" smtClean="0"/>
          </a:p>
          <a:p>
            <a:r>
              <a:rPr lang="ru-RU" b="0" dirty="0"/>
              <a:t>Основной принцип V-образной модели заключается в том, что детализация проекта возрастает при движении слева направо, одновременно с течением времени, и ни то, ни другое не может повернуть вспять. Итерации в проекте производятся по горизонтали, между левой и правой сторонами буквы.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35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V-model, </a:t>
            </a:r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0" dirty="0"/>
              <a:t>V-модель обеспечивает поддержку в планировании и реализации проекта. В ходе проекта ставятся следующие задачи: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Минимизация рисков:</a:t>
            </a:r>
            <a:r>
              <a:rPr lang="ru-RU" b="0" dirty="0"/>
              <a:t> V-образная модель делает проект более прозрачным и повышает качество контроля проекта путём стандартизации промежуточных целей и описания соответствующих им результатов и ответственных лиц. Это позволяет выявлять отклонения в проекте и риски на ранних стадиях и улучшает качество управления проектов, уменьшая риски.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Повышение и гарантии качества:</a:t>
            </a:r>
            <a:r>
              <a:rPr lang="ru-RU" b="0" dirty="0"/>
              <a:t> V-</a:t>
            </a:r>
            <a:r>
              <a:rPr lang="ru-RU" b="0" dirty="0" err="1"/>
              <a:t>Model</a:t>
            </a:r>
            <a:r>
              <a:rPr lang="ru-RU" b="0" dirty="0"/>
              <a:t> — стандартизованная модель разработки, что позволяет добиться от проекта результатов желаемого качества. Промежуточные результаты могут быть проверены на ранних стадиях. Универсальное документирование облегчает читаемость, понятность и </a:t>
            </a:r>
            <a:r>
              <a:rPr lang="ru-RU" b="0" dirty="0" err="1"/>
              <a:t>проверяемость</a:t>
            </a:r>
            <a:r>
              <a:rPr lang="ru-RU" b="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Уменьшение общей стоимости проекта:</a:t>
            </a:r>
            <a:r>
              <a:rPr lang="ru-RU" b="0" dirty="0"/>
              <a:t> Ресурсы на разработку, производство, управление и поддержку могут быть заранее просчитаны и проконтролированы. Получаемые результаты также универсальны и легко прогнозируются. Это уменьшает затраты на последующие стадии и проекты.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Повышение качества коммуникации между участниками проекта:</a:t>
            </a:r>
            <a:r>
              <a:rPr lang="ru-RU" b="0" dirty="0"/>
              <a:t> Универсальное описание всех элементов и условий облегчает взаимопонимание всех участников проекта. Таким образом, уменьшаются неточности в понимании между пользователем, покупателем, поставщиком и </a:t>
            </a:r>
            <a:r>
              <a:rPr lang="ru-RU" b="0" dirty="0" smtClean="0"/>
              <a:t>разработчиком.</a:t>
            </a:r>
            <a:endParaRPr lang="ru-RU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8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V-model,</a:t>
            </a:r>
            <a:r>
              <a:rPr lang="ru-RU" dirty="0" smtClean="0"/>
              <a:t> Достоинства и 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0" dirty="0" smtClean="0"/>
              <a:t>Достоинства</a:t>
            </a:r>
            <a:r>
              <a:rPr lang="en-US" b="0" dirty="0" smtClean="0"/>
              <a:t>:</a:t>
            </a:r>
            <a:endParaRPr lang="ru-RU" b="0" dirty="0" smtClean="0"/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Пользователи </a:t>
            </a:r>
            <a:r>
              <a:rPr lang="ru-RU" b="0" dirty="0"/>
              <a:t>V-</a:t>
            </a:r>
            <a:r>
              <a:rPr lang="ru-RU" b="0" dirty="0" err="1"/>
              <a:t>Model</a:t>
            </a:r>
            <a:r>
              <a:rPr lang="ru-RU" b="0" dirty="0"/>
              <a:t> участвуют в разработке и поддержке V-модели. Комитет по контролю за изменениями поддерживает проект и собирается раз в год для обработки всех полученных запросов на внесение изменений в </a:t>
            </a:r>
            <a:r>
              <a:rPr lang="ru-RU" b="0" dirty="0" smtClean="0"/>
              <a:t>V-</a:t>
            </a:r>
            <a:r>
              <a:rPr lang="ru-RU" b="0" dirty="0" err="1" smtClean="0"/>
              <a:t>Mode</a:t>
            </a:r>
            <a:r>
              <a:rPr lang="en-US" b="0" dirty="0" smtClean="0"/>
              <a:t>l.</a:t>
            </a:r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На </a:t>
            </a:r>
            <a:r>
              <a:rPr lang="ru-RU" b="0" dirty="0"/>
              <a:t>старте любого проекта V-образная модель может быть адаптирована под этот проект, так как эта модель не зависит от типов организаций и </a:t>
            </a:r>
            <a:r>
              <a:rPr lang="ru-RU" b="0" dirty="0" smtClean="0"/>
              <a:t>проектов.</a:t>
            </a:r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V-</a:t>
            </a:r>
            <a:r>
              <a:rPr lang="ru-RU" b="0" dirty="0" err="1" smtClean="0"/>
              <a:t>model</a:t>
            </a:r>
            <a:r>
              <a:rPr lang="ru-RU" b="0" dirty="0" smtClean="0"/>
              <a:t> </a:t>
            </a:r>
            <a:r>
              <a:rPr lang="ru-RU" b="0" dirty="0"/>
              <a:t>позволяет разбить деятельность на отдельные шаги, каждый из которых будет включать в себя необходимые для него действия, инструкции к ним, рекомендации и подробное объяснение </a:t>
            </a:r>
            <a:r>
              <a:rPr lang="ru-RU" b="0" dirty="0" smtClean="0"/>
              <a:t>деятельности</a:t>
            </a:r>
            <a:endParaRPr lang="en-US" b="0" dirty="0" smtClean="0"/>
          </a:p>
          <a:p>
            <a:pPr marL="0" indent="0"/>
            <a:r>
              <a:rPr lang="ru-RU" b="0" dirty="0" smtClean="0"/>
              <a:t>Ограничения</a:t>
            </a:r>
            <a:r>
              <a:rPr lang="en-US" b="0" dirty="0" smtClean="0"/>
              <a:t>:</a:t>
            </a:r>
            <a:endParaRPr lang="ru-RU" b="0" dirty="0" smtClean="0"/>
          </a:p>
          <a:p>
            <a:r>
              <a:rPr lang="ru-RU" b="0" dirty="0"/>
              <a:t>Следующие моменты не учитываются в V-модели, но могут быть рассмотрены отдельно, либо возможно адаптировать модель под них:</a:t>
            </a:r>
          </a:p>
          <a:p>
            <a:pPr>
              <a:buFont typeface="Arial" pitchFamily="34" charset="0"/>
              <a:buChar char="•"/>
            </a:pPr>
            <a:r>
              <a:rPr lang="ru-RU" b="0" dirty="0"/>
              <a:t>Не регулируется размещение контрактов на обслуживание.</a:t>
            </a:r>
          </a:p>
          <a:p>
            <a:pPr>
              <a:buFont typeface="Arial" pitchFamily="34" charset="0"/>
              <a:buChar char="•"/>
            </a:pPr>
            <a:r>
              <a:rPr lang="ru-RU" b="0" dirty="0"/>
              <a:t>Организация и выполнение управления, обслуживания, ремонта и утилизации системы не учитываются в V-модели. Однако, планирование и подготовка к этим операциям моделью рассматриваются.</a:t>
            </a:r>
          </a:p>
          <a:p>
            <a:pPr>
              <a:buFont typeface="Arial" pitchFamily="34" charset="0"/>
              <a:buChar char="•"/>
            </a:pPr>
            <a:r>
              <a:rPr lang="ru-RU" b="0" dirty="0"/>
              <a:t>V-образная модель больше касается разработки программного обеспечения в проекте, чем всей организации процесса</a:t>
            </a:r>
          </a:p>
          <a:p>
            <a:pPr marL="0" indent="0"/>
            <a:endParaRPr lang="ru-RU" b="0" dirty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6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198</TotalTime>
  <Words>603</Words>
  <Application>Microsoft Office PowerPoint</Application>
  <PresentationFormat>Экран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Углы</vt:lpstr>
      <vt:lpstr>МОДЕЛИ ЖизненНОГО циклА программного обеспечения информационных систем</vt:lpstr>
      <vt:lpstr>Модели жизненного цикла ПО</vt:lpstr>
      <vt:lpstr>Каскадная Модель </vt:lpstr>
      <vt:lpstr>Итеративная модель </vt:lpstr>
      <vt:lpstr>Спиральная модель</vt:lpstr>
      <vt:lpstr>V-Model (или VEE модель)</vt:lpstr>
      <vt:lpstr>V-model</vt:lpstr>
      <vt:lpstr>V-model, цели</vt:lpstr>
      <vt:lpstr>V-model, Достоинства и ограничения</vt:lpstr>
      <vt:lpstr>V-model, Преимущества и недостатки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Baby</dc:creator>
  <cp:lastModifiedBy>Baby</cp:lastModifiedBy>
  <cp:revision>10</cp:revision>
  <dcterms:created xsi:type="dcterms:W3CDTF">2018-12-12T09:03:40Z</dcterms:created>
  <dcterms:modified xsi:type="dcterms:W3CDTF">2018-12-12T12:22:08Z</dcterms:modified>
</cp:coreProperties>
</file>