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6" r:id="rId17"/>
    <p:sldId id="365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9" autoAdjust="0"/>
    <p:restoredTop sz="88279" autoAdjust="0"/>
  </p:normalViewPr>
  <p:slideViewPr>
    <p:cSldViewPr snapToGrid="0">
      <p:cViewPr varScale="1">
        <p:scale>
          <a:sx n="178" d="100"/>
          <a:sy n="178" d="100"/>
        </p:scale>
        <p:origin x="3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this simplistic method may not yield accurate results, especially when dealing with views from different angles</a:t>
            </a:r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To address this limitation, we propose a view fusion transformer that learns how to effectively combine multiple views for improved fusion.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5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3D-RETR-Avg-Fusion </a:t>
            </a:r>
            <a:r>
              <a:rPr lang="en-GB" sz="1800" dirty="0">
                <a:effectLst/>
                <a:latin typeface="NimbusRomNo9L"/>
              </a:rPr>
              <a:t>this is our implementation of the 3D-RETR-B model</a:t>
            </a:r>
            <a:endParaRPr lang="en-GB" dirty="0"/>
          </a:p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3D-RETR-Deep-Fusion </a:t>
            </a:r>
            <a:r>
              <a:rPr lang="en-GB" sz="1800" dirty="0">
                <a:effectLst/>
                <a:latin typeface="NimbusRomNo9L"/>
              </a:rPr>
              <a:t>this is our extension with the transformer for multi-view fusion</a:t>
            </a:r>
            <a:endParaRPr lang="en-GB" dirty="0"/>
          </a:p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3D-RETR-Avg-Fusion-E </a:t>
            </a:r>
            <a:r>
              <a:rPr lang="en-GB" sz="1800" dirty="0">
                <a:effectLst/>
                <a:latin typeface="NimbusRomNo9L"/>
              </a:rPr>
              <a:t>this is the same as the 3D- RETR-</a:t>
            </a:r>
            <a:r>
              <a:rPr lang="en-GB" sz="1800" dirty="0" err="1">
                <a:effectLst/>
                <a:latin typeface="NimbusRomNo9L"/>
              </a:rPr>
              <a:t>Avg</a:t>
            </a:r>
            <a:r>
              <a:rPr lang="en-GB" sz="1800" dirty="0">
                <a:effectLst/>
                <a:latin typeface="NimbusRomNo9L"/>
              </a:rPr>
              <a:t>-Fusion model but stopped early during training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9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7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5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8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8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9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6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Grafik und Visualisierung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Computation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, Information and Technology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1"/>
            <a:ext cx="8508999" cy="459680"/>
          </a:xfrm>
        </p:spPr>
        <p:txBody>
          <a:bodyPr/>
          <a:lstStyle/>
          <a:p>
            <a:r>
              <a:rPr lang="en-GB" sz="1800" b="0" dirty="0">
                <a:effectLst/>
                <a:latin typeface="NimbusRomNo9L"/>
              </a:rPr>
              <a:t>Single and Multi-View 3D Reconstruction from 2D Images: Vision Transformers </a:t>
            </a:r>
            <a:endParaRPr lang="en-GB" sz="2000" dirty="0"/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Machine Learning for 3D Geometry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12E00-90FF-88EC-2DC4-2474F8244C53}"/>
              </a:ext>
            </a:extLst>
          </p:cNvPr>
          <p:cNvSpPr txBox="1"/>
          <p:nvPr/>
        </p:nvSpPr>
        <p:spPr>
          <a:xfrm>
            <a:off x="319088" y="3188208"/>
            <a:ext cx="2023872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err="1">
                <a:latin typeface="+mn-lt"/>
              </a:rPr>
              <a:t>Biray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Sutcuoglu</a:t>
            </a: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Youssef Youssef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Michael Kubitza</a:t>
            </a:r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880362"/>
            <a:ext cx="8508999" cy="3581398"/>
          </a:xfrm>
        </p:spPr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A65F4-3E8D-4940-17F3-4D506B0EA01F}"/>
              </a:ext>
            </a:extLst>
          </p:cNvPr>
          <p:cNvSpPr txBox="1"/>
          <p:nvPr/>
        </p:nvSpPr>
        <p:spPr>
          <a:xfrm>
            <a:off x="385763" y="1628775"/>
            <a:ext cx="8441171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Performance results of various models in the multi-view setting, measured by the overall Intersection over Union (</a:t>
            </a:r>
            <a:r>
              <a:rPr lang="en-US" sz="1600" dirty="0" err="1">
                <a:latin typeface="+mn-lt"/>
              </a:rPr>
              <a:t>IoU</a:t>
            </a:r>
            <a:r>
              <a:rPr lang="en-US" sz="1600" dirty="0">
                <a:latin typeface="+mn-lt"/>
              </a:rPr>
              <a:t>) across all classes.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493E2-48F2-23E6-787D-6D031982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9" y="3012531"/>
            <a:ext cx="8529821" cy="12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376FE-5249-9664-3A64-1EE8181EA4C2}"/>
              </a:ext>
            </a:extLst>
          </p:cNvPr>
          <p:cNvSpPr txBox="1"/>
          <p:nvPr/>
        </p:nvSpPr>
        <p:spPr>
          <a:xfrm>
            <a:off x="1125140" y="2521744"/>
            <a:ext cx="6893719" cy="1543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600" b="1" dirty="0">
                <a:latin typeface="+mj-lt"/>
                <a:ea typeface="Apple Color Emoji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3206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880362"/>
            <a:ext cx="8508999" cy="3581398"/>
          </a:xfrm>
        </p:spPr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C0326BE2-A2C4-4960-52F0-400C6BFBFD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69883" y="1963186"/>
            <a:ext cx="3788640" cy="3788640"/>
          </a:xfrm>
          <a:prstGeom prst="rect">
            <a:avLst/>
          </a:prstGeom>
          <a:ln>
            <a:noFill/>
          </a:ln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2E520A5F-EAE8-B098-94FC-B5714FE06D90}"/>
              </a:ext>
            </a:extLst>
          </p:cNvPr>
          <p:cNvSpPr/>
          <p:nvPr/>
        </p:nvSpPr>
        <p:spPr>
          <a:xfrm>
            <a:off x="157163" y="1359106"/>
            <a:ext cx="8421120" cy="499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marL="720" algn="ctr">
              <a:lnSpc>
                <a:spcPct val="125000"/>
              </a:lnSpc>
              <a:buClr>
                <a:srgbClr val="0065BD"/>
              </a:buClr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</a:rPr>
              <a:t>	Questions?</a:t>
            </a: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1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Traditional methods for 3D shape reconstruction rely on matching observed objects with suitable 3D shape priors, requiring prior knowledge or adaptation 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3D-R2N2: network takes one or more images of an object instance and outputs a 3D occupancy grid reconstruction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</a:t>
            </a:r>
            <a:r>
              <a:rPr lang="en-US">
                <a:ln>
                  <a:noFill/>
                </a:ln>
                <a:effectLst/>
              </a:rPr>
              <a:t>his approach does not require object class labels or image annotations, making it flexible and applicable across diverse objects and scenarios</a:t>
            </a:r>
            <a:endParaRPr lang="en-DE">
              <a:ln>
                <a:noFill/>
              </a:ln>
              <a:effectLst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A00BD-3152-30BB-31D3-E267831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35" y="1688912"/>
            <a:ext cx="2402166" cy="204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4B1C-49FD-B95A-84E7-EC629F42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614674"/>
            <a:ext cx="1978219" cy="20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The architecture of 3D-RETR was re-implemented and trained from the ground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  <a:latin typeface="NimbusRomNo9L"/>
              </a:rPr>
              <a:t>3D-RETR-Deep-Fusion employs a transformer to effectively learn an appropriate fusion of multiple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Considering the limitations in available resources, the experimental outcomes on </a:t>
            </a:r>
            <a:r>
              <a:rPr lang="en-GB" sz="1800" dirty="0" err="1">
                <a:effectLst/>
                <a:latin typeface="NimbusRomNo9L"/>
              </a:rPr>
              <a:t>ShapeNet</a:t>
            </a:r>
            <a:r>
              <a:rPr lang="en-GB" sz="1800" dirty="0">
                <a:effectLst/>
                <a:latin typeface="NimbusRomNo9L"/>
              </a:rPr>
              <a:t> demonstrate that both models achieve results nearly on par with state-of-the-art methods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FAFDE-5FF6-02DE-74A0-BF927E47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54" y="4484425"/>
            <a:ext cx="6143211" cy="14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3B837A-CDD9-AF04-EEA2-419E65E4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62" y="3109200"/>
            <a:ext cx="5282954" cy="275446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33546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is to represent a 2D image as a sequence of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patch is transformed into a higher-dimensional vector, which is subsequently fed into a transformer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multi-view image fusion, the conventional approach involves averaging the features from all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31534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3D-RETR-Deep-Fusion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BDDE54-3918-E7B8-A579-49E65544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" y="2089966"/>
            <a:ext cx="8509000" cy="223890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674127-846B-3AC4-3D57-EA73EA3A450F}"/>
              </a:ext>
            </a:extLst>
          </p:cNvPr>
          <p:cNvSpPr/>
          <p:nvPr/>
        </p:nvSpPr>
        <p:spPr>
          <a:xfrm>
            <a:off x="3889248" y="2133600"/>
            <a:ext cx="1530096" cy="2322576"/>
          </a:xfrm>
          <a:prstGeom prst="roundRect">
            <a:avLst/>
          </a:prstGeom>
          <a:solidFill>
            <a:schemeClr val="accent2">
              <a:alpha val="30752"/>
            </a:schemeClr>
          </a:soli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NimbusRomNo9L"/>
              </a:rPr>
              <a:t>ShapeNet</a:t>
            </a:r>
            <a:r>
              <a:rPr lang="en-GB" sz="1800" dirty="0">
                <a:effectLst/>
                <a:latin typeface="NimbusRomNo9L"/>
              </a:rPr>
              <a:t> dataset (80% training, 10% validation and 10%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3 models trained: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3D-RETR-Avg-Fusion </a:t>
            </a:r>
            <a:endParaRPr lang="en-GB" sz="2000" dirty="0"/>
          </a:p>
          <a:p>
            <a:pPr marL="461963" lvl="1" indent="-285750">
              <a:buFont typeface="Wingdings" pitchFamily="2" charset="2"/>
              <a:buChar char="§"/>
            </a:pPr>
            <a:endParaRPr lang="en-GB" sz="1800" dirty="0">
              <a:effectLst/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3D-RETR-Deep-Fusion </a:t>
            </a:r>
            <a:endParaRPr lang="en-GB" sz="2000" dirty="0"/>
          </a:p>
          <a:p>
            <a:pPr marL="461963" lvl="1" indent="-285750">
              <a:buFont typeface="Wingdings" pitchFamily="2" charset="2"/>
              <a:buChar char="§"/>
            </a:pPr>
            <a:endParaRPr lang="en-GB" sz="1800" dirty="0"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3D-RETR-Avg-Fusion-E </a:t>
            </a:r>
            <a:endParaRPr lang="en-GB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7721-D7D3-2C72-43ED-8075FEA7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17511"/>
            <a:ext cx="7772400" cy="1698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DF0193-4056-7BB5-1045-04E18D7F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022835"/>
            <a:ext cx="7772400" cy="166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6E85BC-AEF5-D814-3378-7078116E2C6E}"/>
              </a:ext>
            </a:extLst>
          </p:cNvPr>
          <p:cNvSpPr txBox="1"/>
          <p:nvPr/>
        </p:nvSpPr>
        <p:spPr>
          <a:xfrm>
            <a:off x="2703083" y="1541506"/>
            <a:ext cx="3509230" cy="573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800" dirty="0">
                <a:effectLst/>
                <a:latin typeface="NimbusRomNo9L"/>
              </a:rPr>
              <a:t>3D-RETR-Avg-Fusion Training Process </a:t>
            </a:r>
            <a:endParaRPr lang="en-GB" sz="1600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5438-81C6-29F1-DE97-5CC9665EAA75}"/>
              </a:ext>
            </a:extLst>
          </p:cNvPr>
          <p:cNvSpPr txBox="1"/>
          <p:nvPr/>
        </p:nvSpPr>
        <p:spPr>
          <a:xfrm>
            <a:off x="2624825" y="3724585"/>
            <a:ext cx="3665747" cy="534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800" dirty="0">
                <a:effectLst/>
                <a:latin typeface="NimbusRomNo9L"/>
              </a:rPr>
              <a:t>3D-RETR-Deep-Fusion Training Process </a:t>
            </a:r>
            <a:endParaRPr lang="en-GB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8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Fusion Reconstructions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89D93-5F47-820C-A165-26E196C6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0" y="1581789"/>
            <a:ext cx="7710320" cy="46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880362"/>
            <a:ext cx="8508999" cy="3581398"/>
          </a:xfrm>
        </p:spPr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A25099-B072-A949-9E3B-24A96D00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1" y="2603953"/>
            <a:ext cx="8216159" cy="3727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A65F4-3E8D-4940-17F3-4D506B0EA01F}"/>
              </a:ext>
            </a:extLst>
          </p:cNvPr>
          <p:cNvSpPr txBox="1"/>
          <p:nvPr/>
        </p:nvSpPr>
        <p:spPr>
          <a:xfrm>
            <a:off x="385763" y="1628775"/>
            <a:ext cx="8441171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As predicted, the deep fusion model underperforms in this scenario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 the contrary, our average fusion implementation excels as a top-performer</a:t>
            </a:r>
          </a:p>
        </p:txBody>
      </p:sp>
    </p:spTree>
    <p:extLst>
      <p:ext uri="{BB962C8B-B14F-4D97-AF65-F5344CB8AC3E}">
        <p14:creationId xmlns:p14="http://schemas.microsoft.com/office/powerpoint/2010/main" val="253095498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182</TotalTime>
  <Words>377</Words>
  <Application>Microsoft Macintosh PowerPoint</Application>
  <PresentationFormat>On-screen Show (4:3)</PresentationFormat>
  <Paragraphs>89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Courier New</vt:lpstr>
      <vt:lpstr>NimbusRomNo9L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Project – Machine Learning for 3D Geometry</vt:lpstr>
      <vt:lpstr>Motivation</vt:lpstr>
      <vt:lpstr>Approach</vt:lpstr>
      <vt:lpstr>Vision Transformer</vt:lpstr>
      <vt:lpstr>3D-RETR-Deep-Fusion</vt:lpstr>
      <vt:lpstr>Training</vt:lpstr>
      <vt:lpstr>Training</vt:lpstr>
      <vt:lpstr>Average Fusion Reconstructions</vt:lpstr>
      <vt:lpstr>Results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Machine Learning for 3D Geometry</dc:title>
  <dc:creator>Michael Kubitza</dc:creator>
  <cp:lastModifiedBy>Michael Kubitza</cp:lastModifiedBy>
  <cp:revision>24</cp:revision>
  <cp:lastPrinted>2015-07-30T14:04:45Z</cp:lastPrinted>
  <dcterms:created xsi:type="dcterms:W3CDTF">2023-07-02T14:19:15Z</dcterms:created>
  <dcterms:modified xsi:type="dcterms:W3CDTF">2023-07-24T21:56:31Z</dcterms:modified>
</cp:coreProperties>
</file>