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12"/>
  </p:notesMasterIdLst>
  <p:handoutMasterIdLst>
    <p:handoutMasterId r:id="rId13"/>
  </p:handoutMasterIdLst>
  <p:sldIdLst>
    <p:sldId id="355" r:id="rId7"/>
    <p:sldId id="356" r:id="rId8"/>
    <p:sldId id="357" r:id="rId9"/>
    <p:sldId id="358" r:id="rId10"/>
    <p:sldId id="359" r:id="rId1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00" autoAdjust="0"/>
    <p:restoredTop sz="88272" autoAdjust="0"/>
  </p:normalViewPr>
  <p:slideViewPr>
    <p:cSldViewPr snapToGrid="0">
      <p:cViewPr varScale="1">
        <p:scale>
          <a:sx n="209" d="100"/>
          <a:sy n="209" d="100"/>
        </p:scale>
        <p:origin x="3840" y="17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03/07/2023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03/07/2023</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Grafik und Visualisierung</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a:t>
            </a:r>
            <a:r>
              <a:rPr lang="de-DE" sz="800" dirty="0" err="1">
                <a:solidFill>
                  <a:schemeClr val="tx2"/>
                </a:solidFill>
                <a:latin typeface="+mn-lt"/>
              </a:rPr>
              <a:t>Computation</a:t>
            </a:r>
            <a:r>
              <a:rPr lang="de-DE" sz="800" dirty="0">
                <a:solidFill>
                  <a:schemeClr val="tx2"/>
                </a:solidFill>
                <a:latin typeface="+mn-lt"/>
              </a:rPr>
              <a:t>, Information and Technology</a:t>
            </a:r>
          </a:p>
          <a:p>
            <a:pPr>
              <a:lnSpc>
                <a:spcPct val="94000"/>
              </a:lnSpc>
              <a:tabLst/>
            </a:pPr>
            <a:r>
              <a:rPr lang="de-DE" sz="800" dirty="0">
                <a:solidFill>
                  <a:schemeClr val="tx2"/>
                </a:solidFill>
                <a:latin typeface="+mn-lt"/>
              </a:rPr>
              <a:t>Technische Universität München</a:t>
            </a: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978721"/>
            <a:ext cx="8508999" cy="459680"/>
          </a:xfrm>
        </p:spPr>
        <p:txBody>
          <a:bodyPr/>
          <a:lstStyle/>
          <a:p>
            <a:r>
              <a:rPr lang="en-GB" sz="1800" dirty="0">
                <a:effectLst/>
                <a:latin typeface="Calibri" panose="020F0502020204030204" pitchFamily="34" charset="0"/>
              </a:rPr>
              <a:t>Reconstruction from single 2D Images</a:t>
            </a:r>
          </a:p>
          <a:p>
            <a:r>
              <a:rPr lang="en-GB" sz="1800" dirty="0">
                <a:latin typeface="Calibri" panose="020F0502020204030204" pitchFamily="34" charset="0"/>
              </a:rPr>
              <a:t>Paper: </a:t>
            </a:r>
            <a:r>
              <a:rPr lang="en-GB" sz="1800" dirty="0">
                <a:effectLst/>
                <a:latin typeface="Calibri" panose="020F0502020204030204" pitchFamily="34" charset="0"/>
              </a:rPr>
              <a:t>3D-R2N2: A Unified Approach for Single and Multi-view 3D Object Reconstruction </a:t>
            </a:r>
            <a:endParaRPr lang="en-GB" sz="1800" dirty="0">
              <a:effectLst/>
              <a:latin typeface="SymbolMT"/>
            </a:endParaRPr>
          </a:p>
          <a:p>
            <a:r>
              <a:rPr lang="en-GB" sz="1800" dirty="0">
                <a:effectLst/>
                <a:latin typeface="Calibri" panose="020F0502020204030204" pitchFamily="34" charset="0"/>
              </a:rPr>
              <a:t> </a:t>
            </a:r>
            <a:endParaRPr lang="en-GB" dirty="0"/>
          </a:p>
        </p:txBody>
      </p:sp>
      <p:sp>
        <p:nvSpPr>
          <p:cNvPr id="7" name="Titel 6"/>
          <p:cNvSpPr>
            <a:spLocks noGrp="1"/>
          </p:cNvSpPr>
          <p:nvPr>
            <p:ph type="title"/>
          </p:nvPr>
        </p:nvSpPr>
        <p:spPr/>
        <p:txBody>
          <a:bodyPr/>
          <a:lstStyle/>
          <a:p>
            <a:r>
              <a:rPr lang="en-US" dirty="0"/>
              <a:t>Project – Machine Learning for 3D Geometry</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
        <p:nvSpPr>
          <p:cNvPr id="4" name="TextBox 3">
            <a:extLst>
              <a:ext uri="{FF2B5EF4-FFF2-40B4-BE49-F238E27FC236}">
                <a16:creationId xmlns:a16="http://schemas.microsoft.com/office/drawing/2014/main" id="{CFA12E00-90FF-88EC-2DC4-2474F8244C53}"/>
              </a:ext>
            </a:extLst>
          </p:cNvPr>
          <p:cNvSpPr txBox="1"/>
          <p:nvPr/>
        </p:nvSpPr>
        <p:spPr>
          <a:xfrm>
            <a:off x="319088" y="3188208"/>
            <a:ext cx="2023872" cy="1099404"/>
          </a:xfrm>
          <a:prstGeom prst="rect">
            <a:avLst/>
          </a:prstGeom>
          <a:noFill/>
        </p:spPr>
        <p:txBody>
          <a:bodyPr wrap="square" lIns="0" tIns="0" rIns="0" bIns="0" rtlCol="0">
            <a:spAutoFit/>
          </a:bodyPr>
          <a:lstStyle/>
          <a:p>
            <a:pPr>
              <a:lnSpc>
                <a:spcPct val="114000"/>
              </a:lnSpc>
            </a:pPr>
            <a:r>
              <a:rPr lang="en-US" sz="1600" dirty="0" err="1">
                <a:latin typeface="+mn-lt"/>
              </a:rPr>
              <a:t>Biray</a:t>
            </a:r>
            <a:r>
              <a:rPr lang="en-US" sz="1600" dirty="0">
                <a:latin typeface="+mn-lt"/>
              </a:rPr>
              <a:t> </a:t>
            </a:r>
            <a:r>
              <a:rPr lang="en-US" sz="1600" dirty="0" err="1">
                <a:latin typeface="+mn-lt"/>
              </a:rPr>
              <a:t>Sutcuoglu</a:t>
            </a:r>
            <a:endParaRPr lang="en-US" sz="1600" dirty="0">
              <a:latin typeface="+mn-lt"/>
            </a:endParaRPr>
          </a:p>
          <a:p>
            <a:pPr>
              <a:lnSpc>
                <a:spcPct val="114000"/>
              </a:lnSpc>
            </a:pPr>
            <a:r>
              <a:rPr lang="en-US" sz="1600" dirty="0">
                <a:latin typeface="+mn-lt"/>
              </a:rPr>
              <a:t>Youssef Youssef</a:t>
            </a:r>
          </a:p>
          <a:p>
            <a:pPr>
              <a:lnSpc>
                <a:spcPct val="114000"/>
              </a:lnSpc>
            </a:pPr>
            <a:r>
              <a:rPr lang="en-US" sz="1600" dirty="0">
                <a:latin typeface="+mn-lt"/>
              </a:rPr>
              <a:t>Michael Kubitza</a:t>
            </a:r>
          </a:p>
          <a:p>
            <a:pPr>
              <a:lnSpc>
                <a:spcPct val="114000"/>
              </a:lnSpc>
            </a:pPr>
            <a:endParaRPr lang="en-US" sz="1600" dirty="0" err="1">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115EA-D762-4B09-6ECA-3111D3934CEC}"/>
              </a:ext>
            </a:extLst>
          </p:cNvPr>
          <p:cNvSpPr>
            <a:spLocks noGrp="1"/>
          </p:cNvSpPr>
          <p:nvPr>
            <p:ph idx="1"/>
          </p:nvPr>
        </p:nvSpPr>
        <p:spPr/>
        <p:txBody>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Traditional methods for 3D shape reconstruction rely on matching observed objects with suitable 3D shape priors, requiring prior knowledge or adaptation. Our reference research paper </a:t>
            </a:r>
            <a:r>
              <a:rPr lang="fr-FR"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propose</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s a novel approach that uses deep convolutional neural networks to learn a direct mapping from observations to underlying 3D shapes without explicit priors. Inspired by LSTM networks and recent advances in single-view 3D reconstruction using CNNs, it introduces the 3D Recurrent Reconstruction Neural Network (3D-R2N2). The network takes one or more images of an object instance and outputs a 3D occupancy grid reconstruction. Importantly, this approach does not require object class labels or image annotations, making it flexible and applicable across diverse objects and scenarios. </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endParaRPr lang="en-US" dirty="0"/>
          </a:p>
        </p:txBody>
      </p:sp>
      <p:sp>
        <p:nvSpPr>
          <p:cNvPr id="3" name="Slide Number Placeholder 2">
            <a:extLst>
              <a:ext uri="{FF2B5EF4-FFF2-40B4-BE49-F238E27FC236}">
                <a16:creationId xmlns:a16="http://schemas.microsoft.com/office/drawing/2014/main" id="{A94A60AC-B9B3-AF59-E847-984597B2945A}"/>
              </a:ext>
            </a:extLst>
          </p:cNvPr>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Title 4">
            <a:extLst>
              <a:ext uri="{FF2B5EF4-FFF2-40B4-BE49-F238E27FC236}">
                <a16:creationId xmlns:a16="http://schemas.microsoft.com/office/drawing/2014/main" id="{390DBEAC-D603-E343-552D-9EB20251DA02}"/>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9255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115EA-D762-4B09-6ECA-3111D3934CEC}"/>
              </a:ext>
            </a:extLst>
          </p:cNvPr>
          <p:cNvSpPr>
            <a:spLocks noGrp="1"/>
          </p:cNvSpPr>
          <p:nvPr>
            <p:ph idx="1"/>
          </p:nvPr>
        </p:nvSpPr>
        <p:spPr/>
        <p:txBody>
          <a:bodyPr/>
          <a:lstStyle/>
          <a:p>
            <a:pPr marL="342900" lvl="0" indent="-342900" fontAlgn="base">
              <a:buFont typeface="Arial" panose="020B0604020202020204" pitchFamily="34" charset="0"/>
              <a:buChar char="•"/>
            </a:pPr>
            <a:r>
              <a:rPr lang="en-US" sz="1800" kern="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C</a:t>
            </a:r>
            <a:r>
              <a:rPr lang="en-US"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hanging encoder to use transformer with attention</a:t>
            </a:r>
            <a:endParaRPr lang="en-DE"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pPr marL="342900" lvl="0" indent="-342900" fontAlgn="base">
              <a:buFont typeface="Arial" panose="020B0604020202020204" pitchFamily="34" charset="0"/>
              <a:buChar char="•"/>
            </a:pPr>
            <a:r>
              <a:rPr lang="en-US" sz="1800" kern="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C</a:t>
            </a:r>
            <a:r>
              <a:rPr lang="en-US"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hanging decoder to use transformer with attention</a:t>
            </a:r>
            <a:endParaRPr lang="en-DE"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pPr marL="342900" lvl="0" indent="-342900" fontAlgn="base">
              <a:buFont typeface="Arial" panose="020B0604020202020204" pitchFamily="34" charset="0"/>
              <a:buChar char="•"/>
            </a:pPr>
            <a:r>
              <a:rPr lang="en-US" sz="1800" kern="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I</a:t>
            </a:r>
            <a:r>
              <a:rPr lang="en-US"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 there’s enough time, try to reverse the process which is 3d to 2d</a:t>
            </a:r>
            <a:endParaRPr lang="en-DE" sz="1800" u="none" strike="noStrike" kern="0" spc="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With our modifications:</a:t>
            </a:r>
          </a:p>
          <a:p>
            <a:pPr marL="342900" indent="-342900">
              <a:buFont typeface="+mj-lt"/>
              <a:buAutoNum type="arabicPeriod"/>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By incorporating transformer models with attention, we expect improved learning capabilities and better capturing of complex relationships between image features and 3D shapes. The attention mechanisms enable the network to focus on relevant visual cues and align them with reconstructed 3D representations.</a:t>
            </a:r>
          </a:p>
          <a:p>
            <a:pPr marL="342900" indent="-342900">
              <a:buAutoNum type="arabicPeriod"/>
            </a:pP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We expect exploring the reverse mapping from 3D to 2D representations for generating novel object views and reconstructing 2D images from limited 3D information.</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endParaRPr lang="en-US" dirty="0"/>
          </a:p>
        </p:txBody>
      </p:sp>
      <p:sp>
        <p:nvSpPr>
          <p:cNvPr id="3" name="Slide Number Placeholder 2">
            <a:extLst>
              <a:ext uri="{FF2B5EF4-FFF2-40B4-BE49-F238E27FC236}">
                <a16:creationId xmlns:a16="http://schemas.microsoft.com/office/drawing/2014/main" id="{A94A60AC-B9B3-AF59-E847-984597B2945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le 4">
            <a:extLst>
              <a:ext uri="{FF2B5EF4-FFF2-40B4-BE49-F238E27FC236}">
                <a16:creationId xmlns:a16="http://schemas.microsoft.com/office/drawing/2014/main" id="{390DBEAC-D603-E343-552D-9EB20251DA02}"/>
              </a:ext>
            </a:extLst>
          </p:cNvPr>
          <p:cNvSpPr>
            <a:spLocks noGrp="1"/>
          </p:cNvSpPr>
          <p:nvPr>
            <p:ph type="title"/>
          </p:nvPr>
        </p:nvSpPr>
        <p:spPr/>
        <p:txBody>
          <a:bodyPr/>
          <a:lstStyle/>
          <a:p>
            <a:r>
              <a:rPr lang="en-US" dirty="0"/>
              <a:t>Modifications</a:t>
            </a:r>
          </a:p>
        </p:txBody>
      </p:sp>
    </p:spTree>
    <p:extLst>
      <p:ext uri="{BB962C8B-B14F-4D97-AF65-F5344CB8AC3E}">
        <p14:creationId xmlns:p14="http://schemas.microsoft.com/office/powerpoint/2010/main" val="15922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115EA-D762-4B09-6ECA-3111D3934CEC}"/>
              </a:ext>
            </a:extLst>
          </p:cNvPr>
          <p:cNvSpPr>
            <a:spLocks noGrp="1"/>
          </p:cNvSpPr>
          <p:nvPr>
            <p:ph idx="1"/>
          </p:nvPr>
        </p:nvSpPr>
        <p:spPr/>
        <p:txBody>
          <a:bodyPr/>
          <a:lstStyle/>
          <a:p>
            <a:r>
              <a:rPr lang="en-US" sz="1800" u="sng"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Research and Understanding:</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t>
            </a:r>
          </a:p>
          <a:p>
            <a:pPr marL="285750" indent="-285750">
              <a:buFont typeface="Arial" panose="020B0604020202020204" pitchFamily="34" charset="0"/>
              <a:buChar char="•"/>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Thoroughly reading the research paper and making own research </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Running the project code and observing the proposed models</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u="sng"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Project setup:</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t>
            </a:r>
          </a:p>
          <a:p>
            <a:pPr marL="285750" indent="-285750">
              <a:buFont typeface="Arial" panose="020B0604020202020204" pitchFamily="34" charset="0"/>
              <a:buChar char="•"/>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Creating a GitHub repo for our project, adding initial code and dataset</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t>
            </a: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u="sng"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Workload division and project plan:</a:t>
            </a:r>
          </a:p>
          <a:p>
            <a:pPr marL="285750" indent="-285750">
              <a:buFont typeface="Arial" panose="020B0604020202020204" pitchFamily="34" charset="0"/>
              <a:buChar char="•"/>
            </a:pPr>
            <a:r>
              <a:rPr lang="en-GB"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Organize and address the individual tasks and set up a milestone plan</a:t>
            </a:r>
          </a:p>
          <a:p>
            <a:pPr marL="285750" indent="-285750">
              <a:buFont typeface="Arial" panose="020B0604020202020204" pitchFamily="34" charset="0"/>
              <a:buChar char="•"/>
            </a:pPr>
            <a:endParaRPr lang="en-GB" sz="18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a:p>
            <a:r>
              <a:rPr lang="en-US" sz="1800" u="sng"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Implementation:</a:t>
            </a:r>
          </a:p>
          <a:p>
            <a:pPr marL="285750" indent="-285750">
              <a:buFont typeface="Arial" panose="020B0604020202020204" pitchFamily="34" charset="0"/>
              <a:buChar char="•"/>
            </a:pP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Dataset preparation and setup completed</a:t>
            </a:r>
          </a:p>
          <a:p>
            <a:pPr marL="285750" indent="-285750">
              <a:buFont typeface="Arial" panose="020B0604020202020204" pitchFamily="34" charset="0"/>
              <a:buChar char="•"/>
            </a:pPr>
            <a:r>
              <a:rPr lang="en-US" sz="180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Started </a:t>
            </a:r>
            <a:r>
              <a:rPr lang="en-US" sz="18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e</a:t>
            </a:r>
            <a:r>
              <a:rPr lang="en-US" sz="180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ncoder and </a:t>
            </a:r>
            <a:r>
              <a:rPr lang="en-US" sz="18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d</a:t>
            </a:r>
            <a:r>
              <a:rPr lang="en-US" sz="180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rPr>
              <a:t>ecoder</a:t>
            </a:r>
            <a:endPar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DE"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p:txBody>
      </p:sp>
      <p:sp>
        <p:nvSpPr>
          <p:cNvPr id="3" name="Slide Number Placeholder 2">
            <a:extLst>
              <a:ext uri="{FF2B5EF4-FFF2-40B4-BE49-F238E27FC236}">
                <a16:creationId xmlns:a16="http://schemas.microsoft.com/office/drawing/2014/main" id="{A94A60AC-B9B3-AF59-E847-984597B2945A}"/>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5" name="Title 4">
            <a:extLst>
              <a:ext uri="{FF2B5EF4-FFF2-40B4-BE49-F238E27FC236}">
                <a16:creationId xmlns:a16="http://schemas.microsoft.com/office/drawing/2014/main" id="{390DBEAC-D603-E343-552D-9EB20251DA02}"/>
              </a:ext>
            </a:extLst>
          </p:cNvPr>
          <p:cNvSpPr>
            <a:spLocks noGrp="1"/>
          </p:cNvSpPr>
          <p:nvPr>
            <p:ph type="title"/>
          </p:nvPr>
        </p:nvSpPr>
        <p:spPr/>
        <p:txBody>
          <a:bodyPr/>
          <a:lstStyle/>
          <a:p>
            <a:r>
              <a:rPr lang="en-US" dirty="0"/>
              <a:t>Progress</a:t>
            </a:r>
          </a:p>
        </p:txBody>
      </p:sp>
    </p:spTree>
    <p:extLst>
      <p:ext uri="{BB962C8B-B14F-4D97-AF65-F5344CB8AC3E}">
        <p14:creationId xmlns:p14="http://schemas.microsoft.com/office/powerpoint/2010/main" val="426759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4A60AC-B9B3-AF59-E847-984597B2945A}"/>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5" name="Title 4">
            <a:extLst>
              <a:ext uri="{FF2B5EF4-FFF2-40B4-BE49-F238E27FC236}">
                <a16:creationId xmlns:a16="http://schemas.microsoft.com/office/drawing/2014/main" id="{390DBEAC-D603-E343-552D-9EB20251DA02}"/>
              </a:ext>
            </a:extLst>
          </p:cNvPr>
          <p:cNvSpPr>
            <a:spLocks noGrp="1"/>
          </p:cNvSpPr>
          <p:nvPr>
            <p:ph type="title"/>
          </p:nvPr>
        </p:nvSpPr>
        <p:spPr/>
        <p:txBody>
          <a:bodyPr/>
          <a:lstStyle/>
          <a:p>
            <a:r>
              <a:rPr lang="en-US" dirty="0"/>
              <a:t>Progress</a:t>
            </a:r>
          </a:p>
        </p:txBody>
      </p:sp>
      <p:pic>
        <p:nvPicPr>
          <p:cNvPr id="8" name="Content Placeholder 7">
            <a:extLst>
              <a:ext uri="{FF2B5EF4-FFF2-40B4-BE49-F238E27FC236}">
                <a16:creationId xmlns:a16="http://schemas.microsoft.com/office/drawing/2014/main" id="{04657108-0502-0F32-51B5-94CE12278EC7}"/>
              </a:ext>
            </a:extLst>
          </p:cNvPr>
          <p:cNvPicPr>
            <a:picLocks noGrp="1" noChangeAspect="1"/>
          </p:cNvPicPr>
          <p:nvPr>
            <p:ph idx="1"/>
          </p:nvPr>
        </p:nvPicPr>
        <p:blipFill>
          <a:blip r:embed="rId2"/>
          <a:stretch>
            <a:fillRect/>
          </a:stretch>
        </p:blipFill>
        <p:spPr>
          <a:xfrm>
            <a:off x="317500" y="2390454"/>
            <a:ext cx="8509000" cy="2077092"/>
          </a:xfrm>
        </p:spPr>
      </p:pic>
    </p:spTree>
    <p:extLst>
      <p:ext uri="{BB962C8B-B14F-4D97-AF65-F5344CB8AC3E}">
        <p14:creationId xmlns:p14="http://schemas.microsoft.com/office/powerpoint/2010/main" val="180198472"/>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160104_TUM_Praesentation_p_v1</Template>
  <TotalTime>54</TotalTime>
  <Words>337</Words>
  <Application>Microsoft Macintosh PowerPoint</Application>
  <PresentationFormat>On-screen Show (4:3)</PresentationFormat>
  <Paragraphs>38</Paragraphs>
  <Slides>5</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vt:i4>
      </vt:variant>
    </vt:vector>
  </HeadingPairs>
  <TitlesOfParts>
    <vt:vector size="18" baseType="lpstr">
      <vt:lpstr>Arial</vt:lpstr>
      <vt:lpstr>Calibri</vt:lpstr>
      <vt:lpstr>Courier New</vt:lpstr>
      <vt:lpstr>Helvetica Neue</vt:lpstr>
      <vt:lpstr>Symbol</vt:lpstr>
      <vt:lpstr>SymbolMT</vt:lpstr>
      <vt:lpstr>Wingdings</vt:lpstr>
      <vt:lpstr>160104_TUM_Praesentation_p_v1</vt:lpstr>
      <vt:lpstr>Titel 2</vt:lpstr>
      <vt:lpstr>Titel 3</vt:lpstr>
      <vt:lpstr>Inhalt</vt:lpstr>
      <vt:lpstr>Kapiteltrenner blau</vt:lpstr>
      <vt:lpstr>Kapiteltrenner schwarz</vt:lpstr>
      <vt:lpstr>Project – Machine Learning for 3D Geometry</vt:lpstr>
      <vt:lpstr>Motivation</vt:lpstr>
      <vt:lpstr>Modifications</vt:lpstr>
      <vt:lpstr>Progress</vt:lpstr>
      <vt:lpstr>Progress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Machine Learning for 3D Geometry</dc:title>
  <dc:creator>Michael Kubitza</dc:creator>
  <cp:lastModifiedBy>Michael Kubitza</cp:lastModifiedBy>
  <cp:revision>9</cp:revision>
  <cp:lastPrinted>2015-07-30T14:04:45Z</cp:lastPrinted>
  <dcterms:created xsi:type="dcterms:W3CDTF">2023-07-02T14:19:15Z</dcterms:created>
  <dcterms:modified xsi:type="dcterms:W3CDTF">2023-07-03T13:42:48Z</dcterms:modified>
</cp:coreProperties>
</file>