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5"/>
  </p:notesMasterIdLst>
  <p:handoutMasterIdLst>
    <p:handoutMasterId r:id="rId16"/>
  </p:handoutMasterIdLst>
  <p:sldIdLst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49" autoAdjust="0"/>
    <p:restoredTop sz="88279" autoAdjust="0"/>
  </p:normalViewPr>
  <p:slideViewPr>
    <p:cSldViewPr snapToGrid="0">
      <p:cViewPr varScale="1">
        <p:scale>
          <a:sx n="178" d="100"/>
          <a:sy n="178" d="100"/>
        </p:scale>
        <p:origin x="29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24/07/2023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24/07/2023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1963" lvl="1" indent="-285750">
              <a:buFont typeface="Courier New" panose="02070309020205020404" pitchFamily="49" charset="0"/>
              <a:buChar char="o"/>
            </a:pPr>
            <a:r>
              <a:rPr lang="en-US" dirty="0"/>
              <a:t>However, this simplistic method may not yield accurate results, especially when dealing with views from different angles</a:t>
            </a:r>
          </a:p>
          <a:p>
            <a:pPr marL="461963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461963" lvl="1" indent="-285750">
              <a:buFont typeface="Courier New" panose="02070309020205020404" pitchFamily="49" charset="0"/>
              <a:buChar char="o"/>
            </a:pPr>
            <a:r>
              <a:rPr lang="en-US" dirty="0"/>
              <a:t>To address this limitation, we propose a view fusion transformer that learns how to effectively combine multiple views for improved fusion.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56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NimbusRomNo9L"/>
              </a:rPr>
              <a:t>• </a:t>
            </a:r>
            <a:r>
              <a:rPr lang="en-GB" sz="1800" b="0" dirty="0">
                <a:effectLst/>
                <a:latin typeface="NimbusRomNo9L"/>
              </a:rPr>
              <a:t>3D-RETR-Avg-Fusion </a:t>
            </a:r>
            <a:r>
              <a:rPr lang="en-GB" sz="1800" dirty="0">
                <a:effectLst/>
                <a:latin typeface="NimbusRomNo9L"/>
              </a:rPr>
              <a:t>this is our implementation of the 3D-RETR-B model</a:t>
            </a:r>
            <a:endParaRPr lang="en-GB" dirty="0"/>
          </a:p>
          <a:p>
            <a:r>
              <a:rPr lang="en-GB" sz="1800" dirty="0">
                <a:effectLst/>
                <a:latin typeface="NimbusRomNo9L"/>
              </a:rPr>
              <a:t>• </a:t>
            </a:r>
            <a:r>
              <a:rPr lang="en-GB" sz="1800" b="0" dirty="0">
                <a:effectLst/>
                <a:latin typeface="NimbusRomNo9L"/>
              </a:rPr>
              <a:t>3D-RETR-Deep-Fusion </a:t>
            </a:r>
            <a:r>
              <a:rPr lang="en-GB" sz="1800" dirty="0">
                <a:effectLst/>
                <a:latin typeface="NimbusRomNo9L"/>
              </a:rPr>
              <a:t>this is our extension with the transformer for multi-view fusion</a:t>
            </a:r>
            <a:endParaRPr lang="en-GB" dirty="0"/>
          </a:p>
          <a:p>
            <a:r>
              <a:rPr lang="en-GB" sz="1800" dirty="0">
                <a:effectLst/>
                <a:latin typeface="NimbusRomNo9L"/>
              </a:rPr>
              <a:t>• </a:t>
            </a:r>
            <a:r>
              <a:rPr lang="en-GB" sz="1800" b="0" dirty="0">
                <a:effectLst/>
                <a:latin typeface="NimbusRomNo9L"/>
              </a:rPr>
              <a:t>3D-RETR-Avg-Fusion-E </a:t>
            </a:r>
            <a:r>
              <a:rPr lang="en-GB" sz="1800" dirty="0">
                <a:effectLst/>
                <a:latin typeface="NimbusRomNo9L"/>
              </a:rPr>
              <a:t>this is the same as the 3D- RETR-</a:t>
            </a:r>
            <a:r>
              <a:rPr lang="en-GB" sz="1800" dirty="0" err="1">
                <a:effectLst/>
                <a:latin typeface="NimbusRomNo9L"/>
              </a:rPr>
              <a:t>Avg</a:t>
            </a:r>
            <a:r>
              <a:rPr lang="en-GB" sz="1800" dirty="0">
                <a:effectLst/>
                <a:latin typeface="NimbusRomNo9L"/>
              </a:rPr>
              <a:t>-Fusion model but stopped early during training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693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271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15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Grafik und Visualisierung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Computation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, Information and Technology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 München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78721"/>
            <a:ext cx="8508999" cy="459680"/>
          </a:xfrm>
        </p:spPr>
        <p:txBody>
          <a:bodyPr/>
          <a:lstStyle/>
          <a:p>
            <a:r>
              <a:rPr lang="en-GB" sz="1800" b="0" dirty="0">
                <a:effectLst/>
                <a:latin typeface="NimbusRomNo9L"/>
              </a:rPr>
              <a:t>Single and Multi-View 3D Reconstruction from 2D Images: Vision Transformers </a:t>
            </a:r>
            <a:endParaRPr lang="en-GB" sz="2000" dirty="0"/>
          </a:p>
          <a:p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Machine Learning for 3D Geometry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A12E00-90FF-88EC-2DC4-2474F8244C53}"/>
              </a:ext>
            </a:extLst>
          </p:cNvPr>
          <p:cNvSpPr txBox="1"/>
          <p:nvPr/>
        </p:nvSpPr>
        <p:spPr>
          <a:xfrm>
            <a:off x="319088" y="3188208"/>
            <a:ext cx="2023872" cy="1099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err="1">
                <a:latin typeface="+mn-lt"/>
              </a:rPr>
              <a:t>Biray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Sutcuoglu</a:t>
            </a: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Youssef Youssef</a:t>
            </a: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Michael Kubitza</a:t>
            </a:r>
          </a:p>
          <a:p>
            <a:pPr>
              <a:lnSpc>
                <a:spcPct val="114000"/>
              </a:lnSpc>
            </a:pPr>
            <a:endParaRPr lang="en-US" sz="1600" dirty="0" err="1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F115EA-D762-4B09-6ECA-3111D3934CE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1" y="1762188"/>
            <a:ext cx="4180910" cy="4687380"/>
          </a:xfrm>
        </p:spPr>
        <p:txBody>
          <a:bodyPr wrap="square"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n>
                  <a:noFill/>
                </a:ln>
                <a:effectLst/>
              </a:rPr>
              <a:t>Traditional methods for 3D shape reconstruction rely on matching observed objects with suitable 3D shape priors, requiring prior knowledge or adaptation 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n>
                  <a:noFill/>
                </a:ln>
                <a:effectLst/>
              </a:rPr>
              <a:t>3D-R2N2: network takes one or more images of an object instance and outputs a 3D occupancy grid reconstruction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</a:t>
            </a:r>
            <a:r>
              <a:rPr lang="en-US">
                <a:ln>
                  <a:noFill/>
                </a:ln>
                <a:effectLst/>
              </a:rPr>
              <a:t>his approach does not require object class labels or image annotations, making it flexible and applicable across diverse objects and scenarios</a:t>
            </a:r>
            <a:endParaRPr lang="en-DE">
              <a:ln>
                <a:noFill/>
              </a:ln>
              <a:effectLst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ln>
                <a:noFill/>
              </a:ln>
              <a:effectLst/>
            </a:endParaRPr>
          </a:p>
          <a:p>
            <a:pPr>
              <a:spcAft>
                <a:spcPts val="600"/>
              </a:spcAft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2A00BD-3152-30BB-31D3-E267831B2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235" y="1688912"/>
            <a:ext cx="2402166" cy="204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0DBEAC-D603-E343-552D-9EB20251D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Motivation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A4B1C-49FD-B95A-84E7-EC629F425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40" y="3614674"/>
            <a:ext cx="1978219" cy="209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F115EA-D762-4B09-6ECA-3111D3934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NimbusRomNo9L"/>
              </a:rPr>
              <a:t>The architecture of 3D-RETR was re-implemented and trained from the ground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>
                <a:effectLst/>
                <a:latin typeface="NimbusRomNo9L"/>
              </a:rPr>
              <a:t>3D-RETR-Deep-Fusion employs a transformer to effectively learn an appropriate fusion of multiple image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NimbusRomNo9L"/>
              </a:rPr>
              <a:t>Considering the limitations in available resources, the experimental outcomes on </a:t>
            </a:r>
            <a:r>
              <a:rPr lang="en-GB" sz="1800" dirty="0" err="1">
                <a:effectLst/>
                <a:latin typeface="NimbusRomNo9L"/>
              </a:rPr>
              <a:t>ShapeNet</a:t>
            </a:r>
            <a:r>
              <a:rPr lang="en-GB" sz="1800" dirty="0">
                <a:effectLst/>
                <a:latin typeface="NimbusRomNo9L"/>
              </a:rPr>
              <a:t> demonstrate that both models achieve results nearly on par with state-of-the-art methods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0DBEAC-D603-E343-552D-9EB2025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5FAFDE-5FF6-02DE-74A0-BF927E47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254" y="4484425"/>
            <a:ext cx="6143211" cy="147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9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3B837A-CDD9-AF04-EEA2-419E65E4B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662" y="3109200"/>
            <a:ext cx="5282954" cy="2754466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F115EA-D762-4B09-6ECA-3111D3934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335468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approach is to represent a 2D image as a sequence of patches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patch is transformed into a higher-dimensional vector, which is subsequently fed into a transformer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multi-view image fusion, the conventional approach involves averaging the features from all image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61963" lvl="1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0DBEAC-D603-E343-552D-9EB2025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Transformer</a:t>
            </a:r>
          </a:p>
        </p:txBody>
      </p:sp>
    </p:spTree>
    <p:extLst>
      <p:ext uri="{BB962C8B-B14F-4D97-AF65-F5344CB8AC3E}">
        <p14:creationId xmlns:p14="http://schemas.microsoft.com/office/powerpoint/2010/main" val="315340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0DBEAC-D603-E343-552D-9EB2025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3D-RETR-Deep-Fusion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2BDDE54-3918-E7B8-A579-49E655443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89" y="2089966"/>
            <a:ext cx="8509000" cy="2238901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B674127-846B-3AC4-3D57-EA73EA3A450F}"/>
              </a:ext>
            </a:extLst>
          </p:cNvPr>
          <p:cNvSpPr/>
          <p:nvPr/>
        </p:nvSpPr>
        <p:spPr>
          <a:xfrm>
            <a:off x="3889248" y="2133600"/>
            <a:ext cx="1530096" cy="2322576"/>
          </a:xfrm>
          <a:prstGeom prst="roundRect">
            <a:avLst/>
          </a:prstGeom>
          <a:solidFill>
            <a:schemeClr val="accent2">
              <a:alpha val="30752"/>
            </a:schemeClr>
          </a:solidFill>
          <a:ln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0DBEAC-D603-E343-552D-9EB2025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05292-3E50-4195-8E6A-AAD213C54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NimbusRomNo9L"/>
              </a:rPr>
              <a:t>ShapeNet</a:t>
            </a:r>
            <a:r>
              <a:rPr lang="en-GB" sz="1800" dirty="0">
                <a:effectLst/>
                <a:latin typeface="NimbusRomNo9L"/>
              </a:rPr>
              <a:t> dataset (80% training, 10% validation and 10% testing)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NimbusRomNo9L"/>
              </a:rPr>
              <a:t>3 models trained: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GB" sz="1800" dirty="0">
              <a:latin typeface="NimbusRomNo9L"/>
            </a:endParaRPr>
          </a:p>
          <a:p>
            <a:pPr marL="461963" lvl="1" indent="-285750">
              <a:buFont typeface="Wingdings" pitchFamily="2" charset="2"/>
              <a:buChar char="§"/>
            </a:pPr>
            <a:r>
              <a:rPr lang="en-GB" sz="1800" b="0" dirty="0">
                <a:effectLst/>
                <a:latin typeface="NimbusRomNo9L"/>
              </a:rPr>
              <a:t>3D-RETR-Avg-Fusion </a:t>
            </a:r>
            <a:endParaRPr lang="en-GB" sz="2000" dirty="0"/>
          </a:p>
          <a:p>
            <a:pPr marL="461963" lvl="1" indent="-285750">
              <a:buFont typeface="Wingdings" pitchFamily="2" charset="2"/>
              <a:buChar char="§"/>
            </a:pPr>
            <a:endParaRPr lang="en-GB" sz="1800" dirty="0">
              <a:effectLst/>
              <a:latin typeface="NimbusRomNo9L"/>
            </a:endParaRPr>
          </a:p>
          <a:p>
            <a:pPr marL="461963" lvl="1" indent="-285750">
              <a:buFont typeface="Wingdings" pitchFamily="2" charset="2"/>
              <a:buChar char="§"/>
            </a:pPr>
            <a:r>
              <a:rPr lang="en-GB" sz="1800" b="0" dirty="0">
                <a:effectLst/>
                <a:latin typeface="NimbusRomNo9L"/>
              </a:rPr>
              <a:t>3D-RETR-Deep-Fusion </a:t>
            </a:r>
            <a:endParaRPr lang="en-GB" sz="2000" dirty="0"/>
          </a:p>
          <a:p>
            <a:pPr marL="461963" lvl="1" indent="-285750">
              <a:buFont typeface="Wingdings" pitchFamily="2" charset="2"/>
              <a:buChar char="§"/>
            </a:pPr>
            <a:endParaRPr lang="en-GB" sz="1800" dirty="0">
              <a:latin typeface="NimbusRomNo9L"/>
            </a:endParaRPr>
          </a:p>
          <a:p>
            <a:pPr marL="461963" lvl="1" indent="-285750">
              <a:buFont typeface="Wingdings" pitchFamily="2" charset="2"/>
              <a:buChar char="§"/>
            </a:pPr>
            <a:r>
              <a:rPr lang="en-GB" sz="1800" b="0" dirty="0">
                <a:effectLst/>
                <a:latin typeface="NimbusRomNo9L"/>
              </a:rPr>
              <a:t>3D-RETR-Avg-Fusion-E </a:t>
            </a:r>
            <a:endParaRPr lang="en-GB" sz="2000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6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0DBEAC-D603-E343-552D-9EB2025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05292-3E50-4195-8E6A-AAD213C54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lvl="1" indent="-285750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637721-D7D3-2C72-43ED-8075FEA73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817511"/>
            <a:ext cx="7772400" cy="16988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DF0193-4056-7BB5-1045-04E18D7F5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4022835"/>
            <a:ext cx="7772400" cy="1662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6E85BC-AEF5-D814-3378-7078116E2C6E}"/>
              </a:ext>
            </a:extLst>
          </p:cNvPr>
          <p:cNvSpPr txBox="1"/>
          <p:nvPr/>
        </p:nvSpPr>
        <p:spPr>
          <a:xfrm>
            <a:off x="2703083" y="1541506"/>
            <a:ext cx="3509230" cy="5730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800" dirty="0">
                <a:effectLst/>
                <a:latin typeface="NimbusRomNo9L"/>
              </a:rPr>
              <a:t>3D-RETR-Avg-Fusion Training Process </a:t>
            </a:r>
            <a:endParaRPr lang="en-GB" sz="1600" dirty="0"/>
          </a:p>
          <a:p>
            <a:pPr>
              <a:lnSpc>
                <a:spcPct val="114000"/>
              </a:lnSpc>
            </a:pPr>
            <a:endParaRPr lang="en-US" sz="1600" dirty="0" err="1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85438-81C6-29F1-DE97-5CC9665EAA75}"/>
              </a:ext>
            </a:extLst>
          </p:cNvPr>
          <p:cNvSpPr txBox="1"/>
          <p:nvPr/>
        </p:nvSpPr>
        <p:spPr>
          <a:xfrm>
            <a:off x="2624825" y="3724585"/>
            <a:ext cx="3665747" cy="5342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800" dirty="0">
                <a:effectLst/>
                <a:latin typeface="NimbusRomNo9L"/>
              </a:rPr>
              <a:t>3D-RETR-Deep-Fusion Training Process </a:t>
            </a:r>
            <a:endParaRPr lang="en-GB" dirty="0"/>
          </a:p>
          <a:p>
            <a:pPr>
              <a:lnSpc>
                <a:spcPct val="114000"/>
              </a:lnSpc>
            </a:pPr>
            <a:endParaRPr 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88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0DBEAC-D603-E343-552D-9EB2025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Fusion Reconstructions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05292-3E50-4195-8E6A-AAD213C54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lvl="1" indent="-285750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089D93-5F47-820C-A165-26E196C6E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40" y="1581789"/>
            <a:ext cx="7710320" cy="469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91201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160104_TUM_Praesentation_p_v1</Template>
  <TotalTime>160</TotalTime>
  <Words>314</Words>
  <Application>Microsoft Macintosh PowerPoint</Application>
  <PresentationFormat>On-screen Show (4:3)</PresentationFormat>
  <Paragraphs>64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Courier New</vt:lpstr>
      <vt:lpstr>NimbusRomNo9L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Project – Machine Learning for 3D Geometry</vt:lpstr>
      <vt:lpstr>Motivation</vt:lpstr>
      <vt:lpstr>Approach</vt:lpstr>
      <vt:lpstr>Vision Transformer</vt:lpstr>
      <vt:lpstr>3D-RETR-Deep-Fusion</vt:lpstr>
      <vt:lpstr>Training</vt:lpstr>
      <vt:lpstr>Training</vt:lpstr>
      <vt:lpstr>Average Fusion Reconstructions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Machine Learning for 3D Geometry</dc:title>
  <dc:creator>Michael Kubitza</dc:creator>
  <cp:lastModifiedBy>Michael Kubitza</cp:lastModifiedBy>
  <cp:revision>20</cp:revision>
  <cp:lastPrinted>2015-07-30T14:04:45Z</cp:lastPrinted>
  <dcterms:created xsi:type="dcterms:W3CDTF">2023-07-02T14:19:15Z</dcterms:created>
  <dcterms:modified xsi:type="dcterms:W3CDTF">2023-07-24T20:27:21Z</dcterms:modified>
</cp:coreProperties>
</file>