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2"/>
  </p:notesMasterIdLst>
  <p:handoutMasterIdLst>
    <p:handoutMasterId r:id="rId23"/>
  </p:handoutMasterIdLst>
  <p:sldIdLst>
    <p:sldId id="355" r:id="rId7"/>
    <p:sldId id="356" r:id="rId8"/>
    <p:sldId id="357" r:id="rId9"/>
    <p:sldId id="358" r:id="rId10"/>
    <p:sldId id="359" r:id="rId11"/>
    <p:sldId id="360" r:id="rId12"/>
    <p:sldId id="361" r:id="rId13"/>
    <p:sldId id="367" r:id="rId14"/>
    <p:sldId id="363" r:id="rId15"/>
    <p:sldId id="364" r:id="rId16"/>
    <p:sldId id="362" r:id="rId17"/>
    <p:sldId id="368" r:id="rId18"/>
    <p:sldId id="369" r:id="rId19"/>
    <p:sldId id="366" r:id="rId20"/>
    <p:sldId id="365" r:id="rId21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79" autoAdjust="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201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25/07/2023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25/07/2023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61963" lvl="1" indent="-285750">
              <a:buFont typeface="Courier New" panose="02070309020205020404" pitchFamily="49" charset="0"/>
              <a:buChar char="o"/>
            </a:pPr>
            <a:r>
              <a:rPr lang="en-US" dirty="0"/>
              <a:t>However, this simplistic method may not yield accurate results, especially when dealing with views from different angles</a:t>
            </a:r>
          </a:p>
          <a:p>
            <a:pPr marL="461963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461963" lvl="1" indent="-285750">
              <a:buFont typeface="Courier New" panose="02070309020205020404" pitchFamily="49" charset="0"/>
              <a:buChar char="o"/>
            </a:pPr>
            <a:r>
              <a:rPr lang="en-US" dirty="0"/>
              <a:t>To address this limitation, we propose a view fusion transformer that learns how to effectively combine multiple views for improved fusion.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556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NimbusRomNo9L"/>
              </a:rPr>
              <a:t>• </a:t>
            </a:r>
            <a:r>
              <a:rPr lang="en-GB" sz="1800" b="0" dirty="0">
                <a:effectLst/>
                <a:latin typeface="NimbusRomNo9L"/>
              </a:rPr>
              <a:t>3D-RETR-Avg-Fusion </a:t>
            </a:r>
            <a:r>
              <a:rPr lang="en-GB" sz="1800" dirty="0">
                <a:effectLst/>
                <a:latin typeface="NimbusRomNo9L"/>
              </a:rPr>
              <a:t>this is our implementation of the 3D-RETR-B model</a:t>
            </a:r>
            <a:endParaRPr lang="en-GB" dirty="0"/>
          </a:p>
          <a:p>
            <a:r>
              <a:rPr lang="en-GB" sz="1800" dirty="0">
                <a:effectLst/>
                <a:latin typeface="NimbusRomNo9L"/>
              </a:rPr>
              <a:t>• </a:t>
            </a:r>
            <a:r>
              <a:rPr lang="en-GB" sz="1800" b="0" dirty="0">
                <a:effectLst/>
                <a:latin typeface="NimbusRomNo9L"/>
              </a:rPr>
              <a:t>3D-RETR-Deep-Fusion </a:t>
            </a:r>
            <a:r>
              <a:rPr lang="en-GB" sz="1800" dirty="0">
                <a:effectLst/>
                <a:latin typeface="NimbusRomNo9L"/>
              </a:rPr>
              <a:t>this is our extension with the transformer for multi-view fusion</a:t>
            </a:r>
            <a:endParaRPr lang="en-GB" dirty="0"/>
          </a:p>
          <a:p>
            <a:r>
              <a:rPr lang="en-GB" sz="1800" dirty="0">
                <a:effectLst/>
                <a:latin typeface="NimbusRomNo9L"/>
              </a:rPr>
              <a:t>• </a:t>
            </a:r>
            <a:r>
              <a:rPr lang="en-GB" sz="1800" b="0" dirty="0">
                <a:effectLst/>
                <a:latin typeface="NimbusRomNo9L"/>
              </a:rPr>
              <a:t>3D-RETR-Avg-Fusion-E </a:t>
            </a:r>
            <a:r>
              <a:rPr lang="en-GB" sz="1800" dirty="0">
                <a:effectLst/>
                <a:latin typeface="NimbusRomNo9L"/>
              </a:rPr>
              <a:t>this is the same as the 3D- RETR-</a:t>
            </a:r>
            <a:r>
              <a:rPr lang="en-GB" sz="1800" dirty="0" err="1">
                <a:effectLst/>
                <a:latin typeface="NimbusRomNo9L"/>
              </a:rPr>
              <a:t>Avg</a:t>
            </a:r>
            <a:r>
              <a:rPr lang="en-GB" sz="1800" dirty="0">
                <a:effectLst/>
                <a:latin typeface="NimbusRomNo9L"/>
              </a:rPr>
              <a:t>-Fusion model but stopped early during training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693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271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787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883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15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799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56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72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Grafik und Visualisierung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Computation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, Information and Technology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 München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1978721"/>
            <a:ext cx="8508999" cy="459680"/>
          </a:xfrm>
        </p:spPr>
        <p:txBody>
          <a:bodyPr/>
          <a:lstStyle/>
          <a:p>
            <a:r>
              <a:rPr lang="en-GB" sz="1800" b="0" dirty="0">
                <a:effectLst/>
                <a:latin typeface="NimbusRomNo9L"/>
              </a:rPr>
              <a:t>Single and Multi-View 3D Reconstruction from 2D Images: Vision Transformers </a:t>
            </a:r>
            <a:endParaRPr lang="en-GB" sz="2000" dirty="0"/>
          </a:p>
          <a:p>
            <a:r>
              <a:rPr lang="en-GB" sz="1800" dirty="0">
                <a:effectLst/>
                <a:latin typeface="Calibri" panose="020F0502020204030204" pitchFamily="34" charset="0"/>
              </a:rPr>
              <a:t> </a:t>
            </a:r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Machine Learning for 3D Geometry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A12E00-90FF-88EC-2DC4-2474F8244C53}"/>
              </a:ext>
            </a:extLst>
          </p:cNvPr>
          <p:cNvSpPr txBox="1"/>
          <p:nvPr/>
        </p:nvSpPr>
        <p:spPr>
          <a:xfrm>
            <a:off x="319088" y="3188208"/>
            <a:ext cx="2023872" cy="10994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 err="1">
                <a:latin typeface="+mn-lt"/>
              </a:rPr>
              <a:t>Biray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Sutcuoglu</a:t>
            </a: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Youssef Youssef</a:t>
            </a: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Michael Kubitza</a:t>
            </a:r>
          </a:p>
          <a:p>
            <a:pPr>
              <a:lnSpc>
                <a:spcPct val="114000"/>
              </a:lnSpc>
            </a:pPr>
            <a:endParaRPr lang="en-US" sz="1600" dirty="0" err="1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A60AC-B9B3-AF59-E847-984597B294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0DBEAC-D603-E343-552D-9EB20251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05292-3E50-4195-8E6A-AAD213C54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2880362"/>
            <a:ext cx="8508999" cy="3581398"/>
          </a:xfrm>
        </p:spPr>
        <p:txBody>
          <a:bodyPr/>
          <a:lstStyle/>
          <a:p>
            <a:pPr marL="461963" lvl="1" indent="-285750">
              <a:buFont typeface="Arial" panose="020B0604020202020204" pitchFamily="34" charset="0"/>
              <a:buChar char="•"/>
            </a:pPr>
            <a:endParaRPr lang="en-GB" sz="1800" dirty="0">
              <a:effectLst/>
              <a:latin typeface="NimbusRomNo9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NimbusRomNo9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A65F4-3E8D-4940-17F3-4D506B0EA01F}"/>
              </a:ext>
            </a:extLst>
          </p:cNvPr>
          <p:cNvSpPr txBox="1"/>
          <p:nvPr/>
        </p:nvSpPr>
        <p:spPr>
          <a:xfrm>
            <a:off x="385763" y="1628775"/>
            <a:ext cx="8441171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Performance results of various models in the multi-view setting, measured by the overall Intersection over Union (</a:t>
            </a:r>
            <a:r>
              <a:rPr lang="en-US" sz="1600" dirty="0" err="1">
                <a:latin typeface="+mn-lt"/>
              </a:rPr>
              <a:t>IoU</a:t>
            </a:r>
            <a:r>
              <a:rPr lang="en-US" sz="1600" dirty="0">
                <a:latin typeface="+mn-lt"/>
              </a:rPr>
              <a:t>) across all classes.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6493E2-48F2-23E6-787D-6D0319822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89" y="3012531"/>
            <a:ext cx="8529821" cy="12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45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A60AC-B9B3-AF59-E847-984597B294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0DBEAC-D603-E343-552D-9EB20251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&amp; Deep Fusion Reconstructions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05292-3E50-4195-8E6A-AAD213C54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lvl="1" indent="-285750">
              <a:buFont typeface="Arial" panose="020B0604020202020204" pitchFamily="34" charset="0"/>
              <a:buChar char="•"/>
            </a:pPr>
            <a:endParaRPr lang="en-GB" sz="1800" dirty="0">
              <a:effectLst/>
              <a:latin typeface="NimbusRomNo9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NimbusRomNo9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387020-C0CC-4F33-A1B9-43B66517E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34" y="1404703"/>
            <a:ext cx="6384316" cy="416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91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18FE90-F9A8-4E5B-94BD-EB1E04E32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E6D2F2-7D30-4429-88A6-3C453FF911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9A1B2A-C628-4425-9D05-E644605FC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Fusion Reconstruction Samples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03DF766-3AE5-4F1B-B67A-A6D3863E0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96231"/>
            <a:ext cx="4763821" cy="2286634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75FB40-3794-4374-A32D-72DCC5FF6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650" y="1715293"/>
            <a:ext cx="4267729" cy="20485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61CF35-884D-4915-848E-0D1D2B7C7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0" y="3943350"/>
            <a:ext cx="4267729" cy="20485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4829EE4-22B2-40E7-A9FF-ED988743A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2800" y="3973957"/>
            <a:ext cx="4140200" cy="198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05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3868C11-4F46-48E7-93B5-696646BEB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01" y="1987549"/>
            <a:ext cx="4532310" cy="217550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AE8FC9-E5B3-4D7A-97F8-F6FC3416A4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B715A-75FF-4A21-BB70-FE3C32A2C3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9F95D5-4DB8-4AF0-B47A-750F939C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Fusion Reconstruction Samples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3CE8A1-16BF-462E-8656-AE67361E9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065" y="1987549"/>
            <a:ext cx="4135869" cy="19852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3FA8C4-46D3-461E-A7CE-F62428950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99" y="4089400"/>
            <a:ext cx="4250875" cy="20404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5E9BA8D-36BA-46A1-AE16-4BCCE4A36A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1374" y="3972766"/>
            <a:ext cx="457200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0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A60AC-B9B3-AF59-E847-984597B294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2376FE-5249-9664-3A64-1EE8181EA4C2}"/>
              </a:ext>
            </a:extLst>
          </p:cNvPr>
          <p:cNvSpPr txBox="1"/>
          <p:nvPr/>
        </p:nvSpPr>
        <p:spPr>
          <a:xfrm>
            <a:off x="1125140" y="2521744"/>
            <a:ext cx="6893719" cy="1543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9600" b="1" dirty="0">
                <a:latin typeface="+mj-lt"/>
                <a:ea typeface="Apple Color Emoji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32066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A60AC-B9B3-AF59-E847-984597B294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05292-3E50-4195-8E6A-AAD213C54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2880362"/>
            <a:ext cx="8508999" cy="3581398"/>
          </a:xfrm>
        </p:spPr>
        <p:txBody>
          <a:bodyPr/>
          <a:lstStyle/>
          <a:p>
            <a:pPr marL="461963" lvl="1" indent="-285750">
              <a:buFont typeface="Arial" panose="020B0604020202020204" pitchFamily="34" charset="0"/>
              <a:buChar char="•"/>
            </a:pPr>
            <a:endParaRPr lang="en-GB" sz="1800" dirty="0">
              <a:effectLst/>
              <a:latin typeface="NimbusRomNo9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NimbusRomNo9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  <p:pic>
        <p:nvPicPr>
          <p:cNvPr id="2" name="Grafik 3">
            <a:extLst>
              <a:ext uri="{FF2B5EF4-FFF2-40B4-BE49-F238E27FC236}">
                <a16:creationId xmlns:a16="http://schemas.microsoft.com/office/drawing/2014/main" id="{C0326BE2-A2C4-4960-52F0-400C6BFBFD4E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69883" y="1963186"/>
            <a:ext cx="3788640" cy="3788640"/>
          </a:xfrm>
          <a:prstGeom prst="rect">
            <a:avLst/>
          </a:prstGeom>
          <a:ln>
            <a:noFill/>
          </a:ln>
        </p:spPr>
      </p:pic>
      <p:sp>
        <p:nvSpPr>
          <p:cNvPr id="8" name="CustomShape 2">
            <a:extLst>
              <a:ext uri="{FF2B5EF4-FFF2-40B4-BE49-F238E27FC236}">
                <a16:creationId xmlns:a16="http://schemas.microsoft.com/office/drawing/2014/main" id="{2E520A5F-EAE8-B098-94FC-B5714FE06D90}"/>
              </a:ext>
            </a:extLst>
          </p:cNvPr>
          <p:cNvSpPr/>
          <p:nvPr/>
        </p:nvSpPr>
        <p:spPr>
          <a:xfrm>
            <a:off x="157163" y="1359106"/>
            <a:ext cx="8421120" cy="499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25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25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25000"/>
              </a:lnSpc>
            </a:pPr>
            <a:endParaRPr lang="en-US" sz="1800" b="0" strike="noStrike" spc="-1" dirty="0">
              <a:latin typeface="Arial"/>
            </a:endParaRPr>
          </a:p>
          <a:p>
            <a:pPr marL="720" algn="ctr">
              <a:lnSpc>
                <a:spcPct val="125000"/>
              </a:lnSpc>
              <a:buClr>
                <a:srgbClr val="0065BD"/>
              </a:buClr>
            </a:pPr>
            <a:r>
              <a:rPr lang="de-DE" sz="4000" b="0" strike="noStrike" spc="-1" dirty="0">
                <a:solidFill>
                  <a:srgbClr val="000000"/>
                </a:solidFill>
                <a:latin typeface="Arial"/>
              </a:rPr>
              <a:t>	Questions?</a:t>
            </a:r>
            <a:endParaRPr lang="en-US" sz="4000" b="0" strike="noStrike" spc="-1" dirty="0">
              <a:latin typeface="Arial"/>
            </a:endParaRPr>
          </a:p>
          <a:p>
            <a:pPr algn="ctr">
              <a:lnSpc>
                <a:spcPct val="125000"/>
              </a:lnSpc>
            </a:pPr>
            <a:endParaRPr lang="en-US" sz="4000" b="0" strike="noStrike" spc="-1" dirty="0">
              <a:latin typeface="Arial"/>
            </a:endParaRPr>
          </a:p>
          <a:p>
            <a:pPr algn="ctr">
              <a:lnSpc>
                <a:spcPct val="125000"/>
              </a:lnSpc>
            </a:pP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315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F115EA-D762-4B09-6ECA-3111D3934CE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9091" y="1762188"/>
            <a:ext cx="4180910" cy="4687380"/>
          </a:xfrm>
        </p:spPr>
        <p:txBody>
          <a:bodyPr wrap="square" anchor="t"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n>
                  <a:noFill/>
                </a:ln>
                <a:effectLst/>
              </a:rPr>
              <a:t>Traditional methods for 3D shape reconstruction rely on matching observed objects with suitable 3D shape priors, requiring prior knowledge or adaptation </a:t>
            </a:r>
          </a:p>
          <a:p>
            <a:pPr>
              <a:spcAft>
                <a:spcPts val="600"/>
              </a:spcAft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n>
                  <a:noFill/>
                </a:ln>
                <a:effectLst/>
              </a:rPr>
              <a:t>3D-R2N2: network takes one or more images of an object instance and outputs a 3D occupancy grid reconstruction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</a:t>
            </a:r>
            <a:r>
              <a:rPr lang="en-US">
                <a:ln>
                  <a:noFill/>
                </a:ln>
                <a:effectLst/>
              </a:rPr>
              <a:t>his approach does not require object class labels or image annotations, making it flexible and applicable across diverse objects and scenarios</a:t>
            </a:r>
            <a:endParaRPr lang="en-DE">
              <a:ln>
                <a:noFill/>
              </a:ln>
              <a:effectLst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ln>
                <a:noFill/>
              </a:ln>
              <a:effectLst/>
            </a:endParaRPr>
          </a:p>
          <a:p>
            <a:pPr>
              <a:spcAft>
                <a:spcPts val="600"/>
              </a:spcAft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2A00BD-3152-30BB-31D3-E267831B2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235" y="1688912"/>
            <a:ext cx="2402166" cy="204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A60AC-B9B3-AF59-E847-984597B294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0DBEAC-D603-E343-552D-9EB20251D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Motivation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BA4B1C-49FD-B95A-84E7-EC629F425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440" y="3614674"/>
            <a:ext cx="1978219" cy="209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F115EA-D762-4B09-6ECA-3111D3934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NimbusRomNo9L"/>
              </a:rPr>
              <a:t>The architecture of 3D-RETR was re-implemented and trained from the ground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NimbusRomNo9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>
                <a:effectLst/>
                <a:latin typeface="NimbusRomNo9L"/>
              </a:rPr>
              <a:t>3D-RETR-Deep-Fusion employs a transformer to effectively learn an appropriate fusion of multiple image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NimbusRomNo9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NimbusRomNo9L"/>
              </a:rPr>
              <a:t>Considering the limitations in available resources, the experimental outcomes on </a:t>
            </a:r>
            <a:r>
              <a:rPr lang="en-GB" sz="1800" dirty="0" err="1">
                <a:effectLst/>
                <a:latin typeface="NimbusRomNo9L"/>
              </a:rPr>
              <a:t>ShapeNet</a:t>
            </a:r>
            <a:r>
              <a:rPr lang="en-GB" sz="1800" dirty="0">
                <a:effectLst/>
                <a:latin typeface="NimbusRomNo9L"/>
              </a:rPr>
              <a:t> demonstrate that both models achieve results nearly on par with state-of-the-art methods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A60AC-B9B3-AF59-E847-984597B294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0DBEAC-D603-E343-552D-9EB20251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5FAFDE-5FF6-02DE-74A0-BF927E47F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254" y="4484425"/>
            <a:ext cx="6143211" cy="147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9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3B837A-CDD9-AF04-EEA2-419E65E4B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662" y="3109200"/>
            <a:ext cx="5282954" cy="2754466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F115EA-D762-4B09-6ECA-3111D3934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1335468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approach is to represent a 2D image as a sequence of patches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patch is transformed into a higher-dimensional vector, which is subsequently fed into a transformer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multi-view image fusion, the conventional approach involves averaging the features from all image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61963" lvl="1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A60AC-B9B3-AF59-E847-984597B294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0DBEAC-D603-E343-552D-9EB20251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Transformer</a:t>
            </a:r>
          </a:p>
        </p:txBody>
      </p:sp>
    </p:spTree>
    <p:extLst>
      <p:ext uri="{BB962C8B-B14F-4D97-AF65-F5344CB8AC3E}">
        <p14:creationId xmlns:p14="http://schemas.microsoft.com/office/powerpoint/2010/main" val="315340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A60AC-B9B3-AF59-E847-984597B294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0DBEAC-D603-E343-552D-9EB20251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3D-RETR-Deep-Fusion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2BDDE54-3918-E7B8-A579-49E655443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89" y="2089966"/>
            <a:ext cx="8405811" cy="2238901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B674127-846B-3AC4-3D57-EA73EA3A450F}"/>
              </a:ext>
            </a:extLst>
          </p:cNvPr>
          <p:cNvSpPr/>
          <p:nvPr/>
        </p:nvSpPr>
        <p:spPr>
          <a:xfrm>
            <a:off x="3889248" y="2133600"/>
            <a:ext cx="1530096" cy="2322576"/>
          </a:xfrm>
          <a:prstGeom prst="roundRect">
            <a:avLst/>
          </a:prstGeom>
          <a:solidFill>
            <a:schemeClr val="accent2">
              <a:alpha val="30752"/>
            </a:schemeClr>
          </a:solidFill>
          <a:ln>
            <a:noFill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A60AC-B9B3-AF59-E847-984597B294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0DBEAC-D603-E343-552D-9EB20251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05292-3E50-4195-8E6A-AAD213C54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err="1">
                <a:effectLst/>
                <a:latin typeface="NimbusRomNo9L"/>
              </a:rPr>
              <a:t>ShapeNet</a:t>
            </a:r>
            <a:r>
              <a:rPr lang="en-GB" sz="1800" dirty="0">
                <a:effectLst/>
                <a:latin typeface="NimbusRomNo9L"/>
              </a:rPr>
              <a:t> dataset (80% training, 10% validation and 10% testing)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NimbusRomNo9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NimbusRomNo9L"/>
              </a:rPr>
              <a:t>3 models trained: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GB" sz="1800" dirty="0">
              <a:latin typeface="NimbusRomNo9L"/>
            </a:endParaRPr>
          </a:p>
          <a:p>
            <a:pPr marL="461963" lvl="1" indent="-285750">
              <a:buFont typeface="Wingdings" pitchFamily="2" charset="2"/>
              <a:buChar char="§"/>
            </a:pPr>
            <a:r>
              <a:rPr lang="en-GB" sz="1800" b="0" dirty="0">
                <a:effectLst/>
                <a:latin typeface="NimbusRomNo9L"/>
              </a:rPr>
              <a:t>3D-RETR-Avg-Fusion </a:t>
            </a:r>
            <a:endParaRPr lang="en-GB" sz="2000" dirty="0"/>
          </a:p>
          <a:p>
            <a:pPr marL="461963" lvl="1" indent="-285750">
              <a:buFont typeface="Wingdings" pitchFamily="2" charset="2"/>
              <a:buChar char="§"/>
            </a:pPr>
            <a:endParaRPr lang="en-GB" sz="1800" dirty="0">
              <a:effectLst/>
              <a:latin typeface="NimbusRomNo9L"/>
            </a:endParaRPr>
          </a:p>
          <a:p>
            <a:pPr marL="461963" lvl="1" indent="-285750">
              <a:buFont typeface="Wingdings" pitchFamily="2" charset="2"/>
              <a:buChar char="§"/>
            </a:pPr>
            <a:r>
              <a:rPr lang="en-GB" sz="1800" b="0" dirty="0">
                <a:effectLst/>
                <a:latin typeface="NimbusRomNo9L"/>
              </a:rPr>
              <a:t>3D-RETR-Deep-Fusion </a:t>
            </a:r>
            <a:endParaRPr lang="en-GB" sz="2000" dirty="0"/>
          </a:p>
          <a:p>
            <a:pPr marL="461963" lvl="1" indent="-285750">
              <a:buFont typeface="Wingdings" pitchFamily="2" charset="2"/>
              <a:buChar char="§"/>
            </a:pPr>
            <a:endParaRPr lang="en-GB" sz="1800" dirty="0">
              <a:latin typeface="NimbusRomNo9L"/>
            </a:endParaRPr>
          </a:p>
          <a:p>
            <a:pPr marL="461963" lvl="1" indent="-285750">
              <a:buFont typeface="Wingdings" pitchFamily="2" charset="2"/>
              <a:buChar char="§"/>
            </a:pPr>
            <a:r>
              <a:rPr lang="en-GB" sz="1800" b="0" dirty="0">
                <a:effectLst/>
                <a:latin typeface="NimbusRomNo9L"/>
              </a:rPr>
              <a:t>3D-RETR-Avg-Fusion-E </a:t>
            </a:r>
            <a:endParaRPr lang="en-GB" sz="2000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GB" sz="1800" dirty="0">
              <a:effectLst/>
              <a:latin typeface="NimbusRomNo9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NimbusRomNo9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6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A60AC-B9B3-AF59-E847-984597B294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0DBEAC-D603-E343-552D-9EB20251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05292-3E50-4195-8E6A-AAD213C54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lvl="1" indent="-285750">
              <a:buFont typeface="Arial" panose="020B0604020202020204" pitchFamily="34" charset="0"/>
              <a:buChar char="•"/>
            </a:pPr>
            <a:endParaRPr lang="en-GB" sz="1800" dirty="0">
              <a:effectLst/>
              <a:latin typeface="NimbusRomNo9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NimbusRomNo9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637721-D7D3-2C72-43ED-8075FEA73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706" y="2076371"/>
            <a:ext cx="4654550" cy="16988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6E85BC-AEF5-D814-3378-7078116E2C6E}"/>
              </a:ext>
            </a:extLst>
          </p:cNvPr>
          <p:cNvSpPr txBox="1"/>
          <p:nvPr/>
        </p:nvSpPr>
        <p:spPr>
          <a:xfrm>
            <a:off x="2703083" y="1541506"/>
            <a:ext cx="3509230" cy="5730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800" dirty="0">
                <a:effectLst/>
                <a:latin typeface="NimbusRomNo9L"/>
              </a:rPr>
              <a:t>3D-RETR-Avg-Fusion Training Process </a:t>
            </a:r>
            <a:endParaRPr lang="en-GB" sz="1600" dirty="0"/>
          </a:p>
          <a:p>
            <a:pPr>
              <a:lnSpc>
                <a:spcPct val="114000"/>
              </a:lnSpc>
            </a:pPr>
            <a:endParaRPr lang="en-US" sz="1600" dirty="0" err="1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85438-81C6-29F1-DE97-5CC9665EAA75}"/>
              </a:ext>
            </a:extLst>
          </p:cNvPr>
          <p:cNvSpPr txBox="1"/>
          <p:nvPr/>
        </p:nvSpPr>
        <p:spPr>
          <a:xfrm>
            <a:off x="2739126" y="3737024"/>
            <a:ext cx="3665747" cy="5342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800" dirty="0">
                <a:effectLst/>
                <a:latin typeface="NimbusRomNo9L"/>
              </a:rPr>
              <a:t>3D-RETR-Deep-Fusion Training Process </a:t>
            </a:r>
            <a:endParaRPr lang="en-GB" dirty="0"/>
          </a:p>
          <a:p>
            <a:pPr>
              <a:lnSpc>
                <a:spcPct val="114000"/>
              </a:lnSpc>
            </a:pPr>
            <a:endParaRPr lang="en-US" sz="1600" dirty="0" err="1">
              <a:latin typeface="+mn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5239D4-318B-496F-A64B-7E496E7F0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34" y="2114548"/>
            <a:ext cx="3110815" cy="14315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618F54-F9E4-4D10-ABF4-ABE859B9AA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110" y="4050946"/>
            <a:ext cx="3162539" cy="13638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D9AB0E-1BC2-4880-B577-8E94EED5AE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8999" y="4068113"/>
            <a:ext cx="2174258" cy="13638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787EBD3-1ABB-4880-B112-AC321ADCEA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4675" y="4070956"/>
            <a:ext cx="2275816" cy="132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8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7D0AC5-1285-4FBF-ADDA-7C108912FA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30753-D807-45EC-853D-CD58759021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DDC91B-2E51-4727-8BD5-DA2B82B3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Reconstruction Improvements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BBB8D750-7216-4506-A3FC-2450E6F332FB}"/>
              </a:ext>
            </a:extLst>
          </p:cNvPr>
          <p:cNvSpPr txBox="1">
            <a:spLocks/>
          </p:cNvSpPr>
          <p:nvPr/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D88CB7-8B0F-4AEF-8ACD-B359BC4D31E1}"/>
              </a:ext>
            </a:extLst>
          </p:cNvPr>
          <p:cNvSpPr txBox="1"/>
          <p:nvPr/>
        </p:nvSpPr>
        <p:spPr>
          <a:xfrm>
            <a:off x="2781341" y="1418602"/>
            <a:ext cx="3509230" cy="5730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800" dirty="0">
                <a:effectLst/>
                <a:latin typeface="NimbusRomNo9L"/>
              </a:rPr>
              <a:t>3D-RETR-Avg-Fusion Training Process </a:t>
            </a:r>
            <a:endParaRPr lang="en-GB" sz="1600" dirty="0"/>
          </a:p>
          <a:p>
            <a:pPr>
              <a:lnSpc>
                <a:spcPct val="114000"/>
              </a:lnSpc>
            </a:pPr>
            <a:endParaRPr lang="en-US" sz="1600" dirty="0" err="1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9A3DBA-C1C2-46E8-9E5C-6BD1BD98F37D}"/>
              </a:ext>
            </a:extLst>
          </p:cNvPr>
          <p:cNvSpPr txBox="1"/>
          <p:nvPr/>
        </p:nvSpPr>
        <p:spPr>
          <a:xfrm>
            <a:off x="2624824" y="3867877"/>
            <a:ext cx="3665747" cy="5342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800" dirty="0">
                <a:effectLst/>
                <a:latin typeface="NimbusRomNo9L"/>
              </a:rPr>
              <a:t>3D-RETR-Deep-Fusion Training Process </a:t>
            </a:r>
            <a:endParaRPr lang="en-GB" dirty="0"/>
          </a:p>
          <a:p>
            <a:pPr>
              <a:lnSpc>
                <a:spcPct val="114000"/>
              </a:lnSpc>
            </a:pPr>
            <a:endParaRPr lang="en-US" sz="1600" dirty="0" err="1">
              <a:latin typeface="+mn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15D28FB-1C80-4742-BF5E-96AA6AD90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45921"/>
            <a:ext cx="3067048" cy="147218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9C9693-0ABC-4669-A96B-B84E7F99606C}"/>
              </a:ext>
            </a:extLst>
          </p:cNvPr>
          <p:cNvSpPr txBox="1"/>
          <p:nvPr/>
        </p:nvSpPr>
        <p:spPr>
          <a:xfrm>
            <a:off x="790575" y="3394174"/>
            <a:ext cx="139700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200" dirty="0">
                <a:latin typeface="+mn-lt"/>
              </a:rPr>
              <a:t>Step 0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3D2F59C-DB15-426F-A227-9571F232D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39" y="1978334"/>
            <a:ext cx="3067050" cy="147218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4D849AD-FB20-420C-9BCB-14238F96E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434" y="1981614"/>
            <a:ext cx="3067050" cy="14721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B37575D-4C86-41F1-8C05-5DBB60B5FC3D}"/>
              </a:ext>
            </a:extLst>
          </p:cNvPr>
          <p:cNvSpPr txBox="1"/>
          <p:nvPr/>
        </p:nvSpPr>
        <p:spPr>
          <a:xfrm>
            <a:off x="876798" y="5437719"/>
            <a:ext cx="139700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200" dirty="0">
                <a:latin typeface="+mn-lt"/>
              </a:rPr>
              <a:t>Step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F02A63-05EC-423C-9AC2-70B1A2B9CE85}"/>
              </a:ext>
            </a:extLst>
          </p:cNvPr>
          <p:cNvSpPr txBox="1"/>
          <p:nvPr/>
        </p:nvSpPr>
        <p:spPr>
          <a:xfrm>
            <a:off x="6604807" y="3427437"/>
            <a:ext cx="139700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200" dirty="0">
                <a:latin typeface="+mn-lt"/>
              </a:rPr>
              <a:t>Step 149k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CB41C36-C2ED-4250-A2DF-FA9B27EE8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304" y="4145347"/>
            <a:ext cx="2692441" cy="129237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F931C04-FDEF-41EF-AE01-D04F3701C4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4851" y="4156842"/>
            <a:ext cx="2696838" cy="1294482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F7A3355A-D0BD-4ECD-B503-599D9EFC8186}"/>
              </a:ext>
            </a:extLst>
          </p:cNvPr>
          <p:cNvSpPr/>
          <p:nvPr/>
        </p:nvSpPr>
        <p:spPr>
          <a:xfrm>
            <a:off x="3851406" y="3385010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 Step 149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FD9BD2-4D42-4D5E-BC5A-4F28D4AE5754}"/>
              </a:ext>
            </a:extLst>
          </p:cNvPr>
          <p:cNvSpPr txBox="1"/>
          <p:nvPr/>
        </p:nvSpPr>
        <p:spPr>
          <a:xfrm>
            <a:off x="3714770" y="5451324"/>
            <a:ext cx="139700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200" dirty="0">
                <a:latin typeface="+mn-lt"/>
              </a:rPr>
              <a:t>Step 300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CB88603-6A93-4C0A-B107-14A18663C1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3532" y="4088570"/>
            <a:ext cx="2843402" cy="136483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46EC68A-6C66-46E9-B98A-B1110F48DB08}"/>
              </a:ext>
            </a:extLst>
          </p:cNvPr>
          <p:cNvSpPr txBox="1"/>
          <p:nvPr/>
        </p:nvSpPr>
        <p:spPr>
          <a:xfrm>
            <a:off x="6818557" y="5451324"/>
            <a:ext cx="139700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200" dirty="0">
                <a:latin typeface="+mn-lt"/>
              </a:rPr>
              <a:t>Step 85k</a:t>
            </a:r>
          </a:p>
        </p:txBody>
      </p:sp>
    </p:spTree>
    <p:extLst>
      <p:ext uri="{BB962C8B-B14F-4D97-AF65-F5344CB8AC3E}">
        <p14:creationId xmlns:p14="http://schemas.microsoft.com/office/powerpoint/2010/main" val="610551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A60AC-B9B3-AF59-E847-984597B294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0DBEAC-D603-E343-552D-9EB20251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05292-3E50-4195-8E6A-AAD213C54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2880362"/>
            <a:ext cx="8508999" cy="3581398"/>
          </a:xfrm>
        </p:spPr>
        <p:txBody>
          <a:bodyPr/>
          <a:lstStyle/>
          <a:p>
            <a:pPr marL="461963" lvl="1" indent="-285750">
              <a:buFont typeface="Arial" panose="020B0604020202020204" pitchFamily="34" charset="0"/>
              <a:buChar char="•"/>
            </a:pPr>
            <a:endParaRPr lang="en-GB" sz="1800" dirty="0">
              <a:effectLst/>
              <a:latin typeface="NimbusRomNo9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NimbusRomNo9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A25099-B072-A949-9E3B-24A96D00C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11" y="2603953"/>
            <a:ext cx="8216159" cy="37274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9A65F4-3E8D-4940-17F3-4D506B0EA01F}"/>
              </a:ext>
            </a:extLst>
          </p:cNvPr>
          <p:cNvSpPr txBox="1"/>
          <p:nvPr/>
        </p:nvSpPr>
        <p:spPr>
          <a:xfrm>
            <a:off x="385763" y="1628775"/>
            <a:ext cx="8441171" cy="818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As predicted, the deep fusion model underperforms in this scenario 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On the contrary, our average fusion implementation excels as a top-performer</a:t>
            </a:r>
          </a:p>
        </p:txBody>
      </p:sp>
    </p:spTree>
    <p:extLst>
      <p:ext uri="{BB962C8B-B14F-4D97-AF65-F5344CB8AC3E}">
        <p14:creationId xmlns:p14="http://schemas.microsoft.com/office/powerpoint/2010/main" val="2530954983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160104_TUM_Praesentation_p_v1</Template>
  <TotalTime>281</TotalTime>
  <Words>477</Words>
  <Application>Microsoft Office PowerPoint</Application>
  <PresentationFormat>On-screen Show (4:3)</PresentationFormat>
  <Paragraphs>107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Apple Color Emoji</vt:lpstr>
      <vt:lpstr>Arial</vt:lpstr>
      <vt:lpstr>Calibri</vt:lpstr>
      <vt:lpstr>Courier New</vt:lpstr>
      <vt:lpstr>NimbusRomNo9L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Project – Machine Learning for 3D Geometry</vt:lpstr>
      <vt:lpstr>Motivation</vt:lpstr>
      <vt:lpstr>Approach</vt:lpstr>
      <vt:lpstr>Vision Transformer</vt:lpstr>
      <vt:lpstr>3D-RETR-Deep-Fusion</vt:lpstr>
      <vt:lpstr>Training</vt:lpstr>
      <vt:lpstr>Training</vt:lpstr>
      <vt:lpstr>Training Reconstruction Improvements</vt:lpstr>
      <vt:lpstr>Results</vt:lpstr>
      <vt:lpstr>Results</vt:lpstr>
      <vt:lpstr>Average &amp; Deep Fusion Reconstructions</vt:lpstr>
      <vt:lpstr>More Fusion Reconstruction Samples</vt:lpstr>
      <vt:lpstr>More Fusion Reconstruction Samples 2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– Machine Learning for 3D Geometry</dc:title>
  <dc:creator>Michael Kubitza</dc:creator>
  <cp:lastModifiedBy>Youssef</cp:lastModifiedBy>
  <cp:revision>35</cp:revision>
  <cp:lastPrinted>2015-07-30T14:04:45Z</cp:lastPrinted>
  <dcterms:created xsi:type="dcterms:W3CDTF">2023-07-02T14:19:15Z</dcterms:created>
  <dcterms:modified xsi:type="dcterms:W3CDTF">2023-07-25T09:55:24Z</dcterms:modified>
</cp:coreProperties>
</file>